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61" r:id="rId2"/>
    <p:sldId id="281" r:id="rId3"/>
    <p:sldId id="259" r:id="rId4"/>
    <p:sldId id="283" r:id="rId5"/>
    <p:sldId id="277" r:id="rId6"/>
    <p:sldId id="265" r:id="rId7"/>
    <p:sldId id="273" r:id="rId8"/>
    <p:sldId id="266" r:id="rId9"/>
    <p:sldId id="268" r:id="rId10"/>
    <p:sldId id="284" r:id="rId11"/>
    <p:sldId id="269" r:id="rId12"/>
    <p:sldId id="270" r:id="rId13"/>
    <p:sldId id="278" r:id="rId14"/>
    <p:sldId id="279" r:id="rId15"/>
    <p:sldId id="282" r:id="rId16"/>
    <p:sldId id="285" r:id="rId17"/>
    <p:sldId id="286" r:id="rId18"/>
    <p:sldId id="271" r:id="rId19"/>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498" y="66"/>
      </p:cViewPr>
      <p:guideLst/>
    </p:cSldViewPr>
  </p:slideViewPr>
  <p:notesTextViewPr>
    <p:cViewPr>
      <p:scale>
        <a:sx n="1" d="1"/>
        <a:sy n="1" d="1"/>
      </p:scale>
      <p:origin x="0" y="0"/>
    </p:cViewPr>
  </p:notesTextViewPr>
  <p:sorterViewPr>
    <p:cViewPr>
      <p:scale>
        <a:sx n="90" d="100"/>
        <a:sy n="90" d="100"/>
      </p:scale>
      <p:origin x="0" y="-120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6C3FD70-3A97-443F-9DF8-16B1BD280013}" type="datetimeFigureOut">
              <a:rPr lang="pl-PL" smtClean="0"/>
              <a:t>19.11.2019</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B88C0A-7A75-4D88-96C9-31B4FFF10D52}" type="slidenum">
              <a:rPr lang="pl-PL" smtClean="0"/>
              <a:t>‹#›</a:t>
            </a:fld>
            <a:endParaRPr lang="pl-PL"/>
          </a:p>
        </p:txBody>
      </p:sp>
    </p:spTree>
    <p:extLst>
      <p:ext uri="{BB962C8B-B14F-4D97-AF65-F5344CB8AC3E}">
        <p14:creationId xmlns:p14="http://schemas.microsoft.com/office/powerpoint/2010/main" val="19246710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21" name="Text Box 1"/>
          <p:cNvSpPr txBox="1">
            <a:spLocks noChangeArrowheads="1"/>
          </p:cNvSpPr>
          <p:nvPr/>
        </p:nvSpPr>
        <p:spPr bwMode="auto">
          <a:xfrm>
            <a:off x="1312863" y="1027113"/>
            <a:ext cx="4933950"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0722"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30878338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2529" name="Text Box 1"/>
          <p:cNvSpPr txBox="1">
            <a:spLocks noChangeArrowheads="1"/>
          </p:cNvSpPr>
          <p:nvPr/>
        </p:nvSpPr>
        <p:spPr bwMode="auto">
          <a:xfrm>
            <a:off x="1312863" y="1027113"/>
            <a:ext cx="4933950"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22530" name="Rectangle 2"/>
          <p:cNvSpPr txBox="1">
            <a:spLocks noGrp="1" noChangeArrowheads="1"/>
          </p:cNvSpPr>
          <p:nvPr>
            <p:ph type="body"/>
          </p:nvPr>
        </p:nvSpPr>
        <p:spPr bwMode="auto">
          <a:xfrm>
            <a:off x="1169988" y="5086350"/>
            <a:ext cx="5224462" cy="4108450"/>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23914129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5"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1746"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33297930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69"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2770"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17061451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1" name="Text Box 1"/>
          <p:cNvSpPr txBox="1">
            <a:spLocks noChangeArrowheads="1"/>
          </p:cNvSpPr>
          <p:nvPr/>
        </p:nvSpPr>
        <p:spPr bwMode="auto">
          <a:xfrm>
            <a:off x="1312863" y="1027113"/>
            <a:ext cx="4932362"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35842" name="Rectangle 2"/>
          <p:cNvSpPr txBox="1">
            <a:spLocks noGrp="1" noChangeArrowheads="1"/>
          </p:cNvSpPr>
          <p:nvPr>
            <p:ph type="body"/>
          </p:nvPr>
        </p:nvSpPr>
        <p:spPr bwMode="auto">
          <a:xfrm>
            <a:off x="1169988" y="5086350"/>
            <a:ext cx="5222875" cy="4106863"/>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95880460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4577" name="Text Box 1"/>
          <p:cNvSpPr txBox="1">
            <a:spLocks noChangeArrowheads="1"/>
          </p:cNvSpPr>
          <p:nvPr/>
        </p:nvSpPr>
        <p:spPr bwMode="auto">
          <a:xfrm>
            <a:off x="1312863" y="1027113"/>
            <a:ext cx="4933950" cy="3700462"/>
          </a:xfrm>
          <a:prstGeom prst="rect">
            <a:avLst/>
          </a:prstGeom>
          <a:solidFill>
            <a:srgbClr val="FFFFFF"/>
          </a:solidFill>
          <a:ln w="9360">
            <a:solidFill>
              <a:srgbClr val="000000"/>
            </a:solidFill>
            <a:miter lim="800000"/>
            <a:headEnd/>
            <a:tailEnd/>
          </a:ln>
          <a:effectLst/>
        </p:spPr>
        <p:txBody>
          <a:bodyPr wrap="none" anchor="ctr"/>
          <a:lstStyle/>
          <a:p>
            <a:endParaRPr lang="pl-PL"/>
          </a:p>
        </p:txBody>
      </p:sp>
      <p:sp>
        <p:nvSpPr>
          <p:cNvPr id="24578" name="Rectangle 2"/>
          <p:cNvSpPr txBox="1">
            <a:spLocks noGrp="1" noChangeArrowheads="1"/>
          </p:cNvSpPr>
          <p:nvPr>
            <p:ph type="body"/>
          </p:nvPr>
        </p:nvSpPr>
        <p:spPr bwMode="auto">
          <a:xfrm>
            <a:off x="1169988" y="5086350"/>
            <a:ext cx="5224462" cy="4108450"/>
          </a:xfrm>
          <a:prstGeom prst="rect">
            <a:avLst/>
          </a:prstGeom>
          <a:noFill/>
          <a:ln>
            <a:round/>
            <a:headEnd/>
            <a:tailEnd/>
          </a:ln>
        </p:spPr>
        <p:txBody>
          <a:bodyPr wrap="none" anchor="ctr"/>
          <a:lstStyle/>
          <a:p>
            <a:endParaRPr lang="pl-PL"/>
          </a:p>
        </p:txBody>
      </p:sp>
    </p:spTree>
    <p:extLst>
      <p:ext uri="{BB962C8B-B14F-4D97-AF65-F5344CB8AC3E}">
        <p14:creationId xmlns:p14="http://schemas.microsoft.com/office/powerpoint/2010/main" val="32791299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FA7CD0B-1D14-46C7-9737-DBD1CF0ED46B}"/>
              </a:ext>
            </a:extLst>
          </p:cNvPr>
          <p:cNvSpPr>
            <a:spLocks noGrp="1"/>
          </p:cNvSpPr>
          <p:nvPr>
            <p:ph type="ctrTitle"/>
          </p:nvPr>
        </p:nvSpPr>
        <p:spPr>
          <a:xfrm>
            <a:off x="1524000" y="1122363"/>
            <a:ext cx="9144000" cy="2387600"/>
          </a:xfrm>
        </p:spPr>
        <p:txBody>
          <a:bodyPr anchor="b"/>
          <a:lstStyle>
            <a:lvl1pPr algn="ctr">
              <a:defRPr sz="6000"/>
            </a:lvl1pPr>
          </a:lstStyle>
          <a:p>
            <a:r>
              <a:rPr lang="pl-PL"/>
              <a:t>Kliknij, aby edytować styl</a:t>
            </a:r>
          </a:p>
        </p:txBody>
      </p:sp>
      <p:sp>
        <p:nvSpPr>
          <p:cNvPr id="3" name="Podtytuł 2">
            <a:extLst>
              <a:ext uri="{FF2B5EF4-FFF2-40B4-BE49-F238E27FC236}">
                <a16:creationId xmlns:a16="http://schemas.microsoft.com/office/drawing/2014/main" id="{49F54DB5-B3B3-4E8C-B048-755DB4147A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p>
        </p:txBody>
      </p:sp>
      <p:sp>
        <p:nvSpPr>
          <p:cNvPr id="4" name="Symbol zastępczy daty 3">
            <a:extLst>
              <a:ext uri="{FF2B5EF4-FFF2-40B4-BE49-F238E27FC236}">
                <a16:creationId xmlns:a16="http://schemas.microsoft.com/office/drawing/2014/main" id="{E89D4964-72CD-44AB-B39E-DCA242A8D8CB}"/>
              </a:ext>
            </a:extLst>
          </p:cNvPr>
          <p:cNvSpPr>
            <a:spLocks noGrp="1"/>
          </p:cNvSpPr>
          <p:nvPr>
            <p:ph type="dt" sz="half" idx="10"/>
          </p:nvPr>
        </p:nvSpPr>
        <p:spPr/>
        <p:txBody>
          <a:bodyPr/>
          <a:lstStyle/>
          <a:p>
            <a:fld id="{10589345-9344-4410-9D66-3FBB34904E54}" type="datetimeFigureOut">
              <a:rPr lang="pl-PL" smtClean="0"/>
              <a:t>19.11.2019</a:t>
            </a:fld>
            <a:endParaRPr lang="pl-PL"/>
          </a:p>
        </p:txBody>
      </p:sp>
      <p:sp>
        <p:nvSpPr>
          <p:cNvPr id="5" name="Symbol zastępczy stopki 4">
            <a:extLst>
              <a:ext uri="{FF2B5EF4-FFF2-40B4-BE49-F238E27FC236}">
                <a16:creationId xmlns:a16="http://schemas.microsoft.com/office/drawing/2014/main" id="{8662868A-A453-49AC-B33A-7D463851536C}"/>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820931AA-3FFF-4B51-92D7-37206308728B}"/>
              </a:ext>
            </a:extLst>
          </p:cNvPr>
          <p:cNvSpPr>
            <a:spLocks noGrp="1"/>
          </p:cNvSpPr>
          <p:nvPr>
            <p:ph type="sldNum" sz="quarter" idx="12"/>
          </p:nvPr>
        </p:nvSpPr>
        <p:spPr/>
        <p:txBody>
          <a:bodyPr/>
          <a:lstStyle/>
          <a:p>
            <a:fld id="{5F119835-69CB-4811-9DBE-0CDC6553E265}" type="slidenum">
              <a:rPr lang="pl-PL" smtClean="0"/>
              <a:t>‹#›</a:t>
            </a:fld>
            <a:endParaRPr lang="pl-PL"/>
          </a:p>
        </p:txBody>
      </p:sp>
    </p:spTree>
    <p:extLst>
      <p:ext uri="{BB962C8B-B14F-4D97-AF65-F5344CB8AC3E}">
        <p14:creationId xmlns:p14="http://schemas.microsoft.com/office/powerpoint/2010/main" val="2242661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8DC20C-2982-43F5-8CC7-F70198690B72}"/>
              </a:ext>
            </a:extLst>
          </p:cNvPr>
          <p:cNvSpPr>
            <a:spLocks noGrp="1"/>
          </p:cNvSpPr>
          <p:nvPr>
            <p:ph type="title"/>
          </p:nvPr>
        </p:nvSpPr>
        <p:spPr/>
        <p:txBody>
          <a:bodyPr/>
          <a:lstStyle/>
          <a:p>
            <a:r>
              <a:rPr lang="pl-PL"/>
              <a:t>Kliknij, aby edytować styl</a:t>
            </a:r>
          </a:p>
        </p:txBody>
      </p:sp>
      <p:sp>
        <p:nvSpPr>
          <p:cNvPr id="3" name="Symbol zastępczy tytułu pionowego 2">
            <a:extLst>
              <a:ext uri="{FF2B5EF4-FFF2-40B4-BE49-F238E27FC236}">
                <a16:creationId xmlns:a16="http://schemas.microsoft.com/office/drawing/2014/main" id="{421A986F-D3E9-46B3-9487-877870A005CF}"/>
              </a:ext>
            </a:extLst>
          </p:cNvPr>
          <p:cNvSpPr>
            <a:spLocks noGrp="1"/>
          </p:cNvSpPr>
          <p:nvPr>
            <p:ph type="body" orient="vert" idx="1"/>
          </p:nvPr>
        </p:nvSpPr>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E4472E9-C960-4D46-8798-5FE996A3F402}"/>
              </a:ext>
            </a:extLst>
          </p:cNvPr>
          <p:cNvSpPr>
            <a:spLocks noGrp="1"/>
          </p:cNvSpPr>
          <p:nvPr>
            <p:ph type="dt" sz="half" idx="10"/>
          </p:nvPr>
        </p:nvSpPr>
        <p:spPr/>
        <p:txBody>
          <a:bodyPr/>
          <a:lstStyle/>
          <a:p>
            <a:fld id="{10589345-9344-4410-9D66-3FBB34904E54}" type="datetimeFigureOut">
              <a:rPr lang="pl-PL" smtClean="0"/>
              <a:t>19.11.2019</a:t>
            </a:fld>
            <a:endParaRPr lang="pl-PL"/>
          </a:p>
        </p:txBody>
      </p:sp>
      <p:sp>
        <p:nvSpPr>
          <p:cNvPr id="5" name="Symbol zastępczy stopki 4">
            <a:extLst>
              <a:ext uri="{FF2B5EF4-FFF2-40B4-BE49-F238E27FC236}">
                <a16:creationId xmlns:a16="http://schemas.microsoft.com/office/drawing/2014/main" id="{FB8C177E-0B87-4132-825B-445CAA1562C7}"/>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96CF0ED8-9646-40FE-95C8-C7600AAF44F9}"/>
              </a:ext>
            </a:extLst>
          </p:cNvPr>
          <p:cNvSpPr>
            <a:spLocks noGrp="1"/>
          </p:cNvSpPr>
          <p:nvPr>
            <p:ph type="sldNum" sz="quarter" idx="12"/>
          </p:nvPr>
        </p:nvSpPr>
        <p:spPr/>
        <p:txBody>
          <a:bodyPr/>
          <a:lstStyle/>
          <a:p>
            <a:fld id="{5F119835-69CB-4811-9DBE-0CDC6553E265}" type="slidenum">
              <a:rPr lang="pl-PL" smtClean="0"/>
              <a:t>‹#›</a:t>
            </a:fld>
            <a:endParaRPr lang="pl-PL"/>
          </a:p>
        </p:txBody>
      </p:sp>
    </p:spTree>
    <p:extLst>
      <p:ext uri="{BB962C8B-B14F-4D97-AF65-F5344CB8AC3E}">
        <p14:creationId xmlns:p14="http://schemas.microsoft.com/office/powerpoint/2010/main" val="375564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a:extLst>
              <a:ext uri="{FF2B5EF4-FFF2-40B4-BE49-F238E27FC236}">
                <a16:creationId xmlns:a16="http://schemas.microsoft.com/office/drawing/2014/main" id="{E5D2E05D-7329-47BE-B753-5829B0114F09}"/>
              </a:ext>
            </a:extLst>
          </p:cNvPr>
          <p:cNvSpPr>
            <a:spLocks noGrp="1"/>
          </p:cNvSpPr>
          <p:nvPr>
            <p:ph type="title" orient="vert"/>
          </p:nvPr>
        </p:nvSpPr>
        <p:spPr>
          <a:xfrm>
            <a:off x="8724900" y="365125"/>
            <a:ext cx="2628900" cy="5811838"/>
          </a:xfrm>
        </p:spPr>
        <p:txBody>
          <a:bodyPr vert="eaVert"/>
          <a:lstStyle/>
          <a:p>
            <a:r>
              <a:rPr lang="pl-PL"/>
              <a:t>Kliknij, aby edytować styl</a:t>
            </a:r>
          </a:p>
        </p:txBody>
      </p:sp>
      <p:sp>
        <p:nvSpPr>
          <p:cNvPr id="3" name="Symbol zastępczy tytułu pionowego 2">
            <a:extLst>
              <a:ext uri="{FF2B5EF4-FFF2-40B4-BE49-F238E27FC236}">
                <a16:creationId xmlns:a16="http://schemas.microsoft.com/office/drawing/2014/main" id="{6DCB3E6A-E592-489C-B8F5-0C77390FAC8C}"/>
              </a:ext>
            </a:extLst>
          </p:cNvPr>
          <p:cNvSpPr>
            <a:spLocks noGrp="1"/>
          </p:cNvSpPr>
          <p:nvPr>
            <p:ph type="body" orient="vert" idx="1"/>
          </p:nvPr>
        </p:nvSpPr>
        <p:spPr>
          <a:xfrm>
            <a:off x="838200" y="365125"/>
            <a:ext cx="7734300" cy="5811838"/>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AD18885A-3491-413E-9508-ADE3EF316937}"/>
              </a:ext>
            </a:extLst>
          </p:cNvPr>
          <p:cNvSpPr>
            <a:spLocks noGrp="1"/>
          </p:cNvSpPr>
          <p:nvPr>
            <p:ph type="dt" sz="half" idx="10"/>
          </p:nvPr>
        </p:nvSpPr>
        <p:spPr/>
        <p:txBody>
          <a:bodyPr/>
          <a:lstStyle/>
          <a:p>
            <a:fld id="{10589345-9344-4410-9D66-3FBB34904E54}" type="datetimeFigureOut">
              <a:rPr lang="pl-PL" smtClean="0"/>
              <a:t>19.11.2019</a:t>
            </a:fld>
            <a:endParaRPr lang="pl-PL"/>
          </a:p>
        </p:txBody>
      </p:sp>
      <p:sp>
        <p:nvSpPr>
          <p:cNvPr id="5" name="Symbol zastępczy stopki 4">
            <a:extLst>
              <a:ext uri="{FF2B5EF4-FFF2-40B4-BE49-F238E27FC236}">
                <a16:creationId xmlns:a16="http://schemas.microsoft.com/office/drawing/2014/main" id="{F0118A65-0ACA-48AD-A07B-5FFFE9E4480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9F17516-7FEC-4701-9A4D-9E29B1F03D50}"/>
              </a:ext>
            </a:extLst>
          </p:cNvPr>
          <p:cNvSpPr>
            <a:spLocks noGrp="1"/>
          </p:cNvSpPr>
          <p:nvPr>
            <p:ph type="sldNum" sz="quarter" idx="12"/>
          </p:nvPr>
        </p:nvSpPr>
        <p:spPr/>
        <p:txBody>
          <a:bodyPr/>
          <a:lstStyle/>
          <a:p>
            <a:fld id="{5F119835-69CB-4811-9DBE-0CDC6553E265}" type="slidenum">
              <a:rPr lang="pl-PL" smtClean="0"/>
              <a:t>‹#›</a:t>
            </a:fld>
            <a:endParaRPr lang="pl-PL"/>
          </a:p>
        </p:txBody>
      </p:sp>
    </p:spTree>
    <p:extLst>
      <p:ext uri="{BB962C8B-B14F-4D97-AF65-F5344CB8AC3E}">
        <p14:creationId xmlns:p14="http://schemas.microsoft.com/office/powerpoint/2010/main" val="26905880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Układ niestandardowy">
    <p:spTree>
      <p:nvGrpSpPr>
        <p:cNvPr id="1" name=""/>
        <p:cNvGrpSpPr/>
        <p:nvPr/>
      </p:nvGrpSpPr>
      <p:grpSpPr>
        <a:xfrm>
          <a:off x="0" y="0"/>
          <a:ext cx="0" cy="0"/>
          <a:chOff x="0" y="0"/>
          <a:chExt cx="0" cy="0"/>
        </a:xfrm>
      </p:grpSpPr>
      <p:sp>
        <p:nvSpPr>
          <p:cNvPr id="2" name="Tytuł 1"/>
          <p:cNvSpPr>
            <a:spLocks noGrp="1"/>
          </p:cNvSpPr>
          <p:nvPr>
            <p:ph type="title"/>
          </p:nvPr>
        </p:nvSpPr>
        <p:spPr>
          <a:xfrm>
            <a:off x="896641" y="256347"/>
            <a:ext cx="10404479" cy="1143480"/>
          </a:xfrm>
        </p:spPr>
        <p:txBody>
          <a:bodyPr/>
          <a:lstStyle/>
          <a:p>
            <a:r>
              <a:rPr lang="pl-PL"/>
              <a:t>Kliknij, aby edytować styl</a:t>
            </a:r>
          </a:p>
        </p:txBody>
      </p:sp>
    </p:spTree>
    <p:extLst>
      <p:ext uri="{BB962C8B-B14F-4D97-AF65-F5344CB8AC3E}">
        <p14:creationId xmlns:p14="http://schemas.microsoft.com/office/powerpoint/2010/main" val="42341432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DECE56-2F0A-494F-94AF-2A9896E9870D}"/>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2813128D-6DB0-4480-BAA7-0FA21975FA6A}"/>
              </a:ext>
            </a:extLst>
          </p:cNvPr>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255CB571-5924-4A13-88ED-F597B7924BAD}"/>
              </a:ext>
            </a:extLst>
          </p:cNvPr>
          <p:cNvSpPr>
            <a:spLocks noGrp="1"/>
          </p:cNvSpPr>
          <p:nvPr>
            <p:ph type="dt" sz="half" idx="10"/>
          </p:nvPr>
        </p:nvSpPr>
        <p:spPr/>
        <p:txBody>
          <a:bodyPr/>
          <a:lstStyle/>
          <a:p>
            <a:fld id="{10589345-9344-4410-9D66-3FBB34904E54}" type="datetimeFigureOut">
              <a:rPr lang="pl-PL" smtClean="0"/>
              <a:t>19.11.2019</a:t>
            </a:fld>
            <a:endParaRPr lang="pl-PL"/>
          </a:p>
        </p:txBody>
      </p:sp>
      <p:sp>
        <p:nvSpPr>
          <p:cNvPr id="5" name="Symbol zastępczy stopki 4">
            <a:extLst>
              <a:ext uri="{FF2B5EF4-FFF2-40B4-BE49-F238E27FC236}">
                <a16:creationId xmlns:a16="http://schemas.microsoft.com/office/drawing/2014/main" id="{2C186DF0-686B-44FB-BCD7-7D1FAEF7606D}"/>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D820F6CC-B6D0-43A5-AF06-F3F9CFA7ED61}"/>
              </a:ext>
            </a:extLst>
          </p:cNvPr>
          <p:cNvSpPr>
            <a:spLocks noGrp="1"/>
          </p:cNvSpPr>
          <p:nvPr>
            <p:ph type="sldNum" sz="quarter" idx="12"/>
          </p:nvPr>
        </p:nvSpPr>
        <p:spPr/>
        <p:txBody>
          <a:bodyPr/>
          <a:lstStyle/>
          <a:p>
            <a:fld id="{5F119835-69CB-4811-9DBE-0CDC6553E265}" type="slidenum">
              <a:rPr lang="pl-PL" smtClean="0"/>
              <a:t>‹#›</a:t>
            </a:fld>
            <a:endParaRPr lang="pl-PL"/>
          </a:p>
        </p:txBody>
      </p:sp>
    </p:spTree>
    <p:extLst>
      <p:ext uri="{BB962C8B-B14F-4D97-AF65-F5344CB8AC3E}">
        <p14:creationId xmlns:p14="http://schemas.microsoft.com/office/powerpoint/2010/main" val="4678605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4DD1563-CE52-4872-B649-6F60784C916D}"/>
              </a:ext>
            </a:extLst>
          </p:cNvPr>
          <p:cNvSpPr>
            <a:spLocks noGrp="1"/>
          </p:cNvSpPr>
          <p:nvPr>
            <p:ph type="title"/>
          </p:nvPr>
        </p:nvSpPr>
        <p:spPr>
          <a:xfrm>
            <a:off x="831850" y="1709738"/>
            <a:ext cx="10515600" cy="2852737"/>
          </a:xfrm>
        </p:spPr>
        <p:txBody>
          <a:bodyPr anchor="b"/>
          <a:lstStyle>
            <a:lvl1pPr>
              <a:defRPr sz="6000"/>
            </a:lvl1pPr>
          </a:lstStyle>
          <a:p>
            <a:r>
              <a:rPr lang="pl-PL"/>
              <a:t>Kliknij, aby edytować styl</a:t>
            </a:r>
          </a:p>
        </p:txBody>
      </p:sp>
      <p:sp>
        <p:nvSpPr>
          <p:cNvPr id="3" name="Symbol zastępczy tekstu 2">
            <a:extLst>
              <a:ext uri="{FF2B5EF4-FFF2-40B4-BE49-F238E27FC236}">
                <a16:creationId xmlns:a16="http://schemas.microsoft.com/office/drawing/2014/main" id="{19AC1247-94FA-48F8-91F6-F481B98DA10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Symbol zastępczy daty 3">
            <a:extLst>
              <a:ext uri="{FF2B5EF4-FFF2-40B4-BE49-F238E27FC236}">
                <a16:creationId xmlns:a16="http://schemas.microsoft.com/office/drawing/2014/main" id="{18654149-8211-476E-9C9D-4C87A7C222D6}"/>
              </a:ext>
            </a:extLst>
          </p:cNvPr>
          <p:cNvSpPr>
            <a:spLocks noGrp="1"/>
          </p:cNvSpPr>
          <p:nvPr>
            <p:ph type="dt" sz="half" idx="10"/>
          </p:nvPr>
        </p:nvSpPr>
        <p:spPr/>
        <p:txBody>
          <a:bodyPr/>
          <a:lstStyle/>
          <a:p>
            <a:fld id="{10589345-9344-4410-9D66-3FBB34904E54}" type="datetimeFigureOut">
              <a:rPr lang="pl-PL" smtClean="0"/>
              <a:t>19.11.2019</a:t>
            </a:fld>
            <a:endParaRPr lang="pl-PL"/>
          </a:p>
        </p:txBody>
      </p:sp>
      <p:sp>
        <p:nvSpPr>
          <p:cNvPr id="5" name="Symbol zastępczy stopki 4">
            <a:extLst>
              <a:ext uri="{FF2B5EF4-FFF2-40B4-BE49-F238E27FC236}">
                <a16:creationId xmlns:a16="http://schemas.microsoft.com/office/drawing/2014/main" id="{C8A07769-FA41-47E1-A61E-F039954632D0}"/>
              </a:ext>
            </a:extLst>
          </p:cNvPr>
          <p:cNvSpPr>
            <a:spLocks noGrp="1"/>
          </p:cNvSpPr>
          <p:nvPr>
            <p:ph type="ftr" sz="quarter" idx="11"/>
          </p:nvPr>
        </p:nvSpPr>
        <p:spPr/>
        <p:txBody>
          <a:bodyPr/>
          <a:lstStyle/>
          <a:p>
            <a:endParaRPr lang="pl-PL"/>
          </a:p>
        </p:txBody>
      </p:sp>
      <p:sp>
        <p:nvSpPr>
          <p:cNvPr id="6" name="Symbol zastępczy numeru slajdu 5">
            <a:extLst>
              <a:ext uri="{FF2B5EF4-FFF2-40B4-BE49-F238E27FC236}">
                <a16:creationId xmlns:a16="http://schemas.microsoft.com/office/drawing/2014/main" id="{C8B71F62-6231-4063-A659-AF24D8268345}"/>
              </a:ext>
            </a:extLst>
          </p:cNvPr>
          <p:cNvSpPr>
            <a:spLocks noGrp="1"/>
          </p:cNvSpPr>
          <p:nvPr>
            <p:ph type="sldNum" sz="quarter" idx="12"/>
          </p:nvPr>
        </p:nvSpPr>
        <p:spPr/>
        <p:txBody>
          <a:bodyPr/>
          <a:lstStyle/>
          <a:p>
            <a:fld id="{5F119835-69CB-4811-9DBE-0CDC6553E265}" type="slidenum">
              <a:rPr lang="pl-PL" smtClean="0"/>
              <a:t>‹#›</a:t>
            </a:fld>
            <a:endParaRPr lang="pl-PL"/>
          </a:p>
        </p:txBody>
      </p:sp>
    </p:spTree>
    <p:extLst>
      <p:ext uri="{BB962C8B-B14F-4D97-AF65-F5344CB8AC3E}">
        <p14:creationId xmlns:p14="http://schemas.microsoft.com/office/powerpoint/2010/main" val="2657517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DCB90FD-86B3-4A2A-BF4B-5683CF4527D2}"/>
              </a:ext>
            </a:extLst>
          </p:cNvPr>
          <p:cNvSpPr>
            <a:spLocks noGrp="1"/>
          </p:cNvSpPr>
          <p:nvPr>
            <p:ph type="title"/>
          </p:nvPr>
        </p:nvSpPr>
        <p:spPr/>
        <p:txBody>
          <a:bodyPr/>
          <a:lstStyle/>
          <a:p>
            <a:r>
              <a:rPr lang="pl-PL"/>
              <a:t>Kliknij, aby edytować styl</a:t>
            </a:r>
          </a:p>
        </p:txBody>
      </p:sp>
      <p:sp>
        <p:nvSpPr>
          <p:cNvPr id="3" name="Symbol zastępczy zawartości 2">
            <a:extLst>
              <a:ext uri="{FF2B5EF4-FFF2-40B4-BE49-F238E27FC236}">
                <a16:creationId xmlns:a16="http://schemas.microsoft.com/office/drawing/2014/main" id="{C9F0B558-20C9-4E81-81CA-A4D66C97ED38}"/>
              </a:ext>
            </a:extLst>
          </p:cNvPr>
          <p:cNvSpPr>
            <a:spLocks noGrp="1"/>
          </p:cNvSpPr>
          <p:nvPr>
            <p:ph sz="half" idx="1"/>
          </p:nvPr>
        </p:nvSpPr>
        <p:spPr>
          <a:xfrm>
            <a:off x="838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zawartości 3">
            <a:extLst>
              <a:ext uri="{FF2B5EF4-FFF2-40B4-BE49-F238E27FC236}">
                <a16:creationId xmlns:a16="http://schemas.microsoft.com/office/drawing/2014/main" id="{19441A53-83B8-41CF-AF4C-C349396DE1BB}"/>
              </a:ext>
            </a:extLst>
          </p:cNvPr>
          <p:cNvSpPr>
            <a:spLocks noGrp="1"/>
          </p:cNvSpPr>
          <p:nvPr>
            <p:ph sz="half" idx="2"/>
          </p:nvPr>
        </p:nvSpPr>
        <p:spPr>
          <a:xfrm>
            <a:off x="6172200" y="1825625"/>
            <a:ext cx="5181600" cy="435133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daty 4">
            <a:extLst>
              <a:ext uri="{FF2B5EF4-FFF2-40B4-BE49-F238E27FC236}">
                <a16:creationId xmlns:a16="http://schemas.microsoft.com/office/drawing/2014/main" id="{B9A4A063-6DB2-45C5-9219-6D5AF5F2004F}"/>
              </a:ext>
            </a:extLst>
          </p:cNvPr>
          <p:cNvSpPr>
            <a:spLocks noGrp="1"/>
          </p:cNvSpPr>
          <p:nvPr>
            <p:ph type="dt" sz="half" idx="10"/>
          </p:nvPr>
        </p:nvSpPr>
        <p:spPr/>
        <p:txBody>
          <a:bodyPr/>
          <a:lstStyle/>
          <a:p>
            <a:fld id="{10589345-9344-4410-9D66-3FBB34904E54}" type="datetimeFigureOut">
              <a:rPr lang="pl-PL" smtClean="0"/>
              <a:t>19.11.2019</a:t>
            </a:fld>
            <a:endParaRPr lang="pl-PL"/>
          </a:p>
        </p:txBody>
      </p:sp>
      <p:sp>
        <p:nvSpPr>
          <p:cNvPr id="6" name="Symbol zastępczy stopki 5">
            <a:extLst>
              <a:ext uri="{FF2B5EF4-FFF2-40B4-BE49-F238E27FC236}">
                <a16:creationId xmlns:a16="http://schemas.microsoft.com/office/drawing/2014/main" id="{D46A9F1C-3F33-44EC-A9D6-98C9CA5FD1FC}"/>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4259FA87-FD48-499B-8324-EEB6C860A6B8}"/>
              </a:ext>
            </a:extLst>
          </p:cNvPr>
          <p:cNvSpPr>
            <a:spLocks noGrp="1"/>
          </p:cNvSpPr>
          <p:nvPr>
            <p:ph type="sldNum" sz="quarter" idx="12"/>
          </p:nvPr>
        </p:nvSpPr>
        <p:spPr/>
        <p:txBody>
          <a:bodyPr/>
          <a:lstStyle/>
          <a:p>
            <a:fld id="{5F119835-69CB-4811-9DBE-0CDC6553E265}" type="slidenum">
              <a:rPr lang="pl-PL" smtClean="0"/>
              <a:t>‹#›</a:t>
            </a:fld>
            <a:endParaRPr lang="pl-PL"/>
          </a:p>
        </p:txBody>
      </p:sp>
    </p:spTree>
    <p:extLst>
      <p:ext uri="{BB962C8B-B14F-4D97-AF65-F5344CB8AC3E}">
        <p14:creationId xmlns:p14="http://schemas.microsoft.com/office/powerpoint/2010/main" val="2299683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3E57E2B-8B9C-4C65-8AFC-8DC92D554FC6}"/>
              </a:ext>
            </a:extLst>
          </p:cNvPr>
          <p:cNvSpPr>
            <a:spLocks noGrp="1"/>
          </p:cNvSpPr>
          <p:nvPr>
            <p:ph type="title"/>
          </p:nvPr>
        </p:nvSpPr>
        <p:spPr>
          <a:xfrm>
            <a:off x="839788" y="365125"/>
            <a:ext cx="10515600" cy="1325563"/>
          </a:xfrm>
        </p:spPr>
        <p:txBody>
          <a:bodyPr/>
          <a:lstStyle/>
          <a:p>
            <a:r>
              <a:rPr lang="pl-PL"/>
              <a:t>Kliknij, aby edytować styl</a:t>
            </a:r>
          </a:p>
        </p:txBody>
      </p:sp>
      <p:sp>
        <p:nvSpPr>
          <p:cNvPr id="3" name="Symbol zastępczy tekstu 2">
            <a:extLst>
              <a:ext uri="{FF2B5EF4-FFF2-40B4-BE49-F238E27FC236}">
                <a16:creationId xmlns:a16="http://schemas.microsoft.com/office/drawing/2014/main" id="{846B5C56-923F-481D-84A6-C886E8B134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Symbol zastępczy zawartości 3">
            <a:extLst>
              <a:ext uri="{FF2B5EF4-FFF2-40B4-BE49-F238E27FC236}">
                <a16:creationId xmlns:a16="http://schemas.microsoft.com/office/drawing/2014/main" id="{3A593E93-66E5-4AC7-A078-ABE24A720750}"/>
              </a:ext>
            </a:extLst>
          </p:cNvPr>
          <p:cNvSpPr>
            <a:spLocks noGrp="1"/>
          </p:cNvSpPr>
          <p:nvPr>
            <p:ph sz="half" idx="2"/>
          </p:nvPr>
        </p:nvSpPr>
        <p:spPr>
          <a:xfrm>
            <a:off x="839788" y="2505075"/>
            <a:ext cx="5157787"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5" name="Symbol zastępczy tekstu 4">
            <a:extLst>
              <a:ext uri="{FF2B5EF4-FFF2-40B4-BE49-F238E27FC236}">
                <a16:creationId xmlns:a16="http://schemas.microsoft.com/office/drawing/2014/main" id="{4A6AE4DF-5DD0-4311-A63E-C07C495B8C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Symbol zastępczy zawartości 5">
            <a:extLst>
              <a:ext uri="{FF2B5EF4-FFF2-40B4-BE49-F238E27FC236}">
                <a16:creationId xmlns:a16="http://schemas.microsoft.com/office/drawing/2014/main" id="{E168277C-792A-4285-A1C5-3F746397EAE7}"/>
              </a:ext>
            </a:extLst>
          </p:cNvPr>
          <p:cNvSpPr>
            <a:spLocks noGrp="1"/>
          </p:cNvSpPr>
          <p:nvPr>
            <p:ph sz="quarter" idx="4"/>
          </p:nvPr>
        </p:nvSpPr>
        <p:spPr>
          <a:xfrm>
            <a:off x="6172200" y="2505075"/>
            <a:ext cx="5183188" cy="36845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7" name="Symbol zastępczy daty 6">
            <a:extLst>
              <a:ext uri="{FF2B5EF4-FFF2-40B4-BE49-F238E27FC236}">
                <a16:creationId xmlns:a16="http://schemas.microsoft.com/office/drawing/2014/main" id="{CC107FE0-BD7E-484A-B5E5-5FC9144C0029}"/>
              </a:ext>
            </a:extLst>
          </p:cNvPr>
          <p:cNvSpPr>
            <a:spLocks noGrp="1"/>
          </p:cNvSpPr>
          <p:nvPr>
            <p:ph type="dt" sz="half" idx="10"/>
          </p:nvPr>
        </p:nvSpPr>
        <p:spPr/>
        <p:txBody>
          <a:bodyPr/>
          <a:lstStyle/>
          <a:p>
            <a:fld id="{10589345-9344-4410-9D66-3FBB34904E54}" type="datetimeFigureOut">
              <a:rPr lang="pl-PL" smtClean="0"/>
              <a:t>19.11.2019</a:t>
            </a:fld>
            <a:endParaRPr lang="pl-PL"/>
          </a:p>
        </p:txBody>
      </p:sp>
      <p:sp>
        <p:nvSpPr>
          <p:cNvPr id="8" name="Symbol zastępczy stopki 7">
            <a:extLst>
              <a:ext uri="{FF2B5EF4-FFF2-40B4-BE49-F238E27FC236}">
                <a16:creationId xmlns:a16="http://schemas.microsoft.com/office/drawing/2014/main" id="{AA1322EA-FACD-421C-BB79-79C519325EBD}"/>
              </a:ext>
            </a:extLst>
          </p:cNvPr>
          <p:cNvSpPr>
            <a:spLocks noGrp="1"/>
          </p:cNvSpPr>
          <p:nvPr>
            <p:ph type="ftr" sz="quarter" idx="11"/>
          </p:nvPr>
        </p:nvSpPr>
        <p:spPr/>
        <p:txBody>
          <a:bodyPr/>
          <a:lstStyle/>
          <a:p>
            <a:endParaRPr lang="pl-PL"/>
          </a:p>
        </p:txBody>
      </p:sp>
      <p:sp>
        <p:nvSpPr>
          <p:cNvPr id="9" name="Symbol zastępczy numeru slajdu 8">
            <a:extLst>
              <a:ext uri="{FF2B5EF4-FFF2-40B4-BE49-F238E27FC236}">
                <a16:creationId xmlns:a16="http://schemas.microsoft.com/office/drawing/2014/main" id="{B75C9E27-B324-4485-8084-1A17BBFDF87C}"/>
              </a:ext>
            </a:extLst>
          </p:cNvPr>
          <p:cNvSpPr>
            <a:spLocks noGrp="1"/>
          </p:cNvSpPr>
          <p:nvPr>
            <p:ph type="sldNum" sz="quarter" idx="12"/>
          </p:nvPr>
        </p:nvSpPr>
        <p:spPr/>
        <p:txBody>
          <a:bodyPr/>
          <a:lstStyle/>
          <a:p>
            <a:fld id="{5F119835-69CB-4811-9DBE-0CDC6553E265}" type="slidenum">
              <a:rPr lang="pl-PL" smtClean="0"/>
              <a:t>‹#›</a:t>
            </a:fld>
            <a:endParaRPr lang="pl-PL"/>
          </a:p>
        </p:txBody>
      </p:sp>
    </p:spTree>
    <p:extLst>
      <p:ext uri="{BB962C8B-B14F-4D97-AF65-F5344CB8AC3E}">
        <p14:creationId xmlns:p14="http://schemas.microsoft.com/office/powerpoint/2010/main" val="29946408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977601A-FC88-4119-B940-E472FA126DD6}"/>
              </a:ext>
            </a:extLst>
          </p:cNvPr>
          <p:cNvSpPr>
            <a:spLocks noGrp="1"/>
          </p:cNvSpPr>
          <p:nvPr>
            <p:ph type="title"/>
          </p:nvPr>
        </p:nvSpPr>
        <p:spPr/>
        <p:txBody>
          <a:bodyPr/>
          <a:lstStyle/>
          <a:p>
            <a:r>
              <a:rPr lang="pl-PL"/>
              <a:t>Kliknij, aby edytować styl</a:t>
            </a:r>
          </a:p>
        </p:txBody>
      </p:sp>
      <p:sp>
        <p:nvSpPr>
          <p:cNvPr id="3" name="Symbol zastępczy daty 2">
            <a:extLst>
              <a:ext uri="{FF2B5EF4-FFF2-40B4-BE49-F238E27FC236}">
                <a16:creationId xmlns:a16="http://schemas.microsoft.com/office/drawing/2014/main" id="{7CB083F8-D84A-4E36-ABF5-41FB3546E6C8}"/>
              </a:ext>
            </a:extLst>
          </p:cNvPr>
          <p:cNvSpPr>
            <a:spLocks noGrp="1"/>
          </p:cNvSpPr>
          <p:nvPr>
            <p:ph type="dt" sz="half" idx="10"/>
          </p:nvPr>
        </p:nvSpPr>
        <p:spPr/>
        <p:txBody>
          <a:bodyPr/>
          <a:lstStyle/>
          <a:p>
            <a:fld id="{10589345-9344-4410-9D66-3FBB34904E54}" type="datetimeFigureOut">
              <a:rPr lang="pl-PL" smtClean="0"/>
              <a:t>19.11.2019</a:t>
            </a:fld>
            <a:endParaRPr lang="pl-PL"/>
          </a:p>
        </p:txBody>
      </p:sp>
      <p:sp>
        <p:nvSpPr>
          <p:cNvPr id="4" name="Symbol zastępczy stopki 3">
            <a:extLst>
              <a:ext uri="{FF2B5EF4-FFF2-40B4-BE49-F238E27FC236}">
                <a16:creationId xmlns:a16="http://schemas.microsoft.com/office/drawing/2014/main" id="{19F773E2-22A5-47DD-B372-DBB4BB3FDD03}"/>
              </a:ext>
            </a:extLst>
          </p:cNvPr>
          <p:cNvSpPr>
            <a:spLocks noGrp="1"/>
          </p:cNvSpPr>
          <p:nvPr>
            <p:ph type="ftr" sz="quarter" idx="11"/>
          </p:nvPr>
        </p:nvSpPr>
        <p:spPr/>
        <p:txBody>
          <a:bodyPr/>
          <a:lstStyle/>
          <a:p>
            <a:endParaRPr lang="pl-PL"/>
          </a:p>
        </p:txBody>
      </p:sp>
      <p:sp>
        <p:nvSpPr>
          <p:cNvPr id="5" name="Symbol zastępczy numeru slajdu 4">
            <a:extLst>
              <a:ext uri="{FF2B5EF4-FFF2-40B4-BE49-F238E27FC236}">
                <a16:creationId xmlns:a16="http://schemas.microsoft.com/office/drawing/2014/main" id="{BC09CB4E-6566-459D-B585-25B264EAF275}"/>
              </a:ext>
            </a:extLst>
          </p:cNvPr>
          <p:cNvSpPr>
            <a:spLocks noGrp="1"/>
          </p:cNvSpPr>
          <p:nvPr>
            <p:ph type="sldNum" sz="quarter" idx="12"/>
          </p:nvPr>
        </p:nvSpPr>
        <p:spPr/>
        <p:txBody>
          <a:bodyPr/>
          <a:lstStyle/>
          <a:p>
            <a:fld id="{5F119835-69CB-4811-9DBE-0CDC6553E265}" type="slidenum">
              <a:rPr lang="pl-PL" smtClean="0"/>
              <a:t>‹#›</a:t>
            </a:fld>
            <a:endParaRPr lang="pl-PL"/>
          </a:p>
        </p:txBody>
      </p:sp>
    </p:spTree>
    <p:extLst>
      <p:ext uri="{BB962C8B-B14F-4D97-AF65-F5344CB8AC3E}">
        <p14:creationId xmlns:p14="http://schemas.microsoft.com/office/powerpoint/2010/main" val="3690098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a:extLst>
              <a:ext uri="{FF2B5EF4-FFF2-40B4-BE49-F238E27FC236}">
                <a16:creationId xmlns:a16="http://schemas.microsoft.com/office/drawing/2014/main" id="{EBDC2301-4FBA-47A6-8CD9-A9F191A7ED67}"/>
              </a:ext>
            </a:extLst>
          </p:cNvPr>
          <p:cNvSpPr>
            <a:spLocks noGrp="1"/>
          </p:cNvSpPr>
          <p:nvPr>
            <p:ph type="dt" sz="half" idx="10"/>
          </p:nvPr>
        </p:nvSpPr>
        <p:spPr/>
        <p:txBody>
          <a:bodyPr/>
          <a:lstStyle/>
          <a:p>
            <a:fld id="{10589345-9344-4410-9D66-3FBB34904E54}" type="datetimeFigureOut">
              <a:rPr lang="pl-PL" smtClean="0"/>
              <a:t>19.11.2019</a:t>
            </a:fld>
            <a:endParaRPr lang="pl-PL"/>
          </a:p>
        </p:txBody>
      </p:sp>
      <p:sp>
        <p:nvSpPr>
          <p:cNvPr id="3" name="Symbol zastępczy stopki 2">
            <a:extLst>
              <a:ext uri="{FF2B5EF4-FFF2-40B4-BE49-F238E27FC236}">
                <a16:creationId xmlns:a16="http://schemas.microsoft.com/office/drawing/2014/main" id="{F9814046-5DBA-44D3-89CB-DDD037E9C1CE}"/>
              </a:ext>
            </a:extLst>
          </p:cNvPr>
          <p:cNvSpPr>
            <a:spLocks noGrp="1"/>
          </p:cNvSpPr>
          <p:nvPr>
            <p:ph type="ftr" sz="quarter" idx="11"/>
          </p:nvPr>
        </p:nvSpPr>
        <p:spPr/>
        <p:txBody>
          <a:bodyPr/>
          <a:lstStyle/>
          <a:p>
            <a:endParaRPr lang="pl-PL"/>
          </a:p>
        </p:txBody>
      </p:sp>
      <p:sp>
        <p:nvSpPr>
          <p:cNvPr id="4" name="Symbol zastępczy numeru slajdu 3">
            <a:extLst>
              <a:ext uri="{FF2B5EF4-FFF2-40B4-BE49-F238E27FC236}">
                <a16:creationId xmlns:a16="http://schemas.microsoft.com/office/drawing/2014/main" id="{F49BCA9B-ADBA-411E-9FBC-7E60B4035211}"/>
              </a:ext>
            </a:extLst>
          </p:cNvPr>
          <p:cNvSpPr>
            <a:spLocks noGrp="1"/>
          </p:cNvSpPr>
          <p:nvPr>
            <p:ph type="sldNum" sz="quarter" idx="12"/>
          </p:nvPr>
        </p:nvSpPr>
        <p:spPr/>
        <p:txBody>
          <a:bodyPr/>
          <a:lstStyle/>
          <a:p>
            <a:fld id="{5F119835-69CB-4811-9DBE-0CDC6553E265}" type="slidenum">
              <a:rPr lang="pl-PL" smtClean="0"/>
              <a:t>‹#›</a:t>
            </a:fld>
            <a:endParaRPr lang="pl-PL"/>
          </a:p>
        </p:txBody>
      </p:sp>
    </p:spTree>
    <p:extLst>
      <p:ext uri="{BB962C8B-B14F-4D97-AF65-F5344CB8AC3E}">
        <p14:creationId xmlns:p14="http://schemas.microsoft.com/office/powerpoint/2010/main" val="7250195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A4E286F-90C6-49B5-A820-116290554D21}"/>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zawartości 2">
            <a:extLst>
              <a:ext uri="{FF2B5EF4-FFF2-40B4-BE49-F238E27FC236}">
                <a16:creationId xmlns:a16="http://schemas.microsoft.com/office/drawing/2014/main" id="{E784F174-C30B-4201-A942-18E1B7C8A7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tekstu 3">
            <a:extLst>
              <a:ext uri="{FF2B5EF4-FFF2-40B4-BE49-F238E27FC236}">
                <a16:creationId xmlns:a16="http://schemas.microsoft.com/office/drawing/2014/main" id="{DA4F0E32-6B52-47B1-AF85-CDD18E7CA0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C38AC239-8AD7-4823-A872-F114F801750F}"/>
              </a:ext>
            </a:extLst>
          </p:cNvPr>
          <p:cNvSpPr>
            <a:spLocks noGrp="1"/>
          </p:cNvSpPr>
          <p:nvPr>
            <p:ph type="dt" sz="half" idx="10"/>
          </p:nvPr>
        </p:nvSpPr>
        <p:spPr/>
        <p:txBody>
          <a:bodyPr/>
          <a:lstStyle/>
          <a:p>
            <a:fld id="{10589345-9344-4410-9D66-3FBB34904E54}" type="datetimeFigureOut">
              <a:rPr lang="pl-PL" smtClean="0"/>
              <a:t>19.11.2019</a:t>
            </a:fld>
            <a:endParaRPr lang="pl-PL"/>
          </a:p>
        </p:txBody>
      </p:sp>
      <p:sp>
        <p:nvSpPr>
          <p:cNvPr id="6" name="Symbol zastępczy stopki 5">
            <a:extLst>
              <a:ext uri="{FF2B5EF4-FFF2-40B4-BE49-F238E27FC236}">
                <a16:creationId xmlns:a16="http://schemas.microsoft.com/office/drawing/2014/main" id="{7D37F837-ED67-4593-922B-BE7072A2C540}"/>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EA144D62-11E9-42C7-9155-ED4A31D0A37C}"/>
              </a:ext>
            </a:extLst>
          </p:cNvPr>
          <p:cNvSpPr>
            <a:spLocks noGrp="1"/>
          </p:cNvSpPr>
          <p:nvPr>
            <p:ph type="sldNum" sz="quarter" idx="12"/>
          </p:nvPr>
        </p:nvSpPr>
        <p:spPr/>
        <p:txBody>
          <a:bodyPr/>
          <a:lstStyle/>
          <a:p>
            <a:fld id="{5F119835-69CB-4811-9DBE-0CDC6553E265}" type="slidenum">
              <a:rPr lang="pl-PL" smtClean="0"/>
              <a:t>‹#›</a:t>
            </a:fld>
            <a:endParaRPr lang="pl-PL"/>
          </a:p>
        </p:txBody>
      </p:sp>
    </p:spTree>
    <p:extLst>
      <p:ext uri="{BB962C8B-B14F-4D97-AF65-F5344CB8AC3E}">
        <p14:creationId xmlns:p14="http://schemas.microsoft.com/office/powerpoint/2010/main" val="876642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488904A-D14D-472D-885D-BF1CF50D4D4F}"/>
              </a:ext>
            </a:extLst>
          </p:cNvPr>
          <p:cNvSpPr>
            <a:spLocks noGrp="1"/>
          </p:cNvSpPr>
          <p:nvPr>
            <p:ph type="title"/>
          </p:nvPr>
        </p:nvSpPr>
        <p:spPr>
          <a:xfrm>
            <a:off x="839788" y="457200"/>
            <a:ext cx="3932237" cy="1600200"/>
          </a:xfrm>
        </p:spPr>
        <p:txBody>
          <a:bodyPr anchor="b"/>
          <a:lstStyle>
            <a:lvl1pPr>
              <a:defRPr sz="3200"/>
            </a:lvl1pPr>
          </a:lstStyle>
          <a:p>
            <a:r>
              <a:rPr lang="pl-PL"/>
              <a:t>Kliknij, aby edytować styl</a:t>
            </a:r>
          </a:p>
        </p:txBody>
      </p:sp>
      <p:sp>
        <p:nvSpPr>
          <p:cNvPr id="3" name="Symbol zastępczy obrazu 2">
            <a:extLst>
              <a:ext uri="{FF2B5EF4-FFF2-40B4-BE49-F238E27FC236}">
                <a16:creationId xmlns:a16="http://schemas.microsoft.com/office/drawing/2014/main" id="{7E47E83D-370C-4ADD-9549-0089D3C6F11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a:p>
        </p:txBody>
      </p:sp>
      <p:sp>
        <p:nvSpPr>
          <p:cNvPr id="4" name="Symbol zastępczy tekstu 3">
            <a:extLst>
              <a:ext uri="{FF2B5EF4-FFF2-40B4-BE49-F238E27FC236}">
                <a16:creationId xmlns:a16="http://schemas.microsoft.com/office/drawing/2014/main" id="{82546AA4-1C6A-440D-9DB3-D2C4DDFA0AE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Symbol zastępczy daty 4">
            <a:extLst>
              <a:ext uri="{FF2B5EF4-FFF2-40B4-BE49-F238E27FC236}">
                <a16:creationId xmlns:a16="http://schemas.microsoft.com/office/drawing/2014/main" id="{16AE933A-1C29-45D2-8930-96A17199ED1F}"/>
              </a:ext>
            </a:extLst>
          </p:cNvPr>
          <p:cNvSpPr>
            <a:spLocks noGrp="1"/>
          </p:cNvSpPr>
          <p:nvPr>
            <p:ph type="dt" sz="half" idx="10"/>
          </p:nvPr>
        </p:nvSpPr>
        <p:spPr/>
        <p:txBody>
          <a:bodyPr/>
          <a:lstStyle/>
          <a:p>
            <a:fld id="{10589345-9344-4410-9D66-3FBB34904E54}" type="datetimeFigureOut">
              <a:rPr lang="pl-PL" smtClean="0"/>
              <a:t>19.11.2019</a:t>
            </a:fld>
            <a:endParaRPr lang="pl-PL"/>
          </a:p>
        </p:txBody>
      </p:sp>
      <p:sp>
        <p:nvSpPr>
          <p:cNvPr id="6" name="Symbol zastępczy stopki 5">
            <a:extLst>
              <a:ext uri="{FF2B5EF4-FFF2-40B4-BE49-F238E27FC236}">
                <a16:creationId xmlns:a16="http://schemas.microsoft.com/office/drawing/2014/main" id="{8CBF74AE-0C4D-414D-A820-3266A8B44411}"/>
              </a:ext>
            </a:extLst>
          </p:cNvPr>
          <p:cNvSpPr>
            <a:spLocks noGrp="1"/>
          </p:cNvSpPr>
          <p:nvPr>
            <p:ph type="ftr" sz="quarter" idx="11"/>
          </p:nvPr>
        </p:nvSpPr>
        <p:spPr/>
        <p:txBody>
          <a:bodyPr/>
          <a:lstStyle/>
          <a:p>
            <a:endParaRPr lang="pl-PL"/>
          </a:p>
        </p:txBody>
      </p:sp>
      <p:sp>
        <p:nvSpPr>
          <p:cNvPr id="7" name="Symbol zastępczy numeru slajdu 6">
            <a:extLst>
              <a:ext uri="{FF2B5EF4-FFF2-40B4-BE49-F238E27FC236}">
                <a16:creationId xmlns:a16="http://schemas.microsoft.com/office/drawing/2014/main" id="{67DE44AE-0677-424F-817F-2CA2D0AE4AC2}"/>
              </a:ext>
            </a:extLst>
          </p:cNvPr>
          <p:cNvSpPr>
            <a:spLocks noGrp="1"/>
          </p:cNvSpPr>
          <p:nvPr>
            <p:ph type="sldNum" sz="quarter" idx="12"/>
          </p:nvPr>
        </p:nvSpPr>
        <p:spPr/>
        <p:txBody>
          <a:bodyPr/>
          <a:lstStyle/>
          <a:p>
            <a:fld id="{5F119835-69CB-4811-9DBE-0CDC6553E265}" type="slidenum">
              <a:rPr lang="pl-PL" smtClean="0"/>
              <a:t>‹#›</a:t>
            </a:fld>
            <a:endParaRPr lang="pl-PL"/>
          </a:p>
        </p:txBody>
      </p:sp>
    </p:spTree>
    <p:extLst>
      <p:ext uri="{BB962C8B-B14F-4D97-AF65-F5344CB8AC3E}">
        <p14:creationId xmlns:p14="http://schemas.microsoft.com/office/powerpoint/2010/main" val="2547549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a:extLst>
              <a:ext uri="{FF2B5EF4-FFF2-40B4-BE49-F238E27FC236}">
                <a16:creationId xmlns:a16="http://schemas.microsoft.com/office/drawing/2014/main" id="{B26FAD89-981D-48BD-8A40-B49C8F6BA63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l-PL"/>
              <a:t>Kliknij, aby edytować styl</a:t>
            </a:r>
          </a:p>
        </p:txBody>
      </p:sp>
      <p:sp>
        <p:nvSpPr>
          <p:cNvPr id="3" name="Symbol zastępczy tekstu 2">
            <a:extLst>
              <a:ext uri="{FF2B5EF4-FFF2-40B4-BE49-F238E27FC236}">
                <a16:creationId xmlns:a16="http://schemas.microsoft.com/office/drawing/2014/main" id="{13BCDC0A-4ABE-4FA0-AA28-7227C4F964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p>
        </p:txBody>
      </p:sp>
      <p:sp>
        <p:nvSpPr>
          <p:cNvPr id="4" name="Symbol zastępczy daty 3">
            <a:extLst>
              <a:ext uri="{FF2B5EF4-FFF2-40B4-BE49-F238E27FC236}">
                <a16:creationId xmlns:a16="http://schemas.microsoft.com/office/drawing/2014/main" id="{5D16CD81-A9DC-4B86-B4CE-C608655C0A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589345-9344-4410-9D66-3FBB34904E54}" type="datetimeFigureOut">
              <a:rPr lang="pl-PL" smtClean="0"/>
              <a:t>19.11.2019</a:t>
            </a:fld>
            <a:endParaRPr lang="pl-PL"/>
          </a:p>
        </p:txBody>
      </p:sp>
      <p:sp>
        <p:nvSpPr>
          <p:cNvPr id="5" name="Symbol zastępczy stopki 4">
            <a:extLst>
              <a:ext uri="{FF2B5EF4-FFF2-40B4-BE49-F238E27FC236}">
                <a16:creationId xmlns:a16="http://schemas.microsoft.com/office/drawing/2014/main" id="{6D7B6D42-7B74-4363-AF2D-49D33D0102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a:extLst>
              <a:ext uri="{FF2B5EF4-FFF2-40B4-BE49-F238E27FC236}">
                <a16:creationId xmlns:a16="http://schemas.microsoft.com/office/drawing/2014/main" id="{1FFB1040-97ED-4576-8622-0B145A5D562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F119835-69CB-4811-9DBE-0CDC6553E265}" type="slidenum">
              <a:rPr lang="pl-PL" smtClean="0"/>
              <a:t>‹#›</a:t>
            </a:fld>
            <a:endParaRPr lang="pl-PL"/>
          </a:p>
        </p:txBody>
      </p:sp>
    </p:spTree>
    <p:extLst>
      <p:ext uri="{BB962C8B-B14F-4D97-AF65-F5344CB8AC3E}">
        <p14:creationId xmlns:p14="http://schemas.microsoft.com/office/powerpoint/2010/main" val="14566518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prawo.uni.wroc.pl/user/12147" TargetMode="External"/><Relationship Id="rId2" Type="http://schemas.openxmlformats.org/officeDocument/2006/relationships/hyperlink" Target="mailto:maciej.pichlak@uwr.edu.p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858985" y="1239591"/>
            <a:ext cx="7403672" cy="3229378"/>
          </a:xfrm>
          <a:ln>
            <a:solidFill>
              <a:schemeClr val="bg2">
                <a:lumMod val="75000"/>
              </a:schemeClr>
            </a:solidFill>
          </a:ln>
        </p:spPr>
        <p:txBody>
          <a:bodyPr anchor="t">
            <a:normAutofit/>
          </a:bodyPr>
          <a:lstStyle/>
          <a:p>
            <a:pPr algn="l"/>
            <a:r>
              <a:rPr lang="pl-PL" dirty="0" err="1"/>
              <a:t>Legal</a:t>
            </a:r>
            <a:r>
              <a:rPr lang="pl-PL" dirty="0"/>
              <a:t> Language</a:t>
            </a:r>
            <a:br>
              <a:rPr lang="pl-PL" dirty="0"/>
            </a:br>
            <a:r>
              <a:rPr lang="pl-PL" sz="5400" dirty="0" err="1">
                <a:solidFill>
                  <a:schemeClr val="bg2">
                    <a:lumMod val="50000"/>
                  </a:schemeClr>
                </a:solidFill>
              </a:rPr>
              <a:t>Statutory</a:t>
            </a:r>
            <a:r>
              <a:rPr lang="pl-PL" sz="5400" dirty="0">
                <a:solidFill>
                  <a:schemeClr val="bg2">
                    <a:lumMod val="50000"/>
                  </a:schemeClr>
                </a:solidFill>
              </a:rPr>
              <a:t> </a:t>
            </a:r>
            <a:r>
              <a:rPr lang="pl-PL" sz="5400" dirty="0" err="1">
                <a:solidFill>
                  <a:schemeClr val="bg2">
                    <a:lumMod val="50000"/>
                  </a:schemeClr>
                </a:solidFill>
              </a:rPr>
              <a:t>interpretation</a:t>
            </a:r>
            <a:endParaRPr lang="pl-PL" dirty="0">
              <a:solidFill>
                <a:schemeClr val="bg2">
                  <a:lumMod val="50000"/>
                </a:schemeClr>
              </a:solidFill>
            </a:endParaRPr>
          </a:p>
        </p:txBody>
      </p:sp>
      <p:sp>
        <p:nvSpPr>
          <p:cNvPr id="3" name="Podtytuł 2"/>
          <p:cNvSpPr>
            <a:spLocks noGrp="1"/>
          </p:cNvSpPr>
          <p:nvPr>
            <p:ph type="subTitle" idx="1"/>
          </p:nvPr>
        </p:nvSpPr>
        <p:spPr>
          <a:xfrm>
            <a:off x="3966694" y="3799268"/>
            <a:ext cx="7403672" cy="2611471"/>
          </a:xfrm>
          <a:ln>
            <a:solidFill>
              <a:schemeClr val="bg2">
                <a:lumMod val="75000"/>
              </a:schemeClr>
            </a:solidFill>
          </a:ln>
        </p:spPr>
        <p:txBody>
          <a:bodyPr anchor="b">
            <a:normAutofit/>
          </a:bodyPr>
          <a:lstStyle/>
          <a:p>
            <a:pPr marL="2962275" algn="l">
              <a:spcBef>
                <a:spcPts val="600"/>
              </a:spcBef>
            </a:pPr>
            <a:r>
              <a:rPr lang="pl-PL" sz="1600" dirty="0"/>
              <a:t>Maciej Pichlak</a:t>
            </a:r>
          </a:p>
          <a:p>
            <a:pPr marL="2962275" algn="l">
              <a:spcBef>
                <a:spcPts val="600"/>
              </a:spcBef>
            </a:pPr>
            <a:r>
              <a:rPr lang="pl-PL" sz="1600" dirty="0" err="1"/>
              <a:t>Department</a:t>
            </a:r>
            <a:r>
              <a:rPr lang="pl-PL" sz="1600" dirty="0"/>
              <a:t> of </a:t>
            </a:r>
            <a:r>
              <a:rPr lang="pl-PL" sz="1600" dirty="0" err="1"/>
              <a:t>Legal</a:t>
            </a:r>
            <a:r>
              <a:rPr lang="pl-PL" sz="1600" dirty="0"/>
              <a:t> </a:t>
            </a:r>
            <a:r>
              <a:rPr lang="pl-PL" sz="1600" dirty="0" err="1"/>
              <a:t>Theory</a:t>
            </a:r>
            <a:r>
              <a:rPr lang="pl-PL" sz="1600" dirty="0"/>
              <a:t> and </a:t>
            </a:r>
            <a:r>
              <a:rPr lang="pl-PL" sz="1600" dirty="0" err="1"/>
              <a:t>Philosophy</a:t>
            </a:r>
            <a:r>
              <a:rPr lang="pl-PL" sz="1600" dirty="0"/>
              <a:t> of Law</a:t>
            </a:r>
          </a:p>
          <a:p>
            <a:pPr marL="2962275" algn="l">
              <a:spcBef>
                <a:spcPts val="600"/>
              </a:spcBef>
            </a:pPr>
            <a:r>
              <a:rPr lang="pl-PL" sz="1600" dirty="0"/>
              <a:t>University of </a:t>
            </a:r>
            <a:r>
              <a:rPr lang="pl-PL" sz="1600" dirty="0" err="1"/>
              <a:t>Wroclaw</a:t>
            </a:r>
            <a:endParaRPr lang="pl-PL" sz="1600" dirty="0"/>
          </a:p>
          <a:p>
            <a:pPr marL="2962275" algn="l">
              <a:spcBef>
                <a:spcPts val="600"/>
              </a:spcBef>
            </a:pPr>
            <a:r>
              <a:rPr lang="pl-PL" sz="1600" dirty="0" err="1"/>
              <a:t>Room</a:t>
            </a:r>
            <a:r>
              <a:rPr lang="pl-PL" sz="1600" dirty="0"/>
              <a:t> 302A | </a:t>
            </a:r>
            <a:r>
              <a:rPr lang="pl-PL" sz="1600" dirty="0">
                <a:hlinkClick r:id="rId2"/>
              </a:rPr>
              <a:t>maciej.pichlak@uwr.edu.pl</a:t>
            </a:r>
            <a:endParaRPr lang="pl-PL" sz="1600" dirty="0"/>
          </a:p>
          <a:p>
            <a:pPr marL="2962275" algn="l">
              <a:spcBef>
                <a:spcPts val="600"/>
              </a:spcBef>
            </a:pPr>
            <a:r>
              <a:rPr lang="pl-PL" sz="1600" dirty="0">
                <a:hlinkClick r:id="rId3"/>
              </a:rPr>
              <a:t>https://prawo.uni.wroc.pl/user/12147</a:t>
            </a:r>
            <a:endParaRPr lang="pl-PL" sz="1600" dirty="0"/>
          </a:p>
        </p:txBody>
      </p:sp>
    </p:spTree>
    <p:extLst>
      <p:ext uri="{BB962C8B-B14F-4D97-AF65-F5344CB8AC3E}">
        <p14:creationId xmlns:p14="http://schemas.microsoft.com/office/powerpoint/2010/main" val="632880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a:extLst>
              <a:ext uri="{FF2B5EF4-FFF2-40B4-BE49-F238E27FC236}">
                <a16:creationId xmlns:a16="http://schemas.microsoft.com/office/drawing/2014/main" id="{F0E085A4-EB61-4AC3-9279-6B6B950D1B65}"/>
              </a:ext>
            </a:extLst>
          </p:cNvPr>
          <p:cNvSpPr>
            <a:spLocks noGrp="1"/>
          </p:cNvSpPr>
          <p:nvPr>
            <p:ph type="title"/>
          </p:nvPr>
        </p:nvSpPr>
        <p:spPr/>
        <p:txBody>
          <a:bodyPr/>
          <a:lstStyle/>
          <a:p>
            <a:r>
              <a:rPr lang="pl-PL" dirty="0" err="1"/>
              <a:t>Historical</a:t>
            </a:r>
            <a:r>
              <a:rPr lang="pl-PL" dirty="0"/>
              <a:t> </a:t>
            </a:r>
            <a:r>
              <a:rPr lang="pl-PL" dirty="0" err="1"/>
              <a:t>interpretation</a:t>
            </a:r>
            <a:endParaRPr lang="pl-PL" dirty="0"/>
          </a:p>
        </p:txBody>
      </p:sp>
      <p:sp>
        <p:nvSpPr>
          <p:cNvPr id="4" name="Symbol zastępczy zawartości 3">
            <a:extLst>
              <a:ext uri="{FF2B5EF4-FFF2-40B4-BE49-F238E27FC236}">
                <a16:creationId xmlns:a16="http://schemas.microsoft.com/office/drawing/2014/main" id="{AE44E3D4-BA5B-487A-A00F-7C69E7CB659E}"/>
              </a:ext>
            </a:extLst>
          </p:cNvPr>
          <p:cNvSpPr>
            <a:spLocks noGrp="1"/>
          </p:cNvSpPr>
          <p:nvPr>
            <p:ph idx="1"/>
          </p:nvPr>
        </p:nvSpPr>
        <p:spPr>
          <a:xfrm>
            <a:off x="838200" y="1944709"/>
            <a:ext cx="10515600" cy="4232253"/>
          </a:xfrm>
        </p:spPr>
        <p:txBody>
          <a:bodyPr/>
          <a:lstStyle/>
          <a:p>
            <a:pPr marL="0" indent="0">
              <a:buNone/>
            </a:pPr>
            <a:r>
              <a:rPr lang="pl-PL" dirty="0"/>
              <a:t>The </a:t>
            </a:r>
            <a:r>
              <a:rPr lang="pl-PL" dirty="0" err="1"/>
              <a:t>intention</a:t>
            </a:r>
            <a:r>
              <a:rPr lang="pl-PL" dirty="0"/>
              <a:t> of </a:t>
            </a:r>
            <a:r>
              <a:rPr lang="pl-PL" dirty="0" err="1"/>
              <a:t>historical</a:t>
            </a:r>
            <a:r>
              <a:rPr lang="pl-PL" dirty="0"/>
              <a:t> legislator</a:t>
            </a:r>
          </a:p>
          <a:p>
            <a:pPr marL="0" indent="0">
              <a:buNone/>
            </a:pPr>
            <a:endParaRPr lang="pl-PL" sz="2722" u="sng" dirty="0"/>
          </a:p>
          <a:p>
            <a:pPr marL="0" indent="0">
              <a:buNone/>
            </a:pPr>
            <a:r>
              <a:rPr lang="pl-PL" sz="2722" dirty="0"/>
              <a:t>The role of </a:t>
            </a:r>
            <a:r>
              <a:rPr lang="pl-PL" i="1" dirty="0" err="1"/>
              <a:t>travaux</a:t>
            </a:r>
            <a:r>
              <a:rPr lang="pl-PL" i="1" dirty="0"/>
              <a:t> </a:t>
            </a:r>
            <a:r>
              <a:rPr lang="pl-PL" i="1" dirty="0" err="1"/>
              <a:t>préparatoires</a:t>
            </a:r>
            <a:r>
              <a:rPr lang="pl-PL" i="1" dirty="0"/>
              <a:t> </a:t>
            </a:r>
            <a:endParaRPr lang="en-GB" sz="2722" dirty="0"/>
          </a:p>
          <a:p>
            <a:pPr marL="0" indent="0">
              <a:buNone/>
            </a:pPr>
            <a:endParaRPr lang="pl-PL" dirty="0"/>
          </a:p>
        </p:txBody>
      </p:sp>
    </p:spTree>
    <p:extLst>
      <p:ext uri="{BB962C8B-B14F-4D97-AF65-F5344CB8AC3E}">
        <p14:creationId xmlns:p14="http://schemas.microsoft.com/office/powerpoint/2010/main" val="31168872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583096" y="256348"/>
            <a:ext cx="9422915" cy="1146360"/>
          </a:xfrm>
          <a:ln/>
        </p:spPr>
        <p:txBody>
          <a:bodyPr/>
          <a:lstStyle/>
          <a:p>
            <a:pPr>
              <a:lnSpc>
                <a:spcPct val="93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a:t>O</a:t>
            </a:r>
            <a:r>
              <a:rPr lang="en-GB" dirty="0" err="1"/>
              <a:t>utcomes</a:t>
            </a:r>
            <a:r>
              <a:rPr lang="pl-PL" dirty="0"/>
              <a:t> of </a:t>
            </a:r>
            <a:r>
              <a:rPr lang="pl-PL" dirty="0" err="1"/>
              <a:t>interpretation</a:t>
            </a:r>
            <a:endParaRPr lang="en-GB" dirty="0"/>
          </a:p>
        </p:txBody>
      </p:sp>
      <p:sp>
        <p:nvSpPr>
          <p:cNvPr id="13314" name="Rectangle 2"/>
          <p:cNvSpPr>
            <a:spLocks noGrp="1" noChangeArrowheads="1"/>
          </p:cNvSpPr>
          <p:nvPr>
            <p:ph type="subTitle" idx="4294967295"/>
          </p:nvPr>
        </p:nvSpPr>
        <p:spPr bwMode="auto">
          <a:xfrm>
            <a:off x="728870" y="1781468"/>
            <a:ext cx="9425478" cy="4480310"/>
          </a:xfrm>
          <a:prstGeom prst="rect">
            <a:avLst/>
          </a:prstGeom>
          <a:noFill/>
          <a:ln/>
        </p:spPr>
        <p:txBody>
          <a:bodyPr vert="horz" lIns="0" tIns="0" rIns="0" bIns="0" rtlCol="0" anchor="ctr">
            <a:normAutofit/>
          </a:bodyPr>
          <a:lstStyle/>
          <a:p>
            <a:pPr marL="194425" indent="-192984" algn="ctr">
              <a:lnSpc>
                <a:spcPct val="95000"/>
              </a:lnSpc>
              <a:buSzPct val="45000"/>
              <a:buNone/>
              <a:tabLst>
                <a:tab pos="194425"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5993" algn="l"/>
                <a:tab pos="6112124" algn="l"/>
                <a:tab pos="6519695" algn="l"/>
                <a:tab pos="6927266" algn="l"/>
                <a:tab pos="7334837" algn="l"/>
                <a:tab pos="7742408" algn="l"/>
                <a:tab pos="8149979" algn="l"/>
              </a:tabLst>
            </a:pPr>
            <a:r>
              <a:rPr lang="en-GB" sz="3200" dirty="0" err="1"/>
              <a:t>litera</a:t>
            </a:r>
            <a:r>
              <a:rPr lang="pl-PL" sz="3200" dirty="0"/>
              <a:t>l</a:t>
            </a:r>
            <a:r>
              <a:rPr lang="en-GB" sz="3200" dirty="0"/>
              <a:t> – narrowing – extensive</a:t>
            </a:r>
            <a:endParaRPr lang="pl-PL" sz="3200" dirty="0"/>
          </a:p>
          <a:p>
            <a:pPr marL="194425" indent="-192984" algn="ctr">
              <a:lnSpc>
                <a:spcPct val="95000"/>
              </a:lnSpc>
              <a:buSzPct val="45000"/>
              <a:buNone/>
              <a:tabLst>
                <a:tab pos="194425"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5993" algn="l"/>
                <a:tab pos="6112124" algn="l"/>
                <a:tab pos="6519695" algn="l"/>
                <a:tab pos="6927266" algn="l"/>
                <a:tab pos="7334837" algn="l"/>
                <a:tab pos="7742408" algn="l"/>
                <a:tab pos="8149979" algn="l"/>
              </a:tabLst>
            </a:pPr>
            <a:endParaRPr lang="pl-PL" sz="2600" dirty="0"/>
          </a:p>
          <a:p>
            <a:pPr marL="194425" indent="-192984">
              <a:lnSpc>
                <a:spcPct val="95000"/>
              </a:lnSpc>
              <a:buSzPct val="45000"/>
              <a:buNone/>
              <a:tabLst>
                <a:tab pos="194425"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5993" algn="l"/>
                <a:tab pos="6112124" algn="l"/>
                <a:tab pos="6519695" algn="l"/>
                <a:tab pos="6927266" algn="l"/>
                <a:tab pos="7334837" algn="l"/>
                <a:tab pos="7742408" algn="l"/>
                <a:tab pos="8149979" algn="l"/>
              </a:tabLst>
            </a:pPr>
            <a:endParaRPr lang="pl-PL" sz="2600" i="1" dirty="0">
              <a:solidFill>
                <a:schemeClr val="tx2"/>
              </a:solidFill>
            </a:endParaRPr>
          </a:p>
          <a:p>
            <a:pPr marL="194425" indent="-192984">
              <a:lnSpc>
                <a:spcPct val="95000"/>
              </a:lnSpc>
              <a:buSzPct val="45000"/>
              <a:buNone/>
              <a:tabLst>
                <a:tab pos="194425"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5993" algn="l"/>
                <a:tab pos="6112124" algn="l"/>
                <a:tab pos="6519695" algn="l"/>
                <a:tab pos="6927266" algn="l"/>
                <a:tab pos="7334837" algn="l"/>
                <a:tab pos="7742408" algn="l"/>
                <a:tab pos="8149979" algn="l"/>
              </a:tabLst>
            </a:pPr>
            <a:r>
              <a:rPr lang="pl-PL" sz="2600" dirty="0">
                <a:solidFill>
                  <a:schemeClr val="tx2"/>
                </a:solidFill>
              </a:rPr>
              <a:t>The </a:t>
            </a:r>
            <a:r>
              <a:rPr lang="pl-PL" sz="2600" dirty="0" err="1">
                <a:solidFill>
                  <a:schemeClr val="tx2"/>
                </a:solidFill>
              </a:rPr>
              <a:t>principle</a:t>
            </a:r>
            <a:r>
              <a:rPr lang="pl-PL" sz="2600" dirty="0">
                <a:solidFill>
                  <a:schemeClr val="tx2"/>
                </a:solidFill>
              </a:rPr>
              <a:t> of </a:t>
            </a:r>
            <a:r>
              <a:rPr lang="pl-PL" sz="2600" dirty="0" err="1">
                <a:solidFill>
                  <a:schemeClr val="tx2"/>
                </a:solidFill>
              </a:rPr>
              <a:t>priority</a:t>
            </a:r>
            <a:r>
              <a:rPr lang="pl-PL" sz="2600" dirty="0">
                <a:solidFill>
                  <a:schemeClr val="tx2"/>
                </a:solidFill>
              </a:rPr>
              <a:t> of </a:t>
            </a:r>
            <a:r>
              <a:rPr lang="pl-PL" sz="2600" dirty="0" err="1">
                <a:solidFill>
                  <a:schemeClr val="tx2"/>
                </a:solidFill>
              </a:rPr>
              <a:t>linguistic</a:t>
            </a:r>
            <a:r>
              <a:rPr lang="pl-PL" sz="2600" dirty="0">
                <a:solidFill>
                  <a:schemeClr val="tx2"/>
                </a:solidFill>
              </a:rPr>
              <a:t>/ </a:t>
            </a:r>
            <a:r>
              <a:rPr lang="pl-PL" sz="2600" dirty="0" err="1">
                <a:solidFill>
                  <a:schemeClr val="tx2"/>
                </a:solidFill>
              </a:rPr>
              <a:t>literal</a:t>
            </a:r>
            <a:r>
              <a:rPr lang="pl-PL" sz="2600" dirty="0">
                <a:solidFill>
                  <a:schemeClr val="tx2"/>
                </a:solidFill>
              </a:rPr>
              <a:t>/ </a:t>
            </a:r>
            <a:r>
              <a:rPr lang="pl-PL" sz="2600" dirty="0" err="1">
                <a:solidFill>
                  <a:schemeClr val="tx2"/>
                </a:solidFill>
              </a:rPr>
              <a:t>plain</a:t>
            </a:r>
            <a:r>
              <a:rPr lang="pl-PL" sz="2600" dirty="0">
                <a:solidFill>
                  <a:schemeClr val="tx2"/>
                </a:solidFill>
              </a:rPr>
              <a:t> </a:t>
            </a:r>
            <a:r>
              <a:rPr lang="pl-PL" sz="2600" dirty="0" err="1">
                <a:solidFill>
                  <a:schemeClr val="tx2"/>
                </a:solidFill>
              </a:rPr>
              <a:t>meaning</a:t>
            </a:r>
            <a:r>
              <a:rPr lang="pl-PL" sz="2600" dirty="0">
                <a:solidFill>
                  <a:schemeClr val="tx2"/>
                </a:solidFill>
              </a:rPr>
              <a:t> </a:t>
            </a:r>
            <a:r>
              <a:rPr lang="pl-PL" sz="2600" dirty="0" err="1">
                <a:solidFill>
                  <a:schemeClr val="tx2"/>
                </a:solidFill>
              </a:rPr>
              <a:t>interpretaion</a:t>
            </a:r>
            <a:endParaRPr lang="en-GB" sz="2600" dirty="0">
              <a:solidFill>
                <a:schemeClr val="tx2"/>
              </a:solidFill>
            </a:endParaRPr>
          </a:p>
        </p:txBody>
      </p:sp>
    </p:spTree>
    <p:extLst>
      <p:ext uri="{BB962C8B-B14F-4D97-AF65-F5344CB8AC3E}">
        <p14:creationId xmlns:p14="http://schemas.microsoft.com/office/powerpoint/2010/main" val="8893360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O</a:t>
            </a:r>
            <a:r>
              <a:rPr lang="en-GB" dirty="0" err="1"/>
              <a:t>utcomes</a:t>
            </a:r>
            <a:r>
              <a:rPr lang="pl-PL" dirty="0"/>
              <a:t> of </a:t>
            </a:r>
            <a:r>
              <a:rPr lang="pl-PL" dirty="0" err="1"/>
              <a:t>interpretation</a:t>
            </a:r>
            <a:endParaRPr lang="pl-PL" dirty="0"/>
          </a:p>
        </p:txBody>
      </p:sp>
      <p:sp>
        <p:nvSpPr>
          <p:cNvPr id="3" name="Symbol zastępczy zawartości 2"/>
          <p:cNvSpPr>
            <a:spLocks noGrp="1"/>
          </p:cNvSpPr>
          <p:nvPr>
            <p:ph idx="1"/>
          </p:nvPr>
        </p:nvSpPr>
        <p:spPr/>
        <p:txBody>
          <a:bodyPr/>
          <a:lstStyle/>
          <a:p>
            <a:pPr marL="194425" indent="-192984">
              <a:lnSpc>
                <a:spcPct val="95000"/>
              </a:lnSpc>
              <a:buSzPct val="45000"/>
              <a:buNone/>
              <a:tabLst>
                <a:tab pos="194425"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5993" algn="l"/>
                <a:tab pos="6112124" algn="l"/>
                <a:tab pos="6519695" algn="l"/>
                <a:tab pos="6927266" algn="l"/>
                <a:tab pos="7334837" algn="l"/>
                <a:tab pos="7742408" algn="l"/>
                <a:tab pos="8149979" algn="l"/>
              </a:tabLst>
            </a:pPr>
            <a:r>
              <a:rPr lang="en-GB" u="sng" dirty="0"/>
              <a:t>Extensive interpretation is</a:t>
            </a:r>
            <a:r>
              <a:rPr lang="pl-PL" u="sng" dirty="0"/>
              <a:t> </a:t>
            </a:r>
            <a:r>
              <a:rPr lang="pl-PL" u="sng" dirty="0" err="1"/>
              <a:t>usually</a:t>
            </a:r>
            <a:r>
              <a:rPr lang="en-GB" u="sng" dirty="0"/>
              <a:t> </a:t>
            </a:r>
            <a:r>
              <a:rPr lang="pl-PL" u="sng" dirty="0" err="1"/>
              <a:t>restricted</a:t>
            </a:r>
            <a:r>
              <a:rPr lang="en-GB" u="sng" dirty="0"/>
              <a:t>:</a:t>
            </a:r>
            <a:endParaRPr lang="pl-PL" u="sng" dirty="0"/>
          </a:p>
          <a:p>
            <a:pPr marL="194425" indent="-192984">
              <a:lnSpc>
                <a:spcPct val="95000"/>
              </a:lnSpc>
              <a:buSzPct val="45000"/>
              <a:buNone/>
              <a:tabLst>
                <a:tab pos="194425"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5993" algn="l"/>
                <a:tab pos="6112124" algn="l"/>
                <a:tab pos="6519695" algn="l"/>
                <a:tab pos="6927266" algn="l"/>
                <a:tab pos="7334837" algn="l"/>
                <a:tab pos="7742408" algn="l"/>
                <a:tab pos="8149979" algn="l"/>
              </a:tabLst>
            </a:pPr>
            <a:endParaRPr lang="en-GB" dirty="0"/>
          </a:p>
          <a:p>
            <a:pPr marL="194425" indent="-192984">
              <a:lnSpc>
                <a:spcPct val="95000"/>
              </a:lnSpc>
              <a:buClr>
                <a:srgbClr val="C0C0C0"/>
              </a:buClr>
              <a:buSzPct val="45000"/>
              <a:buFont typeface="Wingdings" charset="2"/>
              <a:buChar char=""/>
              <a:tabLst>
                <a:tab pos="194425"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5993" algn="l"/>
                <a:tab pos="6112124" algn="l"/>
                <a:tab pos="6519695" algn="l"/>
                <a:tab pos="6927266" algn="l"/>
                <a:tab pos="7334837" algn="l"/>
                <a:tab pos="7742408" algn="l"/>
                <a:tab pos="8149979" algn="l"/>
              </a:tabLst>
            </a:pPr>
            <a:r>
              <a:rPr lang="en-GB" dirty="0"/>
              <a:t>on exceptions (</a:t>
            </a:r>
            <a:r>
              <a:rPr lang="en-GB" dirty="0" err="1"/>
              <a:t>exceptiones</a:t>
            </a:r>
            <a:r>
              <a:rPr lang="en-GB" dirty="0"/>
              <a:t> non </a:t>
            </a:r>
            <a:r>
              <a:rPr lang="en-GB" dirty="0" err="1"/>
              <a:t>sunt</a:t>
            </a:r>
            <a:r>
              <a:rPr lang="en-GB" dirty="0"/>
              <a:t> </a:t>
            </a:r>
            <a:r>
              <a:rPr lang="en-GB" dirty="0" err="1"/>
              <a:t>extendendae</a:t>
            </a:r>
            <a:r>
              <a:rPr lang="en-GB" dirty="0"/>
              <a:t>)‏</a:t>
            </a:r>
          </a:p>
          <a:p>
            <a:pPr marL="194425" indent="-192984">
              <a:lnSpc>
                <a:spcPct val="95000"/>
              </a:lnSpc>
              <a:buClr>
                <a:srgbClr val="C0C0C0"/>
              </a:buClr>
              <a:buSzPct val="45000"/>
              <a:buFont typeface="Wingdings" charset="2"/>
              <a:buChar char=""/>
              <a:tabLst>
                <a:tab pos="194425"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5993" algn="l"/>
                <a:tab pos="6112124" algn="l"/>
                <a:tab pos="6519695" algn="l"/>
                <a:tab pos="6927266" algn="l"/>
                <a:tab pos="7334837" algn="l"/>
                <a:tab pos="7742408" algn="l"/>
                <a:tab pos="8149979" algn="l"/>
              </a:tabLst>
            </a:pPr>
            <a:r>
              <a:rPr lang="en-GB" dirty="0"/>
              <a:t>on </a:t>
            </a:r>
            <a:r>
              <a:rPr lang="en-GB" i="1" dirty="0" err="1"/>
              <a:t>lex</a:t>
            </a:r>
            <a:r>
              <a:rPr lang="en-GB" i="1" dirty="0"/>
              <a:t> </a:t>
            </a:r>
            <a:r>
              <a:rPr lang="en-GB" i="1" dirty="0" err="1"/>
              <a:t>specialis</a:t>
            </a:r>
            <a:r>
              <a:rPr lang="en-GB" i="1" dirty="0"/>
              <a:t> </a:t>
            </a:r>
            <a:r>
              <a:rPr lang="en-GB" dirty="0"/>
              <a:t>rule</a:t>
            </a:r>
            <a:endParaRPr lang="pl-PL" dirty="0"/>
          </a:p>
          <a:p>
            <a:pPr marL="194425" indent="-192984">
              <a:lnSpc>
                <a:spcPct val="95000"/>
              </a:lnSpc>
              <a:buClr>
                <a:srgbClr val="C0C0C0"/>
              </a:buClr>
              <a:buSzPct val="45000"/>
              <a:buFont typeface="Wingdings" charset="2"/>
              <a:buChar char=""/>
              <a:tabLst>
                <a:tab pos="194425"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5993" algn="l"/>
                <a:tab pos="6112124" algn="l"/>
                <a:tab pos="6519695" algn="l"/>
                <a:tab pos="6927266" algn="l"/>
                <a:tab pos="7334837" algn="l"/>
                <a:tab pos="7742408" algn="l"/>
                <a:tab pos="8149979" algn="l"/>
              </a:tabLst>
            </a:pPr>
            <a:r>
              <a:rPr lang="pl-PL" dirty="0"/>
              <a:t>on </a:t>
            </a:r>
            <a:r>
              <a:rPr lang="pl-PL" dirty="0" err="1"/>
              <a:t>rules</a:t>
            </a:r>
            <a:r>
              <a:rPr lang="pl-PL" dirty="0"/>
              <a:t> </a:t>
            </a:r>
            <a:r>
              <a:rPr lang="pl-PL" dirty="0" err="1"/>
              <a:t>limitating</a:t>
            </a:r>
            <a:r>
              <a:rPr lang="pl-PL" dirty="0"/>
              <a:t> </a:t>
            </a:r>
            <a:r>
              <a:rPr lang="pl-PL" dirty="0" err="1"/>
              <a:t>fundamental</a:t>
            </a:r>
            <a:r>
              <a:rPr lang="pl-PL" dirty="0"/>
              <a:t> </a:t>
            </a:r>
            <a:r>
              <a:rPr lang="pl-PL" dirty="0" err="1"/>
              <a:t>rights</a:t>
            </a:r>
            <a:endParaRPr lang="en-GB" dirty="0"/>
          </a:p>
          <a:p>
            <a:pPr marL="194425" indent="-192984">
              <a:lnSpc>
                <a:spcPct val="95000"/>
              </a:lnSpc>
              <a:buClr>
                <a:srgbClr val="C0C0C0"/>
              </a:buClr>
              <a:buSzPct val="45000"/>
              <a:buFont typeface="Wingdings" charset="2"/>
              <a:buChar char=""/>
              <a:tabLst>
                <a:tab pos="194425"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5993" algn="l"/>
                <a:tab pos="6112124" algn="l"/>
                <a:tab pos="6519695" algn="l"/>
                <a:tab pos="6927266" algn="l"/>
                <a:tab pos="7334837" algn="l"/>
                <a:tab pos="7742408" algn="l"/>
                <a:tab pos="8149979" algn="l"/>
              </a:tabLst>
            </a:pPr>
            <a:r>
              <a:rPr lang="en-GB" dirty="0"/>
              <a:t>in criminal law to disadvantage of the accused</a:t>
            </a:r>
          </a:p>
        </p:txBody>
      </p:sp>
    </p:spTree>
    <p:extLst>
      <p:ext uri="{BB962C8B-B14F-4D97-AF65-F5344CB8AC3E}">
        <p14:creationId xmlns:p14="http://schemas.microsoft.com/office/powerpoint/2010/main" val="465764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C91DB2-1AFF-4374-A339-7CBD9D722860}"/>
              </a:ext>
            </a:extLst>
          </p:cNvPr>
          <p:cNvSpPr>
            <a:spLocks noGrp="1"/>
          </p:cNvSpPr>
          <p:nvPr>
            <p:ph type="title"/>
          </p:nvPr>
        </p:nvSpPr>
        <p:spPr/>
        <p:txBody>
          <a:bodyPr>
            <a:normAutofit/>
          </a:bodyPr>
          <a:lstStyle/>
          <a:p>
            <a:r>
              <a:rPr lang="pl-PL" sz="3600" dirty="0" err="1"/>
              <a:t>Methods</a:t>
            </a:r>
            <a:r>
              <a:rPr lang="pl-PL" sz="3600" dirty="0"/>
              <a:t> of </a:t>
            </a:r>
            <a:r>
              <a:rPr lang="pl-PL" sz="3600" dirty="0" err="1"/>
              <a:t>interpretation</a:t>
            </a:r>
            <a:r>
              <a:rPr lang="pl-PL" sz="3600" dirty="0"/>
              <a:t> in </a:t>
            </a:r>
            <a:r>
              <a:rPr lang="pl-PL" sz="3600" dirty="0" err="1"/>
              <a:t>practice</a:t>
            </a:r>
            <a:endParaRPr lang="pl-PL" sz="3600" dirty="0"/>
          </a:p>
        </p:txBody>
      </p:sp>
      <p:sp>
        <p:nvSpPr>
          <p:cNvPr id="3" name="Symbol zastępczy zawartości 2">
            <a:extLst>
              <a:ext uri="{FF2B5EF4-FFF2-40B4-BE49-F238E27FC236}">
                <a16:creationId xmlns:a16="http://schemas.microsoft.com/office/drawing/2014/main" id="{5DCE47A3-853E-41A1-ADCC-83A4439BDCDB}"/>
              </a:ext>
            </a:extLst>
          </p:cNvPr>
          <p:cNvSpPr>
            <a:spLocks noGrp="1"/>
          </p:cNvSpPr>
          <p:nvPr>
            <p:ph idx="1"/>
          </p:nvPr>
        </p:nvSpPr>
        <p:spPr/>
        <p:txBody>
          <a:bodyPr/>
          <a:lstStyle/>
          <a:p>
            <a:pPr marL="514350" indent="-514350">
              <a:buAutoNum type="arabicPeriod"/>
            </a:pPr>
            <a:r>
              <a:rPr lang="pl-PL" dirty="0"/>
              <a:t>No </a:t>
            </a:r>
            <a:r>
              <a:rPr lang="pl-PL" dirty="0" err="1"/>
              <a:t>vehicles</a:t>
            </a:r>
            <a:r>
              <a:rPr lang="pl-PL" dirty="0"/>
              <a:t> in the park.</a:t>
            </a:r>
          </a:p>
          <a:p>
            <a:pPr marL="514350" indent="-514350">
              <a:buAutoNum type="arabicPeriod"/>
            </a:pPr>
            <a:r>
              <a:rPr lang="pl-PL" dirty="0" err="1"/>
              <a:t>An</a:t>
            </a:r>
            <a:r>
              <a:rPr lang="pl-PL" dirty="0"/>
              <a:t> </a:t>
            </a:r>
            <a:r>
              <a:rPr lang="pl-PL" dirty="0" err="1"/>
              <a:t>ambulance</a:t>
            </a:r>
            <a:r>
              <a:rPr lang="pl-PL" dirty="0"/>
              <a:t> </a:t>
            </a:r>
            <a:r>
              <a:rPr lang="pl-PL" dirty="0" err="1"/>
              <a:t>may</a:t>
            </a:r>
            <a:r>
              <a:rPr lang="pl-PL" dirty="0"/>
              <a:t> go </a:t>
            </a:r>
            <a:br>
              <a:rPr lang="pl-PL" dirty="0"/>
            </a:br>
            <a:r>
              <a:rPr lang="pl-PL" dirty="0" err="1"/>
              <a:t>into</a:t>
            </a:r>
            <a:r>
              <a:rPr lang="pl-PL" dirty="0"/>
              <a:t> the park.</a:t>
            </a:r>
          </a:p>
          <a:p>
            <a:pPr marL="0" indent="0">
              <a:buNone/>
            </a:pPr>
            <a:endParaRPr lang="pl-PL" dirty="0"/>
          </a:p>
          <a:p>
            <a:pPr marL="0" indent="0">
              <a:buNone/>
            </a:pPr>
            <a:r>
              <a:rPr lang="pl-PL" i="1" dirty="0" err="1"/>
              <a:t>An</a:t>
            </a:r>
            <a:r>
              <a:rPr lang="pl-PL" i="1" dirty="0"/>
              <a:t> </a:t>
            </a:r>
            <a:r>
              <a:rPr lang="pl-PL" i="1" dirty="0" err="1"/>
              <a:t>ambulance</a:t>
            </a:r>
            <a:r>
              <a:rPr lang="pl-PL" i="1" dirty="0"/>
              <a:t> </a:t>
            </a:r>
            <a:r>
              <a:rPr lang="pl-PL" i="1" dirty="0" err="1"/>
              <a:t>crew</a:t>
            </a:r>
            <a:r>
              <a:rPr lang="pl-PL" i="1" dirty="0"/>
              <a:t> </a:t>
            </a:r>
            <a:br>
              <a:rPr lang="pl-PL" i="1" dirty="0"/>
            </a:br>
            <a:r>
              <a:rPr lang="pl-PL" i="1" dirty="0"/>
              <a:t>on a </a:t>
            </a:r>
            <a:r>
              <a:rPr lang="pl-PL" i="1" dirty="0" err="1"/>
              <a:t>picnic</a:t>
            </a:r>
            <a:r>
              <a:rPr lang="pl-PL" i="1" dirty="0"/>
              <a:t>?</a:t>
            </a:r>
          </a:p>
        </p:txBody>
      </p:sp>
      <p:pic>
        <p:nvPicPr>
          <p:cNvPr id="8" name="Obraz 7">
            <a:extLst>
              <a:ext uri="{FF2B5EF4-FFF2-40B4-BE49-F238E27FC236}">
                <a16:creationId xmlns:a16="http://schemas.microsoft.com/office/drawing/2014/main" id="{85A06302-E299-467B-929D-E4D5C8106B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8098" y="1980079"/>
            <a:ext cx="6935812" cy="4583136"/>
          </a:xfrm>
          <a:prstGeom prst="rect">
            <a:avLst/>
          </a:prstGeom>
        </p:spPr>
      </p:pic>
    </p:spTree>
    <p:extLst>
      <p:ext uri="{BB962C8B-B14F-4D97-AF65-F5344CB8AC3E}">
        <p14:creationId xmlns:p14="http://schemas.microsoft.com/office/powerpoint/2010/main" val="882676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D560E6D-E42A-40A3-AC75-283042CD1C96}"/>
              </a:ext>
            </a:extLst>
          </p:cNvPr>
          <p:cNvSpPr>
            <a:spLocks noGrp="1"/>
          </p:cNvSpPr>
          <p:nvPr>
            <p:ph type="title"/>
          </p:nvPr>
        </p:nvSpPr>
        <p:spPr/>
        <p:txBody>
          <a:bodyPr>
            <a:normAutofit/>
          </a:bodyPr>
          <a:lstStyle/>
          <a:p>
            <a:r>
              <a:rPr lang="en-GB" sz="3600" dirty="0"/>
              <a:t>Methods of interpretation </a:t>
            </a:r>
            <a:br>
              <a:rPr lang="pl-PL" sz="3600" dirty="0"/>
            </a:br>
            <a:r>
              <a:rPr lang="en-GB" sz="3600" dirty="0"/>
              <a:t>in </a:t>
            </a:r>
            <a:r>
              <a:rPr lang="pl-PL" sz="3600" dirty="0" err="1"/>
              <a:t>common</a:t>
            </a:r>
            <a:r>
              <a:rPr lang="pl-PL" sz="3600" dirty="0"/>
              <a:t> law</a:t>
            </a:r>
            <a:r>
              <a:rPr lang="en-GB" sz="3600" dirty="0"/>
              <a:t> and </a:t>
            </a:r>
            <a:r>
              <a:rPr lang="pl-PL" sz="3600" dirty="0" err="1"/>
              <a:t>civil</a:t>
            </a:r>
            <a:r>
              <a:rPr lang="pl-PL" sz="3600" dirty="0"/>
              <a:t> law</a:t>
            </a:r>
            <a:endParaRPr lang="en-GB" sz="3600" dirty="0"/>
          </a:p>
        </p:txBody>
      </p:sp>
      <p:graphicFrame>
        <p:nvGraphicFramePr>
          <p:cNvPr id="4" name="Symbol zastępczy zawartości 3">
            <a:extLst>
              <a:ext uri="{FF2B5EF4-FFF2-40B4-BE49-F238E27FC236}">
                <a16:creationId xmlns:a16="http://schemas.microsoft.com/office/drawing/2014/main" id="{F5E56C6A-BCDD-4591-B35A-92F58BB78463}"/>
              </a:ext>
            </a:extLst>
          </p:cNvPr>
          <p:cNvGraphicFramePr>
            <a:graphicFrameLocks noGrp="1"/>
          </p:cNvGraphicFramePr>
          <p:nvPr>
            <p:ph idx="1"/>
            <p:extLst>
              <p:ext uri="{D42A27DB-BD31-4B8C-83A1-F6EECF244321}">
                <p14:modId xmlns:p14="http://schemas.microsoft.com/office/powerpoint/2010/main" val="2439839405"/>
              </p:ext>
            </p:extLst>
          </p:nvPr>
        </p:nvGraphicFramePr>
        <p:xfrm>
          <a:off x="838200" y="1825625"/>
          <a:ext cx="10515600" cy="4124414"/>
        </p:xfrm>
        <a:graphic>
          <a:graphicData uri="http://schemas.openxmlformats.org/drawingml/2006/table">
            <a:tbl>
              <a:tblPr firstRow="1" bandRow="1">
                <a:tableStyleId>{5C22544A-7EE6-4342-B048-85BDC9FD1C3A}</a:tableStyleId>
              </a:tblPr>
              <a:tblGrid>
                <a:gridCol w="5257800">
                  <a:extLst>
                    <a:ext uri="{9D8B030D-6E8A-4147-A177-3AD203B41FA5}">
                      <a16:colId xmlns:a16="http://schemas.microsoft.com/office/drawing/2014/main" val="765935508"/>
                    </a:ext>
                  </a:extLst>
                </a:gridCol>
                <a:gridCol w="5257800">
                  <a:extLst>
                    <a:ext uri="{9D8B030D-6E8A-4147-A177-3AD203B41FA5}">
                      <a16:colId xmlns:a16="http://schemas.microsoft.com/office/drawing/2014/main" val="4062734646"/>
                    </a:ext>
                  </a:extLst>
                </a:gridCol>
              </a:tblGrid>
              <a:tr h="1056668">
                <a:tc>
                  <a:txBody>
                    <a:bodyPr/>
                    <a:lstStyle/>
                    <a:p>
                      <a:r>
                        <a:rPr lang="pl-PL" sz="2800" dirty="0" err="1"/>
                        <a:t>Civil</a:t>
                      </a:r>
                      <a:r>
                        <a:rPr lang="pl-PL" sz="2800" dirty="0"/>
                        <a:t> law</a:t>
                      </a:r>
                    </a:p>
                    <a:p>
                      <a:endParaRPr lang="pl-PL" sz="2800" dirty="0"/>
                    </a:p>
                  </a:txBody>
                  <a:tcPr/>
                </a:tc>
                <a:tc>
                  <a:txBody>
                    <a:bodyPr/>
                    <a:lstStyle/>
                    <a:p>
                      <a:pPr marL="450850" indent="0"/>
                      <a:r>
                        <a:rPr lang="pl-PL" sz="2800" dirty="0" err="1"/>
                        <a:t>Common</a:t>
                      </a:r>
                      <a:r>
                        <a:rPr lang="pl-PL" sz="2800" dirty="0"/>
                        <a:t> law</a:t>
                      </a:r>
                    </a:p>
                  </a:txBody>
                  <a:tcPr/>
                </a:tc>
                <a:extLst>
                  <a:ext uri="{0D108BD9-81ED-4DB2-BD59-A6C34878D82A}">
                    <a16:rowId xmlns:a16="http://schemas.microsoft.com/office/drawing/2014/main" val="1725029747"/>
                  </a:ext>
                </a:extLst>
              </a:tr>
              <a:tr h="1533873">
                <a:tc>
                  <a:txBody>
                    <a:bodyPr/>
                    <a:lstStyle/>
                    <a:p>
                      <a:endParaRPr lang="pl-PL" sz="2800" dirty="0"/>
                    </a:p>
                    <a:p>
                      <a:r>
                        <a:rPr lang="pl-PL" sz="2800" dirty="0" err="1"/>
                        <a:t>Linguistic</a:t>
                      </a:r>
                      <a:r>
                        <a:rPr lang="pl-PL" sz="2800" dirty="0"/>
                        <a:t> </a:t>
                      </a:r>
                      <a:r>
                        <a:rPr lang="pl-PL" sz="2800" dirty="0" err="1"/>
                        <a:t>interpretation</a:t>
                      </a:r>
                      <a:endParaRPr lang="pl-PL" sz="2800" dirty="0"/>
                    </a:p>
                    <a:p>
                      <a:endParaRPr lang="pl-PL" sz="2800" dirty="0"/>
                    </a:p>
                  </a:txBody>
                  <a:tcPr/>
                </a:tc>
                <a:tc>
                  <a:txBody>
                    <a:bodyPr/>
                    <a:lstStyle/>
                    <a:p>
                      <a:endParaRPr lang="pl-PL" sz="2800" dirty="0"/>
                    </a:p>
                    <a:p>
                      <a:pPr marL="450850" indent="0"/>
                      <a:r>
                        <a:rPr lang="pl-PL" sz="2800" dirty="0" err="1"/>
                        <a:t>Plain</a:t>
                      </a:r>
                      <a:r>
                        <a:rPr lang="pl-PL" sz="2800" dirty="0"/>
                        <a:t> </a:t>
                      </a:r>
                      <a:r>
                        <a:rPr lang="pl-PL" sz="2800" dirty="0" err="1"/>
                        <a:t>meaning</a:t>
                      </a:r>
                      <a:r>
                        <a:rPr lang="pl-PL" sz="2800" dirty="0"/>
                        <a:t> </a:t>
                      </a:r>
                      <a:r>
                        <a:rPr lang="pl-PL" sz="2800" dirty="0" err="1"/>
                        <a:t>rule</a:t>
                      </a:r>
                      <a:endParaRPr lang="pl-PL" sz="2800" dirty="0"/>
                    </a:p>
                  </a:txBody>
                  <a:tcPr/>
                </a:tc>
                <a:extLst>
                  <a:ext uri="{0D108BD9-81ED-4DB2-BD59-A6C34878D82A}">
                    <a16:rowId xmlns:a16="http://schemas.microsoft.com/office/drawing/2014/main" val="208963870"/>
                  </a:ext>
                </a:extLst>
              </a:tr>
              <a:tr h="1533873">
                <a:tc>
                  <a:txBody>
                    <a:bodyPr/>
                    <a:lstStyle/>
                    <a:p>
                      <a:pPr marL="0" indent="0">
                        <a:buFont typeface="Arial" panose="020B0604020202020204" pitchFamily="34" charset="0"/>
                        <a:buNone/>
                      </a:pPr>
                      <a:r>
                        <a:rPr lang="pl-PL" sz="2800" dirty="0" err="1"/>
                        <a:t>Systemic</a:t>
                      </a:r>
                      <a:r>
                        <a:rPr lang="pl-PL" sz="2800" dirty="0"/>
                        <a:t> </a:t>
                      </a:r>
                      <a:r>
                        <a:rPr lang="pl-PL" sz="2800" dirty="0" err="1"/>
                        <a:t>interpretation</a:t>
                      </a:r>
                      <a:endParaRPr lang="pl-PL" sz="2800" dirty="0"/>
                    </a:p>
                    <a:p>
                      <a:pPr marL="0" indent="0">
                        <a:buFont typeface="Arial" panose="020B0604020202020204" pitchFamily="34" charset="0"/>
                        <a:buNone/>
                      </a:pPr>
                      <a:r>
                        <a:rPr lang="pl-PL" sz="2800" dirty="0" err="1"/>
                        <a:t>Purposive</a:t>
                      </a:r>
                      <a:r>
                        <a:rPr lang="pl-PL" sz="2800" dirty="0"/>
                        <a:t> (</a:t>
                      </a:r>
                      <a:r>
                        <a:rPr lang="pl-PL" sz="2800" dirty="0" err="1"/>
                        <a:t>teleological</a:t>
                      </a:r>
                      <a:r>
                        <a:rPr lang="pl-PL" sz="2800" dirty="0"/>
                        <a:t>) </a:t>
                      </a:r>
                      <a:r>
                        <a:rPr lang="pl-PL" sz="2800" dirty="0" err="1"/>
                        <a:t>interpretation</a:t>
                      </a:r>
                      <a:endParaRPr lang="pl-PL" sz="2800" dirty="0"/>
                    </a:p>
                  </a:txBody>
                  <a:tcPr/>
                </a:tc>
                <a:tc>
                  <a:txBody>
                    <a:bodyPr/>
                    <a:lstStyle/>
                    <a:p>
                      <a:pPr marL="450850" indent="0"/>
                      <a:r>
                        <a:rPr lang="pl-PL" sz="2800" dirty="0" err="1"/>
                        <a:t>Golden</a:t>
                      </a:r>
                      <a:r>
                        <a:rPr lang="pl-PL" sz="2800" dirty="0"/>
                        <a:t> </a:t>
                      </a:r>
                      <a:r>
                        <a:rPr lang="pl-PL" sz="2800" dirty="0" err="1"/>
                        <a:t>rule</a:t>
                      </a:r>
                      <a:endParaRPr lang="pl-PL" sz="2800" dirty="0"/>
                    </a:p>
                    <a:p>
                      <a:pPr marL="450850" indent="0"/>
                      <a:r>
                        <a:rPr lang="pl-PL" sz="2800" dirty="0" err="1"/>
                        <a:t>Mischief</a:t>
                      </a:r>
                      <a:r>
                        <a:rPr lang="pl-PL" sz="2800" dirty="0"/>
                        <a:t> </a:t>
                      </a:r>
                      <a:r>
                        <a:rPr lang="pl-PL" sz="2800" dirty="0" err="1"/>
                        <a:t>rule</a:t>
                      </a:r>
                      <a:endParaRPr lang="pl-PL" sz="2800" dirty="0"/>
                    </a:p>
                  </a:txBody>
                  <a:tcPr/>
                </a:tc>
                <a:extLst>
                  <a:ext uri="{0D108BD9-81ED-4DB2-BD59-A6C34878D82A}">
                    <a16:rowId xmlns:a16="http://schemas.microsoft.com/office/drawing/2014/main" val="1701323239"/>
                  </a:ext>
                </a:extLst>
              </a:tr>
            </a:tbl>
          </a:graphicData>
        </a:graphic>
      </p:graphicFrame>
      <p:sp>
        <p:nvSpPr>
          <p:cNvPr id="3" name="Błyskawica 2">
            <a:extLst>
              <a:ext uri="{FF2B5EF4-FFF2-40B4-BE49-F238E27FC236}">
                <a16:creationId xmlns:a16="http://schemas.microsoft.com/office/drawing/2014/main" id="{D5BCF049-48EF-4EBC-86DC-AB36ADCF6809}"/>
              </a:ext>
            </a:extLst>
          </p:cNvPr>
          <p:cNvSpPr/>
          <p:nvPr/>
        </p:nvSpPr>
        <p:spPr>
          <a:xfrm>
            <a:off x="5396248" y="1473859"/>
            <a:ext cx="1161246" cy="5236034"/>
          </a:xfrm>
          <a:prstGeom prst="lightningBol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Tree>
    <p:extLst>
      <p:ext uri="{BB962C8B-B14F-4D97-AF65-F5344CB8AC3E}">
        <p14:creationId xmlns:p14="http://schemas.microsoft.com/office/powerpoint/2010/main" val="1193160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33267147-79BB-4509-90FE-8AC53F584E5B}"/>
              </a:ext>
            </a:extLst>
          </p:cNvPr>
          <p:cNvSpPr>
            <a:spLocks noGrp="1"/>
          </p:cNvSpPr>
          <p:nvPr>
            <p:ph idx="1"/>
          </p:nvPr>
        </p:nvSpPr>
        <p:spPr>
          <a:xfrm>
            <a:off x="838200" y="728420"/>
            <a:ext cx="10515600" cy="5579390"/>
          </a:xfrm>
        </p:spPr>
        <p:txBody>
          <a:bodyPr>
            <a:normAutofit fontScale="92500" lnSpcReduction="10000"/>
          </a:bodyPr>
          <a:lstStyle/>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b="1" u="sng" dirty="0"/>
              <a:t>The </a:t>
            </a:r>
            <a:r>
              <a:rPr lang="pl-PL" b="1" u="sng" dirty="0" err="1"/>
              <a:t>plain</a:t>
            </a:r>
            <a:r>
              <a:rPr lang="pl-PL" b="1" u="sng" dirty="0"/>
              <a:t> </a:t>
            </a:r>
            <a:r>
              <a:rPr lang="pl-PL" b="1" u="sng" dirty="0" err="1"/>
              <a:t>meaning</a:t>
            </a:r>
            <a:r>
              <a:rPr lang="pl-PL" b="1" u="sng" dirty="0"/>
              <a:t> </a:t>
            </a:r>
            <a:r>
              <a:rPr lang="pl-PL" b="1" u="sng" dirty="0" err="1"/>
              <a:t>rule</a:t>
            </a:r>
            <a:endParaRPr lang="pl-PL" b="1" u="sng" dirty="0"/>
          </a:p>
          <a:p>
            <a:pPr marL="192984" indent="-188664" algn="just">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dirty="0"/>
              <a:t>„</a:t>
            </a:r>
            <a:r>
              <a:rPr lang="en-US" dirty="0"/>
              <a:t>If the words of the statute are in themselves precise and unambiguous, then no more can be necessary than to expound those words in their natural and ordinary sense. The words themselves alone do, in such case, best declare the intention of the lawgiver</a:t>
            </a:r>
            <a:r>
              <a:rPr lang="pl-PL" dirty="0"/>
              <a:t>”</a:t>
            </a:r>
            <a:r>
              <a:rPr lang="en-US" dirty="0"/>
              <a:t>.</a:t>
            </a:r>
            <a:endParaRPr lang="pl-PL" dirty="0"/>
          </a:p>
          <a:p>
            <a:pPr marL="192984" indent="-188664" algn="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dirty="0"/>
              <a:t>Sussex </a:t>
            </a:r>
            <a:r>
              <a:rPr lang="pl-PL" dirty="0" err="1"/>
              <a:t>Peerage</a:t>
            </a:r>
            <a:r>
              <a:rPr lang="pl-PL" dirty="0"/>
              <a:t> Case, 1844</a:t>
            </a:r>
          </a:p>
          <a:p>
            <a:pPr marL="192984" indent="-188664" algn="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dirty="0"/>
          </a:p>
          <a:p>
            <a:pPr marL="0" indent="0">
              <a:buNone/>
            </a:pPr>
            <a:r>
              <a:rPr lang="pl-PL" b="1" u="sng" dirty="0"/>
              <a:t>The </a:t>
            </a:r>
            <a:r>
              <a:rPr lang="pl-PL" b="1" u="sng" dirty="0" err="1"/>
              <a:t>golden</a:t>
            </a:r>
            <a:r>
              <a:rPr lang="pl-PL" b="1" u="sng" dirty="0"/>
              <a:t> </a:t>
            </a:r>
            <a:r>
              <a:rPr lang="pl-PL" b="1" u="sng" dirty="0" err="1"/>
              <a:t>rule</a:t>
            </a:r>
            <a:r>
              <a:rPr lang="pl-PL" b="1" u="sng" dirty="0"/>
              <a:t>:</a:t>
            </a:r>
          </a:p>
          <a:p>
            <a:pPr marL="0" indent="0" algn="just">
              <a:buNone/>
            </a:pPr>
            <a:r>
              <a:rPr lang="pl-PL" dirty="0"/>
              <a:t>„</a:t>
            </a:r>
            <a:r>
              <a:rPr lang="en-US" dirty="0"/>
              <a:t>In construing</a:t>
            </a:r>
            <a:r>
              <a:rPr lang="pl-PL" dirty="0"/>
              <a:t> </a:t>
            </a:r>
            <a:r>
              <a:rPr lang="en-US" dirty="0"/>
              <a:t>… statutes</a:t>
            </a:r>
            <a:r>
              <a:rPr lang="pl-PL" dirty="0"/>
              <a:t> </a:t>
            </a:r>
            <a:r>
              <a:rPr lang="en-US" dirty="0"/>
              <a:t>… the grammatical and ordinary sense of the words is to be adhered to, unless that would lead to some absurdity, or some repugnance or inconsistency with the rest of the instrument, in which case the grammatical and ordinary sense of the words may be modified, so as to avoid the absurdity and inconsistency, but no farther</a:t>
            </a:r>
            <a:r>
              <a:rPr lang="pl-PL" dirty="0"/>
              <a:t>”.</a:t>
            </a:r>
          </a:p>
          <a:p>
            <a:pPr marL="0" indent="0" algn="r">
              <a:buNone/>
            </a:pPr>
            <a:r>
              <a:rPr lang="pl-PL" dirty="0"/>
              <a:t>Grey v. Pearson, 1857</a:t>
            </a:r>
          </a:p>
        </p:txBody>
      </p:sp>
    </p:spTree>
    <p:extLst>
      <p:ext uri="{BB962C8B-B14F-4D97-AF65-F5344CB8AC3E}">
        <p14:creationId xmlns:p14="http://schemas.microsoft.com/office/powerpoint/2010/main" val="24588431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2055302-820F-481F-A1C5-8BB8ACC5B800}"/>
              </a:ext>
            </a:extLst>
          </p:cNvPr>
          <p:cNvSpPr>
            <a:spLocks noGrp="1"/>
          </p:cNvSpPr>
          <p:nvPr>
            <p:ph type="title"/>
          </p:nvPr>
        </p:nvSpPr>
        <p:spPr/>
        <p:txBody>
          <a:bodyPr/>
          <a:lstStyle/>
          <a:p>
            <a:r>
              <a:rPr lang="pl-PL" dirty="0"/>
              <a:t>The </a:t>
            </a:r>
            <a:r>
              <a:rPr lang="pl-PL" dirty="0" err="1"/>
              <a:t>mischief</a:t>
            </a:r>
            <a:r>
              <a:rPr lang="pl-PL" dirty="0"/>
              <a:t> </a:t>
            </a:r>
            <a:r>
              <a:rPr lang="pl-PL" dirty="0" err="1"/>
              <a:t>rule</a:t>
            </a:r>
            <a:endParaRPr lang="pl-PL" dirty="0"/>
          </a:p>
        </p:txBody>
      </p:sp>
      <p:sp>
        <p:nvSpPr>
          <p:cNvPr id="3" name="Symbol zastępczy zawartości 2">
            <a:extLst>
              <a:ext uri="{FF2B5EF4-FFF2-40B4-BE49-F238E27FC236}">
                <a16:creationId xmlns:a16="http://schemas.microsoft.com/office/drawing/2014/main" id="{327CD867-7113-4BAE-A40A-1565E85B32EA}"/>
              </a:ext>
            </a:extLst>
          </p:cNvPr>
          <p:cNvSpPr>
            <a:spLocks noGrp="1"/>
          </p:cNvSpPr>
          <p:nvPr>
            <p:ph idx="1"/>
          </p:nvPr>
        </p:nvSpPr>
        <p:spPr/>
        <p:txBody>
          <a:bodyPr>
            <a:normAutofit/>
          </a:bodyPr>
          <a:lstStyle/>
          <a:p>
            <a:pPr marL="0" indent="0">
              <a:buNone/>
            </a:pPr>
            <a:r>
              <a:rPr lang="pl-PL" sz="2400" dirty="0" err="1"/>
              <a:t>Four</a:t>
            </a:r>
            <a:r>
              <a:rPr lang="pl-PL" sz="2400" dirty="0"/>
              <a:t> </a:t>
            </a:r>
            <a:r>
              <a:rPr lang="pl-PL" sz="2400" dirty="0" err="1"/>
              <a:t>matters</a:t>
            </a:r>
            <a:r>
              <a:rPr lang="pl-PL" sz="2400" dirty="0"/>
              <a:t> </a:t>
            </a:r>
            <a:r>
              <a:rPr lang="pl-PL" sz="2400" dirty="0" err="1"/>
              <a:t>were</a:t>
            </a:r>
            <a:r>
              <a:rPr lang="pl-PL" sz="2400" dirty="0"/>
              <a:t> </a:t>
            </a:r>
            <a:r>
              <a:rPr lang="en-US" sz="2400" dirty="0"/>
              <a:t>required by the court to be ‘discerned and considered’, in order to carry out</a:t>
            </a:r>
            <a:r>
              <a:rPr lang="pl-PL" sz="2400" dirty="0"/>
              <a:t> </a:t>
            </a:r>
            <a:r>
              <a:rPr lang="en-US" sz="2400" dirty="0"/>
              <a:t>the ‘sure and true interpretation of statutes’:</a:t>
            </a:r>
          </a:p>
          <a:p>
            <a:pPr marL="0" indent="0">
              <a:lnSpc>
                <a:spcPct val="150000"/>
              </a:lnSpc>
              <a:buNone/>
            </a:pPr>
            <a:r>
              <a:rPr lang="en-US" sz="2400" dirty="0"/>
              <a:t>(a) what was the common law before the making of the Act?;</a:t>
            </a:r>
          </a:p>
          <a:p>
            <a:pPr marL="0" indent="0">
              <a:lnSpc>
                <a:spcPct val="150000"/>
              </a:lnSpc>
              <a:buNone/>
            </a:pPr>
            <a:r>
              <a:rPr lang="en-US" sz="2400" dirty="0"/>
              <a:t>(b) what was the mischief and defect for which the common law did not</a:t>
            </a:r>
            <a:r>
              <a:rPr lang="pl-PL" sz="2400" dirty="0"/>
              <a:t> </a:t>
            </a:r>
            <a:r>
              <a:rPr lang="pl-PL" sz="2400" dirty="0" err="1"/>
              <a:t>provide</a:t>
            </a:r>
            <a:r>
              <a:rPr lang="pl-PL" sz="2400" dirty="0"/>
              <a:t>?;</a:t>
            </a:r>
          </a:p>
          <a:p>
            <a:pPr marL="0" indent="0">
              <a:lnSpc>
                <a:spcPct val="150000"/>
              </a:lnSpc>
              <a:buNone/>
            </a:pPr>
            <a:r>
              <a:rPr lang="en-US" sz="2400" dirty="0"/>
              <a:t>(c) what remedy has Parliament resolved and appointed to cure the disease?;</a:t>
            </a:r>
          </a:p>
          <a:p>
            <a:pPr marL="0" indent="0">
              <a:lnSpc>
                <a:spcPct val="150000"/>
              </a:lnSpc>
              <a:buNone/>
            </a:pPr>
            <a:r>
              <a:rPr lang="en-US" sz="2400" dirty="0"/>
              <a:t>(d) the true reason of the remedy.</a:t>
            </a:r>
            <a:endParaRPr lang="pl-PL" sz="2400" dirty="0"/>
          </a:p>
          <a:p>
            <a:pPr marL="0" indent="0" algn="r">
              <a:lnSpc>
                <a:spcPct val="150000"/>
              </a:lnSpc>
              <a:buNone/>
            </a:pPr>
            <a:r>
              <a:rPr lang="pl-PL" sz="2400" dirty="0">
                <a:solidFill>
                  <a:schemeClr val="bg2">
                    <a:lumMod val="50000"/>
                  </a:schemeClr>
                </a:solidFill>
              </a:rPr>
              <a:t>(De Cruz 1999)</a:t>
            </a:r>
          </a:p>
        </p:txBody>
      </p:sp>
    </p:spTree>
    <p:extLst>
      <p:ext uri="{BB962C8B-B14F-4D97-AF65-F5344CB8AC3E}">
        <p14:creationId xmlns:p14="http://schemas.microsoft.com/office/powerpoint/2010/main" val="774854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504050-7F22-41B3-8CC5-21A670A84F15}"/>
              </a:ext>
            </a:extLst>
          </p:cNvPr>
          <p:cNvSpPr>
            <a:spLocks noGrp="1"/>
          </p:cNvSpPr>
          <p:nvPr>
            <p:ph type="title"/>
          </p:nvPr>
        </p:nvSpPr>
        <p:spPr/>
        <p:txBody>
          <a:bodyPr>
            <a:normAutofit/>
          </a:bodyPr>
          <a:lstStyle/>
          <a:p>
            <a:r>
              <a:rPr lang="pl-PL" sz="4000" dirty="0"/>
              <a:t>The </a:t>
            </a:r>
            <a:r>
              <a:rPr lang="pl-PL" sz="4000" dirty="0" err="1"/>
              <a:t>mischief</a:t>
            </a:r>
            <a:r>
              <a:rPr lang="pl-PL" sz="4000" dirty="0"/>
              <a:t> </a:t>
            </a:r>
            <a:r>
              <a:rPr lang="pl-PL" sz="4000" dirty="0" err="1"/>
              <a:t>rule</a:t>
            </a:r>
            <a:r>
              <a:rPr lang="pl-PL" sz="4000" dirty="0"/>
              <a:t> in </a:t>
            </a:r>
            <a:r>
              <a:rPr lang="pl-PL" sz="4000" dirty="0" err="1"/>
              <a:t>pratice</a:t>
            </a:r>
            <a:r>
              <a:rPr lang="pl-PL" sz="4000" dirty="0"/>
              <a:t>: </a:t>
            </a:r>
            <a:br>
              <a:rPr lang="pl-PL" sz="4000" dirty="0"/>
            </a:br>
            <a:r>
              <a:rPr lang="en-US" sz="4000" dirty="0"/>
              <a:t>‘</a:t>
            </a:r>
            <a:r>
              <a:rPr lang="pl-PL" sz="4000" dirty="0"/>
              <a:t>I</a:t>
            </a:r>
            <a:r>
              <a:rPr lang="en-US" sz="4000" dirty="0"/>
              <a:t>s a bicycle a carriage?</a:t>
            </a:r>
            <a:endParaRPr lang="pl-PL" sz="4000" dirty="0"/>
          </a:p>
        </p:txBody>
      </p:sp>
      <p:sp>
        <p:nvSpPr>
          <p:cNvPr id="3" name="Symbol zastępczy zawartości 2">
            <a:extLst>
              <a:ext uri="{FF2B5EF4-FFF2-40B4-BE49-F238E27FC236}">
                <a16:creationId xmlns:a16="http://schemas.microsoft.com/office/drawing/2014/main" id="{17F1A6CE-11A2-44E8-B69A-7148996E586A}"/>
              </a:ext>
            </a:extLst>
          </p:cNvPr>
          <p:cNvSpPr>
            <a:spLocks noGrp="1"/>
          </p:cNvSpPr>
          <p:nvPr>
            <p:ph idx="1"/>
          </p:nvPr>
        </p:nvSpPr>
        <p:spPr>
          <a:xfrm>
            <a:off x="824248" y="1825625"/>
            <a:ext cx="4662152" cy="1603375"/>
          </a:xfrm>
        </p:spPr>
        <p:txBody>
          <a:bodyPr>
            <a:normAutofit/>
          </a:bodyPr>
          <a:lstStyle/>
          <a:p>
            <a:pPr marL="0" indent="0">
              <a:buNone/>
            </a:pPr>
            <a:r>
              <a:rPr lang="en-US" sz="2400" dirty="0"/>
              <a:t>Corkery v Carpenter [1951]</a:t>
            </a:r>
            <a:endParaRPr lang="pl-PL" sz="2400" dirty="0"/>
          </a:p>
          <a:p>
            <a:pPr marL="0" indent="0">
              <a:buNone/>
            </a:pPr>
            <a:r>
              <a:rPr lang="pl-PL" sz="2400" dirty="0"/>
              <a:t>The </a:t>
            </a:r>
            <a:r>
              <a:rPr lang="pl-PL" sz="2400" dirty="0" err="1"/>
              <a:t>Licensing</a:t>
            </a:r>
            <a:r>
              <a:rPr lang="pl-PL" sz="2400" dirty="0"/>
              <a:t> </a:t>
            </a:r>
            <a:r>
              <a:rPr lang="pl-PL" sz="2400" dirty="0" err="1"/>
              <a:t>Act</a:t>
            </a:r>
            <a:r>
              <a:rPr lang="pl-PL" sz="2400" dirty="0"/>
              <a:t> 1872</a:t>
            </a:r>
          </a:p>
        </p:txBody>
      </p:sp>
      <p:pic>
        <p:nvPicPr>
          <p:cNvPr id="1028" name="Picture 4" descr="Znalezione obrazy dla zapytania carriage">
            <a:extLst>
              <a:ext uri="{FF2B5EF4-FFF2-40B4-BE49-F238E27FC236}">
                <a16:creationId xmlns:a16="http://schemas.microsoft.com/office/drawing/2014/main" id="{E62DF708-BF21-4F45-807B-38F24A01884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039415"/>
            <a:ext cx="6079492" cy="381858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Znalezione obrazy dla zapytania bicycle">
            <a:extLst>
              <a:ext uri="{FF2B5EF4-FFF2-40B4-BE49-F238E27FC236}">
                <a16:creationId xmlns:a16="http://schemas.microsoft.com/office/drawing/2014/main" id="{5865DE29-801A-4372-BD97-0CFF204A3BF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673682" y="2684954"/>
            <a:ext cx="3544191" cy="4173046"/>
          </a:xfrm>
          <a:prstGeom prst="rect">
            <a:avLst/>
          </a:prstGeom>
          <a:noFill/>
          <a:extLst>
            <a:ext uri="{909E8E84-426E-40DD-AFC4-6F175D3DCCD1}">
              <a14:hiddenFill xmlns:a14="http://schemas.microsoft.com/office/drawing/2010/main">
                <a:solidFill>
                  <a:srgbClr val="FFFFFF"/>
                </a:solidFill>
              </a14:hiddenFill>
            </a:ext>
          </a:extLst>
        </p:spPr>
      </p:pic>
      <p:sp>
        <p:nvSpPr>
          <p:cNvPr id="4" name="pole tekstowe 3">
            <a:extLst>
              <a:ext uri="{FF2B5EF4-FFF2-40B4-BE49-F238E27FC236}">
                <a16:creationId xmlns:a16="http://schemas.microsoft.com/office/drawing/2014/main" id="{ACB0268A-C891-406B-8AD6-FFBB70921359}"/>
              </a:ext>
            </a:extLst>
          </p:cNvPr>
          <p:cNvSpPr txBox="1"/>
          <p:nvPr/>
        </p:nvSpPr>
        <p:spPr>
          <a:xfrm rot="621280">
            <a:off x="5007736" y="2945514"/>
            <a:ext cx="3825027" cy="3477875"/>
          </a:xfrm>
          <a:prstGeom prst="rect">
            <a:avLst/>
          </a:prstGeom>
          <a:solidFill>
            <a:srgbClr val="FFFFFF">
              <a:alpha val="69804"/>
            </a:srgbClr>
          </a:solidFill>
          <a:ln>
            <a:solidFill>
              <a:schemeClr val="bg2">
                <a:lumMod val="25000"/>
              </a:schemeClr>
            </a:solidFill>
          </a:ln>
        </p:spPr>
        <p:txBody>
          <a:bodyPr wrap="square" rtlCol="0">
            <a:spAutoFit/>
          </a:bodyPr>
          <a:lstStyle/>
          <a:p>
            <a:endParaRPr lang="pl-PL" sz="2000" dirty="0"/>
          </a:p>
          <a:p>
            <a:endParaRPr lang="pl-PL" sz="2000" dirty="0"/>
          </a:p>
          <a:p>
            <a:r>
              <a:rPr lang="en-US" sz="2000" dirty="0"/>
              <a:t>It won’t be a stylish marriage,</a:t>
            </a:r>
          </a:p>
          <a:p>
            <a:r>
              <a:rPr lang="pl-PL" sz="2000" dirty="0"/>
              <a:t>I </a:t>
            </a:r>
            <a:r>
              <a:rPr lang="pl-PL" sz="2000" dirty="0" err="1"/>
              <a:t>can’t</a:t>
            </a:r>
            <a:r>
              <a:rPr lang="pl-PL" sz="2000" dirty="0"/>
              <a:t> </a:t>
            </a:r>
            <a:r>
              <a:rPr lang="pl-PL" sz="2000" dirty="0" err="1"/>
              <a:t>afford</a:t>
            </a:r>
            <a:r>
              <a:rPr lang="pl-PL" sz="2000" dirty="0"/>
              <a:t> a </a:t>
            </a:r>
            <a:r>
              <a:rPr lang="pl-PL" sz="2000" dirty="0" err="1"/>
              <a:t>carriage</a:t>
            </a:r>
            <a:endParaRPr lang="pl-PL" sz="2000" dirty="0"/>
          </a:p>
          <a:p>
            <a:r>
              <a:rPr lang="en-US" sz="2000" dirty="0"/>
              <a:t>But you’ll look sweet upon the seat</a:t>
            </a:r>
          </a:p>
          <a:p>
            <a:r>
              <a:rPr lang="en-US" sz="2000" dirty="0"/>
              <a:t>Of a bicycle built for two.</a:t>
            </a:r>
            <a:endParaRPr lang="pl-PL" sz="2000" dirty="0"/>
          </a:p>
          <a:p>
            <a:endParaRPr lang="pl-PL" sz="2000" dirty="0"/>
          </a:p>
          <a:p>
            <a:endParaRPr lang="pl-PL" sz="2000" dirty="0"/>
          </a:p>
          <a:p>
            <a:r>
              <a:rPr lang="pl-PL" sz="2000" dirty="0"/>
              <a:t>„</a:t>
            </a:r>
            <a:r>
              <a:rPr lang="pl-PL" sz="2000" dirty="0" err="1"/>
              <a:t>Daisy</a:t>
            </a:r>
            <a:r>
              <a:rPr lang="pl-PL" sz="2000" dirty="0"/>
              <a:t> Bell” song</a:t>
            </a:r>
          </a:p>
          <a:p>
            <a:endParaRPr lang="pl-PL" sz="2000" dirty="0"/>
          </a:p>
          <a:p>
            <a:endParaRPr lang="pl-PL" sz="2000" dirty="0"/>
          </a:p>
        </p:txBody>
      </p:sp>
    </p:spTree>
    <p:extLst>
      <p:ext uri="{BB962C8B-B14F-4D97-AF65-F5344CB8AC3E}">
        <p14:creationId xmlns:p14="http://schemas.microsoft.com/office/powerpoint/2010/main" val="37498976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8"/>
                                        </p:tgtEl>
                                        <p:attrNameLst>
                                          <p:attrName>style.visibility</p:attrName>
                                        </p:attrNameLst>
                                      </p:cBhvr>
                                      <p:to>
                                        <p:strVal val="visible"/>
                                      </p:to>
                                    </p:set>
                                    <p:anim calcmode="lin" valueType="num">
                                      <p:cBhvr additive="base">
                                        <p:cTn id="7" dur="500" fill="hold"/>
                                        <p:tgtEl>
                                          <p:spTgt spid="1028"/>
                                        </p:tgtEl>
                                        <p:attrNameLst>
                                          <p:attrName>ppt_x</p:attrName>
                                        </p:attrNameLst>
                                      </p:cBhvr>
                                      <p:tavLst>
                                        <p:tav tm="0">
                                          <p:val>
                                            <p:strVal val="#ppt_x"/>
                                          </p:val>
                                        </p:tav>
                                        <p:tav tm="100000">
                                          <p:val>
                                            <p:strVal val="#ppt_x"/>
                                          </p:val>
                                        </p:tav>
                                      </p:tavLst>
                                    </p:anim>
                                    <p:anim calcmode="lin" valueType="num">
                                      <p:cBhvr additive="base">
                                        <p:cTn id="8" dur="500" fill="hold"/>
                                        <p:tgtEl>
                                          <p:spTgt spid="1028"/>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1030"/>
                                        </p:tgtEl>
                                        <p:attrNameLst>
                                          <p:attrName>style.visibility</p:attrName>
                                        </p:attrNameLst>
                                      </p:cBhvr>
                                      <p:to>
                                        <p:strVal val="visible"/>
                                      </p:to>
                                    </p:set>
                                    <p:anim calcmode="lin" valueType="num">
                                      <p:cBhvr additive="base">
                                        <p:cTn id="11" dur="500" fill="hold"/>
                                        <p:tgtEl>
                                          <p:spTgt spid="1030"/>
                                        </p:tgtEl>
                                        <p:attrNameLst>
                                          <p:attrName>ppt_x</p:attrName>
                                        </p:attrNameLst>
                                      </p:cBhvr>
                                      <p:tavLst>
                                        <p:tav tm="0">
                                          <p:val>
                                            <p:strVal val="#ppt_x"/>
                                          </p:val>
                                        </p:tav>
                                        <p:tav tm="100000">
                                          <p:val>
                                            <p:strVal val="#ppt_x"/>
                                          </p:val>
                                        </p:tav>
                                      </p:tavLst>
                                    </p:anim>
                                    <p:anim calcmode="lin" valueType="num">
                                      <p:cBhvr additive="base">
                                        <p:cTn id="12"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p:cTn id="17" dur="1000" fill="hold"/>
                                        <p:tgtEl>
                                          <p:spTgt spid="4"/>
                                        </p:tgtEl>
                                        <p:attrNameLst>
                                          <p:attrName>ppt_w</p:attrName>
                                        </p:attrNameLst>
                                      </p:cBhvr>
                                      <p:tavLst>
                                        <p:tav tm="0">
                                          <p:val>
                                            <p:fltVal val="0"/>
                                          </p:val>
                                        </p:tav>
                                        <p:tav tm="100000">
                                          <p:val>
                                            <p:strVal val="#ppt_w"/>
                                          </p:val>
                                        </p:tav>
                                      </p:tavLst>
                                    </p:anim>
                                    <p:anim calcmode="lin" valueType="num">
                                      <p:cBhvr>
                                        <p:cTn id="18" dur="1000" fill="hold"/>
                                        <p:tgtEl>
                                          <p:spTgt spid="4"/>
                                        </p:tgtEl>
                                        <p:attrNameLst>
                                          <p:attrName>ppt_h</p:attrName>
                                        </p:attrNameLst>
                                      </p:cBhvr>
                                      <p:tavLst>
                                        <p:tav tm="0">
                                          <p:val>
                                            <p:fltVal val="0"/>
                                          </p:val>
                                        </p:tav>
                                        <p:tav tm="100000">
                                          <p:val>
                                            <p:strVal val="#ppt_h"/>
                                          </p:val>
                                        </p:tav>
                                      </p:tavLst>
                                    </p:anim>
                                    <p:anim calcmode="lin" valueType="num">
                                      <p:cBhvr>
                                        <p:cTn id="19" dur="1000" fill="hold"/>
                                        <p:tgtEl>
                                          <p:spTgt spid="4"/>
                                        </p:tgtEl>
                                        <p:attrNameLst>
                                          <p:attrName>style.rotation</p:attrName>
                                        </p:attrNameLst>
                                      </p:cBhvr>
                                      <p:tavLst>
                                        <p:tav tm="0">
                                          <p:val>
                                            <p:fltVal val="90"/>
                                          </p:val>
                                        </p:tav>
                                        <p:tav tm="100000">
                                          <p:val>
                                            <p:fltVal val="0"/>
                                          </p:val>
                                        </p:tav>
                                      </p:tavLst>
                                    </p:anim>
                                    <p:animEffect transition="in" filter="fade">
                                      <p:cBhvr>
                                        <p:cTn id="20"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normAutofit/>
          </a:bodyPr>
          <a:lstStyle/>
          <a:p>
            <a:r>
              <a:rPr lang="pl-PL" sz="4000" dirty="0"/>
              <a:t>From </a:t>
            </a:r>
            <a:r>
              <a:rPr lang="pl-PL" sz="4000" dirty="0" err="1"/>
              <a:t>methods</a:t>
            </a:r>
            <a:r>
              <a:rPr lang="pl-PL" sz="4000" dirty="0"/>
              <a:t> to </a:t>
            </a:r>
            <a:r>
              <a:rPr lang="pl-PL" sz="4000" dirty="0" err="1"/>
              <a:t>theories</a:t>
            </a:r>
            <a:endParaRPr lang="pl-PL" sz="4000" dirty="0"/>
          </a:p>
        </p:txBody>
      </p:sp>
      <p:sp>
        <p:nvSpPr>
          <p:cNvPr id="3" name="Symbol zastępczy zawartości 2"/>
          <p:cNvSpPr>
            <a:spLocks noGrp="1"/>
          </p:cNvSpPr>
          <p:nvPr>
            <p:ph idx="1"/>
          </p:nvPr>
        </p:nvSpPr>
        <p:spPr>
          <a:xfrm>
            <a:off x="838200" y="1825625"/>
            <a:ext cx="10515600" cy="4535418"/>
          </a:xfrm>
        </p:spPr>
        <p:txBody>
          <a:bodyPr>
            <a:normAutofit lnSpcReduction="10000"/>
          </a:bodyPr>
          <a:lstStyle/>
          <a:p>
            <a:pPr>
              <a:lnSpc>
                <a:spcPct val="100000"/>
              </a:lnSpc>
            </a:pPr>
            <a:r>
              <a:rPr lang="pl-PL" dirty="0" err="1"/>
              <a:t>Textualism</a:t>
            </a:r>
            <a:endParaRPr lang="pl-PL" dirty="0"/>
          </a:p>
          <a:p>
            <a:pPr marL="457200" lvl="1" indent="0">
              <a:lnSpc>
                <a:spcPct val="100000"/>
              </a:lnSpc>
              <a:buNone/>
            </a:pPr>
            <a:r>
              <a:rPr lang="pl-PL" dirty="0">
                <a:solidFill>
                  <a:schemeClr val="tx1">
                    <a:lumMod val="50000"/>
                    <a:lumOff val="50000"/>
                  </a:schemeClr>
                </a:solidFill>
              </a:rPr>
              <a:t>The </a:t>
            </a:r>
            <a:r>
              <a:rPr lang="pl-PL" dirty="0" err="1">
                <a:solidFill>
                  <a:schemeClr val="tx1">
                    <a:lumMod val="50000"/>
                    <a:lumOff val="50000"/>
                  </a:schemeClr>
                </a:solidFill>
              </a:rPr>
              <a:t>meaning</a:t>
            </a:r>
            <a:r>
              <a:rPr lang="pl-PL" dirty="0">
                <a:solidFill>
                  <a:schemeClr val="tx1">
                    <a:lumMod val="50000"/>
                    <a:lumOff val="50000"/>
                  </a:schemeClr>
                </a:solidFill>
              </a:rPr>
              <a:t> </a:t>
            </a:r>
            <a:r>
              <a:rPr lang="pl-PL" dirty="0" err="1">
                <a:solidFill>
                  <a:schemeClr val="tx1">
                    <a:lumMod val="50000"/>
                    <a:lumOff val="50000"/>
                  </a:schemeClr>
                </a:solidFill>
              </a:rPr>
              <a:t>is</a:t>
            </a:r>
            <a:r>
              <a:rPr lang="pl-PL" dirty="0">
                <a:solidFill>
                  <a:schemeClr val="tx1">
                    <a:lumMod val="50000"/>
                    <a:lumOff val="50000"/>
                  </a:schemeClr>
                </a:solidFill>
              </a:rPr>
              <a:t> </a:t>
            </a:r>
            <a:r>
              <a:rPr lang="en-US" dirty="0">
                <a:solidFill>
                  <a:schemeClr val="tx1">
                    <a:lumMod val="50000"/>
                    <a:lumOff val="50000"/>
                  </a:schemeClr>
                </a:solidFill>
              </a:rPr>
              <a:t>based on the ordinary meaning of the text</a:t>
            </a:r>
            <a:r>
              <a:rPr lang="pl-PL" dirty="0">
                <a:solidFill>
                  <a:schemeClr val="tx1">
                    <a:lumMod val="50000"/>
                    <a:lumOff val="50000"/>
                  </a:schemeClr>
                </a:solidFill>
              </a:rPr>
              <a:t>, as </a:t>
            </a:r>
            <a:r>
              <a:rPr lang="pl-PL" dirty="0" err="1">
                <a:solidFill>
                  <a:schemeClr val="tx1">
                    <a:lumMod val="50000"/>
                    <a:lumOff val="50000"/>
                  </a:schemeClr>
                </a:solidFill>
              </a:rPr>
              <a:t>understood</a:t>
            </a:r>
            <a:r>
              <a:rPr lang="pl-PL" dirty="0">
                <a:solidFill>
                  <a:schemeClr val="tx1">
                    <a:lumMod val="50000"/>
                    <a:lumOff val="50000"/>
                  </a:schemeClr>
                </a:solidFill>
              </a:rPr>
              <a:t> by '</a:t>
            </a:r>
            <a:r>
              <a:rPr lang="en-US" dirty="0">
                <a:solidFill>
                  <a:schemeClr val="tx1">
                    <a:lumMod val="50000"/>
                    <a:lumOff val="50000"/>
                  </a:schemeClr>
                </a:solidFill>
              </a:rPr>
              <a:t>objectively reasonable</a:t>
            </a:r>
            <a:r>
              <a:rPr lang="pl-PL" dirty="0">
                <a:solidFill>
                  <a:schemeClr val="tx1">
                    <a:lumMod val="50000"/>
                    <a:lumOff val="50000"/>
                  </a:schemeClr>
                </a:solidFill>
              </a:rPr>
              <a:t>'</a:t>
            </a:r>
            <a:r>
              <a:rPr lang="en-US" dirty="0">
                <a:solidFill>
                  <a:schemeClr val="tx1">
                    <a:lumMod val="50000"/>
                    <a:lumOff val="50000"/>
                  </a:schemeClr>
                </a:solidFill>
              </a:rPr>
              <a:t> user of</a:t>
            </a:r>
            <a:r>
              <a:rPr lang="pl-PL" dirty="0">
                <a:solidFill>
                  <a:schemeClr val="tx1">
                    <a:lumMod val="50000"/>
                    <a:lumOff val="50000"/>
                  </a:schemeClr>
                </a:solidFill>
              </a:rPr>
              <a:t> </a:t>
            </a:r>
            <a:r>
              <a:rPr lang="pl-PL" dirty="0" err="1">
                <a:solidFill>
                  <a:schemeClr val="tx1">
                    <a:lumMod val="50000"/>
                    <a:lumOff val="50000"/>
                  </a:schemeClr>
                </a:solidFill>
              </a:rPr>
              <a:t>language</a:t>
            </a:r>
            <a:r>
              <a:rPr lang="pl-PL" dirty="0">
                <a:solidFill>
                  <a:schemeClr val="tx1">
                    <a:lumMod val="50000"/>
                    <a:lumOff val="50000"/>
                  </a:schemeClr>
                </a:solidFill>
              </a:rPr>
              <a:t>.</a:t>
            </a:r>
          </a:p>
          <a:p>
            <a:pPr>
              <a:lnSpc>
                <a:spcPct val="100000"/>
              </a:lnSpc>
            </a:pPr>
            <a:r>
              <a:rPr lang="pl-PL" dirty="0" err="1"/>
              <a:t>Originalism</a:t>
            </a:r>
            <a:endParaRPr lang="pl-PL" dirty="0"/>
          </a:p>
          <a:p>
            <a:pPr marL="457200" lvl="1" indent="0">
              <a:lnSpc>
                <a:spcPct val="100000"/>
              </a:lnSpc>
              <a:buNone/>
            </a:pPr>
            <a:r>
              <a:rPr lang="pl-PL" dirty="0">
                <a:solidFill>
                  <a:schemeClr val="tx1">
                    <a:lumMod val="50000"/>
                    <a:lumOff val="50000"/>
                  </a:schemeClr>
                </a:solidFill>
              </a:rPr>
              <a:t>The </a:t>
            </a:r>
            <a:r>
              <a:rPr lang="pl-PL" dirty="0" err="1">
                <a:solidFill>
                  <a:schemeClr val="tx1">
                    <a:lumMod val="50000"/>
                    <a:lumOff val="50000"/>
                  </a:schemeClr>
                </a:solidFill>
              </a:rPr>
              <a:t>meaning</a:t>
            </a:r>
            <a:r>
              <a:rPr lang="pl-PL" dirty="0">
                <a:solidFill>
                  <a:schemeClr val="tx1">
                    <a:lumMod val="50000"/>
                    <a:lumOff val="50000"/>
                  </a:schemeClr>
                </a:solidFill>
              </a:rPr>
              <a:t> </a:t>
            </a:r>
            <a:r>
              <a:rPr lang="pl-PL" dirty="0" err="1">
                <a:solidFill>
                  <a:schemeClr val="tx1">
                    <a:lumMod val="50000"/>
                    <a:lumOff val="50000"/>
                  </a:schemeClr>
                </a:solidFill>
              </a:rPr>
              <a:t>is</a:t>
            </a:r>
            <a:r>
              <a:rPr lang="pl-PL" dirty="0">
                <a:solidFill>
                  <a:schemeClr val="tx1">
                    <a:lumMod val="50000"/>
                    <a:lumOff val="50000"/>
                  </a:schemeClr>
                </a:solidFill>
              </a:rPr>
              <a:t> </a:t>
            </a:r>
            <a:r>
              <a:rPr lang="pl-PL" dirty="0" err="1">
                <a:solidFill>
                  <a:schemeClr val="tx1">
                    <a:lumMod val="50000"/>
                    <a:lumOff val="50000"/>
                  </a:schemeClr>
                </a:solidFill>
              </a:rPr>
              <a:t>determined</a:t>
            </a:r>
            <a:r>
              <a:rPr lang="pl-PL" dirty="0">
                <a:solidFill>
                  <a:schemeClr val="tx1">
                    <a:lumMod val="50000"/>
                    <a:lumOff val="50000"/>
                  </a:schemeClr>
                </a:solidFill>
              </a:rPr>
              <a:t> in and </a:t>
            </a:r>
            <a:r>
              <a:rPr lang="en-US" dirty="0">
                <a:solidFill>
                  <a:schemeClr val="tx1">
                    <a:lumMod val="50000"/>
                    <a:lumOff val="50000"/>
                  </a:schemeClr>
                </a:solidFill>
              </a:rPr>
              <a:t>stable from the </a:t>
            </a:r>
            <a:r>
              <a:rPr lang="pl-PL" dirty="0">
                <a:solidFill>
                  <a:schemeClr val="tx1">
                    <a:lumMod val="50000"/>
                    <a:lumOff val="50000"/>
                  </a:schemeClr>
                </a:solidFill>
              </a:rPr>
              <a:t>moment </a:t>
            </a:r>
            <a:r>
              <a:rPr lang="en-US" dirty="0">
                <a:solidFill>
                  <a:schemeClr val="tx1">
                    <a:lumMod val="50000"/>
                    <a:lumOff val="50000"/>
                  </a:schemeClr>
                </a:solidFill>
              </a:rPr>
              <a:t>of </a:t>
            </a:r>
            <a:r>
              <a:rPr lang="pl-PL" dirty="0" err="1">
                <a:solidFill>
                  <a:schemeClr val="tx1">
                    <a:lumMod val="50000"/>
                    <a:lumOff val="50000"/>
                  </a:schemeClr>
                </a:solidFill>
              </a:rPr>
              <a:t>law’s</a:t>
            </a:r>
            <a:r>
              <a:rPr lang="pl-PL" dirty="0">
                <a:solidFill>
                  <a:schemeClr val="tx1">
                    <a:lumMod val="50000"/>
                    <a:lumOff val="50000"/>
                  </a:schemeClr>
                </a:solidFill>
              </a:rPr>
              <a:t> </a:t>
            </a:r>
            <a:r>
              <a:rPr lang="en-US" dirty="0">
                <a:solidFill>
                  <a:schemeClr val="tx1">
                    <a:lumMod val="50000"/>
                    <a:lumOff val="50000"/>
                  </a:schemeClr>
                </a:solidFill>
              </a:rPr>
              <a:t>enactment</a:t>
            </a:r>
            <a:r>
              <a:rPr lang="pl-PL" dirty="0">
                <a:solidFill>
                  <a:schemeClr val="tx1">
                    <a:lumMod val="50000"/>
                    <a:lumOff val="50000"/>
                  </a:schemeClr>
                </a:solidFill>
              </a:rPr>
              <a:t>.</a:t>
            </a:r>
          </a:p>
          <a:p>
            <a:pPr>
              <a:lnSpc>
                <a:spcPct val="100000"/>
              </a:lnSpc>
            </a:pPr>
            <a:r>
              <a:rPr lang="pl-PL" dirty="0" err="1"/>
              <a:t>Intentionalism</a:t>
            </a:r>
            <a:endParaRPr lang="pl-PL" dirty="0"/>
          </a:p>
          <a:p>
            <a:pPr marL="457200" lvl="1" indent="0">
              <a:lnSpc>
                <a:spcPct val="100000"/>
              </a:lnSpc>
              <a:buNone/>
            </a:pPr>
            <a:r>
              <a:rPr lang="pl-PL" dirty="0">
                <a:solidFill>
                  <a:schemeClr val="tx1">
                    <a:lumMod val="50000"/>
                    <a:lumOff val="50000"/>
                  </a:schemeClr>
                </a:solidFill>
              </a:rPr>
              <a:t>For the </a:t>
            </a:r>
            <a:r>
              <a:rPr lang="pl-PL" dirty="0" err="1">
                <a:solidFill>
                  <a:schemeClr val="tx1">
                    <a:lumMod val="50000"/>
                    <a:lumOff val="50000"/>
                  </a:schemeClr>
                </a:solidFill>
              </a:rPr>
              <a:t>meaning</a:t>
            </a:r>
            <a:r>
              <a:rPr lang="pl-PL" dirty="0">
                <a:solidFill>
                  <a:schemeClr val="tx1">
                    <a:lumMod val="50000"/>
                    <a:lumOff val="50000"/>
                  </a:schemeClr>
                </a:solidFill>
              </a:rPr>
              <a:t>, the </a:t>
            </a:r>
            <a:r>
              <a:rPr lang="pl-PL" dirty="0" err="1">
                <a:solidFill>
                  <a:schemeClr val="tx1">
                    <a:lumMod val="50000"/>
                    <a:lumOff val="50000"/>
                  </a:schemeClr>
                </a:solidFill>
              </a:rPr>
              <a:t>intention</a:t>
            </a:r>
            <a:r>
              <a:rPr lang="pl-PL" dirty="0">
                <a:solidFill>
                  <a:schemeClr val="tx1">
                    <a:lumMod val="50000"/>
                    <a:lumOff val="50000"/>
                  </a:schemeClr>
                </a:solidFill>
              </a:rPr>
              <a:t> of the </a:t>
            </a:r>
            <a:r>
              <a:rPr lang="pl-PL" dirty="0" err="1">
                <a:solidFill>
                  <a:schemeClr val="tx1">
                    <a:lumMod val="50000"/>
                    <a:lumOff val="50000"/>
                  </a:schemeClr>
                </a:solidFill>
              </a:rPr>
              <a:t>lawgiver</a:t>
            </a:r>
            <a:r>
              <a:rPr lang="pl-PL" dirty="0">
                <a:solidFill>
                  <a:schemeClr val="tx1">
                    <a:lumMod val="50000"/>
                    <a:lumOff val="50000"/>
                  </a:schemeClr>
                </a:solidFill>
              </a:rPr>
              <a:t> </a:t>
            </a:r>
            <a:r>
              <a:rPr lang="pl-PL" dirty="0" err="1">
                <a:solidFill>
                  <a:schemeClr val="tx1">
                    <a:lumMod val="50000"/>
                    <a:lumOff val="50000"/>
                  </a:schemeClr>
                </a:solidFill>
              </a:rPr>
              <a:t>is</a:t>
            </a:r>
            <a:r>
              <a:rPr lang="pl-PL" dirty="0">
                <a:solidFill>
                  <a:schemeClr val="tx1">
                    <a:lumMod val="50000"/>
                    <a:lumOff val="50000"/>
                  </a:schemeClr>
                </a:solidFill>
              </a:rPr>
              <a:t> </a:t>
            </a:r>
            <a:r>
              <a:rPr lang="pl-PL" dirty="0" err="1">
                <a:solidFill>
                  <a:schemeClr val="tx1">
                    <a:lumMod val="50000"/>
                    <a:lumOff val="50000"/>
                  </a:schemeClr>
                </a:solidFill>
              </a:rPr>
              <a:t>decisive</a:t>
            </a:r>
            <a:r>
              <a:rPr lang="pl-PL" dirty="0">
                <a:solidFill>
                  <a:schemeClr val="tx1">
                    <a:lumMod val="50000"/>
                    <a:lumOff val="50000"/>
                  </a:schemeClr>
                </a:solidFill>
              </a:rPr>
              <a:t>. </a:t>
            </a:r>
          </a:p>
          <a:p>
            <a:pPr>
              <a:lnSpc>
                <a:spcPct val="100000"/>
              </a:lnSpc>
            </a:pPr>
            <a:r>
              <a:rPr lang="pl-PL" dirty="0" err="1"/>
              <a:t>Purposive</a:t>
            </a:r>
            <a:r>
              <a:rPr lang="pl-PL" dirty="0"/>
              <a:t> </a:t>
            </a:r>
            <a:r>
              <a:rPr lang="pl-PL" dirty="0" err="1"/>
              <a:t>approach</a:t>
            </a:r>
            <a:endParaRPr lang="pl-PL" dirty="0"/>
          </a:p>
          <a:p>
            <a:pPr marL="457200" lvl="1" indent="0">
              <a:lnSpc>
                <a:spcPct val="100000"/>
              </a:lnSpc>
              <a:buNone/>
            </a:pPr>
            <a:r>
              <a:rPr lang="pl-PL" dirty="0">
                <a:solidFill>
                  <a:schemeClr val="tx1">
                    <a:lumMod val="50000"/>
                    <a:lumOff val="50000"/>
                  </a:schemeClr>
                </a:solidFill>
              </a:rPr>
              <a:t>The </a:t>
            </a:r>
            <a:r>
              <a:rPr lang="pl-PL" dirty="0" err="1">
                <a:solidFill>
                  <a:schemeClr val="tx1">
                    <a:lumMod val="50000"/>
                    <a:lumOff val="50000"/>
                  </a:schemeClr>
                </a:solidFill>
              </a:rPr>
              <a:t>meaning</a:t>
            </a:r>
            <a:r>
              <a:rPr lang="pl-PL" dirty="0">
                <a:solidFill>
                  <a:schemeClr val="tx1">
                    <a:lumMod val="50000"/>
                    <a:lumOff val="50000"/>
                  </a:schemeClr>
                </a:solidFill>
              </a:rPr>
              <a:t> </a:t>
            </a:r>
            <a:r>
              <a:rPr lang="pl-PL" dirty="0" err="1">
                <a:solidFill>
                  <a:schemeClr val="tx1">
                    <a:lumMod val="50000"/>
                    <a:lumOff val="50000"/>
                  </a:schemeClr>
                </a:solidFill>
              </a:rPr>
              <a:t>is</a:t>
            </a:r>
            <a:r>
              <a:rPr lang="pl-PL" dirty="0">
                <a:solidFill>
                  <a:schemeClr val="tx1">
                    <a:lumMod val="50000"/>
                    <a:lumOff val="50000"/>
                  </a:schemeClr>
                </a:solidFill>
              </a:rPr>
              <a:t> </a:t>
            </a:r>
            <a:r>
              <a:rPr lang="pl-PL" dirty="0" err="1">
                <a:solidFill>
                  <a:schemeClr val="tx1">
                    <a:lumMod val="50000"/>
                    <a:lumOff val="50000"/>
                  </a:schemeClr>
                </a:solidFill>
              </a:rPr>
              <a:t>decided</a:t>
            </a:r>
            <a:r>
              <a:rPr lang="pl-PL" dirty="0">
                <a:solidFill>
                  <a:schemeClr val="tx1">
                    <a:lumMod val="50000"/>
                    <a:lumOff val="50000"/>
                  </a:schemeClr>
                </a:solidFill>
              </a:rPr>
              <a:t> in the </a:t>
            </a:r>
            <a:r>
              <a:rPr lang="pl-PL" dirty="0" err="1">
                <a:solidFill>
                  <a:schemeClr val="tx1">
                    <a:lumMod val="50000"/>
                    <a:lumOff val="50000"/>
                  </a:schemeClr>
                </a:solidFill>
              </a:rPr>
              <a:t>light</a:t>
            </a:r>
            <a:r>
              <a:rPr lang="pl-PL" dirty="0">
                <a:solidFill>
                  <a:schemeClr val="tx1">
                    <a:lumMod val="50000"/>
                    <a:lumOff val="50000"/>
                  </a:schemeClr>
                </a:solidFill>
              </a:rPr>
              <a:t> of a </a:t>
            </a:r>
            <a:r>
              <a:rPr lang="pl-PL" dirty="0" err="1">
                <a:solidFill>
                  <a:schemeClr val="tx1">
                    <a:lumMod val="50000"/>
                    <a:lumOff val="50000"/>
                  </a:schemeClr>
                </a:solidFill>
              </a:rPr>
              <a:t>law’s</a:t>
            </a:r>
            <a:r>
              <a:rPr lang="pl-PL" dirty="0">
                <a:solidFill>
                  <a:schemeClr val="tx1">
                    <a:lumMod val="50000"/>
                    <a:lumOff val="50000"/>
                  </a:schemeClr>
                </a:solidFill>
              </a:rPr>
              <a:t> </a:t>
            </a:r>
            <a:r>
              <a:rPr lang="pl-PL" dirty="0" err="1">
                <a:solidFill>
                  <a:schemeClr val="tx1">
                    <a:lumMod val="50000"/>
                    <a:lumOff val="50000"/>
                  </a:schemeClr>
                </a:solidFill>
              </a:rPr>
              <a:t>purpose</a:t>
            </a:r>
            <a:r>
              <a:rPr lang="pl-PL" dirty="0">
                <a:solidFill>
                  <a:schemeClr val="tx1">
                    <a:lumMod val="50000"/>
                    <a:lumOff val="50000"/>
                  </a:schemeClr>
                </a:solidFill>
              </a:rPr>
              <a:t>, as </a:t>
            </a:r>
            <a:r>
              <a:rPr lang="pl-PL" dirty="0" err="1">
                <a:solidFill>
                  <a:schemeClr val="tx1">
                    <a:lumMod val="50000"/>
                    <a:lumOff val="50000"/>
                  </a:schemeClr>
                </a:solidFill>
              </a:rPr>
              <a:t>derived</a:t>
            </a:r>
            <a:r>
              <a:rPr lang="pl-PL" dirty="0">
                <a:solidFill>
                  <a:schemeClr val="tx1">
                    <a:lumMod val="50000"/>
                    <a:lumOff val="50000"/>
                  </a:schemeClr>
                </a:solidFill>
              </a:rPr>
              <a:t> from a </a:t>
            </a:r>
            <a:r>
              <a:rPr lang="pl-PL" dirty="0" err="1">
                <a:solidFill>
                  <a:schemeClr val="tx1">
                    <a:lumMod val="50000"/>
                    <a:lumOff val="50000"/>
                  </a:schemeClr>
                </a:solidFill>
              </a:rPr>
              <a:t>context</a:t>
            </a:r>
            <a:r>
              <a:rPr lang="pl-PL" dirty="0">
                <a:solidFill>
                  <a:schemeClr val="tx1">
                    <a:lumMod val="50000"/>
                    <a:lumOff val="50000"/>
                  </a:schemeClr>
                </a:solidFill>
              </a:rPr>
              <a:t>, </a:t>
            </a:r>
            <a:r>
              <a:rPr lang="pl-PL" dirty="0" err="1">
                <a:solidFill>
                  <a:schemeClr val="tx1">
                    <a:lumMod val="50000"/>
                    <a:lumOff val="50000"/>
                  </a:schemeClr>
                </a:solidFill>
              </a:rPr>
              <a:t>extraneous</a:t>
            </a:r>
            <a:r>
              <a:rPr lang="pl-PL" dirty="0">
                <a:solidFill>
                  <a:schemeClr val="tx1">
                    <a:lumMod val="50000"/>
                    <a:lumOff val="50000"/>
                  </a:schemeClr>
                </a:solidFill>
              </a:rPr>
              <a:t> (</a:t>
            </a:r>
            <a:r>
              <a:rPr lang="pl-PL" dirty="0" err="1">
                <a:solidFill>
                  <a:schemeClr val="tx1">
                    <a:lumMod val="50000"/>
                    <a:lumOff val="50000"/>
                  </a:schemeClr>
                </a:solidFill>
              </a:rPr>
              <a:t>legislatory</a:t>
            </a:r>
            <a:r>
              <a:rPr lang="pl-PL" dirty="0">
                <a:solidFill>
                  <a:schemeClr val="tx1">
                    <a:lumMod val="50000"/>
                    <a:lumOff val="50000"/>
                  </a:schemeClr>
                </a:solidFill>
              </a:rPr>
              <a:t>) materials, etc.</a:t>
            </a:r>
          </a:p>
        </p:txBody>
      </p:sp>
    </p:spTree>
    <p:extLst>
      <p:ext uri="{BB962C8B-B14F-4D97-AF65-F5344CB8AC3E}">
        <p14:creationId xmlns:p14="http://schemas.microsoft.com/office/powerpoint/2010/main" val="673446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516966" y="0"/>
            <a:ext cx="10515600" cy="1325563"/>
          </a:xfrm>
        </p:spPr>
        <p:txBody>
          <a:bodyPr/>
          <a:lstStyle/>
          <a:p>
            <a:r>
              <a:rPr lang="pl-PL" dirty="0" err="1"/>
              <a:t>Legal</a:t>
            </a:r>
            <a:r>
              <a:rPr lang="pl-PL" dirty="0"/>
              <a:t> </a:t>
            </a:r>
            <a:r>
              <a:rPr lang="pl-PL" dirty="0" err="1"/>
              <a:t>interpretation</a:t>
            </a:r>
            <a:endParaRPr lang="pl-PL" i="1" dirty="0"/>
          </a:p>
        </p:txBody>
      </p:sp>
      <p:sp>
        <p:nvSpPr>
          <p:cNvPr id="3" name="Symbol zastępczy zawartości 2"/>
          <p:cNvSpPr>
            <a:spLocks noGrp="1"/>
          </p:cNvSpPr>
          <p:nvPr>
            <p:ph idx="1"/>
          </p:nvPr>
        </p:nvSpPr>
        <p:spPr>
          <a:xfrm>
            <a:off x="516966" y="1325563"/>
            <a:ext cx="3810335" cy="5108574"/>
          </a:xfrm>
        </p:spPr>
        <p:txBody>
          <a:bodyPr>
            <a:normAutofit lnSpcReduction="10000"/>
          </a:bodyPr>
          <a:lstStyle/>
          <a:p>
            <a:pPr marL="0" indent="0">
              <a:buNone/>
            </a:pPr>
            <a:r>
              <a:rPr lang="pl-PL" sz="2400" dirty="0"/>
              <a:t>The</a:t>
            </a:r>
            <a:r>
              <a:rPr lang="en-GB" sz="2400" dirty="0"/>
              <a:t> process of determining </a:t>
            </a:r>
            <a:r>
              <a:rPr lang="pl-PL" sz="2400" dirty="0"/>
              <a:t>the</a:t>
            </a:r>
            <a:r>
              <a:rPr lang="en-GB" sz="2400" dirty="0"/>
              <a:t> meaning of legal rules</a:t>
            </a:r>
            <a:r>
              <a:rPr lang="pl-PL" sz="2400" dirty="0"/>
              <a:t>.</a:t>
            </a:r>
            <a:endParaRPr lang="en-GB" sz="2400" dirty="0"/>
          </a:p>
          <a:p>
            <a:pPr marL="0" indent="0">
              <a:buNone/>
            </a:pPr>
            <a:endParaRPr lang="pl-PL" sz="2400" dirty="0"/>
          </a:p>
          <a:p>
            <a:pPr marL="0" indent="0">
              <a:buNone/>
            </a:pPr>
            <a:r>
              <a:rPr lang="pl-PL" sz="3200" i="1" dirty="0"/>
              <a:t>Lex et </a:t>
            </a:r>
            <a:r>
              <a:rPr lang="pl-PL" sz="3200" i="1" dirty="0" err="1"/>
              <a:t>ius</a:t>
            </a:r>
            <a:endParaRPr lang="pl-PL" sz="3200" i="1" dirty="0"/>
          </a:p>
          <a:p>
            <a:pPr marL="0" indent="0">
              <a:buNone/>
            </a:pPr>
            <a:endParaRPr lang="pl-PL" sz="2400" dirty="0"/>
          </a:p>
          <a:p>
            <a:pPr marL="0" indent="0">
              <a:buNone/>
            </a:pPr>
            <a:r>
              <a:rPr lang="pl-PL" sz="2400" dirty="0" err="1"/>
              <a:t>Ius</a:t>
            </a:r>
            <a:r>
              <a:rPr lang="pl-PL" sz="2400" dirty="0"/>
              <a:t>: </a:t>
            </a:r>
          </a:p>
          <a:p>
            <a:pPr marL="914400" lvl="1" indent="-457200">
              <a:buFont typeface="+mj-lt"/>
              <a:buAutoNum type="alphaLcParenR"/>
            </a:pPr>
            <a:r>
              <a:rPr lang="pl-PL" dirty="0"/>
              <a:t>the </a:t>
            </a:r>
            <a:r>
              <a:rPr lang="pl-PL" dirty="0" err="1"/>
              <a:t>totality</a:t>
            </a:r>
            <a:r>
              <a:rPr lang="pl-PL" dirty="0"/>
              <a:t> of law</a:t>
            </a:r>
          </a:p>
          <a:p>
            <a:pPr marL="914400" lvl="1" indent="-457200">
              <a:buFont typeface="+mj-lt"/>
              <a:buAutoNum type="alphaLcParenR"/>
            </a:pPr>
            <a:r>
              <a:rPr lang="pl-PL" dirty="0"/>
              <a:t>‚</a:t>
            </a:r>
            <a:r>
              <a:rPr lang="pl-PL" dirty="0" err="1"/>
              <a:t>lawyers-made</a:t>
            </a:r>
            <a:r>
              <a:rPr lang="pl-PL" dirty="0"/>
              <a:t> law’</a:t>
            </a:r>
          </a:p>
          <a:p>
            <a:pPr marL="914400" lvl="1" indent="-457200">
              <a:buFont typeface="+mj-lt"/>
              <a:buAutoNum type="alphaLcParenR"/>
            </a:pPr>
            <a:r>
              <a:rPr lang="pl-PL" dirty="0" err="1"/>
              <a:t>final</a:t>
            </a:r>
            <a:r>
              <a:rPr lang="pl-PL" dirty="0"/>
              <a:t> </a:t>
            </a:r>
            <a:r>
              <a:rPr lang="pl-PL" dirty="0" err="1"/>
              <a:t>legal</a:t>
            </a:r>
            <a:r>
              <a:rPr lang="pl-PL" dirty="0"/>
              <a:t> </a:t>
            </a:r>
            <a:r>
              <a:rPr lang="pl-PL" dirty="0" err="1"/>
              <a:t>decision</a:t>
            </a:r>
            <a:endParaRPr lang="pl-PL" dirty="0"/>
          </a:p>
          <a:p>
            <a:pPr marL="0" lvl="1" indent="0">
              <a:buNone/>
            </a:pPr>
            <a:endParaRPr lang="pl-PL" dirty="0"/>
          </a:p>
          <a:p>
            <a:pPr marL="0" lvl="1" indent="0">
              <a:buNone/>
            </a:pPr>
            <a:endParaRPr lang="pl-PL" dirty="0"/>
          </a:p>
          <a:p>
            <a:pPr marL="0" lvl="1" indent="0">
              <a:buNone/>
            </a:pPr>
            <a:r>
              <a:rPr lang="pl-PL" i="1" dirty="0" err="1">
                <a:solidFill>
                  <a:schemeClr val="bg1">
                    <a:lumMod val="50000"/>
                  </a:schemeClr>
                </a:solidFill>
              </a:rPr>
              <a:t>Ius</a:t>
            </a:r>
            <a:r>
              <a:rPr lang="pl-PL" i="1" dirty="0">
                <a:solidFill>
                  <a:schemeClr val="bg1">
                    <a:lumMod val="50000"/>
                  </a:schemeClr>
                </a:solidFill>
              </a:rPr>
              <a:t> </a:t>
            </a:r>
            <a:r>
              <a:rPr lang="pl-PL" i="1" dirty="0" err="1">
                <a:solidFill>
                  <a:schemeClr val="bg1">
                    <a:lumMod val="50000"/>
                  </a:schemeClr>
                </a:solidFill>
              </a:rPr>
              <a:t>est</a:t>
            </a:r>
            <a:r>
              <a:rPr lang="pl-PL" i="1" dirty="0">
                <a:solidFill>
                  <a:schemeClr val="bg1">
                    <a:lumMod val="50000"/>
                  </a:schemeClr>
                </a:solidFill>
              </a:rPr>
              <a:t> ars </a:t>
            </a:r>
            <a:r>
              <a:rPr lang="pl-PL" i="1" dirty="0" err="1">
                <a:solidFill>
                  <a:schemeClr val="bg1">
                    <a:lumMod val="50000"/>
                  </a:schemeClr>
                </a:solidFill>
              </a:rPr>
              <a:t>boni</a:t>
            </a:r>
            <a:r>
              <a:rPr lang="pl-PL" i="1" dirty="0">
                <a:solidFill>
                  <a:schemeClr val="bg1">
                    <a:lumMod val="50000"/>
                  </a:schemeClr>
                </a:solidFill>
              </a:rPr>
              <a:t> et </a:t>
            </a:r>
            <a:r>
              <a:rPr lang="pl-PL" i="1" dirty="0" err="1">
                <a:solidFill>
                  <a:schemeClr val="bg1">
                    <a:lumMod val="50000"/>
                  </a:schemeClr>
                </a:solidFill>
              </a:rPr>
              <a:t>aequi</a:t>
            </a:r>
            <a:r>
              <a:rPr lang="pl-PL" i="1" dirty="0">
                <a:solidFill>
                  <a:schemeClr val="bg1">
                    <a:lumMod val="50000"/>
                  </a:schemeClr>
                </a:solidFill>
              </a:rPr>
              <a:t>.</a:t>
            </a:r>
          </a:p>
          <a:p>
            <a:pPr marL="0" lvl="1" indent="0" algn="r">
              <a:buNone/>
            </a:pPr>
            <a:r>
              <a:rPr lang="pl-PL" dirty="0" err="1">
                <a:solidFill>
                  <a:schemeClr val="bg1">
                    <a:lumMod val="50000"/>
                  </a:schemeClr>
                </a:solidFill>
              </a:rPr>
              <a:t>Celsus</a:t>
            </a:r>
            <a:endParaRPr lang="pl-PL" dirty="0">
              <a:solidFill>
                <a:schemeClr val="bg1">
                  <a:lumMod val="50000"/>
                </a:schemeClr>
              </a:solidFill>
            </a:endParaRPr>
          </a:p>
        </p:txBody>
      </p:sp>
      <p:pic>
        <p:nvPicPr>
          <p:cNvPr id="5" name="Picture 2" descr="Podobny obraz">
            <a:extLst>
              <a:ext uri="{FF2B5EF4-FFF2-40B4-BE49-F238E27FC236}">
                <a16:creationId xmlns:a16="http://schemas.microsoft.com/office/drawing/2014/main" id="{950B9022-9B3A-4E2A-89E1-19D12937B30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5537" r="2360"/>
          <a:stretch/>
        </p:blipFill>
        <p:spPr bwMode="auto">
          <a:xfrm>
            <a:off x="5171203" y="423862"/>
            <a:ext cx="6503831" cy="60102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804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1000"/>
                                        <p:tgtEl>
                                          <p:spTgt spid="3">
                                            <p:txEl>
                                              <p:pRg st="5" end="5"/>
                                            </p:txEl>
                                          </p:spTgt>
                                        </p:tgtEl>
                                      </p:cBhvr>
                                    </p:animEffect>
                                    <p:anim calcmode="lin" valueType="num">
                                      <p:cBhvr>
                                        <p:cTn id="2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10" end="10"/>
                                            </p:txEl>
                                          </p:spTgt>
                                        </p:tgtEl>
                                        <p:attrNameLst>
                                          <p:attrName>style.visibility</p:attrName>
                                        </p:attrNameLst>
                                      </p:cBhvr>
                                      <p:to>
                                        <p:strVal val="visible"/>
                                      </p:to>
                                    </p:set>
                                    <p:animEffect transition="in" filter="fade">
                                      <p:cBhvr>
                                        <p:cTn id="41" dur="1000"/>
                                        <p:tgtEl>
                                          <p:spTgt spid="3">
                                            <p:txEl>
                                              <p:pRg st="10" end="10"/>
                                            </p:txEl>
                                          </p:spTgt>
                                        </p:tgtEl>
                                      </p:cBhvr>
                                    </p:animEffect>
                                    <p:anim calcmode="lin" valueType="num">
                                      <p:cBhvr>
                                        <p:cTn id="4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fade">
                                      <p:cBhvr>
                                        <p:cTn id="46" dur="1000"/>
                                        <p:tgtEl>
                                          <p:spTgt spid="3">
                                            <p:txEl>
                                              <p:pRg st="11" end="11"/>
                                            </p:txEl>
                                          </p:spTgt>
                                        </p:tgtEl>
                                      </p:cBhvr>
                                    </p:animEffect>
                                    <p:anim calcmode="lin" valueType="num">
                                      <p:cBhvr>
                                        <p:cTn id="4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xfrm>
            <a:off x="702366" y="296672"/>
            <a:ext cx="9303646" cy="1067152"/>
          </a:xfrm>
          <a:ln/>
        </p:spPr>
        <p:txBody>
          <a:bodyPr/>
          <a:lstStyle/>
          <a:p>
            <a:pPr>
              <a:lnSpc>
                <a:spcPct val="93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dirty="0"/>
              <a:t>Legal reason – </a:t>
            </a:r>
            <a:r>
              <a:rPr lang="pl-PL" dirty="0"/>
              <a:t>a </a:t>
            </a:r>
            <a:r>
              <a:rPr lang="pl-PL" dirty="0" err="1"/>
              <a:t>controversy</a:t>
            </a:r>
            <a:endParaRPr lang="en-GB" dirty="0"/>
          </a:p>
        </p:txBody>
      </p:sp>
      <p:sp>
        <p:nvSpPr>
          <p:cNvPr id="8194" name="Rectangle 2"/>
          <p:cNvSpPr>
            <a:spLocks noGrp="1" noChangeArrowheads="1"/>
          </p:cNvSpPr>
          <p:nvPr>
            <p:ph type="subTitle" idx="4294967295"/>
          </p:nvPr>
        </p:nvSpPr>
        <p:spPr bwMode="auto">
          <a:xfrm>
            <a:off x="702365" y="1821791"/>
            <a:ext cx="10376452" cy="4632017"/>
          </a:xfrm>
          <a:prstGeom prst="rect">
            <a:avLst/>
          </a:prstGeom>
          <a:noFill/>
          <a:ln/>
        </p:spPr>
        <p:txBody>
          <a:bodyPr vert="horz" lIns="0" tIns="0" rIns="0" bIns="0" rtlCol="0" anchor="ctr">
            <a:normAutofit lnSpcReduction="10000"/>
          </a:bodyPr>
          <a:lstStyle/>
          <a:p>
            <a:pPr marL="192984" indent="-191544" algn="just">
              <a:lnSpc>
                <a:spcPct val="95000"/>
              </a:lnSpc>
              <a:buSzPct val="45000"/>
              <a:buNone/>
              <a:tabLst>
                <a:tab pos="192984" algn="l"/>
                <a:tab pos="406131" algn="l"/>
                <a:tab pos="81514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sz="2177" dirty="0">
                <a:cs typeface="Times New Roman" pitchFamily="16" charset="0"/>
              </a:rPr>
              <a:t>'God had endowed His Majesty with excellent science, and great endowments of nature ...' still 'his Majesty was not learned in the laws of his realm of England, and causes which concern the life, or inheritance, or goods, or fortunes of his subjects, are not to be decided by natural reason but by </a:t>
            </a:r>
            <a:r>
              <a:rPr lang="en-GB" sz="2177" b="1" dirty="0">
                <a:cs typeface="Times New Roman" pitchFamily="16" charset="0"/>
              </a:rPr>
              <a:t>the artificial reason and judgment of law</a:t>
            </a:r>
            <a:r>
              <a:rPr lang="en-GB" sz="2177" dirty="0">
                <a:cs typeface="Times New Roman" pitchFamily="16" charset="0"/>
              </a:rPr>
              <a:t>, which law is an art which requires long study and experience, before that a man can attain to the cognisance of it.'</a:t>
            </a:r>
          </a:p>
          <a:p>
            <a:pPr marL="192984" indent="-191544" algn="just">
              <a:lnSpc>
                <a:spcPct val="95000"/>
              </a:lnSpc>
              <a:buSzPct val="45000"/>
              <a:buNone/>
              <a:tabLst>
                <a:tab pos="192984" algn="l"/>
                <a:tab pos="406131" algn="l"/>
                <a:tab pos="81514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endParaRPr lang="en-GB" sz="2177" dirty="0">
              <a:cs typeface="Times New Roman" pitchFamily="16" charset="0"/>
            </a:endParaRPr>
          </a:p>
          <a:p>
            <a:pPr marL="192984" indent="-191544" algn="r">
              <a:lnSpc>
                <a:spcPct val="95000"/>
              </a:lnSpc>
              <a:buSzPct val="45000"/>
              <a:buNone/>
              <a:tabLst>
                <a:tab pos="192984" algn="l"/>
                <a:tab pos="406131" algn="l"/>
                <a:tab pos="81514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sz="2177" i="1" dirty="0">
                <a:solidFill>
                  <a:schemeClr val="tx1">
                    <a:lumMod val="50000"/>
                    <a:lumOff val="50000"/>
                  </a:schemeClr>
                </a:solidFill>
                <a:cs typeface="Times New Roman" pitchFamily="16" charset="0"/>
              </a:rPr>
              <a:t>Sir Edward Coke to King James I, in 1607</a:t>
            </a:r>
            <a:endParaRPr lang="pl-PL" sz="2177" i="1" dirty="0">
              <a:solidFill>
                <a:schemeClr val="tx1">
                  <a:lumMod val="50000"/>
                  <a:lumOff val="50000"/>
                </a:schemeClr>
              </a:solidFill>
              <a:cs typeface="Times New Roman" pitchFamily="16" charset="0"/>
            </a:endParaRPr>
          </a:p>
          <a:p>
            <a:pPr marL="192984" indent="-191544" algn="r">
              <a:lnSpc>
                <a:spcPct val="95000"/>
              </a:lnSpc>
              <a:buSzPct val="45000"/>
              <a:buNone/>
              <a:tabLst>
                <a:tab pos="192984" algn="l"/>
                <a:tab pos="406131" algn="l"/>
                <a:tab pos="81514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endParaRPr lang="pl-PL" sz="2177" i="1" dirty="0">
              <a:cs typeface="Times New Roman" pitchFamily="16" charset="0"/>
            </a:endParaRPr>
          </a:p>
          <a:p>
            <a:pPr marL="192984" indent="-191544" algn="r">
              <a:lnSpc>
                <a:spcPct val="95000"/>
              </a:lnSpc>
              <a:buSzPct val="45000"/>
              <a:buNone/>
              <a:tabLst>
                <a:tab pos="192984" algn="l"/>
                <a:tab pos="406131" algn="l"/>
                <a:tab pos="81514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endParaRPr lang="pl-PL" sz="2177" i="1" dirty="0">
              <a:cs typeface="Times New Roman" pitchFamily="16" charset="0"/>
            </a:endParaRPr>
          </a:p>
          <a:p>
            <a:pPr marL="192984" indent="-191544">
              <a:lnSpc>
                <a:spcPct val="95000"/>
              </a:lnSpc>
              <a:buSzPct val="45000"/>
              <a:buNone/>
              <a:tabLst>
                <a:tab pos="192984" algn="l"/>
                <a:tab pos="406131" algn="l"/>
                <a:tab pos="81514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US" sz="2177" dirty="0"/>
              <a:t>The first thing we do, let's kill all the lawyers.</a:t>
            </a:r>
            <a:endParaRPr lang="pl-PL" sz="2177" dirty="0"/>
          </a:p>
          <a:p>
            <a:pPr marL="192984" indent="-191544">
              <a:lnSpc>
                <a:spcPct val="95000"/>
              </a:lnSpc>
              <a:buSzPct val="45000"/>
              <a:buNone/>
              <a:tabLst>
                <a:tab pos="192984" algn="l"/>
                <a:tab pos="406131" algn="l"/>
                <a:tab pos="81514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endParaRPr lang="pl-PL" sz="2177" dirty="0"/>
          </a:p>
          <a:p>
            <a:pPr marL="192984" indent="-191544" algn="r">
              <a:lnSpc>
                <a:spcPct val="95000"/>
              </a:lnSpc>
              <a:buSzPct val="45000"/>
              <a:buNone/>
              <a:tabLst>
                <a:tab pos="192984" algn="l"/>
                <a:tab pos="406131" algn="l"/>
                <a:tab pos="81514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sz="2177" i="1" dirty="0">
                <a:solidFill>
                  <a:schemeClr val="tx1">
                    <a:lumMod val="50000"/>
                    <a:lumOff val="50000"/>
                  </a:schemeClr>
                </a:solidFill>
                <a:cs typeface="Times New Roman" pitchFamily="16" charset="0"/>
              </a:rPr>
              <a:t>W. Shakespeare, Henry </a:t>
            </a:r>
            <a:r>
              <a:rPr lang="pl-PL" sz="2177" i="1" dirty="0" err="1">
                <a:solidFill>
                  <a:schemeClr val="tx1">
                    <a:lumMod val="50000"/>
                    <a:lumOff val="50000"/>
                  </a:schemeClr>
                </a:solidFill>
                <a:cs typeface="Times New Roman" pitchFamily="16" charset="0"/>
              </a:rPr>
              <a:t>The</a:t>
            </a:r>
            <a:r>
              <a:rPr lang="pl-PL" sz="2177" i="1" dirty="0">
                <a:solidFill>
                  <a:schemeClr val="tx1">
                    <a:lumMod val="50000"/>
                    <a:lumOff val="50000"/>
                  </a:schemeClr>
                </a:solidFill>
                <a:cs typeface="Times New Roman" pitchFamily="16" charset="0"/>
              </a:rPr>
              <a:t> </a:t>
            </a:r>
            <a:r>
              <a:rPr lang="pl-PL" sz="2177" i="1" dirty="0" err="1">
                <a:solidFill>
                  <a:schemeClr val="tx1">
                    <a:lumMod val="50000"/>
                    <a:lumOff val="50000"/>
                  </a:schemeClr>
                </a:solidFill>
                <a:cs typeface="Times New Roman" pitchFamily="16" charset="0"/>
              </a:rPr>
              <a:t>Sixth</a:t>
            </a:r>
            <a:r>
              <a:rPr lang="pl-PL" sz="2177" i="1" dirty="0">
                <a:solidFill>
                  <a:schemeClr val="tx1">
                    <a:lumMod val="50000"/>
                    <a:lumOff val="50000"/>
                  </a:schemeClr>
                </a:solidFill>
                <a:cs typeface="Times New Roman" pitchFamily="16" charset="0"/>
              </a:rPr>
              <a:t>, Part 2, </a:t>
            </a:r>
            <a:r>
              <a:rPr lang="pl-PL" sz="2177" i="1" dirty="0" err="1">
                <a:solidFill>
                  <a:schemeClr val="tx1">
                    <a:lumMod val="50000"/>
                    <a:lumOff val="50000"/>
                  </a:schemeClr>
                </a:solidFill>
                <a:cs typeface="Times New Roman" pitchFamily="16" charset="0"/>
              </a:rPr>
              <a:t>about</a:t>
            </a:r>
            <a:r>
              <a:rPr lang="pl-PL" sz="2177" i="1" dirty="0">
                <a:solidFill>
                  <a:schemeClr val="tx1">
                    <a:lumMod val="50000"/>
                    <a:lumOff val="50000"/>
                  </a:schemeClr>
                </a:solidFill>
                <a:cs typeface="Times New Roman" pitchFamily="16" charset="0"/>
              </a:rPr>
              <a:t> 1590</a:t>
            </a:r>
          </a:p>
        </p:txBody>
      </p:sp>
    </p:spTree>
    <p:extLst>
      <p:ext uri="{BB962C8B-B14F-4D97-AF65-F5344CB8AC3E}">
        <p14:creationId xmlns:p14="http://schemas.microsoft.com/office/powerpoint/2010/main" val="16509798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194">
                                            <p:txEl>
                                              <p:pRg st="5" end="5"/>
                                            </p:txEl>
                                          </p:spTgt>
                                        </p:tgtEl>
                                        <p:attrNameLst>
                                          <p:attrName>style.visibility</p:attrName>
                                        </p:attrNameLst>
                                      </p:cBhvr>
                                      <p:to>
                                        <p:strVal val="visible"/>
                                      </p:to>
                                    </p:set>
                                    <p:animEffect transition="in" filter="fade">
                                      <p:cBhvr>
                                        <p:cTn id="7" dur="500"/>
                                        <p:tgtEl>
                                          <p:spTgt spid="8194">
                                            <p:txEl>
                                              <p:pRg st="5" end="5"/>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194">
                                            <p:txEl>
                                              <p:pRg st="7" end="7"/>
                                            </p:txEl>
                                          </p:spTgt>
                                        </p:tgtEl>
                                        <p:attrNameLst>
                                          <p:attrName>style.visibility</p:attrName>
                                        </p:attrNameLst>
                                      </p:cBhvr>
                                      <p:to>
                                        <p:strVal val="visible"/>
                                      </p:to>
                                    </p:set>
                                    <p:animEffect transition="in" filter="fade">
                                      <p:cBhvr>
                                        <p:cTn id="10" dur="500"/>
                                        <p:tgtEl>
                                          <p:spTgt spid="8194">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0C91DB2-1AFF-4374-A339-7CBD9D722860}"/>
              </a:ext>
            </a:extLst>
          </p:cNvPr>
          <p:cNvSpPr>
            <a:spLocks noGrp="1"/>
          </p:cNvSpPr>
          <p:nvPr>
            <p:ph type="title"/>
          </p:nvPr>
        </p:nvSpPr>
        <p:spPr/>
        <p:txBody>
          <a:bodyPr>
            <a:normAutofit/>
          </a:bodyPr>
          <a:lstStyle/>
          <a:p>
            <a:r>
              <a:rPr lang="pl-PL" sz="3600" dirty="0" err="1"/>
              <a:t>Methods</a:t>
            </a:r>
            <a:r>
              <a:rPr lang="pl-PL" sz="3600" dirty="0"/>
              <a:t> of </a:t>
            </a:r>
            <a:r>
              <a:rPr lang="pl-PL" sz="3600" dirty="0" err="1"/>
              <a:t>interpretation</a:t>
            </a:r>
            <a:r>
              <a:rPr lang="pl-PL" sz="3600" dirty="0"/>
              <a:t> in </a:t>
            </a:r>
            <a:r>
              <a:rPr lang="pl-PL" sz="3600" dirty="0" err="1"/>
              <a:t>practice</a:t>
            </a:r>
            <a:endParaRPr lang="pl-PL" sz="3600" dirty="0"/>
          </a:p>
        </p:txBody>
      </p:sp>
      <p:sp>
        <p:nvSpPr>
          <p:cNvPr id="3" name="Symbol zastępczy zawartości 2">
            <a:extLst>
              <a:ext uri="{FF2B5EF4-FFF2-40B4-BE49-F238E27FC236}">
                <a16:creationId xmlns:a16="http://schemas.microsoft.com/office/drawing/2014/main" id="{5DCE47A3-853E-41A1-ADCC-83A4439BDCDB}"/>
              </a:ext>
            </a:extLst>
          </p:cNvPr>
          <p:cNvSpPr>
            <a:spLocks noGrp="1"/>
          </p:cNvSpPr>
          <p:nvPr>
            <p:ph idx="1"/>
          </p:nvPr>
        </p:nvSpPr>
        <p:spPr/>
        <p:txBody>
          <a:bodyPr/>
          <a:lstStyle/>
          <a:p>
            <a:pPr marL="514350" indent="-514350">
              <a:buAutoNum type="arabicPeriod"/>
            </a:pPr>
            <a:r>
              <a:rPr lang="pl-PL" dirty="0"/>
              <a:t>No </a:t>
            </a:r>
            <a:r>
              <a:rPr lang="pl-PL" dirty="0" err="1"/>
              <a:t>vehicles</a:t>
            </a:r>
            <a:r>
              <a:rPr lang="pl-PL" dirty="0"/>
              <a:t> in the park.</a:t>
            </a:r>
          </a:p>
          <a:p>
            <a:pPr marL="514350" indent="-514350">
              <a:buAutoNum type="arabicPeriod"/>
            </a:pPr>
            <a:r>
              <a:rPr lang="pl-PL" dirty="0" err="1"/>
              <a:t>An</a:t>
            </a:r>
            <a:r>
              <a:rPr lang="pl-PL" dirty="0"/>
              <a:t> </a:t>
            </a:r>
            <a:r>
              <a:rPr lang="pl-PL" dirty="0" err="1"/>
              <a:t>ambulance</a:t>
            </a:r>
            <a:r>
              <a:rPr lang="pl-PL" dirty="0"/>
              <a:t> </a:t>
            </a:r>
            <a:r>
              <a:rPr lang="pl-PL" dirty="0" err="1"/>
              <a:t>may</a:t>
            </a:r>
            <a:r>
              <a:rPr lang="pl-PL" dirty="0"/>
              <a:t> go </a:t>
            </a:r>
            <a:br>
              <a:rPr lang="pl-PL" dirty="0"/>
            </a:br>
            <a:r>
              <a:rPr lang="pl-PL" dirty="0" err="1"/>
              <a:t>into</a:t>
            </a:r>
            <a:r>
              <a:rPr lang="pl-PL" dirty="0"/>
              <a:t> the park.</a:t>
            </a:r>
          </a:p>
          <a:p>
            <a:pPr marL="0" indent="0">
              <a:buNone/>
            </a:pPr>
            <a:endParaRPr lang="pl-PL" dirty="0"/>
          </a:p>
          <a:p>
            <a:pPr marL="0" indent="0">
              <a:buNone/>
            </a:pPr>
            <a:r>
              <a:rPr lang="pl-PL" i="1" dirty="0" err="1"/>
              <a:t>An</a:t>
            </a:r>
            <a:r>
              <a:rPr lang="pl-PL" i="1" dirty="0"/>
              <a:t> </a:t>
            </a:r>
            <a:r>
              <a:rPr lang="pl-PL" i="1" dirty="0" err="1"/>
              <a:t>ambulance</a:t>
            </a:r>
            <a:r>
              <a:rPr lang="pl-PL" i="1" dirty="0"/>
              <a:t> </a:t>
            </a:r>
            <a:r>
              <a:rPr lang="pl-PL" i="1" dirty="0" err="1"/>
              <a:t>crew</a:t>
            </a:r>
            <a:r>
              <a:rPr lang="pl-PL" i="1" dirty="0"/>
              <a:t> </a:t>
            </a:r>
            <a:br>
              <a:rPr lang="pl-PL" i="1" dirty="0"/>
            </a:br>
            <a:r>
              <a:rPr lang="pl-PL" i="1" dirty="0"/>
              <a:t>on a </a:t>
            </a:r>
            <a:r>
              <a:rPr lang="pl-PL" i="1" dirty="0" err="1"/>
              <a:t>picnic</a:t>
            </a:r>
            <a:r>
              <a:rPr lang="pl-PL" i="1" dirty="0"/>
              <a:t>?</a:t>
            </a:r>
          </a:p>
        </p:txBody>
      </p:sp>
      <p:pic>
        <p:nvPicPr>
          <p:cNvPr id="8" name="Obraz 7">
            <a:extLst>
              <a:ext uri="{FF2B5EF4-FFF2-40B4-BE49-F238E27FC236}">
                <a16:creationId xmlns:a16="http://schemas.microsoft.com/office/drawing/2014/main" id="{85A06302-E299-467B-929D-E4D5C8106B8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08098" y="1980079"/>
            <a:ext cx="6935812" cy="4583136"/>
          </a:xfrm>
          <a:prstGeom prst="rect">
            <a:avLst/>
          </a:prstGeom>
        </p:spPr>
      </p:pic>
    </p:spTree>
    <p:extLst>
      <p:ext uri="{BB962C8B-B14F-4D97-AF65-F5344CB8AC3E}">
        <p14:creationId xmlns:p14="http://schemas.microsoft.com/office/powerpoint/2010/main" val="41423992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500"/>
                                        <p:tgtEl>
                                          <p:spTgt spid="3">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fade">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xfrm>
            <a:off x="2196072" y="256348"/>
            <a:ext cx="7809939" cy="1146360"/>
          </a:xfrm>
          <a:ln/>
        </p:spPr>
        <p:txBody>
          <a:bodyPr>
            <a:normAutofit fontScale="90000"/>
          </a:bodyPr>
          <a:lstStyle/>
          <a:p>
            <a:pPr>
              <a:lnSpc>
                <a:spcPct val="93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Methods</a:t>
            </a:r>
            <a:r>
              <a:rPr lang="pl-PL" dirty="0"/>
              <a:t> of </a:t>
            </a:r>
            <a:r>
              <a:rPr lang="pl-PL" dirty="0" err="1"/>
              <a:t>interpretation</a:t>
            </a:r>
            <a:r>
              <a:rPr lang="pl-PL" dirty="0"/>
              <a:t> (</a:t>
            </a:r>
            <a:r>
              <a:rPr lang="pl-PL" dirty="0" err="1"/>
              <a:t>civil</a:t>
            </a:r>
            <a:r>
              <a:rPr lang="pl-PL" dirty="0"/>
              <a:t> law)</a:t>
            </a:r>
            <a:endParaRPr lang="en-GB" dirty="0"/>
          </a:p>
        </p:txBody>
      </p:sp>
      <p:sp>
        <p:nvSpPr>
          <p:cNvPr id="11266" name="Line 2"/>
          <p:cNvSpPr>
            <a:spLocks noChangeShapeType="1"/>
          </p:cNvSpPr>
          <p:nvPr/>
        </p:nvSpPr>
        <p:spPr bwMode="auto">
          <a:xfrm flipH="1">
            <a:off x="2767774" y="1633132"/>
            <a:ext cx="987944" cy="979303"/>
          </a:xfrm>
          <a:prstGeom prst="line">
            <a:avLst/>
          </a:prstGeom>
          <a:noFill/>
          <a:ln w="36000">
            <a:solidFill>
              <a:srgbClr val="C0C0C0"/>
            </a:solidFill>
            <a:round/>
            <a:headEnd/>
            <a:tailEnd type="triangle" w="med" len="med"/>
          </a:ln>
          <a:effectLst/>
        </p:spPr>
        <p:txBody>
          <a:bodyPr/>
          <a:lstStyle/>
          <a:p>
            <a:endParaRPr lang="pl-PL" sz="1633"/>
          </a:p>
        </p:txBody>
      </p:sp>
      <p:sp>
        <p:nvSpPr>
          <p:cNvPr id="11267" name="Text Box 3"/>
          <p:cNvSpPr txBox="1">
            <a:spLocks noChangeArrowheads="1"/>
          </p:cNvSpPr>
          <p:nvPr/>
        </p:nvSpPr>
        <p:spPr bwMode="auto">
          <a:xfrm>
            <a:off x="1157720" y="2731967"/>
            <a:ext cx="2850060" cy="1394066"/>
          </a:xfrm>
          <a:prstGeom prst="rect">
            <a:avLst/>
          </a:prstGeom>
          <a:noFill/>
          <a:ln w="9525">
            <a:noFill/>
            <a:round/>
            <a:headEnd/>
            <a:tailEnd/>
          </a:ln>
          <a:effectLst/>
        </p:spPr>
        <p:txBody>
          <a:bodyPr wrap="none" lIns="97976" tIns="57152" rIns="97976" bIns="57152"/>
          <a:lstStyle/>
          <a:p>
            <a:pPr algn="ctr">
              <a:lnSpc>
                <a:spcPct val="93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sz="2540" u="sng" dirty="0">
                <a:ea typeface="Lucida Sans Unicode" charset="0"/>
                <a:cs typeface="Lucida Sans Unicode" charset="0"/>
              </a:rPr>
              <a:t>li</a:t>
            </a:r>
            <a:r>
              <a:rPr lang="pl-PL" sz="2540" u="sng" dirty="0" err="1">
                <a:ea typeface="Lucida Sans Unicode" charset="0"/>
                <a:cs typeface="Lucida Sans Unicode" charset="0"/>
              </a:rPr>
              <a:t>teral</a:t>
            </a:r>
            <a:endParaRPr lang="en-GB" sz="2540" u="sng" dirty="0">
              <a:ea typeface="Lucida Sans Unicode" charset="0"/>
              <a:cs typeface="Lucida Sans Unicode" charset="0"/>
            </a:endParaRPr>
          </a:p>
          <a:p>
            <a:pPr algn="ctr">
              <a:lnSpc>
                <a:spcPct val="93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sz="2177" i="1" dirty="0">
                <a:ea typeface="Lucida Sans Unicode" charset="0"/>
                <a:cs typeface="Lucida Sans Unicode" charset="0"/>
              </a:rPr>
              <a:t>the linguistic meaning</a:t>
            </a:r>
          </a:p>
          <a:p>
            <a:pPr algn="ctr">
              <a:lnSpc>
                <a:spcPct val="93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sz="2177" i="1" dirty="0">
                <a:ea typeface="Lucida Sans Unicode" charset="0"/>
                <a:cs typeface="Lucida Sans Unicode" charset="0"/>
              </a:rPr>
              <a:t>-common rules</a:t>
            </a:r>
          </a:p>
          <a:p>
            <a:pPr algn="ctr">
              <a:lnSpc>
                <a:spcPct val="93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sz="2177" i="1" dirty="0">
                <a:ea typeface="Lucida Sans Unicode" charset="0"/>
                <a:cs typeface="Lucida Sans Unicode" charset="0"/>
              </a:rPr>
              <a:t>-typically legal rules</a:t>
            </a:r>
          </a:p>
        </p:txBody>
      </p:sp>
      <p:sp>
        <p:nvSpPr>
          <p:cNvPr id="11268" name="Line 4"/>
          <p:cNvSpPr>
            <a:spLocks noChangeShapeType="1"/>
          </p:cNvSpPr>
          <p:nvPr/>
        </p:nvSpPr>
        <p:spPr bwMode="auto">
          <a:xfrm>
            <a:off x="6443579" y="1577686"/>
            <a:ext cx="816565" cy="979303"/>
          </a:xfrm>
          <a:prstGeom prst="line">
            <a:avLst/>
          </a:prstGeom>
          <a:noFill/>
          <a:ln w="36000">
            <a:solidFill>
              <a:srgbClr val="C0C0C0"/>
            </a:solidFill>
            <a:round/>
            <a:headEnd/>
            <a:tailEnd type="triangle" w="med" len="med"/>
          </a:ln>
          <a:effectLst/>
        </p:spPr>
        <p:txBody>
          <a:bodyPr/>
          <a:lstStyle/>
          <a:p>
            <a:endParaRPr lang="pl-PL" sz="1633"/>
          </a:p>
        </p:txBody>
      </p:sp>
      <p:sp>
        <p:nvSpPr>
          <p:cNvPr id="11269" name="Text Box 5"/>
          <p:cNvSpPr txBox="1">
            <a:spLocks noChangeArrowheads="1"/>
          </p:cNvSpPr>
          <p:nvPr/>
        </p:nvSpPr>
        <p:spPr bwMode="auto">
          <a:xfrm>
            <a:off x="6254198" y="2612435"/>
            <a:ext cx="2011891" cy="473809"/>
          </a:xfrm>
          <a:prstGeom prst="rect">
            <a:avLst/>
          </a:prstGeom>
          <a:noFill/>
          <a:ln w="9525">
            <a:noFill/>
            <a:round/>
            <a:headEnd/>
            <a:tailEnd/>
          </a:ln>
          <a:effectLst/>
        </p:spPr>
        <p:txBody>
          <a:bodyPr wrap="none" lIns="97976" tIns="57152" rIns="97976" bIns="57152"/>
          <a:lstStyle/>
          <a:p>
            <a:pPr>
              <a:lnSpc>
                <a:spcPct val="93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sz="2540" dirty="0">
                <a:ea typeface="Lucida Sans Unicode" charset="0"/>
                <a:cs typeface="Lucida Sans Unicode" charset="0"/>
              </a:rPr>
              <a:t>non-</a:t>
            </a:r>
            <a:r>
              <a:rPr lang="en-GB" sz="2540" dirty="0" err="1">
                <a:ea typeface="Lucida Sans Unicode" charset="0"/>
                <a:cs typeface="Lucida Sans Unicode" charset="0"/>
              </a:rPr>
              <a:t>lingustic</a:t>
            </a:r>
            <a:endParaRPr lang="en-GB" sz="2540" dirty="0">
              <a:ea typeface="Lucida Sans Unicode" charset="0"/>
              <a:cs typeface="Lucida Sans Unicode" charset="0"/>
            </a:endParaRPr>
          </a:p>
        </p:txBody>
      </p:sp>
      <p:sp>
        <p:nvSpPr>
          <p:cNvPr id="11270" name="Line 6"/>
          <p:cNvSpPr>
            <a:spLocks noChangeShapeType="1"/>
          </p:cNvSpPr>
          <p:nvPr/>
        </p:nvSpPr>
        <p:spPr bwMode="auto">
          <a:xfrm flipH="1">
            <a:off x="5802209" y="3207025"/>
            <a:ext cx="620706" cy="776433"/>
          </a:xfrm>
          <a:prstGeom prst="line">
            <a:avLst/>
          </a:prstGeom>
          <a:noFill/>
          <a:ln w="36000">
            <a:solidFill>
              <a:srgbClr val="C0C0C0"/>
            </a:solidFill>
            <a:round/>
            <a:headEnd/>
            <a:tailEnd type="triangle" w="med" len="med"/>
          </a:ln>
          <a:effectLst/>
        </p:spPr>
        <p:txBody>
          <a:bodyPr/>
          <a:lstStyle/>
          <a:p>
            <a:endParaRPr lang="pl-PL" sz="1633"/>
          </a:p>
        </p:txBody>
      </p:sp>
      <p:sp>
        <p:nvSpPr>
          <p:cNvPr id="11271" name="Line 7"/>
          <p:cNvSpPr>
            <a:spLocks noChangeShapeType="1"/>
          </p:cNvSpPr>
          <p:nvPr/>
        </p:nvSpPr>
        <p:spPr bwMode="auto">
          <a:xfrm>
            <a:off x="8266089" y="3271830"/>
            <a:ext cx="718635" cy="711628"/>
          </a:xfrm>
          <a:prstGeom prst="line">
            <a:avLst/>
          </a:prstGeom>
          <a:noFill/>
          <a:ln w="36000">
            <a:solidFill>
              <a:srgbClr val="C0C0C0"/>
            </a:solidFill>
            <a:round/>
            <a:headEnd/>
            <a:tailEnd type="triangle" w="med" len="med"/>
          </a:ln>
          <a:effectLst/>
        </p:spPr>
        <p:txBody>
          <a:bodyPr/>
          <a:lstStyle/>
          <a:p>
            <a:endParaRPr lang="pl-PL" sz="1633"/>
          </a:p>
        </p:txBody>
      </p:sp>
      <p:sp>
        <p:nvSpPr>
          <p:cNvPr id="11272" name="Text Box 8"/>
          <p:cNvSpPr txBox="1">
            <a:spLocks noChangeArrowheads="1"/>
          </p:cNvSpPr>
          <p:nvPr/>
        </p:nvSpPr>
        <p:spPr bwMode="auto">
          <a:xfrm>
            <a:off x="3755718" y="4040152"/>
            <a:ext cx="3499567" cy="1700818"/>
          </a:xfrm>
          <a:prstGeom prst="rect">
            <a:avLst/>
          </a:prstGeom>
          <a:noFill/>
          <a:ln w="9525">
            <a:noFill/>
            <a:round/>
            <a:headEnd/>
            <a:tailEnd/>
          </a:ln>
          <a:effectLst/>
        </p:spPr>
        <p:txBody>
          <a:bodyPr wrap="none" lIns="97976" tIns="57152" rIns="97976" bIns="57152"/>
          <a:lstStyle/>
          <a:p>
            <a:pPr algn="ctr">
              <a:lnSpc>
                <a:spcPct val="93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sz="2540" u="sng" dirty="0">
                <a:ea typeface="Lucida Sans Unicode" charset="0"/>
                <a:cs typeface="Lucida Sans Unicode" charset="0"/>
              </a:rPr>
              <a:t>systemic</a:t>
            </a:r>
          </a:p>
          <a:p>
            <a:pPr algn="ctr">
              <a:lnSpc>
                <a:spcPct val="93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sz="2177" i="1" dirty="0">
                <a:ea typeface="Lucida Sans Unicode" charset="0"/>
                <a:cs typeface="Lucida Sans Unicode" charset="0"/>
              </a:rPr>
              <a:t>rule as a part of a system</a:t>
            </a:r>
          </a:p>
          <a:p>
            <a:pPr algn="ctr">
              <a:lnSpc>
                <a:spcPct val="93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sz="2177" i="1" dirty="0">
                <a:ea typeface="Lucida Sans Unicode" charset="0"/>
                <a:cs typeface="Lucida Sans Unicode" charset="0"/>
              </a:rPr>
              <a:t>-features of system</a:t>
            </a:r>
          </a:p>
          <a:p>
            <a:pPr algn="ctr">
              <a:lnSpc>
                <a:spcPct val="93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sz="2177" i="1" dirty="0">
                <a:ea typeface="Lucida Sans Unicode" charset="0"/>
                <a:cs typeface="Lucida Sans Unicode" charset="0"/>
              </a:rPr>
              <a:t>-principles of system</a:t>
            </a:r>
          </a:p>
          <a:p>
            <a:pPr algn="ctr">
              <a:lnSpc>
                <a:spcPct val="93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sz="2177" i="1" dirty="0">
                <a:ea typeface="Lucida Sans Unicode" charset="0"/>
                <a:cs typeface="Lucida Sans Unicode" charset="0"/>
              </a:rPr>
              <a:t>-</a:t>
            </a:r>
            <a:r>
              <a:rPr lang="pl-PL" sz="2177" i="1" dirty="0">
                <a:ea typeface="Lucida Sans Unicode" charset="0"/>
                <a:cs typeface="Lucida Sans Unicode" charset="0"/>
              </a:rPr>
              <a:t> </a:t>
            </a:r>
            <a:r>
              <a:rPr lang="pl-PL" sz="2177" i="1" dirty="0" err="1">
                <a:ea typeface="Lucida Sans Unicode" charset="0"/>
                <a:cs typeface="Lucida Sans Unicode" charset="0"/>
              </a:rPr>
              <a:t>position</a:t>
            </a:r>
            <a:r>
              <a:rPr lang="en-GB" sz="2177" i="1" dirty="0">
                <a:ea typeface="Lucida Sans Unicode" charset="0"/>
                <a:cs typeface="Lucida Sans Unicode" charset="0"/>
              </a:rPr>
              <a:t> of the rule in system</a:t>
            </a:r>
          </a:p>
        </p:txBody>
      </p:sp>
      <p:sp>
        <p:nvSpPr>
          <p:cNvPr id="11273" name="Text Box 9"/>
          <p:cNvSpPr txBox="1">
            <a:spLocks noChangeArrowheads="1"/>
          </p:cNvSpPr>
          <p:nvPr/>
        </p:nvSpPr>
        <p:spPr bwMode="auto">
          <a:xfrm>
            <a:off x="7255285" y="5581382"/>
            <a:ext cx="2684442" cy="1435226"/>
          </a:xfrm>
          <a:prstGeom prst="rect">
            <a:avLst/>
          </a:prstGeom>
          <a:noFill/>
          <a:ln w="9525">
            <a:noFill/>
            <a:round/>
            <a:headEnd/>
            <a:tailEnd/>
          </a:ln>
          <a:effectLst/>
        </p:spPr>
        <p:txBody>
          <a:bodyPr wrap="none" lIns="97976" tIns="57152" rIns="97976" bIns="57152"/>
          <a:lstStyle/>
          <a:p>
            <a:pPr algn="ctr">
              <a:lnSpc>
                <a:spcPct val="93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sz="2540" u="sng" dirty="0" err="1">
                <a:ea typeface="Lucida Sans Unicode" charset="0"/>
                <a:cs typeface="Lucida Sans Unicode" charset="0"/>
              </a:rPr>
              <a:t>historical</a:t>
            </a:r>
            <a:endParaRPr lang="en-GB" sz="2540" u="sng" dirty="0">
              <a:ea typeface="Lucida Sans Unicode" charset="0"/>
              <a:cs typeface="Lucida Sans Unicode" charset="0"/>
            </a:endParaRPr>
          </a:p>
          <a:p>
            <a:pPr algn="ctr">
              <a:lnSpc>
                <a:spcPct val="93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sz="2177" i="1" dirty="0">
                <a:ea typeface="Lucida Sans Unicode" charset="0"/>
                <a:cs typeface="Lucida Sans Unicode" charset="0"/>
              </a:rPr>
              <a:t>-</a:t>
            </a:r>
            <a:r>
              <a:rPr lang="pl-PL" sz="2177" i="1" dirty="0" err="1">
                <a:ea typeface="Lucida Sans Unicode" charset="0"/>
                <a:cs typeface="Lucida Sans Unicode" charset="0"/>
              </a:rPr>
              <a:t>intention</a:t>
            </a:r>
            <a:r>
              <a:rPr lang="pl-PL" sz="2177" i="1" dirty="0">
                <a:ea typeface="Lucida Sans Unicode" charset="0"/>
                <a:cs typeface="Lucida Sans Unicode" charset="0"/>
              </a:rPr>
              <a:t> of </a:t>
            </a:r>
            <a:br>
              <a:rPr lang="pl-PL" sz="2177" i="1" dirty="0">
                <a:ea typeface="Lucida Sans Unicode" charset="0"/>
                <a:cs typeface="Lucida Sans Unicode" charset="0"/>
              </a:rPr>
            </a:br>
            <a:r>
              <a:rPr lang="pl-PL" sz="2177" i="1" dirty="0">
                <a:ea typeface="Lucida Sans Unicode" charset="0"/>
                <a:cs typeface="Lucida Sans Unicode" charset="0"/>
              </a:rPr>
              <a:t>the legislator</a:t>
            </a:r>
            <a:endParaRPr lang="en-GB" sz="2177" i="1" dirty="0">
              <a:ea typeface="Lucida Sans Unicode" charset="0"/>
              <a:cs typeface="Lucida Sans Unicode" charset="0"/>
            </a:endParaRPr>
          </a:p>
        </p:txBody>
      </p:sp>
      <p:sp>
        <p:nvSpPr>
          <p:cNvPr id="11" name="Text Box 9">
            <a:extLst>
              <a:ext uri="{FF2B5EF4-FFF2-40B4-BE49-F238E27FC236}">
                <a16:creationId xmlns:a16="http://schemas.microsoft.com/office/drawing/2014/main" id="{A7828261-269A-4987-B59A-E09910451B34}"/>
              </a:ext>
            </a:extLst>
          </p:cNvPr>
          <p:cNvSpPr txBox="1">
            <a:spLocks noChangeArrowheads="1"/>
          </p:cNvSpPr>
          <p:nvPr/>
        </p:nvSpPr>
        <p:spPr bwMode="auto">
          <a:xfrm>
            <a:off x="8358219" y="4064807"/>
            <a:ext cx="2684442" cy="1435226"/>
          </a:xfrm>
          <a:prstGeom prst="rect">
            <a:avLst/>
          </a:prstGeom>
          <a:noFill/>
          <a:ln w="9525">
            <a:noFill/>
            <a:round/>
            <a:headEnd/>
            <a:tailEnd/>
          </a:ln>
          <a:effectLst/>
        </p:spPr>
        <p:txBody>
          <a:bodyPr wrap="none" lIns="97976" tIns="57152" rIns="97976" bIns="57152"/>
          <a:lstStyle/>
          <a:p>
            <a:pPr algn="ctr">
              <a:lnSpc>
                <a:spcPct val="93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sz="2540" u="sng" dirty="0" err="1">
                <a:ea typeface="Lucida Sans Unicode" charset="0"/>
                <a:cs typeface="Lucida Sans Unicode" charset="0"/>
              </a:rPr>
              <a:t>teleological</a:t>
            </a:r>
            <a:endParaRPr lang="en-GB" sz="2540" u="sng" dirty="0">
              <a:ea typeface="Lucida Sans Unicode" charset="0"/>
              <a:cs typeface="Lucida Sans Unicode" charset="0"/>
            </a:endParaRPr>
          </a:p>
          <a:p>
            <a:pPr algn="ctr">
              <a:lnSpc>
                <a:spcPct val="93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sz="2177" i="1" dirty="0">
                <a:ea typeface="Lucida Sans Unicode" charset="0"/>
                <a:cs typeface="Lucida Sans Unicode" charset="0"/>
              </a:rPr>
              <a:t>-axiological context</a:t>
            </a:r>
          </a:p>
          <a:p>
            <a:pPr algn="ctr">
              <a:lnSpc>
                <a:spcPct val="93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en-GB" sz="2177" i="1" dirty="0">
                <a:ea typeface="Lucida Sans Unicode" charset="0"/>
                <a:cs typeface="Lucida Sans Unicode" charset="0"/>
              </a:rPr>
              <a:t>-pragmatic context</a:t>
            </a:r>
          </a:p>
        </p:txBody>
      </p:sp>
      <p:sp>
        <p:nvSpPr>
          <p:cNvPr id="12" name="Line 7">
            <a:extLst>
              <a:ext uri="{FF2B5EF4-FFF2-40B4-BE49-F238E27FC236}">
                <a16:creationId xmlns:a16="http://schemas.microsoft.com/office/drawing/2014/main" id="{FA28678C-FD2D-4E3B-8248-0B493DE5E656}"/>
              </a:ext>
            </a:extLst>
          </p:cNvPr>
          <p:cNvSpPr>
            <a:spLocks noChangeShapeType="1"/>
          </p:cNvSpPr>
          <p:nvPr/>
        </p:nvSpPr>
        <p:spPr bwMode="auto">
          <a:xfrm>
            <a:off x="7255285" y="3429000"/>
            <a:ext cx="928937" cy="1851313"/>
          </a:xfrm>
          <a:prstGeom prst="line">
            <a:avLst/>
          </a:prstGeom>
          <a:noFill/>
          <a:ln w="36000">
            <a:solidFill>
              <a:srgbClr val="C0C0C0"/>
            </a:solidFill>
            <a:round/>
            <a:headEnd/>
            <a:tailEnd type="triangle" w="med" len="med"/>
          </a:ln>
          <a:effectLst/>
        </p:spPr>
        <p:txBody>
          <a:bodyPr/>
          <a:lstStyle/>
          <a:p>
            <a:endParaRPr lang="pl-PL" sz="1633"/>
          </a:p>
        </p:txBody>
      </p:sp>
    </p:spTree>
    <p:extLst>
      <p:ext uri="{BB962C8B-B14F-4D97-AF65-F5344CB8AC3E}">
        <p14:creationId xmlns:p14="http://schemas.microsoft.com/office/powerpoint/2010/main" val="5821391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3" name="Rectangle 1"/>
          <p:cNvSpPr>
            <a:spLocks noGrp="1" noChangeArrowheads="1"/>
          </p:cNvSpPr>
          <p:nvPr>
            <p:ph type="title"/>
          </p:nvPr>
        </p:nvSpPr>
        <p:spPr>
          <a:xfrm>
            <a:off x="768626" y="296672"/>
            <a:ext cx="9235946" cy="1651398"/>
          </a:xfrm>
          <a:ln/>
        </p:spPr>
        <p:txBody>
          <a:bodyPr>
            <a:normAutofit/>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Literal</a:t>
            </a:r>
            <a:r>
              <a:rPr lang="en-GB" dirty="0"/>
              <a:t> interpretation</a:t>
            </a:r>
            <a:br>
              <a:rPr lang="pl-PL" dirty="0"/>
            </a:br>
            <a:r>
              <a:rPr lang="pl-PL" dirty="0"/>
              <a:t>(l</a:t>
            </a:r>
            <a:r>
              <a:rPr lang="en-GB" dirty="0" err="1"/>
              <a:t>inguistic</a:t>
            </a:r>
            <a:r>
              <a:rPr lang="pl-PL" dirty="0"/>
              <a:t>, </a:t>
            </a:r>
            <a:r>
              <a:rPr lang="pl-PL" dirty="0" err="1"/>
              <a:t>grammatical</a:t>
            </a:r>
            <a:r>
              <a:rPr lang="pl-PL" dirty="0"/>
              <a:t>)</a:t>
            </a:r>
            <a:endParaRPr lang="en-GB" dirty="0"/>
          </a:p>
        </p:txBody>
      </p:sp>
      <p:sp>
        <p:nvSpPr>
          <p:cNvPr id="13314" name="Rectangle 2"/>
          <p:cNvSpPr>
            <a:spLocks noGrp="1" noChangeArrowheads="1"/>
          </p:cNvSpPr>
          <p:nvPr>
            <p:ph type="subTitle" idx="4294967295"/>
          </p:nvPr>
        </p:nvSpPr>
        <p:spPr bwMode="auto">
          <a:xfrm>
            <a:off x="768626" y="2395470"/>
            <a:ext cx="10376452" cy="4058338"/>
          </a:xfrm>
          <a:prstGeom prst="rect">
            <a:avLst/>
          </a:prstGeom>
          <a:noFill/>
          <a:ln/>
        </p:spPr>
        <p:txBody>
          <a:bodyPr vert="horz" lIns="0" tIns="0" rIns="0" bIns="0" rtlCol="0" anchor="ctr">
            <a:normAutofit/>
          </a:bodyPr>
          <a:lstStyle/>
          <a:p>
            <a:pPr marL="192984" indent="-188664" algn="just">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400" dirty="0"/>
              <a:t>„</a:t>
            </a:r>
            <a:r>
              <a:rPr lang="en-US" sz="2400" dirty="0"/>
              <a:t>Literal interpretation (or textualism) may be defined as the action of explaining what a normative text conveys by looking at the usual meaning of the words contained therein. The literal interpretation of a clear and precise provision is the method of interpretation that best reflects the principle of legal certainty</a:t>
            </a:r>
            <a:r>
              <a:rPr lang="pl-PL" sz="2400" dirty="0"/>
              <a:t>…”</a:t>
            </a:r>
          </a:p>
          <a:p>
            <a:pPr marL="192984" indent="-188664" algn="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400" dirty="0" err="1"/>
              <a:t>Lenaerts</a:t>
            </a:r>
            <a:r>
              <a:rPr lang="pl-PL" sz="2400" dirty="0"/>
              <a:t> and Gutierrez-</a:t>
            </a:r>
            <a:r>
              <a:rPr lang="pl-PL" sz="2400" dirty="0" err="1"/>
              <a:t>Fons</a:t>
            </a:r>
            <a:r>
              <a:rPr lang="pl-PL" sz="2400" dirty="0"/>
              <a:t> 2013</a:t>
            </a:r>
          </a:p>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400" dirty="0">
              <a:solidFill>
                <a:schemeClr val="tx2"/>
              </a:solidFill>
            </a:endParaRPr>
          </a:p>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400" u="sng" dirty="0"/>
          </a:p>
          <a:p>
            <a:pPr marL="4320" indent="0">
              <a:lnSpc>
                <a:spcPct val="170000"/>
              </a:lnSpc>
              <a:buSzPct val="100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400" dirty="0"/>
              <a:t>The </a:t>
            </a:r>
            <a:r>
              <a:rPr lang="pl-PL" sz="2400" dirty="0" err="1"/>
              <a:t>doctrine</a:t>
            </a:r>
            <a:r>
              <a:rPr lang="pl-PL" sz="2400" dirty="0"/>
              <a:t> of </a:t>
            </a:r>
            <a:r>
              <a:rPr lang="pl-PL" sz="2400" i="1" dirty="0"/>
              <a:t>sens </a:t>
            </a:r>
            <a:r>
              <a:rPr lang="pl-PL" sz="2400" i="1" dirty="0" err="1"/>
              <a:t>clair</a:t>
            </a:r>
            <a:r>
              <a:rPr lang="pl-PL" sz="2400" i="1" dirty="0"/>
              <a:t> / </a:t>
            </a:r>
            <a:r>
              <a:rPr lang="pl-PL" sz="2400" i="1" dirty="0" err="1"/>
              <a:t>acte</a:t>
            </a:r>
            <a:r>
              <a:rPr lang="pl-PL" sz="2400" i="1" dirty="0"/>
              <a:t> </a:t>
            </a:r>
            <a:r>
              <a:rPr lang="pl-PL" sz="2400" i="1" dirty="0" err="1"/>
              <a:t>clair</a:t>
            </a:r>
            <a:r>
              <a:rPr lang="pl-PL" sz="2400" i="1" dirty="0"/>
              <a:t> </a:t>
            </a:r>
            <a:r>
              <a:rPr lang="pl-PL" sz="2400" dirty="0"/>
              <a:t>and </a:t>
            </a:r>
            <a:r>
              <a:rPr lang="pl-PL" sz="2400" i="1" dirty="0" err="1"/>
              <a:t>Clara</a:t>
            </a:r>
            <a:r>
              <a:rPr lang="pl-PL" sz="2400" i="1" dirty="0"/>
              <a:t> non </a:t>
            </a:r>
            <a:r>
              <a:rPr lang="pl-PL" sz="2400" i="1" dirty="0" err="1"/>
              <a:t>sunt</a:t>
            </a:r>
            <a:r>
              <a:rPr lang="pl-PL" sz="2400" i="1" dirty="0"/>
              <a:t> </a:t>
            </a:r>
            <a:r>
              <a:rPr lang="pl-PL" sz="2400" i="1" dirty="0" err="1"/>
              <a:t>interpretanda</a:t>
            </a:r>
            <a:endParaRPr lang="pl-PL" sz="2400" i="1" dirty="0"/>
          </a:p>
          <a:p>
            <a:pPr marL="192984" indent="-188664" algn="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400" dirty="0"/>
          </a:p>
        </p:txBody>
      </p:sp>
    </p:spTree>
    <p:extLst>
      <p:ext uri="{BB962C8B-B14F-4D97-AF65-F5344CB8AC3E}">
        <p14:creationId xmlns:p14="http://schemas.microsoft.com/office/powerpoint/2010/main" val="15370097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13314">
                                            <p:txEl>
                                              <p:pRg st="4" end="4"/>
                                            </p:txEl>
                                          </p:spTgt>
                                        </p:tgtEl>
                                        <p:attrNameLst>
                                          <p:attrName>style.visibility</p:attrName>
                                        </p:attrNameLst>
                                      </p:cBhvr>
                                      <p:to>
                                        <p:strVal val="visible"/>
                                      </p:to>
                                    </p:set>
                                    <p:animEffect transition="in" filter="fade">
                                      <p:cBhvr>
                                        <p:cTn id="7" dur="500"/>
                                        <p:tgtEl>
                                          <p:spTgt spid="133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title"/>
          </p:nvPr>
        </p:nvSpPr>
        <p:spPr/>
        <p:txBody>
          <a:bodyPr/>
          <a:lstStyle/>
          <a:p>
            <a:r>
              <a:rPr lang="pl-PL" dirty="0" err="1"/>
              <a:t>When</a:t>
            </a:r>
            <a:r>
              <a:rPr lang="pl-PL" dirty="0"/>
              <a:t> </a:t>
            </a:r>
            <a:r>
              <a:rPr lang="pl-PL" dirty="0" err="1"/>
              <a:t>language</a:t>
            </a:r>
            <a:r>
              <a:rPr lang="pl-PL" dirty="0"/>
              <a:t> </a:t>
            </a:r>
            <a:r>
              <a:rPr lang="pl-PL" dirty="0" err="1"/>
              <a:t>is</a:t>
            </a:r>
            <a:r>
              <a:rPr lang="pl-PL" dirty="0"/>
              <a:t> not </a:t>
            </a:r>
            <a:r>
              <a:rPr lang="pl-PL" dirty="0" err="1"/>
              <a:t>enough</a:t>
            </a:r>
            <a:r>
              <a:rPr lang="pl-PL" dirty="0"/>
              <a:t>…</a:t>
            </a:r>
          </a:p>
        </p:txBody>
      </p:sp>
      <p:sp>
        <p:nvSpPr>
          <p:cNvPr id="4" name="Symbol zastępczy zawartości 3"/>
          <p:cNvSpPr>
            <a:spLocks noGrp="1"/>
          </p:cNvSpPr>
          <p:nvPr>
            <p:ph idx="1"/>
          </p:nvPr>
        </p:nvSpPr>
        <p:spPr>
          <a:xfrm>
            <a:off x="838200" y="2550017"/>
            <a:ext cx="10515600" cy="3626945"/>
          </a:xfrm>
        </p:spPr>
        <p:txBody>
          <a:bodyPr>
            <a:normAutofit/>
          </a:bodyPr>
          <a:lstStyle/>
          <a:p>
            <a:pPr marL="0" indent="0">
              <a:buNone/>
            </a:pPr>
            <a:r>
              <a:rPr lang="en-GB" dirty="0">
                <a:solidFill>
                  <a:schemeClr val="tx2"/>
                </a:solidFill>
              </a:rPr>
              <a:t>Whosoever steps</a:t>
            </a:r>
            <a:r>
              <a:rPr lang="pl-PL" dirty="0">
                <a:solidFill>
                  <a:schemeClr val="tx2"/>
                </a:solidFill>
              </a:rPr>
              <a:t> on </a:t>
            </a:r>
            <a:r>
              <a:rPr lang="pl-PL" dirty="0" err="1">
                <a:solidFill>
                  <a:schemeClr val="tx2"/>
                </a:solidFill>
              </a:rPr>
              <a:t>grass</a:t>
            </a:r>
            <a:r>
              <a:rPr lang="pl-PL" dirty="0">
                <a:solidFill>
                  <a:schemeClr val="tx2"/>
                </a:solidFill>
              </a:rPr>
              <a:t>, </a:t>
            </a:r>
            <a:r>
              <a:rPr lang="pl-PL" dirty="0" err="1">
                <a:solidFill>
                  <a:schemeClr val="tx2"/>
                </a:solidFill>
              </a:rPr>
              <a:t>or</a:t>
            </a:r>
            <a:r>
              <a:rPr lang="pl-PL" dirty="0">
                <a:solidFill>
                  <a:schemeClr val="tx2"/>
                </a:solidFill>
              </a:rPr>
              <a:t> </a:t>
            </a:r>
            <a:r>
              <a:rPr lang="pl-PL" dirty="0" err="1">
                <a:solidFill>
                  <a:schemeClr val="tx2"/>
                </a:solidFill>
              </a:rPr>
              <a:t>destroys</a:t>
            </a:r>
            <a:r>
              <a:rPr lang="pl-PL" dirty="0">
                <a:solidFill>
                  <a:schemeClr val="tx2"/>
                </a:solidFill>
              </a:rPr>
              <a:t> </a:t>
            </a:r>
            <a:r>
              <a:rPr lang="pl-PL" dirty="0" err="1">
                <a:solidFill>
                  <a:schemeClr val="tx2"/>
                </a:solidFill>
              </a:rPr>
              <a:t>plants</a:t>
            </a:r>
            <a:r>
              <a:rPr lang="pl-PL" dirty="0">
                <a:solidFill>
                  <a:schemeClr val="tx2"/>
                </a:solidFill>
              </a:rPr>
              <a:t>, </a:t>
            </a:r>
            <a:r>
              <a:rPr lang="pl-PL" dirty="0" err="1">
                <a:solidFill>
                  <a:schemeClr val="tx2"/>
                </a:solidFill>
              </a:rPr>
              <a:t>shall</a:t>
            </a:r>
            <a:r>
              <a:rPr lang="pl-PL" dirty="0">
                <a:solidFill>
                  <a:schemeClr val="tx2"/>
                </a:solidFill>
              </a:rPr>
              <a:t> be </a:t>
            </a:r>
            <a:r>
              <a:rPr lang="pl-PL" dirty="0" err="1">
                <a:solidFill>
                  <a:schemeClr val="tx2"/>
                </a:solidFill>
              </a:rPr>
              <a:t>subject</a:t>
            </a:r>
            <a:r>
              <a:rPr lang="pl-PL" dirty="0">
                <a:solidFill>
                  <a:schemeClr val="tx2"/>
                </a:solidFill>
              </a:rPr>
              <a:t> to </a:t>
            </a:r>
            <a:r>
              <a:rPr lang="pl-PL" dirty="0" err="1">
                <a:solidFill>
                  <a:schemeClr val="tx2"/>
                </a:solidFill>
              </a:rPr>
              <a:t>penalty</a:t>
            </a:r>
            <a:r>
              <a:rPr lang="pl-PL" dirty="0">
                <a:solidFill>
                  <a:schemeClr val="tx2"/>
                </a:solidFill>
              </a:rPr>
              <a:t> of…</a:t>
            </a:r>
            <a:endParaRPr lang="en-GB" dirty="0">
              <a:solidFill>
                <a:schemeClr val="tx2"/>
              </a:solidFill>
            </a:endParaRPr>
          </a:p>
          <a:p>
            <a:pPr marL="0" indent="0">
              <a:buNone/>
            </a:pPr>
            <a:endParaRPr lang="pl-PL" b="1" u="sng" dirty="0"/>
          </a:p>
          <a:p>
            <a:pPr marL="0" indent="0" algn="r">
              <a:buNone/>
            </a:pPr>
            <a:endParaRPr lang="pl-PL" sz="2400" dirty="0"/>
          </a:p>
          <a:p>
            <a:pPr marL="0" indent="0">
              <a:buNone/>
            </a:pPr>
            <a:r>
              <a:rPr lang="pl-PL" sz="2400" dirty="0" err="1"/>
              <a:t>Standards</a:t>
            </a:r>
            <a:r>
              <a:rPr lang="pl-PL" sz="2400" dirty="0"/>
              <a:t> of </a:t>
            </a:r>
            <a:r>
              <a:rPr lang="pl-PL" sz="2400" dirty="0" err="1"/>
              <a:t>inconsistency</a:t>
            </a:r>
            <a:r>
              <a:rPr lang="pl-PL" sz="2400" dirty="0"/>
              <a:t> </a:t>
            </a:r>
            <a:r>
              <a:rPr lang="pl-PL" sz="2400" dirty="0" err="1"/>
              <a:t>or</a:t>
            </a:r>
            <a:r>
              <a:rPr lang="pl-PL" sz="2400" dirty="0"/>
              <a:t> </a:t>
            </a:r>
            <a:r>
              <a:rPr lang="pl-PL" sz="2400" dirty="0" err="1"/>
              <a:t>absurdity</a:t>
            </a:r>
            <a:endParaRPr lang="pl-PL" sz="2400" dirty="0"/>
          </a:p>
          <a:p>
            <a:pPr marL="0" indent="0">
              <a:buNone/>
            </a:pPr>
            <a:r>
              <a:rPr lang="pl-PL" sz="2400" dirty="0">
                <a:sym typeface="Wingdings" panose="05000000000000000000" pitchFamily="2" charset="2"/>
              </a:rPr>
              <a:t> </a:t>
            </a:r>
            <a:r>
              <a:rPr lang="pl-PL" sz="2400" u="sng" dirty="0" err="1">
                <a:sym typeface="Wingdings" panose="05000000000000000000" pitchFamily="2" charset="2"/>
              </a:rPr>
              <a:t>Systemic</a:t>
            </a:r>
            <a:r>
              <a:rPr lang="pl-PL" sz="2400" dirty="0">
                <a:sym typeface="Wingdings" panose="05000000000000000000" pitchFamily="2" charset="2"/>
              </a:rPr>
              <a:t> </a:t>
            </a:r>
            <a:r>
              <a:rPr lang="pl-PL" sz="2400" dirty="0" err="1">
                <a:sym typeface="Wingdings" panose="05000000000000000000" pitchFamily="2" charset="2"/>
              </a:rPr>
              <a:t>or</a:t>
            </a:r>
            <a:r>
              <a:rPr lang="pl-PL" sz="2400" dirty="0">
                <a:sym typeface="Wingdings" panose="05000000000000000000" pitchFamily="2" charset="2"/>
              </a:rPr>
              <a:t> </a:t>
            </a:r>
            <a:r>
              <a:rPr lang="pl-PL" sz="2400" u="sng" dirty="0" err="1">
                <a:sym typeface="Wingdings" panose="05000000000000000000" pitchFamily="2" charset="2"/>
              </a:rPr>
              <a:t>purposive</a:t>
            </a:r>
            <a:r>
              <a:rPr lang="pl-PL" sz="2400" dirty="0">
                <a:sym typeface="Wingdings" panose="05000000000000000000" pitchFamily="2" charset="2"/>
              </a:rPr>
              <a:t> </a:t>
            </a:r>
            <a:r>
              <a:rPr lang="pl-PL" sz="2400" dirty="0" err="1">
                <a:sym typeface="Wingdings" panose="05000000000000000000" pitchFamily="2" charset="2"/>
              </a:rPr>
              <a:t>interpretation</a:t>
            </a:r>
            <a:endParaRPr lang="pl-PL" sz="2400" dirty="0"/>
          </a:p>
        </p:txBody>
      </p:sp>
    </p:spTree>
    <p:extLst>
      <p:ext uri="{BB962C8B-B14F-4D97-AF65-F5344CB8AC3E}">
        <p14:creationId xmlns:p14="http://schemas.microsoft.com/office/powerpoint/2010/main" val="1624060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Effect transition="in" filter="fade">
                                      <p:cBhvr>
                                        <p:cTn id="7" dur="500"/>
                                        <p:tgtEl>
                                          <p:spTgt spid="4">
                                            <p:txEl>
                                              <p:pRg st="3" end="3"/>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4">
                                            <p:txEl>
                                              <p:pRg st="4" end="4"/>
                                            </p:txEl>
                                          </p:spTgt>
                                        </p:tgtEl>
                                        <p:attrNameLst>
                                          <p:attrName>style.visibility</p:attrName>
                                        </p:attrNameLst>
                                      </p:cBhvr>
                                      <p:to>
                                        <p:strVal val="visible"/>
                                      </p:to>
                                    </p:set>
                                    <p:animEffect transition="in" filter="fade">
                                      <p:cBhvr>
                                        <p:cTn id="10"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Znalezione obrazy dla zapytania denaturat">
            <a:extLst>
              <a:ext uri="{FF2B5EF4-FFF2-40B4-BE49-F238E27FC236}">
                <a16:creationId xmlns:a16="http://schemas.microsoft.com/office/drawing/2014/main" id="{3F38A4C5-A7BB-4892-B5CD-26F1346D0286}"/>
              </a:ext>
            </a:extLst>
          </p:cNvPr>
          <p:cNvPicPr>
            <a:picLocks noChangeAspect="1" noChangeArrowheads="1"/>
          </p:cNvPicPr>
          <p:nvPr/>
        </p:nvPicPr>
        <p:blipFill rotWithShape="1">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t="1840"/>
          <a:stretch/>
        </p:blipFill>
        <p:spPr bwMode="auto">
          <a:xfrm>
            <a:off x="9147389" y="746974"/>
            <a:ext cx="3881737" cy="5814353"/>
          </a:xfrm>
          <a:prstGeom prst="rect">
            <a:avLst/>
          </a:prstGeom>
          <a:noFill/>
          <a:extLst>
            <a:ext uri="{909E8E84-426E-40DD-AFC4-6F175D3DCCD1}">
              <a14:hiddenFill xmlns:a14="http://schemas.microsoft.com/office/drawing/2010/main">
                <a:solidFill>
                  <a:srgbClr val="FFFFFF"/>
                </a:solidFill>
              </a14:hiddenFill>
            </a:ext>
          </a:extLst>
        </p:spPr>
      </p:pic>
      <p:sp>
        <p:nvSpPr>
          <p:cNvPr id="14337" name="Rectangle 1"/>
          <p:cNvSpPr>
            <a:spLocks noGrp="1" noChangeArrowheads="1"/>
          </p:cNvSpPr>
          <p:nvPr>
            <p:ph type="title"/>
          </p:nvPr>
        </p:nvSpPr>
        <p:spPr>
          <a:xfrm>
            <a:off x="675862" y="296672"/>
            <a:ext cx="9328710" cy="1065712"/>
          </a:xfrm>
          <a:ln/>
        </p:spPr>
        <p:txBody>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a:t>S</a:t>
            </a:r>
            <a:r>
              <a:rPr lang="en-GB" dirty="0" err="1"/>
              <a:t>ystemic</a:t>
            </a:r>
            <a:r>
              <a:rPr lang="en-GB" dirty="0"/>
              <a:t> interpretation</a:t>
            </a:r>
            <a:r>
              <a:rPr lang="pl-PL" dirty="0"/>
              <a:t> (</a:t>
            </a:r>
            <a:r>
              <a:rPr lang="pl-PL" dirty="0" err="1"/>
              <a:t>systematic</a:t>
            </a:r>
            <a:r>
              <a:rPr lang="pl-PL" dirty="0"/>
              <a:t>)</a:t>
            </a:r>
            <a:endParaRPr lang="en-GB" dirty="0"/>
          </a:p>
        </p:txBody>
      </p:sp>
      <p:sp>
        <p:nvSpPr>
          <p:cNvPr id="14338" name="Rectangle 2"/>
          <p:cNvSpPr>
            <a:spLocks noGrp="1" noChangeArrowheads="1"/>
          </p:cNvSpPr>
          <p:nvPr>
            <p:ph type="subTitle" idx="4294967295"/>
          </p:nvPr>
        </p:nvSpPr>
        <p:spPr bwMode="auto">
          <a:xfrm>
            <a:off x="675862" y="1823232"/>
            <a:ext cx="9477046" cy="4396782"/>
          </a:xfrm>
          <a:prstGeom prst="rect">
            <a:avLst/>
          </a:prstGeom>
          <a:noFill/>
          <a:ln/>
        </p:spPr>
        <p:txBody>
          <a:bodyPr vert="horz" lIns="0" tIns="0" rIns="0" bIns="0" rtlCol="0" anchor="ctr">
            <a:normAutofit fontScale="85000" lnSpcReduction="20000"/>
          </a:bodyPr>
          <a:lstStyle/>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b="1" u="sng" dirty="0" err="1"/>
              <a:t>Need</a:t>
            </a:r>
            <a:r>
              <a:rPr lang="pl-PL" b="1" u="sng" dirty="0"/>
              <a:t> for a </a:t>
            </a:r>
            <a:r>
              <a:rPr lang="pl-PL" b="1" u="sng" dirty="0" err="1"/>
              <a:t>consistency</a:t>
            </a:r>
            <a:r>
              <a:rPr lang="pl-PL" b="1" u="sng" dirty="0"/>
              <a:t> and a </a:t>
            </a:r>
            <a:r>
              <a:rPr lang="pl-PL" b="1" u="sng" dirty="0" err="1"/>
              <a:t>completeness</a:t>
            </a:r>
            <a:r>
              <a:rPr lang="pl-PL" b="1" u="sng" dirty="0"/>
              <a:t> of the system</a:t>
            </a:r>
          </a:p>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dirty="0"/>
              <a:t>The role of </a:t>
            </a:r>
            <a:r>
              <a:rPr lang="pl-PL" dirty="0" err="1"/>
              <a:t>legal</a:t>
            </a:r>
            <a:r>
              <a:rPr lang="pl-PL" dirty="0"/>
              <a:t> </a:t>
            </a:r>
            <a:r>
              <a:rPr lang="pl-PL" dirty="0" err="1"/>
              <a:t>principles</a:t>
            </a:r>
            <a:endParaRPr lang="pl-PL" dirty="0"/>
          </a:p>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dirty="0"/>
          </a:p>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dirty="0"/>
              <a:t>„…</a:t>
            </a:r>
            <a:r>
              <a:rPr lang="en-US" dirty="0"/>
              <a:t>each provision </a:t>
            </a:r>
            <a:r>
              <a:rPr lang="pl-PL" dirty="0"/>
              <a:t>(…)</a:t>
            </a:r>
            <a:r>
              <a:rPr lang="en-US" dirty="0"/>
              <a:t> must be interpreted in such a way as to guarantee that there is no conflict between it and the general scheme of which it is part</a:t>
            </a:r>
            <a:r>
              <a:rPr lang="pl-PL" dirty="0"/>
              <a:t>”</a:t>
            </a:r>
            <a:r>
              <a:rPr lang="en-US" dirty="0"/>
              <a:t>.</a:t>
            </a:r>
            <a:endParaRPr lang="pl-PL" dirty="0"/>
          </a:p>
          <a:p>
            <a:pPr marL="192984" indent="-188664" algn="r">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dirty="0" err="1"/>
              <a:t>Lenaerts</a:t>
            </a:r>
            <a:r>
              <a:rPr lang="pl-PL" dirty="0"/>
              <a:t>, Gutierrez-</a:t>
            </a:r>
            <a:r>
              <a:rPr lang="pl-PL" dirty="0" err="1"/>
              <a:t>Fons</a:t>
            </a:r>
            <a:endParaRPr lang="pl-PL" dirty="0"/>
          </a:p>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b="1" u="sng" dirty="0"/>
          </a:p>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b="1" u="sng" dirty="0"/>
              <a:t>Argumentum a </a:t>
            </a:r>
            <a:r>
              <a:rPr lang="en-GB" b="1" u="sng" dirty="0" err="1"/>
              <a:t>rubrica</a:t>
            </a:r>
            <a:endParaRPr lang="en-GB" b="1" u="sng" dirty="0"/>
          </a:p>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i="1" dirty="0"/>
              <a:t>During interpretation, the location of the rule in </a:t>
            </a:r>
            <a:r>
              <a:rPr lang="pl-PL" i="1" dirty="0" err="1"/>
              <a:t>legal</a:t>
            </a:r>
            <a:r>
              <a:rPr lang="pl-PL" i="1" dirty="0"/>
              <a:t> system </a:t>
            </a:r>
            <a:r>
              <a:rPr lang="en-GB" i="1" dirty="0"/>
              <a:t>should be respected.</a:t>
            </a:r>
            <a:endParaRPr lang="pl-PL" i="1" dirty="0"/>
          </a:p>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i="1" dirty="0"/>
          </a:p>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dirty="0">
                <a:solidFill>
                  <a:schemeClr val="tx2"/>
                </a:solidFill>
                <a:sym typeface="Wingdings" panose="05000000000000000000" pitchFamily="2" charset="2"/>
              </a:rPr>
              <a:t> </a:t>
            </a:r>
            <a:r>
              <a:rPr lang="pl-PL" dirty="0" err="1">
                <a:solidFill>
                  <a:schemeClr val="tx2"/>
                </a:solidFill>
                <a:sym typeface="Wingdings" panose="05000000000000000000" pitchFamily="2" charset="2"/>
              </a:rPr>
              <a:t>Is</a:t>
            </a:r>
            <a:r>
              <a:rPr lang="pl-PL" dirty="0">
                <a:solidFill>
                  <a:schemeClr val="tx2"/>
                </a:solidFill>
                <a:sym typeface="Wingdings" panose="05000000000000000000" pitchFamily="2" charset="2"/>
              </a:rPr>
              <a:t> </a:t>
            </a:r>
            <a:r>
              <a:rPr lang="pl-PL" dirty="0" err="1">
                <a:solidFill>
                  <a:schemeClr val="tx2"/>
                </a:solidFill>
                <a:sym typeface="Wingdings" panose="05000000000000000000" pitchFamily="2" charset="2"/>
              </a:rPr>
              <a:t>industrial</a:t>
            </a:r>
            <a:r>
              <a:rPr lang="pl-PL" dirty="0">
                <a:solidFill>
                  <a:schemeClr val="tx2"/>
                </a:solidFill>
                <a:sym typeface="Wingdings" panose="05000000000000000000" pitchFamily="2" charset="2"/>
              </a:rPr>
              <a:t> </a:t>
            </a:r>
            <a:r>
              <a:rPr lang="pl-PL" dirty="0" err="1">
                <a:solidFill>
                  <a:schemeClr val="tx2"/>
                </a:solidFill>
                <a:sym typeface="Wingdings" panose="05000000000000000000" pitchFamily="2" charset="2"/>
              </a:rPr>
              <a:t>alcohol</a:t>
            </a:r>
            <a:r>
              <a:rPr lang="pl-PL" dirty="0">
                <a:solidFill>
                  <a:schemeClr val="tx2"/>
                </a:solidFill>
                <a:sym typeface="Wingdings" panose="05000000000000000000" pitchFamily="2" charset="2"/>
              </a:rPr>
              <a:t> </a:t>
            </a:r>
            <a:r>
              <a:rPr lang="pl-PL" dirty="0" err="1">
                <a:solidFill>
                  <a:schemeClr val="tx2"/>
                </a:solidFill>
                <a:sym typeface="Wingdings" panose="05000000000000000000" pitchFamily="2" charset="2"/>
              </a:rPr>
              <a:t>an</a:t>
            </a:r>
            <a:r>
              <a:rPr lang="pl-PL" dirty="0">
                <a:solidFill>
                  <a:schemeClr val="tx2"/>
                </a:solidFill>
                <a:sym typeface="Wingdings" panose="05000000000000000000" pitchFamily="2" charset="2"/>
              </a:rPr>
              <a:t> </a:t>
            </a:r>
            <a:r>
              <a:rPr lang="pl-PL" dirty="0" err="1">
                <a:solidFill>
                  <a:schemeClr val="tx2"/>
                </a:solidFill>
                <a:sym typeface="Wingdings" panose="05000000000000000000" pitchFamily="2" charset="2"/>
              </a:rPr>
              <a:t>alcoholic</a:t>
            </a:r>
            <a:r>
              <a:rPr lang="pl-PL" dirty="0">
                <a:solidFill>
                  <a:schemeClr val="tx2"/>
                </a:solidFill>
                <a:sym typeface="Wingdings" panose="05000000000000000000" pitchFamily="2" charset="2"/>
              </a:rPr>
              <a:t> </a:t>
            </a:r>
            <a:r>
              <a:rPr lang="pl-PL" dirty="0" err="1">
                <a:solidFill>
                  <a:schemeClr val="tx2"/>
                </a:solidFill>
                <a:sym typeface="Wingdings" panose="05000000000000000000" pitchFamily="2" charset="2"/>
              </a:rPr>
              <a:t>beverage</a:t>
            </a:r>
            <a:r>
              <a:rPr lang="pl-PL" dirty="0">
                <a:solidFill>
                  <a:schemeClr val="tx2"/>
                </a:solidFill>
                <a:sym typeface="Wingdings" panose="05000000000000000000" pitchFamily="2" charset="2"/>
              </a:rPr>
              <a:t>?</a:t>
            </a:r>
            <a:endParaRPr lang="en-GB" dirty="0">
              <a:solidFill>
                <a:schemeClr val="tx2"/>
              </a:solidFill>
            </a:endParaRPr>
          </a:p>
        </p:txBody>
      </p:sp>
    </p:spTree>
    <p:extLst>
      <p:ext uri="{BB962C8B-B14F-4D97-AF65-F5344CB8AC3E}">
        <p14:creationId xmlns:p14="http://schemas.microsoft.com/office/powerpoint/2010/main" val="1459192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338">
                                            <p:txEl>
                                              <p:pRg st="9" end="9"/>
                                            </p:txEl>
                                          </p:spTgt>
                                        </p:tgtEl>
                                        <p:attrNameLst>
                                          <p:attrName>style.visibility</p:attrName>
                                        </p:attrNameLst>
                                      </p:cBhvr>
                                      <p:to>
                                        <p:strVal val="visible"/>
                                      </p:to>
                                    </p:set>
                                    <p:animEffect transition="in" filter="fade">
                                      <p:cBhvr>
                                        <p:cTn id="7" dur="500"/>
                                        <p:tgtEl>
                                          <p:spTgt spid="14338">
                                            <p:txEl>
                                              <p:pRg st="9" end="9"/>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1026"/>
                                        </p:tgtEl>
                                        <p:attrNameLst>
                                          <p:attrName>style.visibility</p:attrName>
                                        </p:attrNameLst>
                                      </p:cBhvr>
                                      <p:to>
                                        <p:strVal val="visible"/>
                                      </p:to>
                                    </p:set>
                                    <p:animEffect transition="in" filter="fade">
                                      <p:cBhvr>
                                        <p:cTn id="10"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1"/>
          <p:cNvSpPr>
            <a:spLocks noGrp="1" noChangeArrowheads="1"/>
          </p:cNvSpPr>
          <p:nvPr>
            <p:ph type="title"/>
          </p:nvPr>
        </p:nvSpPr>
        <p:spPr>
          <a:xfrm>
            <a:off x="808384" y="296671"/>
            <a:ext cx="9196188" cy="1320093"/>
          </a:xfrm>
          <a:ln/>
        </p:spPr>
        <p:txBody>
          <a:bodyPr>
            <a:normAutofit/>
          </a:bodyPr>
          <a:lstStyle/>
          <a:p>
            <a:pPr>
              <a:lnSpc>
                <a:spcPct val="87000"/>
              </a:lnSpc>
              <a:buSzPct val="45000"/>
              <a:tabLst>
                <a:tab pos="0" algn="l"/>
                <a:tab pos="406131" algn="l"/>
                <a:tab pos="813702" algn="l"/>
                <a:tab pos="1221273" algn="l"/>
                <a:tab pos="1628844" algn="l"/>
                <a:tab pos="2036415" algn="l"/>
                <a:tab pos="2443986" algn="l"/>
                <a:tab pos="2851556" algn="l"/>
                <a:tab pos="3259128" algn="l"/>
                <a:tab pos="3666698" algn="l"/>
                <a:tab pos="4074270" algn="l"/>
                <a:tab pos="4481840" algn="l"/>
                <a:tab pos="4889412" algn="l"/>
                <a:tab pos="5296982" algn="l"/>
                <a:tab pos="5704553" algn="l"/>
                <a:tab pos="6112124" algn="l"/>
                <a:tab pos="6519695" algn="l"/>
                <a:tab pos="6927266" algn="l"/>
                <a:tab pos="7334837" algn="l"/>
                <a:tab pos="7742408" algn="l"/>
                <a:tab pos="8149979" algn="l"/>
              </a:tabLst>
            </a:pPr>
            <a:r>
              <a:rPr lang="pl-PL" dirty="0" err="1"/>
              <a:t>Teleological</a:t>
            </a:r>
            <a:r>
              <a:rPr lang="pl-PL" dirty="0"/>
              <a:t> </a:t>
            </a:r>
            <a:r>
              <a:rPr lang="en-GB" dirty="0"/>
              <a:t>interpretation</a:t>
            </a:r>
            <a:br>
              <a:rPr lang="pl-PL" dirty="0"/>
            </a:br>
            <a:r>
              <a:rPr lang="pl-PL" dirty="0"/>
              <a:t>(</a:t>
            </a:r>
            <a:r>
              <a:rPr lang="pl-PL" dirty="0" err="1"/>
              <a:t>purposive</a:t>
            </a:r>
            <a:r>
              <a:rPr lang="pl-PL" dirty="0"/>
              <a:t>, </a:t>
            </a:r>
            <a:r>
              <a:rPr lang="pl-PL" dirty="0" err="1"/>
              <a:t>functional</a:t>
            </a:r>
            <a:r>
              <a:rPr lang="pl-PL" dirty="0"/>
              <a:t>)</a:t>
            </a:r>
            <a:endParaRPr lang="en-GB" dirty="0"/>
          </a:p>
        </p:txBody>
      </p:sp>
      <p:sp>
        <p:nvSpPr>
          <p:cNvPr id="17410" name="Rectangle 2"/>
          <p:cNvSpPr>
            <a:spLocks noGrp="1" noChangeArrowheads="1"/>
          </p:cNvSpPr>
          <p:nvPr>
            <p:ph type="subTitle" idx="4294967295"/>
          </p:nvPr>
        </p:nvSpPr>
        <p:spPr bwMode="auto">
          <a:xfrm>
            <a:off x="808384" y="1722783"/>
            <a:ext cx="10677034" cy="4585252"/>
          </a:xfrm>
          <a:prstGeom prst="rect">
            <a:avLst/>
          </a:prstGeom>
          <a:noFill/>
          <a:ln/>
        </p:spPr>
        <p:txBody>
          <a:bodyPr vert="horz" lIns="0" tIns="0" rIns="0" bIns="0" rtlCol="0" anchor="ctr">
            <a:normAutofit/>
          </a:bodyPr>
          <a:lstStyle/>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sz="2722" b="1" u="sng" dirty="0"/>
              <a:t>Argumentum ad absurdum</a:t>
            </a:r>
          </a:p>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sz="2722" i="1" dirty="0"/>
              <a:t>One may not choose the interpretation that guides to absurd, ridiculous or unacceptable consequences.</a:t>
            </a:r>
          </a:p>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722" b="1" u="sng" dirty="0"/>
          </a:p>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pl-PL" sz="2722" b="1" u="sng" dirty="0" err="1"/>
              <a:t>Purpose</a:t>
            </a:r>
            <a:r>
              <a:rPr lang="pl-PL" sz="2722" b="1" u="sng" dirty="0"/>
              <a:t> </a:t>
            </a:r>
            <a:r>
              <a:rPr lang="pl-PL" sz="2722" b="1" u="sng" dirty="0" err="1"/>
              <a:t>or</a:t>
            </a:r>
            <a:r>
              <a:rPr lang="pl-PL" sz="2722" b="1" u="sng" dirty="0"/>
              <a:t> r</a:t>
            </a:r>
            <a:r>
              <a:rPr lang="en-GB" sz="2722" b="1" u="sng" dirty="0" err="1"/>
              <a:t>atio</a:t>
            </a:r>
            <a:r>
              <a:rPr lang="en-GB" sz="2722" b="1" u="sng" dirty="0"/>
              <a:t> </a:t>
            </a:r>
            <a:r>
              <a:rPr lang="en-GB" sz="2722" b="1" u="sng" dirty="0" err="1"/>
              <a:t>legis</a:t>
            </a:r>
            <a:endParaRPr lang="en-GB" sz="2722" b="1" u="sng" dirty="0"/>
          </a:p>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sz="2722" i="1" dirty="0"/>
              <a:t>The rule should be interpreted in accordance with and with respect </a:t>
            </a:r>
            <a:r>
              <a:rPr lang="pl-PL" sz="2722" i="1" dirty="0"/>
              <a:t>to</a:t>
            </a:r>
            <a:r>
              <a:rPr lang="en-GB" sz="2722" i="1" dirty="0"/>
              <a:t> its ratio </a:t>
            </a:r>
            <a:r>
              <a:rPr lang="en-GB" sz="2722" i="1" dirty="0" err="1"/>
              <a:t>legis</a:t>
            </a:r>
            <a:r>
              <a:rPr lang="pl-PL" sz="2722" i="1" dirty="0"/>
              <a:t>/ </a:t>
            </a:r>
            <a:r>
              <a:rPr lang="pl-PL" sz="2722" i="1" dirty="0" err="1"/>
              <a:t>purpose</a:t>
            </a:r>
            <a:r>
              <a:rPr lang="en-GB" sz="2722" i="1" dirty="0"/>
              <a:t>.</a:t>
            </a:r>
          </a:p>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722" b="1" dirty="0"/>
          </a:p>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r>
              <a:rPr lang="en-GB" sz="2722" b="1" dirty="0"/>
              <a:t>ratio </a:t>
            </a:r>
            <a:r>
              <a:rPr lang="en-GB" sz="2722" b="1" dirty="0" err="1"/>
              <a:t>legis</a:t>
            </a:r>
            <a:r>
              <a:rPr lang="en-GB" sz="2722" b="1" dirty="0"/>
              <a:t>: </a:t>
            </a:r>
            <a:r>
              <a:rPr lang="en-GB" sz="2722" dirty="0"/>
              <a:t>reasons for </a:t>
            </a:r>
            <a:r>
              <a:rPr lang="pl-PL" sz="2722" dirty="0" err="1"/>
              <a:t>enacting</a:t>
            </a:r>
            <a:r>
              <a:rPr lang="pl-PL" sz="2722" dirty="0"/>
              <a:t> </a:t>
            </a:r>
            <a:r>
              <a:rPr lang="en-GB" sz="2722" dirty="0"/>
              <a:t>the rule (its goal or value it serves)‏</a:t>
            </a:r>
            <a:endParaRPr lang="pl-PL" sz="2722" dirty="0"/>
          </a:p>
          <a:p>
            <a:pPr marL="192984" indent="-188664">
              <a:buSzPct val="45000"/>
              <a:buNone/>
              <a:tabLst>
                <a:tab pos="192984" algn="l"/>
                <a:tab pos="288036" algn="l"/>
                <a:tab pos="695607" algn="l"/>
                <a:tab pos="1103178" algn="l"/>
                <a:tab pos="1510749" algn="l"/>
                <a:tab pos="1918320" algn="l"/>
                <a:tab pos="2325891" algn="l"/>
                <a:tab pos="2733462" algn="l"/>
                <a:tab pos="3141033" algn="l"/>
                <a:tab pos="3548604" algn="l"/>
                <a:tab pos="3956175" algn="l"/>
                <a:tab pos="4363745" algn="l"/>
                <a:tab pos="4771317" algn="l"/>
                <a:tab pos="5178887" algn="l"/>
                <a:tab pos="5586459" algn="l"/>
                <a:tab pos="5994029" algn="l"/>
                <a:tab pos="6401601" algn="l"/>
                <a:tab pos="6809171" algn="l"/>
                <a:tab pos="7216742" algn="l"/>
                <a:tab pos="7624313" algn="l"/>
                <a:tab pos="8031884" algn="l"/>
              </a:tabLst>
            </a:pPr>
            <a:endParaRPr lang="pl-PL" sz="2722" b="1" u="sng" dirty="0"/>
          </a:p>
        </p:txBody>
      </p:sp>
    </p:spTree>
    <p:extLst>
      <p:ext uri="{BB962C8B-B14F-4D97-AF65-F5344CB8AC3E}">
        <p14:creationId xmlns:p14="http://schemas.microsoft.com/office/powerpoint/2010/main" val="41381403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992</TotalTime>
  <Words>1057</Words>
  <Application>Microsoft Office PowerPoint</Application>
  <PresentationFormat>Panoramiczny</PresentationFormat>
  <Paragraphs>147</Paragraphs>
  <Slides>18</Slides>
  <Notes>6</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18</vt:i4>
      </vt:variant>
    </vt:vector>
  </HeadingPairs>
  <TitlesOfParts>
    <vt:vector size="23" baseType="lpstr">
      <vt:lpstr>Arial</vt:lpstr>
      <vt:lpstr>Calibri</vt:lpstr>
      <vt:lpstr>Calibri Light</vt:lpstr>
      <vt:lpstr>Wingdings</vt:lpstr>
      <vt:lpstr>Motyw pakietu Office</vt:lpstr>
      <vt:lpstr>Legal Language Statutory interpretation</vt:lpstr>
      <vt:lpstr>Legal interpretation</vt:lpstr>
      <vt:lpstr>Legal reason – a controversy</vt:lpstr>
      <vt:lpstr>Methods of interpretation in practice</vt:lpstr>
      <vt:lpstr>Methods of interpretation (civil law)</vt:lpstr>
      <vt:lpstr>Literal interpretation (linguistic, grammatical)</vt:lpstr>
      <vt:lpstr>When language is not enough…</vt:lpstr>
      <vt:lpstr>Systemic interpretation (systematic)</vt:lpstr>
      <vt:lpstr>Teleological interpretation (purposive, functional)</vt:lpstr>
      <vt:lpstr>Historical interpretation</vt:lpstr>
      <vt:lpstr>Outcomes of interpretation</vt:lpstr>
      <vt:lpstr>Outcomes of interpretation</vt:lpstr>
      <vt:lpstr>Methods of interpretation in practice</vt:lpstr>
      <vt:lpstr>Methods of interpretation  in common law and civil law</vt:lpstr>
      <vt:lpstr>Prezentacja programu PowerPoint</vt:lpstr>
      <vt:lpstr>The mischief rule</vt:lpstr>
      <vt:lpstr>The mischief rule in pratice:  ‘Is a bicycle a carriage?</vt:lpstr>
      <vt:lpstr>From methods to theories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Legal Language Statutory interpretation</dc:title>
  <dc:creator>Maciej Pichlak</dc:creator>
  <cp:lastModifiedBy>Maciej Pichlak</cp:lastModifiedBy>
  <cp:revision>26</cp:revision>
  <dcterms:created xsi:type="dcterms:W3CDTF">2019-11-11T21:44:40Z</dcterms:created>
  <dcterms:modified xsi:type="dcterms:W3CDTF">2019-11-19T06:56:18Z</dcterms:modified>
</cp:coreProperties>
</file>