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8" r:id="rId3"/>
    <p:sldId id="259" r:id="rId4"/>
    <p:sldId id="260" r:id="rId5"/>
    <p:sldId id="264" r:id="rId6"/>
    <p:sldId id="265" r:id="rId7"/>
    <p:sldId id="261" r:id="rId8"/>
    <p:sldId id="266" r:id="rId9"/>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4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99BB74E-3E45-4E02-A819-BCB529D26EF6}"/>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46E6B2E2-EA66-4DD5-9DD5-6787C00C5F9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45B837CD-0E1B-4FA5-A8C9-F7FB01DDE3F5}"/>
              </a:ext>
            </a:extLst>
          </p:cNvPr>
          <p:cNvSpPr>
            <a:spLocks noGrp="1"/>
          </p:cNvSpPr>
          <p:nvPr>
            <p:ph type="dt" sz="half" idx="10"/>
          </p:nvPr>
        </p:nvSpPr>
        <p:spPr/>
        <p:txBody>
          <a:bodyPr/>
          <a:lstStyle/>
          <a:p>
            <a:fld id="{3563C8E8-BC5B-4540-92AD-DFC8DF280F4C}" type="datetimeFigureOut">
              <a:rPr lang="pl-PL" smtClean="0"/>
              <a:t>26.11.2019</a:t>
            </a:fld>
            <a:endParaRPr lang="pl-PL"/>
          </a:p>
        </p:txBody>
      </p:sp>
      <p:sp>
        <p:nvSpPr>
          <p:cNvPr id="5" name="Symbol zastępczy stopki 4">
            <a:extLst>
              <a:ext uri="{FF2B5EF4-FFF2-40B4-BE49-F238E27FC236}">
                <a16:creationId xmlns:a16="http://schemas.microsoft.com/office/drawing/2014/main" id="{BC2BC168-6274-41C0-A6B1-B4BBC7A1EFB2}"/>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C7CED6E7-6F3E-412E-9115-0B31083B00DC}"/>
              </a:ext>
            </a:extLst>
          </p:cNvPr>
          <p:cNvSpPr>
            <a:spLocks noGrp="1"/>
          </p:cNvSpPr>
          <p:nvPr>
            <p:ph type="sldNum" sz="quarter" idx="12"/>
          </p:nvPr>
        </p:nvSpPr>
        <p:spPr/>
        <p:txBody>
          <a:bodyPr/>
          <a:lstStyle/>
          <a:p>
            <a:fld id="{7DCAB677-DEA0-4710-B246-CC8E9FC1D3BE}" type="slidenum">
              <a:rPr lang="pl-PL" smtClean="0"/>
              <a:t>‹#›</a:t>
            </a:fld>
            <a:endParaRPr lang="pl-PL"/>
          </a:p>
        </p:txBody>
      </p:sp>
    </p:spTree>
    <p:extLst>
      <p:ext uri="{BB962C8B-B14F-4D97-AF65-F5344CB8AC3E}">
        <p14:creationId xmlns:p14="http://schemas.microsoft.com/office/powerpoint/2010/main" val="443619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2C81536-18D7-4F76-AC08-E3648F4AE722}"/>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D0EE72EC-440E-4F0C-8E62-904FA89A838B}"/>
              </a:ext>
            </a:extLst>
          </p:cNvPr>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584759BC-DFEE-419F-AFFD-B91EA2503AE8}"/>
              </a:ext>
            </a:extLst>
          </p:cNvPr>
          <p:cNvSpPr>
            <a:spLocks noGrp="1"/>
          </p:cNvSpPr>
          <p:nvPr>
            <p:ph type="dt" sz="half" idx="10"/>
          </p:nvPr>
        </p:nvSpPr>
        <p:spPr/>
        <p:txBody>
          <a:bodyPr/>
          <a:lstStyle/>
          <a:p>
            <a:fld id="{3563C8E8-BC5B-4540-92AD-DFC8DF280F4C}" type="datetimeFigureOut">
              <a:rPr lang="pl-PL" smtClean="0"/>
              <a:t>26.11.2019</a:t>
            </a:fld>
            <a:endParaRPr lang="pl-PL"/>
          </a:p>
        </p:txBody>
      </p:sp>
      <p:sp>
        <p:nvSpPr>
          <p:cNvPr id="5" name="Symbol zastępczy stopki 4">
            <a:extLst>
              <a:ext uri="{FF2B5EF4-FFF2-40B4-BE49-F238E27FC236}">
                <a16:creationId xmlns:a16="http://schemas.microsoft.com/office/drawing/2014/main" id="{69661DF7-51A3-4330-BA70-D0115901BC94}"/>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F748A638-5186-4557-AC95-2023F0109105}"/>
              </a:ext>
            </a:extLst>
          </p:cNvPr>
          <p:cNvSpPr>
            <a:spLocks noGrp="1"/>
          </p:cNvSpPr>
          <p:nvPr>
            <p:ph type="sldNum" sz="quarter" idx="12"/>
          </p:nvPr>
        </p:nvSpPr>
        <p:spPr/>
        <p:txBody>
          <a:bodyPr/>
          <a:lstStyle/>
          <a:p>
            <a:fld id="{7DCAB677-DEA0-4710-B246-CC8E9FC1D3BE}" type="slidenum">
              <a:rPr lang="pl-PL" smtClean="0"/>
              <a:t>‹#›</a:t>
            </a:fld>
            <a:endParaRPr lang="pl-PL"/>
          </a:p>
        </p:txBody>
      </p:sp>
    </p:spTree>
    <p:extLst>
      <p:ext uri="{BB962C8B-B14F-4D97-AF65-F5344CB8AC3E}">
        <p14:creationId xmlns:p14="http://schemas.microsoft.com/office/powerpoint/2010/main" val="2292908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B52526DC-6325-48FE-B620-3B2B6F41CB0F}"/>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A38B8628-1BFF-49C2-9116-D1076FBC77AE}"/>
              </a:ext>
            </a:extLst>
          </p:cNvPr>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ECB306B4-B98F-4473-B2CD-BB090ADC5B91}"/>
              </a:ext>
            </a:extLst>
          </p:cNvPr>
          <p:cNvSpPr>
            <a:spLocks noGrp="1"/>
          </p:cNvSpPr>
          <p:nvPr>
            <p:ph type="dt" sz="half" idx="10"/>
          </p:nvPr>
        </p:nvSpPr>
        <p:spPr/>
        <p:txBody>
          <a:bodyPr/>
          <a:lstStyle/>
          <a:p>
            <a:fld id="{3563C8E8-BC5B-4540-92AD-DFC8DF280F4C}" type="datetimeFigureOut">
              <a:rPr lang="pl-PL" smtClean="0"/>
              <a:t>26.11.2019</a:t>
            </a:fld>
            <a:endParaRPr lang="pl-PL"/>
          </a:p>
        </p:txBody>
      </p:sp>
      <p:sp>
        <p:nvSpPr>
          <p:cNvPr id="5" name="Symbol zastępczy stopki 4">
            <a:extLst>
              <a:ext uri="{FF2B5EF4-FFF2-40B4-BE49-F238E27FC236}">
                <a16:creationId xmlns:a16="http://schemas.microsoft.com/office/drawing/2014/main" id="{EF0F1B29-D87C-4001-8D6A-83EA638A9AFF}"/>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38098A3F-ECF8-4887-8693-4FF040634249}"/>
              </a:ext>
            </a:extLst>
          </p:cNvPr>
          <p:cNvSpPr>
            <a:spLocks noGrp="1"/>
          </p:cNvSpPr>
          <p:nvPr>
            <p:ph type="sldNum" sz="quarter" idx="12"/>
          </p:nvPr>
        </p:nvSpPr>
        <p:spPr/>
        <p:txBody>
          <a:bodyPr/>
          <a:lstStyle/>
          <a:p>
            <a:fld id="{7DCAB677-DEA0-4710-B246-CC8E9FC1D3BE}" type="slidenum">
              <a:rPr lang="pl-PL" smtClean="0"/>
              <a:t>‹#›</a:t>
            </a:fld>
            <a:endParaRPr lang="pl-PL"/>
          </a:p>
        </p:txBody>
      </p:sp>
    </p:spTree>
    <p:extLst>
      <p:ext uri="{BB962C8B-B14F-4D97-AF65-F5344CB8AC3E}">
        <p14:creationId xmlns:p14="http://schemas.microsoft.com/office/powerpoint/2010/main" val="2271712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DB71DBB-5115-4F71-B974-6BEFF9DA8049}"/>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3495B17A-A693-4121-A4E9-D5CF2377A982}"/>
              </a:ext>
            </a:extLst>
          </p:cNvPr>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0648BD8D-A0D9-4767-B2E7-120D11629DE8}"/>
              </a:ext>
            </a:extLst>
          </p:cNvPr>
          <p:cNvSpPr>
            <a:spLocks noGrp="1"/>
          </p:cNvSpPr>
          <p:nvPr>
            <p:ph type="dt" sz="half" idx="10"/>
          </p:nvPr>
        </p:nvSpPr>
        <p:spPr/>
        <p:txBody>
          <a:bodyPr/>
          <a:lstStyle/>
          <a:p>
            <a:fld id="{3563C8E8-BC5B-4540-92AD-DFC8DF280F4C}" type="datetimeFigureOut">
              <a:rPr lang="pl-PL" smtClean="0"/>
              <a:t>26.11.2019</a:t>
            </a:fld>
            <a:endParaRPr lang="pl-PL"/>
          </a:p>
        </p:txBody>
      </p:sp>
      <p:sp>
        <p:nvSpPr>
          <p:cNvPr id="5" name="Symbol zastępczy stopki 4">
            <a:extLst>
              <a:ext uri="{FF2B5EF4-FFF2-40B4-BE49-F238E27FC236}">
                <a16:creationId xmlns:a16="http://schemas.microsoft.com/office/drawing/2014/main" id="{2D1A9E1A-9970-4C41-AB17-2D2BC8C7C9E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F71CA429-D80D-49D4-BD58-57B198ADBC8D}"/>
              </a:ext>
            </a:extLst>
          </p:cNvPr>
          <p:cNvSpPr>
            <a:spLocks noGrp="1"/>
          </p:cNvSpPr>
          <p:nvPr>
            <p:ph type="sldNum" sz="quarter" idx="12"/>
          </p:nvPr>
        </p:nvSpPr>
        <p:spPr/>
        <p:txBody>
          <a:bodyPr/>
          <a:lstStyle/>
          <a:p>
            <a:fld id="{7DCAB677-DEA0-4710-B246-CC8E9FC1D3BE}" type="slidenum">
              <a:rPr lang="pl-PL" smtClean="0"/>
              <a:t>‹#›</a:t>
            </a:fld>
            <a:endParaRPr lang="pl-PL"/>
          </a:p>
        </p:txBody>
      </p:sp>
    </p:spTree>
    <p:extLst>
      <p:ext uri="{BB962C8B-B14F-4D97-AF65-F5344CB8AC3E}">
        <p14:creationId xmlns:p14="http://schemas.microsoft.com/office/powerpoint/2010/main" val="2558201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9799925-7FA2-4425-9AB1-72AD896E0E8B}"/>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DFA83351-211B-4F3F-BE64-52352393DC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a:extLst>
              <a:ext uri="{FF2B5EF4-FFF2-40B4-BE49-F238E27FC236}">
                <a16:creationId xmlns:a16="http://schemas.microsoft.com/office/drawing/2014/main" id="{1CD8EABB-3305-43F4-8F79-5A0A0387D269}"/>
              </a:ext>
            </a:extLst>
          </p:cNvPr>
          <p:cNvSpPr>
            <a:spLocks noGrp="1"/>
          </p:cNvSpPr>
          <p:nvPr>
            <p:ph type="dt" sz="half" idx="10"/>
          </p:nvPr>
        </p:nvSpPr>
        <p:spPr/>
        <p:txBody>
          <a:bodyPr/>
          <a:lstStyle/>
          <a:p>
            <a:fld id="{3563C8E8-BC5B-4540-92AD-DFC8DF280F4C}" type="datetimeFigureOut">
              <a:rPr lang="pl-PL" smtClean="0"/>
              <a:t>26.11.2019</a:t>
            </a:fld>
            <a:endParaRPr lang="pl-PL"/>
          </a:p>
        </p:txBody>
      </p:sp>
      <p:sp>
        <p:nvSpPr>
          <p:cNvPr id="5" name="Symbol zastępczy stopki 4">
            <a:extLst>
              <a:ext uri="{FF2B5EF4-FFF2-40B4-BE49-F238E27FC236}">
                <a16:creationId xmlns:a16="http://schemas.microsoft.com/office/drawing/2014/main" id="{B23A31B2-99E0-4797-BBAD-FAC476A80E62}"/>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9F8DBAD0-2102-4DAD-B6C6-298997CBEF3F}"/>
              </a:ext>
            </a:extLst>
          </p:cNvPr>
          <p:cNvSpPr>
            <a:spLocks noGrp="1"/>
          </p:cNvSpPr>
          <p:nvPr>
            <p:ph type="sldNum" sz="quarter" idx="12"/>
          </p:nvPr>
        </p:nvSpPr>
        <p:spPr/>
        <p:txBody>
          <a:bodyPr/>
          <a:lstStyle/>
          <a:p>
            <a:fld id="{7DCAB677-DEA0-4710-B246-CC8E9FC1D3BE}" type="slidenum">
              <a:rPr lang="pl-PL" smtClean="0"/>
              <a:t>‹#›</a:t>
            </a:fld>
            <a:endParaRPr lang="pl-PL"/>
          </a:p>
        </p:txBody>
      </p:sp>
    </p:spTree>
    <p:extLst>
      <p:ext uri="{BB962C8B-B14F-4D97-AF65-F5344CB8AC3E}">
        <p14:creationId xmlns:p14="http://schemas.microsoft.com/office/powerpoint/2010/main" val="3289897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72B8500-B2A0-46E7-A735-76991AA3BC2B}"/>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677D8BFF-B15F-45D3-AFF2-08EF6C4831A1}"/>
              </a:ext>
            </a:extLst>
          </p:cNvPr>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14AC3AAA-CDED-41C2-982E-0031BD0F6273}"/>
              </a:ext>
            </a:extLst>
          </p:cNvPr>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46EC3201-DCB4-466C-B45E-11920BF957C3}"/>
              </a:ext>
            </a:extLst>
          </p:cNvPr>
          <p:cNvSpPr>
            <a:spLocks noGrp="1"/>
          </p:cNvSpPr>
          <p:nvPr>
            <p:ph type="dt" sz="half" idx="10"/>
          </p:nvPr>
        </p:nvSpPr>
        <p:spPr/>
        <p:txBody>
          <a:bodyPr/>
          <a:lstStyle/>
          <a:p>
            <a:fld id="{3563C8E8-BC5B-4540-92AD-DFC8DF280F4C}" type="datetimeFigureOut">
              <a:rPr lang="pl-PL" smtClean="0"/>
              <a:t>26.11.2019</a:t>
            </a:fld>
            <a:endParaRPr lang="pl-PL"/>
          </a:p>
        </p:txBody>
      </p:sp>
      <p:sp>
        <p:nvSpPr>
          <p:cNvPr id="6" name="Symbol zastępczy stopki 5">
            <a:extLst>
              <a:ext uri="{FF2B5EF4-FFF2-40B4-BE49-F238E27FC236}">
                <a16:creationId xmlns:a16="http://schemas.microsoft.com/office/drawing/2014/main" id="{E41F0CCC-03C8-4879-9E1A-DE2F2A1883A6}"/>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BBEA9B93-EDA8-45C2-BB38-C0BDB0FFAA89}"/>
              </a:ext>
            </a:extLst>
          </p:cNvPr>
          <p:cNvSpPr>
            <a:spLocks noGrp="1"/>
          </p:cNvSpPr>
          <p:nvPr>
            <p:ph type="sldNum" sz="quarter" idx="12"/>
          </p:nvPr>
        </p:nvSpPr>
        <p:spPr/>
        <p:txBody>
          <a:bodyPr/>
          <a:lstStyle/>
          <a:p>
            <a:fld id="{7DCAB677-DEA0-4710-B246-CC8E9FC1D3BE}" type="slidenum">
              <a:rPr lang="pl-PL" smtClean="0"/>
              <a:t>‹#›</a:t>
            </a:fld>
            <a:endParaRPr lang="pl-PL"/>
          </a:p>
        </p:txBody>
      </p:sp>
    </p:spTree>
    <p:extLst>
      <p:ext uri="{BB962C8B-B14F-4D97-AF65-F5344CB8AC3E}">
        <p14:creationId xmlns:p14="http://schemas.microsoft.com/office/powerpoint/2010/main" val="4040965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83D0B56-CD4C-49B9-887D-3B5CFF414B7A}"/>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404E8530-07A5-4A39-9AAD-D614C5588D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a:extLst>
              <a:ext uri="{FF2B5EF4-FFF2-40B4-BE49-F238E27FC236}">
                <a16:creationId xmlns:a16="http://schemas.microsoft.com/office/drawing/2014/main" id="{D2F6A3BB-DD54-4D32-ADD7-2BB7DC6341EE}"/>
              </a:ext>
            </a:extLst>
          </p:cNvPr>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83CB1F08-8A2F-43E0-B685-28C549EB4B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a:extLst>
              <a:ext uri="{FF2B5EF4-FFF2-40B4-BE49-F238E27FC236}">
                <a16:creationId xmlns:a16="http://schemas.microsoft.com/office/drawing/2014/main" id="{817EA5BC-E81B-42C7-B8BA-9B1C33DE4CEC}"/>
              </a:ext>
            </a:extLst>
          </p:cNvPr>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AF4E027A-116D-461D-B433-CAB4D7FC0B80}"/>
              </a:ext>
            </a:extLst>
          </p:cNvPr>
          <p:cNvSpPr>
            <a:spLocks noGrp="1"/>
          </p:cNvSpPr>
          <p:nvPr>
            <p:ph type="dt" sz="half" idx="10"/>
          </p:nvPr>
        </p:nvSpPr>
        <p:spPr/>
        <p:txBody>
          <a:bodyPr/>
          <a:lstStyle/>
          <a:p>
            <a:fld id="{3563C8E8-BC5B-4540-92AD-DFC8DF280F4C}" type="datetimeFigureOut">
              <a:rPr lang="pl-PL" smtClean="0"/>
              <a:t>26.11.2019</a:t>
            </a:fld>
            <a:endParaRPr lang="pl-PL"/>
          </a:p>
        </p:txBody>
      </p:sp>
      <p:sp>
        <p:nvSpPr>
          <p:cNvPr id="8" name="Symbol zastępczy stopki 7">
            <a:extLst>
              <a:ext uri="{FF2B5EF4-FFF2-40B4-BE49-F238E27FC236}">
                <a16:creationId xmlns:a16="http://schemas.microsoft.com/office/drawing/2014/main" id="{FC94A033-76E1-4278-9931-BBC5C4191A58}"/>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781DCA97-0A0D-4528-A0A1-C91D3809FAB8}"/>
              </a:ext>
            </a:extLst>
          </p:cNvPr>
          <p:cNvSpPr>
            <a:spLocks noGrp="1"/>
          </p:cNvSpPr>
          <p:nvPr>
            <p:ph type="sldNum" sz="quarter" idx="12"/>
          </p:nvPr>
        </p:nvSpPr>
        <p:spPr/>
        <p:txBody>
          <a:bodyPr/>
          <a:lstStyle/>
          <a:p>
            <a:fld id="{7DCAB677-DEA0-4710-B246-CC8E9FC1D3BE}" type="slidenum">
              <a:rPr lang="pl-PL" smtClean="0"/>
              <a:t>‹#›</a:t>
            </a:fld>
            <a:endParaRPr lang="pl-PL"/>
          </a:p>
        </p:txBody>
      </p:sp>
    </p:spTree>
    <p:extLst>
      <p:ext uri="{BB962C8B-B14F-4D97-AF65-F5344CB8AC3E}">
        <p14:creationId xmlns:p14="http://schemas.microsoft.com/office/powerpoint/2010/main" val="433217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8893E68-06D1-4845-817E-B9FD47E6E6A6}"/>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A2BA501F-22E3-439C-9AC7-A5F43366A122}"/>
              </a:ext>
            </a:extLst>
          </p:cNvPr>
          <p:cNvSpPr>
            <a:spLocks noGrp="1"/>
          </p:cNvSpPr>
          <p:nvPr>
            <p:ph type="dt" sz="half" idx="10"/>
          </p:nvPr>
        </p:nvSpPr>
        <p:spPr/>
        <p:txBody>
          <a:bodyPr/>
          <a:lstStyle/>
          <a:p>
            <a:fld id="{3563C8E8-BC5B-4540-92AD-DFC8DF280F4C}" type="datetimeFigureOut">
              <a:rPr lang="pl-PL" smtClean="0"/>
              <a:t>26.11.2019</a:t>
            </a:fld>
            <a:endParaRPr lang="pl-PL"/>
          </a:p>
        </p:txBody>
      </p:sp>
      <p:sp>
        <p:nvSpPr>
          <p:cNvPr id="4" name="Symbol zastępczy stopki 3">
            <a:extLst>
              <a:ext uri="{FF2B5EF4-FFF2-40B4-BE49-F238E27FC236}">
                <a16:creationId xmlns:a16="http://schemas.microsoft.com/office/drawing/2014/main" id="{F314989F-34B1-4046-BA11-65561AF05A6F}"/>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CC76C144-3376-41D2-A77D-298DC2335AD6}"/>
              </a:ext>
            </a:extLst>
          </p:cNvPr>
          <p:cNvSpPr>
            <a:spLocks noGrp="1"/>
          </p:cNvSpPr>
          <p:nvPr>
            <p:ph type="sldNum" sz="quarter" idx="12"/>
          </p:nvPr>
        </p:nvSpPr>
        <p:spPr/>
        <p:txBody>
          <a:bodyPr/>
          <a:lstStyle/>
          <a:p>
            <a:fld id="{7DCAB677-DEA0-4710-B246-CC8E9FC1D3BE}" type="slidenum">
              <a:rPr lang="pl-PL" smtClean="0"/>
              <a:t>‹#›</a:t>
            </a:fld>
            <a:endParaRPr lang="pl-PL"/>
          </a:p>
        </p:txBody>
      </p:sp>
    </p:spTree>
    <p:extLst>
      <p:ext uri="{BB962C8B-B14F-4D97-AF65-F5344CB8AC3E}">
        <p14:creationId xmlns:p14="http://schemas.microsoft.com/office/powerpoint/2010/main" val="1064004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8D8AAB47-0272-44FB-8121-07E27C3515A2}"/>
              </a:ext>
            </a:extLst>
          </p:cNvPr>
          <p:cNvSpPr>
            <a:spLocks noGrp="1"/>
          </p:cNvSpPr>
          <p:nvPr>
            <p:ph type="dt" sz="half" idx="10"/>
          </p:nvPr>
        </p:nvSpPr>
        <p:spPr/>
        <p:txBody>
          <a:bodyPr/>
          <a:lstStyle/>
          <a:p>
            <a:fld id="{3563C8E8-BC5B-4540-92AD-DFC8DF280F4C}" type="datetimeFigureOut">
              <a:rPr lang="pl-PL" smtClean="0"/>
              <a:t>26.11.2019</a:t>
            </a:fld>
            <a:endParaRPr lang="pl-PL"/>
          </a:p>
        </p:txBody>
      </p:sp>
      <p:sp>
        <p:nvSpPr>
          <p:cNvPr id="3" name="Symbol zastępczy stopki 2">
            <a:extLst>
              <a:ext uri="{FF2B5EF4-FFF2-40B4-BE49-F238E27FC236}">
                <a16:creationId xmlns:a16="http://schemas.microsoft.com/office/drawing/2014/main" id="{9286E44B-9AD0-451C-922B-09E39DE61F3C}"/>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6A340B72-540D-41A3-BC8A-7B24698346BC}"/>
              </a:ext>
            </a:extLst>
          </p:cNvPr>
          <p:cNvSpPr>
            <a:spLocks noGrp="1"/>
          </p:cNvSpPr>
          <p:nvPr>
            <p:ph type="sldNum" sz="quarter" idx="12"/>
          </p:nvPr>
        </p:nvSpPr>
        <p:spPr/>
        <p:txBody>
          <a:bodyPr/>
          <a:lstStyle/>
          <a:p>
            <a:fld id="{7DCAB677-DEA0-4710-B246-CC8E9FC1D3BE}" type="slidenum">
              <a:rPr lang="pl-PL" smtClean="0"/>
              <a:t>‹#›</a:t>
            </a:fld>
            <a:endParaRPr lang="pl-PL"/>
          </a:p>
        </p:txBody>
      </p:sp>
    </p:spTree>
    <p:extLst>
      <p:ext uri="{BB962C8B-B14F-4D97-AF65-F5344CB8AC3E}">
        <p14:creationId xmlns:p14="http://schemas.microsoft.com/office/powerpoint/2010/main" val="1626771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F1CE4DF-827F-4522-BF99-25F30C1AA044}"/>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B3EEADD9-E5A0-45E2-9F12-B889F082C2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F9C90719-698B-4E45-BDF6-FC7B6350C5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AACF663D-305A-40A9-B2BC-10C599FD8BCE}"/>
              </a:ext>
            </a:extLst>
          </p:cNvPr>
          <p:cNvSpPr>
            <a:spLocks noGrp="1"/>
          </p:cNvSpPr>
          <p:nvPr>
            <p:ph type="dt" sz="half" idx="10"/>
          </p:nvPr>
        </p:nvSpPr>
        <p:spPr/>
        <p:txBody>
          <a:bodyPr/>
          <a:lstStyle/>
          <a:p>
            <a:fld id="{3563C8E8-BC5B-4540-92AD-DFC8DF280F4C}" type="datetimeFigureOut">
              <a:rPr lang="pl-PL" smtClean="0"/>
              <a:t>26.11.2019</a:t>
            </a:fld>
            <a:endParaRPr lang="pl-PL"/>
          </a:p>
        </p:txBody>
      </p:sp>
      <p:sp>
        <p:nvSpPr>
          <p:cNvPr id="6" name="Symbol zastępczy stopki 5">
            <a:extLst>
              <a:ext uri="{FF2B5EF4-FFF2-40B4-BE49-F238E27FC236}">
                <a16:creationId xmlns:a16="http://schemas.microsoft.com/office/drawing/2014/main" id="{7C663EDD-2953-4DF1-B89B-F0D9C4091C1D}"/>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8275C0E2-3530-4E50-9078-BFE8D73B3E22}"/>
              </a:ext>
            </a:extLst>
          </p:cNvPr>
          <p:cNvSpPr>
            <a:spLocks noGrp="1"/>
          </p:cNvSpPr>
          <p:nvPr>
            <p:ph type="sldNum" sz="quarter" idx="12"/>
          </p:nvPr>
        </p:nvSpPr>
        <p:spPr/>
        <p:txBody>
          <a:bodyPr/>
          <a:lstStyle/>
          <a:p>
            <a:fld id="{7DCAB677-DEA0-4710-B246-CC8E9FC1D3BE}" type="slidenum">
              <a:rPr lang="pl-PL" smtClean="0"/>
              <a:t>‹#›</a:t>
            </a:fld>
            <a:endParaRPr lang="pl-PL"/>
          </a:p>
        </p:txBody>
      </p:sp>
    </p:spTree>
    <p:extLst>
      <p:ext uri="{BB962C8B-B14F-4D97-AF65-F5344CB8AC3E}">
        <p14:creationId xmlns:p14="http://schemas.microsoft.com/office/powerpoint/2010/main" val="3712627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B8F0772-4DCE-48EB-8077-0D35420A5451}"/>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EF5BFB11-6BA3-4432-9940-ABA85A3004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C6743161-7374-4C06-895A-4E64CA98A2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A0FDE899-46C8-4535-BD1B-533162CD4BB1}"/>
              </a:ext>
            </a:extLst>
          </p:cNvPr>
          <p:cNvSpPr>
            <a:spLocks noGrp="1"/>
          </p:cNvSpPr>
          <p:nvPr>
            <p:ph type="dt" sz="half" idx="10"/>
          </p:nvPr>
        </p:nvSpPr>
        <p:spPr/>
        <p:txBody>
          <a:bodyPr/>
          <a:lstStyle/>
          <a:p>
            <a:fld id="{3563C8E8-BC5B-4540-92AD-DFC8DF280F4C}" type="datetimeFigureOut">
              <a:rPr lang="pl-PL" smtClean="0"/>
              <a:t>26.11.2019</a:t>
            </a:fld>
            <a:endParaRPr lang="pl-PL"/>
          </a:p>
        </p:txBody>
      </p:sp>
      <p:sp>
        <p:nvSpPr>
          <p:cNvPr id="6" name="Symbol zastępczy stopki 5">
            <a:extLst>
              <a:ext uri="{FF2B5EF4-FFF2-40B4-BE49-F238E27FC236}">
                <a16:creationId xmlns:a16="http://schemas.microsoft.com/office/drawing/2014/main" id="{35772700-D646-4B79-8285-6412C03B6364}"/>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8EDFDC57-A4DD-4BB3-8C7C-3519E8A6910C}"/>
              </a:ext>
            </a:extLst>
          </p:cNvPr>
          <p:cNvSpPr>
            <a:spLocks noGrp="1"/>
          </p:cNvSpPr>
          <p:nvPr>
            <p:ph type="sldNum" sz="quarter" idx="12"/>
          </p:nvPr>
        </p:nvSpPr>
        <p:spPr/>
        <p:txBody>
          <a:bodyPr/>
          <a:lstStyle/>
          <a:p>
            <a:fld id="{7DCAB677-DEA0-4710-B246-CC8E9FC1D3BE}" type="slidenum">
              <a:rPr lang="pl-PL" smtClean="0"/>
              <a:t>‹#›</a:t>
            </a:fld>
            <a:endParaRPr lang="pl-PL"/>
          </a:p>
        </p:txBody>
      </p:sp>
    </p:spTree>
    <p:extLst>
      <p:ext uri="{BB962C8B-B14F-4D97-AF65-F5344CB8AC3E}">
        <p14:creationId xmlns:p14="http://schemas.microsoft.com/office/powerpoint/2010/main" val="2987340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3CBE13D5-42F4-4776-B6E7-92BDBD9302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3B422381-4D31-49B8-A471-1F57D5F92E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2E1C0D69-3436-407F-8935-B2F9466878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63C8E8-BC5B-4540-92AD-DFC8DF280F4C}" type="datetimeFigureOut">
              <a:rPr lang="pl-PL" smtClean="0"/>
              <a:t>26.11.2019</a:t>
            </a:fld>
            <a:endParaRPr lang="pl-PL"/>
          </a:p>
        </p:txBody>
      </p:sp>
      <p:sp>
        <p:nvSpPr>
          <p:cNvPr id="5" name="Symbol zastępczy stopki 4">
            <a:extLst>
              <a:ext uri="{FF2B5EF4-FFF2-40B4-BE49-F238E27FC236}">
                <a16:creationId xmlns:a16="http://schemas.microsoft.com/office/drawing/2014/main" id="{18183F30-B2FC-4408-B23A-E69E3FC25F2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A0DC9FE1-9926-4A33-83EE-4923204CDE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CAB677-DEA0-4710-B246-CC8E9FC1D3BE}" type="slidenum">
              <a:rPr lang="pl-PL" smtClean="0"/>
              <a:t>‹#›</a:t>
            </a:fld>
            <a:endParaRPr lang="pl-PL"/>
          </a:p>
        </p:txBody>
      </p:sp>
    </p:spTree>
    <p:extLst>
      <p:ext uri="{BB962C8B-B14F-4D97-AF65-F5344CB8AC3E}">
        <p14:creationId xmlns:p14="http://schemas.microsoft.com/office/powerpoint/2010/main" val="41775205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rawo.uni.wroc.pl/user/12147" TargetMode="External"/><Relationship Id="rId2" Type="http://schemas.openxmlformats.org/officeDocument/2006/relationships/hyperlink" Target="mailto:maciej.pichlak@uwr.edu.pl"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plato.stanford.edu/entries/legal-reas-prec/notes.html#3"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lawteacher.net/free-law-essays/judicial-law/previous-decisions-made-by-judges-in-similar-cases-judicial-law-essay.php" TargetMode="External"/><Relationship Id="rId2" Type="http://schemas.openxmlformats.org/officeDocument/2006/relationships/hyperlink" Target="https://www.lawteacher.net/cases/donoghue-v-stevenson.ph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858985" y="1239591"/>
            <a:ext cx="7403672" cy="3229378"/>
          </a:xfrm>
          <a:ln>
            <a:solidFill>
              <a:schemeClr val="bg2">
                <a:lumMod val="75000"/>
              </a:schemeClr>
            </a:solidFill>
          </a:ln>
        </p:spPr>
        <p:txBody>
          <a:bodyPr anchor="t">
            <a:normAutofit/>
          </a:bodyPr>
          <a:lstStyle/>
          <a:p>
            <a:pPr algn="l"/>
            <a:r>
              <a:rPr lang="pl-PL" dirty="0" err="1"/>
              <a:t>Legal</a:t>
            </a:r>
            <a:r>
              <a:rPr lang="pl-PL" dirty="0"/>
              <a:t> Language</a:t>
            </a:r>
            <a:br>
              <a:rPr lang="pl-PL" dirty="0"/>
            </a:br>
            <a:r>
              <a:rPr lang="pl-PL" sz="5400" dirty="0" err="1">
                <a:solidFill>
                  <a:schemeClr val="bg2">
                    <a:lumMod val="50000"/>
                  </a:schemeClr>
                </a:solidFill>
              </a:rPr>
              <a:t>Interpretation</a:t>
            </a:r>
            <a:r>
              <a:rPr lang="pl-PL" sz="5400" dirty="0">
                <a:solidFill>
                  <a:schemeClr val="bg2">
                    <a:lumMod val="50000"/>
                  </a:schemeClr>
                </a:solidFill>
              </a:rPr>
              <a:t> of </a:t>
            </a:r>
            <a:r>
              <a:rPr lang="pl-PL" sz="5400" dirty="0" err="1">
                <a:solidFill>
                  <a:schemeClr val="bg2">
                    <a:lumMod val="50000"/>
                  </a:schemeClr>
                </a:solidFill>
              </a:rPr>
              <a:t>case</a:t>
            </a:r>
            <a:r>
              <a:rPr lang="pl-PL" sz="5400" dirty="0">
                <a:solidFill>
                  <a:schemeClr val="bg2">
                    <a:lumMod val="50000"/>
                  </a:schemeClr>
                </a:solidFill>
              </a:rPr>
              <a:t> law</a:t>
            </a:r>
            <a:endParaRPr lang="pl-PL" dirty="0">
              <a:solidFill>
                <a:schemeClr val="bg2">
                  <a:lumMod val="50000"/>
                </a:schemeClr>
              </a:solidFill>
            </a:endParaRPr>
          </a:p>
        </p:txBody>
      </p:sp>
      <p:sp>
        <p:nvSpPr>
          <p:cNvPr id="3" name="Podtytuł 2"/>
          <p:cNvSpPr>
            <a:spLocks noGrp="1"/>
          </p:cNvSpPr>
          <p:nvPr>
            <p:ph type="subTitle" idx="1"/>
          </p:nvPr>
        </p:nvSpPr>
        <p:spPr>
          <a:xfrm>
            <a:off x="3966694" y="3799268"/>
            <a:ext cx="7403672" cy="2611471"/>
          </a:xfrm>
          <a:ln>
            <a:solidFill>
              <a:schemeClr val="bg2">
                <a:lumMod val="75000"/>
              </a:schemeClr>
            </a:solidFill>
          </a:ln>
        </p:spPr>
        <p:txBody>
          <a:bodyPr anchor="b">
            <a:normAutofit/>
          </a:bodyPr>
          <a:lstStyle/>
          <a:p>
            <a:pPr marL="2962275" algn="l">
              <a:spcBef>
                <a:spcPts val="600"/>
              </a:spcBef>
            </a:pPr>
            <a:r>
              <a:rPr lang="pl-PL" sz="1600" dirty="0"/>
              <a:t>Maciej Pichlak</a:t>
            </a:r>
          </a:p>
          <a:p>
            <a:pPr marL="2962275" algn="l">
              <a:spcBef>
                <a:spcPts val="600"/>
              </a:spcBef>
            </a:pPr>
            <a:r>
              <a:rPr lang="pl-PL" sz="1600" dirty="0" err="1"/>
              <a:t>Department</a:t>
            </a:r>
            <a:r>
              <a:rPr lang="pl-PL" sz="1600" dirty="0"/>
              <a:t> of </a:t>
            </a:r>
            <a:r>
              <a:rPr lang="pl-PL" sz="1600" dirty="0" err="1"/>
              <a:t>Legal</a:t>
            </a:r>
            <a:r>
              <a:rPr lang="pl-PL" sz="1600" dirty="0"/>
              <a:t> </a:t>
            </a:r>
            <a:r>
              <a:rPr lang="pl-PL" sz="1600" dirty="0" err="1"/>
              <a:t>Theory</a:t>
            </a:r>
            <a:r>
              <a:rPr lang="pl-PL" sz="1600" dirty="0"/>
              <a:t> and </a:t>
            </a:r>
            <a:r>
              <a:rPr lang="pl-PL" sz="1600" dirty="0" err="1"/>
              <a:t>Philosophy</a:t>
            </a:r>
            <a:r>
              <a:rPr lang="pl-PL" sz="1600" dirty="0"/>
              <a:t> of Law</a:t>
            </a:r>
          </a:p>
          <a:p>
            <a:pPr marL="2962275" algn="l">
              <a:spcBef>
                <a:spcPts val="600"/>
              </a:spcBef>
            </a:pPr>
            <a:r>
              <a:rPr lang="pl-PL" sz="1600" dirty="0"/>
              <a:t>University of </a:t>
            </a:r>
            <a:r>
              <a:rPr lang="pl-PL" sz="1600" dirty="0" err="1"/>
              <a:t>Wroclaw</a:t>
            </a:r>
            <a:endParaRPr lang="pl-PL" sz="1600" dirty="0"/>
          </a:p>
          <a:p>
            <a:pPr marL="2962275" algn="l">
              <a:spcBef>
                <a:spcPts val="600"/>
              </a:spcBef>
            </a:pPr>
            <a:r>
              <a:rPr lang="pl-PL" sz="1600" dirty="0" err="1"/>
              <a:t>Room</a:t>
            </a:r>
            <a:r>
              <a:rPr lang="pl-PL" sz="1600" dirty="0"/>
              <a:t> 302A | </a:t>
            </a:r>
            <a:r>
              <a:rPr lang="pl-PL" sz="1600" dirty="0">
                <a:hlinkClick r:id="rId2"/>
              </a:rPr>
              <a:t>maciej.pichlak@uwr.edu.pl</a:t>
            </a:r>
            <a:endParaRPr lang="pl-PL" sz="1600" dirty="0"/>
          </a:p>
          <a:p>
            <a:pPr marL="2962275" algn="l">
              <a:spcBef>
                <a:spcPts val="600"/>
              </a:spcBef>
            </a:pPr>
            <a:r>
              <a:rPr lang="pl-PL" sz="1600" dirty="0">
                <a:hlinkClick r:id="rId3"/>
              </a:rPr>
              <a:t>https://prawo.uni.wroc.pl/user/12147</a:t>
            </a:r>
            <a:endParaRPr lang="pl-PL" sz="1600" dirty="0"/>
          </a:p>
        </p:txBody>
      </p:sp>
    </p:spTree>
    <p:extLst>
      <p:ext uri="{BB962C8B-B14F-4D97-AF65-F5344CB8AC3E}">
        <p14:creationId xmlns:p14="http://schemas.microsoft.com/office/powerpoint/2010/main" val="63288017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1E04B81-0B1E-4E12-A511-80A6637949A9}"/>
              </a:ext>
            </a:extLst>
          </p:cNvPr>
          <p:cNvSpPr>
            <a:spLocks noGrp="1"/>
          </p:cNvSpPr>
          <p:nvPr>
            <p:ph type="title"/>
          </p:nvPr>
        </p:nvSpPr>
        <p:spPr/>
        <p:txBody>
          <a:bodyPr/>
          <a:lstStyle/>
          <a:p>
            <a:r>
              <a:rPr lang="pl-PL" dirty="0"/>
              <a:t>The </a:t>
            </a:r>
            <a:r>
              <a:rPr lang="pl-PL" dirty="0" err="1"/>
              <a:t>concept</a:t>
            </a:r>
            <a:r>
              <a:rPr lang="pl-PL" dirty="0"/>
              <a:t> of </a:t>
            </a:r>
            <a:r>
              <a:rPr lang="pl-PL" dirty="0" err="1"/>
              <a:t>binding</a:t>
            </a:r>
            <a:r>
              <a:rPr lang="pl-PL" dirty="0"/>
              <a:t> </a:t>
            </a:r>
            <a:r>
              <a:rPr lang="pl-PL" dirty="0" err="1"/>
              <a:t>precedent</a:t>
            </a:r>
            <a:endParaRPr lang="pl-PL" dirty="0"/>
          </a:p>
        </p:txBody>
      </p:sp>
      <p:sp>
        <p:nvSpPr>
          <p:cNvPr id="3" name="Symbol zastępczy zawartości 2">
            <a:extLst>
              <a:ext uri="{FF2B5EF4-FFF2-40B4-BE49-F238E27FC236}">
                <a16:creationId xmlns:a16="http://schemas.microsoft.com/office/drawing/2014/main" id="{AF4DE3BA-DD28-4CDB-8707-60814F422276}"/>
              </a:ext>
            </a:extLst>
          </p:cNvPr>
          <p:cNvSpPr>
            <a:spLocks noGrp="1"/>
          </p:cNvSpPr>
          <p:nvPr>
            <p:ph idx="1"/>
          </p:nvPr>
        </p:nvSpPr>
        <p:spPr>
          <a:xfrm>
            <a:off x="838200" y="1825625"/>
            <a:ext cx="10515600" cy="4667250"/>
          </a:xfrm>
        </p:spPr>
        <p:txBody>
          <a:bodyPr>
            <a:normAutofit fontScale="77500" lnSpcReduction="20000"/>
          </a:bodyPr>
          <a:lstStyle/>
          <a:p>
            <a:r>
              <a:rPr lang="pl-PL" dirty="0"/>
              <a:t>A </a:t>
            </a:r>
            <a:r>
              <a:rPr lang="pl-PL" dirty="0" err="1"/>
              <a:t>sufficient</a:t>
            </a:r>
            <a:r>
              <a:rPr lang="pl-PL" dirty="0"/>
              <a:t> </a:t>
            </a:r>
            <a:r>
              <a:rPr lang="pl-PL" dirty="0" err="1"/>
              <a:t>ground</a:t>
            </a:r>
            <a:r>
              <a:rPr lang="pl-PL" dirty="0"/>
              <a:t> for </a:t>
            </a:r>
            <a:r>
              <a:rPr lang="pl-PL" dirty="0" err="1"/>
              <a:t>decision</a:t>
            </a:r>
            <a:endParaRPr lang="pl-PL" dirty="0"/>
          </a:p>
          <a:p>
            <a:r>
              <a:rPr lang="pl-PL" dirty="0"/>
              <a:t>Stare </a:t>
            </a:r>
            <a:r>
              <a:rPr lang="pl-PL" dirty="0" err="1"/>
              <a:t>decisis</a:t>
            </a:r>
            <a:r>
              <a:rPr lang="pl-PL" dirty="0"/>
              <a:t> </a:t>
            </a:r>
            <a:r>
              <a:rPr lang="pl-PL" dirty="0" err="1"/>
              <a:t>principle</a:t>
            </a:r>
            <a:r>
              <a:rPr lang="pl-PL" dirty="0"/>
              <a:t> (</a:t>
            </a:r>
            <a:r>
              <a:rPr lang="pl-PL" dirty="0" err="1"/>
              <a:t>doctrine</a:t>
            </a:r>
            <a:r>
              <a:rPr lang="pl-PL" dirty="0"/>
              <a:t> of </a:t>
            </a:r>
            <a:r>
              <a:rPr lang="pl-PL" dirty="0" err="1"/>
              <a:t>precedent</a:t>
            </a:r>
            <a:r>
              <a:rPr lang="pl-PL" dirty="0"/>
              <a:t>)</a:t>
            </a:r>
          </a:p>
          <a:p>
            <a:pPr marL="0" indent="0">
              <a:buNone/>
            </a:pPr>
            <a:endParaRPr lang="pl-PL" dirty="0"/>
          </a:p>
          <a:p>
            <a:pPr marL="0" indent="0" algn="just">
              <a:buNone/>
            </a:pPr>
            <a:r>
              <a:rPr lang="pl-PL" dirty="0"/>
              <a:t>„</a:t>
            </a:r>
            <a:r>
              <a:rPr lang="en-US" dirty="0"/>
              <a:t>The precise operation of </a:t>
            </a:r>
            <a:r>
              <a:rPr lang="en-US" i="1" dirty="0"/>
              <a:t>stare decisis</a:t>
            </a:r>
            <a:r>
              <a:rPr lang="en-US" dirty="0"/>
              <a:t> varies from one legal system to another. </a:t>
            </a:r>
            <a:r>
              <a:rPr lang="en-US" b="1" dirty="0"/>
              <a:t>It is common for courts lower in a judicial hierarchy to be strictly bound by the decisions of higher courts</a:t>
            </a:r>
            <a:r>
              <a:rPr lang="en-US" dirty="0"/>
              <a:t>, so that Federal Court judges in the United States are bound by decisions of the Federal Court of Appeals for their circuit, and the English Court of Appeal is bound by decisions of the House of Lords. The lower court is ‘strictly’ bound because it has no power to overrule the higher court's decision. Equally, most appeal courts are bound by their own earlier decisions, though they are generally entitled in certain circumstances to overrule those decisions. </a:t>
            </a:r>
            <a:r>
              <a:rPr lang="en-US" b="1" dirty="0"/>
              <a:t>There is enormous variation in the circumstances that are necessary for a court to overrule one of its own decisions</a:t>
            </a:r>
            <a:r>
              <a:rPr lang="en-US" dirty="0"/>
              <a:t>: at a minimum it must regard the earlier decision as wrongly decided, but generally more is required than this, e.g. that the decision is ‘clearly’ or ‘plainly’ wrong.</a:t>
            </a:r>
            <a:r>
              <a:rPr lang="en-US" baseline="30000" dirty="0"/>
              <a:t>[</a:t>
            </a:r>
            <a:r>
              <a:rPr lang="en-US" baseline="30000" dirty="0">
                <a:hlinkClick r:id="rId2"/>
              </a:rPr>
              <a:t>3</a:t>
            </a:r>
            <a:r>
              <a:rPr lang="en-US" baseline="30000" dirty="0"/>
              <a:t>]</a:t>
            </a:r>
            <a:r>
              <a:rPr lang="en-US" dirty="0"/>
              <a:t>. Finally, </a:t>
            </a:r>
            <a:r>
              <a:rPr lang="en-US" b="1" dirty="0"/>
              <a:t>courts are generally not bound by the decisions of lower courts</a:t>
            </a:r>
            <a:r>
              <a:rPr lang="en-US" dirty="0"/>
              <a:t>: the House of Lords for example is not bound to follow decisions of the Court of Appeal and is free to overrule such decisions if it takes a different view of how the case should have been decided.</a:t>
            </a:r>
            <a:r>
              <a:rPr lang="pl-PL" dirty="0"/>
              <a:t>”</a:t>
            </a:r>
          </a:p>
        </p:txBody>
      </p:sp>
    </p:spTree>
    <p:extLst>
      <p:ext uri="{BB962C8B-B14F-4D97-AF65-F5344CB8AC3E}">
        <p14:creationId xmlns:p14="http://schemas.microsoft.com/office/powerpoint/2010/main" val="261815556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7825F5-2B9A-4975-8B68-1846640368FB}"/>
              </a:ext>
            </a:extLst>
          </p:cNvPr>
          <p:cNvSpPr>
            <a:spLocks noGrp="1"/>
          </p:cNvSpPr>
          <p:nvPr>
            <p:ph type="title"/>
          </p:nvPr>
        </p:nvSpPr>
        <p:spPr/>
        <p:txBody>
          <a:bodyPr/>
          <a:lstStyle/>
          <a:p>
            <a:r>
              <a:rPr lang="pl-PL" dirty="0"/>
              <a:t>Three </a:t>
            </a:r>
            <a:r>
              <a:rPr lang="pl-PL" dirty="0" err="1"/>
              <a:t>basic</a:t>
            </a:r>
            <a:r>
              <a:rPr lang="pl-PL" dirty="0"/>
              <a:t> </a:t>
            </a:r>
            <a:r>
              <a:rPr lang="pl-PL" dirty="0" err="1"/>
              <a:t>situations</a:t>
            </a:r>
            <a:endParaRPr lang="pl-PL" dirty="0"/>
          </a:p>
        </p:txBody>
      </p:sp>
      <p:sp>
        <p:nvSpPr>
          <p:cNvPr id="3" name="Symbol zastępczy zawartości 2">
            <a:extLst>
              <a:ext uri="{FF2B5EF4-FFF2-40B4-BE49-F238E27FC236}">
                <a16:creationId xmlns:a16="http://schemas.microsoft.com/office/drawing/2014/main" id="{8DBBFA77-6D37-483B-9408-3268DB589716}"/>
              </a:ext>
            </a:extLst>
          </p:cNvPr>
          <p:cNvSpPr>
            <a:spLocks noGrp="1"/>
          </p:cNvSpPr>
          <p:nvPr>
            <p:ph idx="1"/>
          </p:nvPr>
        </p:nvSpPr>
        <p:spPr/>
        <p:txBody>
          <a:bodyPr/>
          <a:lstStyle/>
          <a:p>
            <a:r>
              <a:rPr lang="pl-PL" dirty="0"/>
              <a:t>APPLYING</a:t>
            </a:r>
          </a:p>
          <a:p>
            <a:endParaRPr lang="pl-PL" dirty="0"/>
          </a:p>
          <a:p>
            <a:r>
              <a:rPr lang="pl-PL" dirty="0"/>
              <a:t>DISTINGUISHING</a:t>
            </a:r>
          </a:p>
          <a:p>
            <a:endParaRPr lang="pl-PL" dirty="0"/>
          </a:p>
          <a:p>
            <a:r>
              <a:rPr lang="pl-PL" dirty="0"/>
              <a:t>OVERRULING</a:t>
            </a:r>
          </a:p>
        </p:txBody>
      </p:sp>
    </p:spTree>
    <p:extLst>
      <p:ext uri="{BB962C8B-B14F-4D97-AF65-F5344CB8AC3E}">
        <p14:creationId xmlns:p14="http://schemas.microsoft.com/office/powerpoint/2010/main" val="182169416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543A631-164B-4E30-B542-9FB6F86BC3ED}"/>
              </a:ext>
            </a:extLst>
          </p:cNvPr>
          <p:cNvSpPr>
            <a:spLocks noGrp="1"/>
          </p:cNvSpPr>
          <p:nvPr>
            <p:ph type="title"/>
          </p:nvPr>
        </p:nvSpPr>
        <p:spPr/>
        <p:txBody>
          <a:bodyPr/>
          <a:lstStyle/>
          <a:p>
            <a:r>
              <a:rPr lang="pl-PL" dirty="0" err="1"/>
              <a:t>Donoghue</a:t>
            </a:r>
            <a:r>
              <a:rPr lang="pl-PL" dirty="0"/>
              <a:t> v Stevenson </a:t>
            </a:r>
            <a:r>
              <a:rPr lang="pl-PL" dirty="0">
                <a:solidFill>
                  <a:schemeClr val="bg2">
                    <a:lumMod val="50000"/>
                  </a:schemeClr>
                </a:solidFill>
              </a:rPr>
              <a:t>(1932)</a:t>
            </a:r>
          </a:p>
        </p:txBody>
      </p:sp>
      <p:sp>
        <p:nvSpPr>
          <p:cNvPr id="3" name="Symbol zastępczy zawartości 2">
            <a:extLst>
              <a:ext uri="{FF2B5EF4-FFF2-40B4-BE49-F238E27FC236}">
                <a16:creationId xmlns:a16="http://schemas.microsoft.com/office/drawing/2014/main" id="{3AA51332-C26A-445D-B38D-79B550342C32}"/>
              </a:ext>
            </a:extLst>
          </p:cNvPr>
          <p:cNvSpPr>
            <a:spLocks noGrp="1"/>
          </p:cNvSpPr>
          <p:nvPr>
            <p:ph idx="1"/>
          </p:nvPr>
        </p:nvSpPr>
        <p:spPr/>
        <p:txBody>
          <a:bodyPr>
            <a:normAutofit/>
          </a:bodyPr>
          <a:lstStyle/>
          <a:p>
            <a:pPr marL="0" indent="0" algn="just">
              <a:buNone/>
            </a:pPr>
            <a:r>
              <a:rPr lang="en-US" sz="2400" dirty="0"/>
              <a:t>On August 26 1928, </a:t>
            </a:r>
            <a:r>
              <a:rPr lang="en-US" sz="2400" dirty="0" err="1"/>
              <a:t>Mrs</a:t>
            </a:r>
            <a:r>
              <a:rPr lang="en-US" sz="2400" dirty="0"/>
              <a:t> Donoghue’s friend bought her a ginger-beer from </a:t>
            </a:r>
            <a:r>
              <a:rPr lang="en-US" sz="2400" dirty="0" err="1"/>
              <a:t>Wellmeadow</a:t>
            </a:r>
            <a:r>
              <a:rPr lang="en-US" sz="2400" dirty="0"/>
              <a:t> Café1 in Paisley. She consumed about half of the bottle, which was made of dark opaque glass, when the remainder of the contents was poured into a tumbler. At this point, the decomposed remains of a snail floated out causing her alleged shock and severe gastro-enteritis.</a:t>
            </a:r>
          </a:p>
          <a:p>
            <a:pPr marL="0" indent="0" algn="just">
              <a:buNone/>
            </a:pPr>
            <a:r>
              <a:rPr lang="en-US" sz="2400" dirty="0" err="1"/>
              <a:t>Mrs</a:t>
            </a:r>
            <a:r>
              <a:rPr lang="en-US" sz="2400" dirty="0"/>
              <a:t> Donoghue was not able to claim through breach of warranty of a contract: she was not party to any contract. Therefore, she issued proceedings against Stevenson, the manufacture, which snaked its way up to the House of Lords.</a:t>
            </a:r>
            <a:endParaRPr lang="pl-PL" sz="2400" dirty="0"/>
          </a:p>
          <a:p>
            <a:pPr marL="0" indent="0" algn="just">
              <a:buNone/>
            </a:pPr>
            <a:endParaRPr lang="pl-PL" sz="2400" dirty="0"/>
          </a:p>
          <a:p>
            <a:pPr marL="0" indent="0" algn="just">
              <a:buNone/>
            </a:pPr>
            <a:r>
              <a:rPr lang="pl-PL" sz="2400" i="1" dirty="0" err="1"/>
              <a:t>Duty</a:t>
            </a:r>
            <a:r>
              <a:rPr lang="pl-PL" sz="2400" i="1" dirty="0"/>
              <a:t> of </a:t>
            </a:r>
            <a:r>
              <a:rPr lang="pl-PL" sz="2400" i="1" dirty="0" err="1"/>
              <a:t>care</a:t>
            </a:r>
            <a:r>
              <a:rPr lang="pl-PL" sz="2400" i="1" dirty="0"/>
              <a:t> and </a:t>
            </a:r>
            <a:r>
              <a:rPr lang="pl-PL" sz="2400" i="1" dirty="0" err="1"/>
              <a:t>negligence</a:t>
            </a:r>
            <a:endParaRPr lang="en-US" sz="2400" i="1" dirty="0"/>
          </a:p>
          <a:p>
            <a:pPr marL="0" indent="0" algn="just">
              <a:buNone/>
            </a:pPr>
            <a:endParaRPr lang="pl-PL" sz="2400" dirty="0"/>
          </a:p>
        </p:txBody>
      </p:sp>
    </p:spTree>
    <p:extLst>
      <p:ext uri="{BB962C8B-B14F-4D97-AF65-F5344CB8AC3E}">
        <p14:creationId xmlns:p14="http://schemas.microsoft.com/office/powerpoint/2010/main" val="226020908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6A88744-4B94-4159-8D31-404D1AE7683E}"/>
              </a:ext>
            </a:extLst>
          </p:cNvPr>
          <p:cNvSpPr>
            <a:spLocks noGrp="1"/>
          </p:cNvSpPr>
          <p:nvPr>
            <p:ph type="title"/>
          </p:nvPr>
        </p:nvSpPr>
        <p:spPr/>
        <p:txBody>
          <a:bodyPr>
            <a:normAutofit/>
          </a:bodyPr>
          <a:lstStyle/>
          <a:p>
            <a:r>
              <a:rPr lang="pl-PL" sz="4000" dirty="0"/>
              <a:t>Grant v The </a:t>
            </a:r>
            <a:r>
              <a:rPr lang="pl-PL" sz="4000" dirty="0" err="1"/>
              <a:t>Australian</a:t>
            </a:r>
            <a:r>
              <a:rPr lang="pl-PL" sz="4000" dirty="0"/>
              <a:t> </a:t>
            </a:r>
            <a:r>
              <a:rPr lang="pl-PL" sz="4000" dirty="0" err="1"/>
              <a:t>Knitting</a:t>
            </a:r>
            <a:r>
              <a:rPr lang="pl-PL" sz="4000" dirty="0"/>
              <a:t> </a:t>
            </a:r>
            <a:r>
              <a:rPr lang="pl-PL" sz="4000" dirty="0" err="1"/>
              <a:t>Mills</a:t>
            </a:r>
            <a:r>
              <a:rPr lang="pl-PL" sz="4000" dirty="0"/>
              <a:t> Ltd. </a:t>
            </a:r>
            <a:r>
              <a:rPr lang="pl-PL" sz="4000" dirty="0">
                <a:solidFill>
                  <a:schemeClr val="bg2">
                    <a:lumMod val="50000"/>
                  </a:schemeClr>
                </a:solidFill>
              </a:rPr>
              <a:t>(1935)</a:t>
            </a:r>
            <a:endParaRPr lang="pl-PL" sz="4000" dirty="0"/>
          </a:p>
        </p:txBody>
      </p:sp>
      <p:sp>
        <p:nvSpPr>
          <p:cNvPr id="3" name="Symbol zastępczy zawartości 2">
            <a:extLst>
              <a:ext uri="{FF2B5EF4-FFF2-40B4-BE49-F238E27FC236}">
                <a16:creationId xmlns:a16="http://schemas.microsoft.com/office/drawing/2014/main" id="{D02D7E15-35AB-4C9F-9105-4226A69A3814}"/>
              </a:ext>
            </a:extLst>
          </p:cNvPr>
          <p:cNvSpPr>
            <a:spLocks noGrp="1"/>
          </p:cNvSpPr>
          <p:nvPr>
            <p:ph idx="1"/>
          </p:nvPr>
        </p:nvSpPr>
        <p:spPr/>
        <p:txBody>
          <a:bodyPr>
            <a:normAutofit/>
          </a:bodyPr>
          <a:lstStyle/>
          <a:p>
            <a:pPr marL="0" indent="0" algn="just">
              <a:buNone/>
            </a:pPr>
            <a:r>
              <a:rPr lang="en-US" sz="2400" dirty="0"/>
              <a:t>Dr Grant, the plaintiff had bought an undergarment from a retailer. The undergarment is manufactured by the defendant, Australian Knitting Mills Ltd. Dr Grant was contracted dermatitis. The undergarment was in a defective condition owing to the presence of excess of </a:t>
            </a:r>
            <a:r>
              <a:rPr lang="en-US" sz="2400" dirty="0" err="1"/>
              <a:t>sulphite</a:t>
            </a:r>
            <a:r>
              <a:rPr lang="en-US" sz="2400" dirty="0"/>
              <a:t>. It was found that the manufacturer had been negligently left in it in the process of manufacture. In this case, the buyer sued the retailer in contract and the manufacturer in tort. </a:t>
            </a:r>
            <a:endParaRPr lang="pl-PL" sz="2400" dirty="0"/>
          </a:p>
          <a:p>
            <a:pPr marL="0" indent="0" algn="just">
              <a:buNone/>
            </a:pPr>
            <a:endParaRPr lang="pl-PL" sz="2400" dirty="0"/>
          </a:p>
          <a:p>
            <a:pPr algn="just"/>
            <a:r>
              <a:rPr lang="pl-PL" sz="2400" i="1" dirty="0" err="1"/>
              <a:t>What</a:t>
            </a:r>
            <a:r>
              <a:rPr lang="pl-PL" sz="2400" i="1" dirty="0"/>
              <a:t> </a:t>
            </a:r>
            <a:r>
              <a:rPr lang="pl-PL" sz="2400" i="1" dirty="0" err="1"/>
              <a:t>are</a:t>
            </a:r>
            <a:r>
              <a:rPr lang="pl-PL" sz="2400" i="1" dirty="0"/>
              <a:t> the </a:t>
            </a:r>
            <a:r>
              <a:rPr lang="pl-PL" sz="2400" i="1" dirty="0" err="1"/>
              <a:t>material</a:t>
            </a:r>
            <a:r>
              <a:rPr lang="pl-PL" sz="2400" i="1" dirty="0"/>
              <a:t> </a:t>
            </a:r>
            <a:r>
              <a:rPr lang="pl-PL" sz="2400" i="1" dirty="0" err="1"/>
              <a:t>facts</a:t>
            </a:r>
            <a:r>
              <a:rPr lang="pl-PL" sz="2400" i="1" dirty="0"/>
              <a:t> of the </a:t>
            </a:r>
            <a:r>
              <a:rPr lang="pl-PL" sz="2400" i="1" dirty="0" err="1"/>
              <a:t>case</a:t>
            </a:r>
            <a:r>
              <a:rPr lang="pl-PL" sz="2400" i="1" dirty="0"/>
              <a:t>?</a:t>
            </a:r>
          </a:p>
          <a:p>
            <a:pPr algn="just"/>
            <a:r>
              <a:rPr lang="pl-PL" sz="2400" i="1" dirty="0" err="1"/>
              <a:t>Are</a:t>
            </a:r>
            <a:r>
              <a:rPr lang="pl-PL" sz="2400" i="1" dirty="0"/>
              <a:t> </a:t>
            </a:r>
            <a:r>
              <a:rPr lang="pl-PL" sz="2400" i="1" dirty="0" err="1"/>
              <a:t>they</a:t>
            </a:r>
            <a:r>
              <a:rPr lang="pl-PL" sz="2400" i="1" dirty="0"/>
              <a:t> </a:t>
            </a:r>
            <a:r>
              <a:rPr lang="pl-PL" sz="2400" i="1" dirty="0" err="1"/>
              <a:t>similar</a:t>
            </a:r>
            <a:r>
              <a:rPr lang="pl-PL" sz="2400" i="1" dirty="0"/>
              <a:t> to </a:t>
            </a:r>
            <a:r>
              <a:rPr lang="pl-PL" sz="2400" i="1" dirty="0" err="1"/>
              <a:t>material</a:t>
            </a:r>
            <a:r>
              <a:rPr lang="pl-PL" sz="2400" i="1" dirty="0"/>
              <a:t> </a:t>
            </a:r>
            <a:r>
              <a:rPr lang="pl-PL" sz="2400" i="1" dirty="0" err="1"/>
              <a:t>facts</a:t>
            </a:r>
            <a:r>
              <a:rPr lang="pl-PL" sz="2400" i="1" dirty="0"/>
              <a:t> in </a:t>
            </a:r>
            <a:r>
              <a:rPr lang="pl-PL" sz="2400" i="1" dirty="0" err="1"/>
              <a:t>Donoghue</a:t>
            </a:r>
            <a:r>
              <a:rPr lang="pl-PL" sz="2400" i="1" dirty="0"/>
              <a:t>?</a:t>
            </a:r>
          </a:p>
          <a:p>
            <a:pPr algn="just"/>
            <a:r>
              <a:rPr lang="pl-PL" sz="2400" i="1" dirty="0" err="1"/>
              <a:t>Is</a:t>
            </a:r>
            <a:r>
              <a:rPr lang="pl-PL" sz="2400" i="1" dirty="0"/>
              <a:t> the </a:t>
            </a:r>
            <a:r>
              <a:rPr lang="pl-PL" sz="2400" i="1" dirty="0" err="1"/>
              <a:t>case</a:t>
            </a:r>
            <a:r>
              <a:rPr lang="pl-PL" sz="2400" i="1" dirty="0"/>
              <a:t> </a:t>
            </a:r>
            <a:r>
              <a:rPr lang="pl-PL" sz="2400" i="1" dirty="0" err="1"/>
              <a:t>covered</a:t>
            </a:r>
            <a:r>
              <a:rPr lang="pl-PL" sz="2400" i="1" dirty="0"/>
              <a:t> by the ratio </a:t>
            </a:r>
            <a:r>
              <a:rPr lang="pl-PL" sz="2400" i="1" dirty="0" err="1"/>
              <a:t>decidendi</a:t>
            </a:r>
            <a:r>
              <a:rPr lang="pl-PL" sz="2400" i="1" dirty="0"/>
              <a:t> for </a:t>
            </a:r>
            <a:r>
              <a:rPr lang="pl-PL" sz="2400" i="1" dirty="0" err="1"/>
              <a:t>Donoghue</a:t>
            </a:r>
            <a:r>
              <a:rPr lang="pl-PL" sz="2400" i="1" dirty="0"/>
              <a:t>?</a:t>
            </a:r>
          </a:p>
        </p:txBody>
      </p:sp>
    </p:spTree>
    <p:extLst>
      <p:ext uri="{BB962C8B-B14F-4D97-AF65-F5344CB8AC3E}">
        <p14:creationId xmlns:p14="http://schemas.microsoft.com/office/powerpoint/2010/main" val="180772306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anim calcmode="lin" valueType="num">
                                      <p:cBhvr>
                                        <p:cTn id="1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D44EB3F-8CA2-49E2-96FA-7BA37C49A8A4}"/>
              </a:ext>
            </a:extLst>
          </p:cNvPr>
          <p:cNvSpPr>
            <a:spLocks noGrp="1"/>
          </p:cNvSpPr>
          <p:nvPr>
            <p:ph type="title"/>
          </p:nvPr>
        </p:nvSpPr>
        <p:spPr/>
        <p:txBody>
          <a:bodyPr/>
          <a:lstStyle/>
          <a:p>
            <a:r>
              <a:rPr lang="pl-PL" dirty="0" err="1"/>
              <a:t>Donoghue</a:t>
            </a:r>
            <a:r>
              <a:rPr lang="pl-PL" dirty="0"/>
              <a:t>: </a:t>
            </a:r>
            <a:r>
              <a:rPr lang="pl-PL" i="1" dirty="0"/>
              <a:t>ratio </a:t>
            </a:r>
            <a:r>
              <a:rPr lang="pl-PL" i="1" dirty="0" err="1"/>
              <a:t>decidendi</a:t>
            </a:r>
            <a:endParaRPr lang="pl-PL" i="1" dirty="0"/>
          </a:p>
        </p:txBody>
      </p:sp>
      <p:sp>
        <p:nvSpPr>
          <p:cNvPr id="3" name="Symbol zastępczy zawartości 2">
            <a:extLst>
              <a:ext uri="{FF2B5EF4-FFF2-40B4-BE49-F238E27FC236}">
                <a16:creationId xmlns:a16="http://schemas.microsoft.com/office/drawing/2014/main" id="{9B12F6C8-259E-46A4-9E66-79031D323809}"/>
              </a:ext>
            </a:extLst>
          </p:cNvPr>
          <p:cNvSpPr>
            <a:spLocks noGrp="1"/>
          </p:cNvSpPr>
          <p:nvPr>
            <p:ph idx="1"/>
          </p:nvPr>
        </p:nvSpPr>
        <p:spPr/>
        <p:txBody>
          <a:bodyPr>
            <a:noAutofit/>
          </a:bodyPr>
          <a:lstStyle/>
          <a:p>
            <a:pPr marL="0" indent="0" algn="just">
              <a:buNone/>
            </a:pPr>
            <a:r>
              <a:rPr lang="pl-PL" sz="1800" b="1" dirty="0"/>
              <a:t>Version A:</a:t>
            </a:r>
          </a:p>
          <a:p>
            <a:pPr marL="0" indent="0" algn="just">
              <a:buNone/>
            </a:pPr>
            <a:r>
              <a:rPr lang="pl-PL" sz="1800" dirty="0"/>
              <a:t>„</a:t>
            </a:r>
            <a:r>
              <a:rPr lang="en-US" sz="1800" dirty="0"/>
              <a:t>it could be interpreted as narrow as to establish a duty not to sell opaque bottles of ginger-beer, containing the decomposed remains of a dead snail, to Scottish widows</a:t>
            </a:r>
            <a:r>
              <a:rPr lang="pl-PL" sz="1800" dirty="0"/>
              <a:t>”</a:t>
            </a:r>
            <a:r>
              <a:rPr lang="en-US" sz="1800" dirty="0"/>
              <a:t>.</a:t>
            </a:r>
            <a:endParaRPr lang="pl-PL" sz="1800" dirty="0"/>
          </a:p>
          <a:p>
            <a:pPr marL="0" indent="0" algn="just">
              <a:buNone/>
            </a:pPr>
            <a:endParaRPr lang="pl-PL" sz="1800" dirty="0"/>
          </a:p>
          <a:p>
            <a:pPr marL="0" indent="0" algn="just">
              <a:buNone/>
            </a:pPr>
            <a:r>
              <a:rPr lang="pl-PL" sz="1800" b="1" dirty="0"/>
              <a:t>Version B:</a:t>
            </a:r>
          </a:p>
          <a:p>
            <a:pPr marL="0" indent="0" algn="just">
              <a:buNone/>
            </a:pPr>
            <a:r>
              <a:rPr lang="en-US" sz="1800" dirty="0"/>
              <a:t>first, negligence is distinct and separate in tort; second, there does not need to be a contractual relationship for a duty to be established; third, manufacturers owe a duty to the consumers who they intend to use their product.</a:t>
            </a:r>
            <a:endParaRPr lang="pl-PL" sz="1800" dirty="0"/>
          </a:p>
          <a:p>
            <a:pPr marL="0" indent="0" algn="just">
              <a:buNone/>
            </a:pPr>
            <a:endParaRPr lang="pl-PL" sz="1800" dirty="0"/>
          </a:p>
          <a:p>
            <a:pPr marL="0" indent="0" algn="just">
              <a:buNone/>
            </a:pPr>
            <a:r>
              <a:rPr lang="pl-PL" sz="1800" b="1" dirty="0"/>
              <a:t>Lord </a:t>
            </a:r>
            <a:r>
              <a:rPr lang="pl-PL" sz="1800" b="1" dirty="0" err="1"/>
              <a:t>Atkin</a:t>
            </a:r>
            <a:r>
              <a:rPr lang="pl-PL" sz="1800" b="1" dirty="0"/>
              <a:t> and the </a:t>
            </a:r>
            <a:r>
              <a:rPr lang="pl-PL" sz="1800" b="1" dirty="0" err="1"/>
              <a:t>neighbour</a:t>
            </a:r>
            <a:r>
              <a:rPr lang="pl-PL" sz="1800" b="1" dirty="0"/>
              <a:t> </a:t>
            </a:r>
            <a:r>
              <a:rPr lang="pl-PL" sz="1800" b="1" dirty="0" err="1"/>
              <a:t>principle</a:t>
            </a:r>
            <a:r>
              <a:rPr lang="pl-PL" sz="1800" b="1" dirty="0"/>
              <a:t>:</a:t>
            </a:r>
          </a:p>
          <a:p>
            <a:pPr marL="0" indent="0" algn="just">
              <a:buNone/>
            </a:pPr>
            <a:r>
              <a:rPr lang="en-US" sz="1800" dirty="0"/>
              <a:t>The rule that you are to love your </a:t>
            </a:r>
            <a:r>
              <a:rPr lang="en-US" sz="1800" dirty="0" err="1"/>
              <a:t>neighbour</a:t>
            </a:r>
            <a:r>
              <a:rPr lang="en-US" sz="1800" dirty="0"/>
              <a:t> becomes in law, you must not injure your </a:t>
            </a:r>
            <a:r>
              <a:rPr lang="en-US" sz="1800" dirty="0" err="1"/>
              <a:t>neighbour</a:t>
            </a:r>
            <a:r>
              <a:rPr lang="en-US" sz="1800" dirty="0"/>
              <a:t>; and the lawyer’s question, Who is my </a:t>
            </a:r>
            <a:r>
              <a:rPr lang="en-US" sz="1800" dirty="0" err="1"/>
              <a:t>neighbour</a:t>
            </a:r>
            <a:r>
              <a:rPr lang="en-US" sz="1800" dirty="0"/>
              <a:t>? receives a restricted reply. You must take reasonable care to avoid acts or omissions which you can reasonably foresee would be likely to injure your </a:t>
            </a:r>
            <a:r>
              <a:rPr lang="en-US" sz="1800" dirty="0" err="1"/>
              <a:t>neighbour</a:t>
            </a:r>
            <a:r>
              <a:rPr lang="en-US" sz="1800" dirty="0"/>
              <a:t>. Who, then, in law is my </a:t>
            </a:r>
            <a:r>
              <a:rPr lang="en-US" sz="1800" dirty="0" err="1"/>
              <a:t>neighbour</a:t>
            </a:r>
            <a:r>
              <a:rPr lang="en-US" sz="1800" dirty="0"/>
              <a:t>? The answer seems to be – persons who are so closely and directly affected by my act that I ought reasonably to have them in contemplation as being so affected when I am directing my mind to the acts or omissions which are called in question.</a:t>
            </a:r>
            <a:endParaRPr lang="pl-PL" sz="1800" dirty="0"/>
          </a:p>
        </p:txBody>
      </p:sp>
    </p:spTree>
    <p:extLst>
      <p:ext uri="{BB962C8B-B14F-4D97-AF65-F5344CB8AC3E}">
        <p14:creationId xmlns:p14="http://schemas.microsoft.com/office/powerpoint/2010/main" val="46761302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anim calcmode="lin" valueType="num">
                                      <p:cBhvr>
                                        <p:cTn id="3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1000"/>
                                        <p:tgtEl>
                                          <p:spTgt spid="3">
                                            <p:txEl>
                                              <p:pRg st="7" end="7"/>
                                            </p:txEl>
                                          </p:spTgt>
                                        </p:tgtEl>
                                      </p:cBhvr>
                                    </p:animEffect>
                                    <p:anim calcmode="lin" valueType="num">
                                      <p:cBhvr>
                                        <p:cTn id="3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57C45BF-C286-4525-A601-85C6F4E5A6E6}"/>
              </a:ext>
            </a:extLst>
          </p:cNvPr>
          <p:cNvSpPr>
            <a:spLocks noGrp="1"/>
          </p:cNvSpPr>
          <p:nvPr>
            <p:ph type="title"/>
          </p:nvPr>
        </p:nvSpPr>
        <p:spPr/>
        <p:txBody>
          <a:bodyPr/>
          <a:lstStyle/>
          <a:p>
            <a:r>
              <a:rPr lang="pl-PL" dirty="0"/>
              <a:t>Balfour v Balfour </a:t>
            </a:r>
            <a:r>
              <a:rPr lang="pl-PL" dirty="0">
                <a:solidFill>
                  <a:schemeClr val="bg2">
                    <a:lumMod val="50000"/>
                  </a:schemeClr>
                </a:solidFill>
              </a:rPr>
              <a:t>(1919)</a:t>
            </a:r>
            <a:br>
              <a:rPr lang="pl-PL" dirty="0"/>
            </a:br>
            <a:r>
              <a:rPr lang="pl-PL" dirty="0" err="1"/>
              <a:t>Merrit</a:t>
            </a:r>
            <a:r>
              <a:rPr lang="pl-PL" dirty="0"/>
              <a:t> v </a:t>
            </a:r>
            <a:r>
              <a:rPr lang="pl-PL" dirty="0" err="1"/>
              <a:t>Merrit</a:t>
            </a:r>
            <a:r>
              <a:rPr lang="pl-PL" dirty="0"/>
              <a:t> </a:t>
            </a:r>
            <a:r>
              <a:rPr lang="pl-PL" dirty="0">
                <a:solidFill>
                  <a:schemeClr val="bg2">
                    <a:lumMod val="50000"/>
                  </a:schemeClr>
                </a:solidFill>
              </a:rPr>
              <a:t>(1971)</a:t>
            </a:r>
          </a:p>
        </p:txBody>
      </p:sp>
      <p:sp>
        <p:nvSpPr>
          <p:cNvPr id="3" name="Symbol zastępczy zawartości 2">
            <a:extLst>
              <a:ext uri="{FF2B5EF4-FFF2-40B4-BE49-F238E27FC236}">
                <a16:creationId xmlns:a16="http://schemas.microsoft.com/office/drawing/2014/main" id="{86FBD6AC-CF2D-4F2F-8C0E-3F08C587D994}"/>
              </a:ext>
            </a:extLst>
          </p:cNvPr>
          <p:cNvSpPr>
            <a:spLocks noGrp="1"/>
          </p:cNvSpPr>
          <p:nvPr>
            <p:ph idx="1"/>
          </p:nvPr>
        </p:nvSpPr>
        <p:spPr/>
        <p:txBody>
          <a:bodyPr>
            <a:normAutofit fontScale="85000" lnSpcReduction="20000"/>
          </a:bodyPr>
          <a:lstStyle/>
          <a:p>
            <a:pPr algn="just"/>
            <a:r>
              <a:rPr lang="pl-PL" dirty="0"/>
              <a:t>In </a:t>
            </a:r>
            <a:r>
              <a:rPr lang="pl-PL" i="1" dirty="0"/>
              <a:t>Balfour, </a:t>
            </a:r>
            <a:r>
              <a:rPr lang="en-US" dirty="0" err="1"/>
              <a:t>Mr</a:t>
            </a:r>
            <a:r>
              <a:rPr lang="en-US" dirty="0"/>
              <a:t> Balfour was a civil engineer, and worked for the</a:t>
            </a:r>
            <a:r>
              <a:rPr lang="pl-PL" dirty="0"/>
              <a:t> </a:t>
            </a:r>
            <a:r>
              <a:rPr lang="en-US" dirty="0"/>
              <a:t>Government in Ceylon (now Sri Lanka). </a:t>
            </a:r>
            <a:r>
              <a:rPr lang="en-US" dirty="0" err="1"/>
              <a:t>Mrs</a:t>
            </a:r>
            <a:r>
              <a:rPr lang="en-US" dirty="0"/>
              <a:t> Balfour was living with him. In 1915, they both came back to England during </a:t>
            </a:r>
            <a:r>
              <a:rPr lang="en-US" dirty="0" err="1"/>
              <a:t>Mr</a:t>
            </a:r>
            <a:r>
              <a:rPr lang="en-US" dirty="0"/>
              <a:t> Balfour's leave. But </a:t>
            </a:r>
            <a:r>
              <a:rPr lang="en-US" dirty="0" err="1"/>
              <a:t>Mrs</a:t>
            </a:r>
            <a:r>
              <a:rPr lang="en-US" dirty="0"/>
              <a:t> Balfour had developed rheumatic arthritis. Her doctor advised her to stay in England, because Ceylon</a:t>
            </a:r>
            <a:r>
              <a:rPr lang="pl-PL" dirty="0"/>
              <a:t> </a:t>
            </a:r>
            <a:r>
              <a:rPr lang="en-US" dirty="0"/>
              <a:t>climate would be detrimental to her health. As </a:t>
            </a:r>
            <a:r>
              <a:rPr lang="en-US" dirty="0" err="1"/>
              <a:t>Mr</a:t>
            </a:r>
            <a:r>
              <a:rPr lang="en-US" dirty="0"/>
              <a:t> Balfour's boat was about to set sail, he promised her £30 a month until she came back to Ceylon. They drifted apart, and </a:t>
            </a:r>
            <a:r>
              <a:rPr lang="en-US" dirty="0" err="1"/>
              <a:t>Mr</a:t>
            </a:r>
            <a:r>
              <a:rPr lang="en-US" dirty="0"/>
              <a:t> Balfour wrote saying it was better that they remain apart. In March 1918, </a:t>
            </a:r>
            <a:r>
              <a:rPr lang="en-US" dirty="0" err="1"/>
              <a:t>Mrs</a:t>
            </a:r>
            <a:r>
              <a:rPr lang="en-US" dirty="0"/>
              <a:t> Balfour sued him to keep up with the monthly £30 payments.</a:t>
            </a:r>
            <a:endParaRPr lang="pl-PL" dirty="0"/>
          </a:p>
          <a:p>
            <a:pPr algn="just"/>
            <a:endParaRPr lang="pl-PL" dirty="0"/>
          </a:p>
          <a:p>
            <a:pPr algn="just"/>
            <a:r>
              <a:rPr lang="pl-PL" dirty="0"/>
              <a:t>In </a:t>
            </a:r>
            <a:r>
              <a:rPr lang="pl-PL" i="1" dirty="0" err="1"/>
              <a:t>Merrit</a:t>
            </a:r>
            <a:r>
              <a:rPr lang="pl-PL" dirty="0"/>
              <a:t>, </a:t>
            </a:r>
            <a:r>
              <a:rPr lang="en-US" dirty="0"/>
              <a:t>Mr. Merritt and his wife jointly owned a house. Mr. Merritt left to live with another woman. They made a</a:t>
            </a:r>
            <a:r>
              <a:rPr lang="pl-PL" dirty="0"/>
              <a:t> </a:t>
            </a:r>
            <a:r>
              <a:rPr lang="pl-PL" dirty="0" err="1"/>
              <a:t>signed</a:t>
            </a:r>
            <a:r>
              <a:rPr lang="en-US" dirty="0"/>
              <a:t> agreement that Mr. Merritt would pay Mrs. Merritt a £40 monthly sum, and eventually transfer the house to her, if Mrs. Merritt kept up the monthly mortgage payments. When the mortgage was paid Mr. Merritt refused to transfer the house.</a:t>
            </a:r>
            <a:endParaRPr lang="pl-PL" dirty="0"/>
          </a:p>
        </p:txBody>
      </p:sp>
    </p:spTree>
    <p:extLst>
      <p:ext uri="{BB962C8B-B14F-4D97-AF65-F5344CB8AC3E}">
        <p14:creationId xmlns:p14="http://schemas.microsoft.com/office/powerpoint/2010/main" val="410800782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74FDA7B-814C-46A8-9D1F-65FA428A85AF}"/>
              </a:ext>
            </a:extLst>
          </p:cNvPr>
          <p:cNvSpPr>
            <a:spLocks noGrp="1"/>
          </p:cNvSpPr>
          <p:nvPr>
            <p:ph type="title"/>
          </p:nvPr>
        </p:nvSpPr>
        <p:spPr/>
        <p:txBody>
          <a:bodyPr/>
          <a:lstStyle/>
          <a:p>
            <a:r>
              <a:rPr lang="pl-PL" dirty="0" err="1"/>
              <a:t>Further</a:t>
            </a:r>
            <a:r>
              <a:rPr lang="pl-PL" dirty="0"/>
              <a:t> </a:t>
            </a:r>
            <a:r>
              <a:rPr lang="pl-PL" dirty="0" err="1"/>
              <a:t>reading</a:t>
            </a:r>
            <a:endParaRPr lang="pl-PL" dirty="0"/>
          </a:p>
        </p:txBody>
      </p:sp>
      <p:sp>
        <p:nvSpPr>
          <p:cNvPr id="3" name="Symbol zastępczy zawartości 2">
            <a:extLst>
              <a:ext uri="{FF2B5EF4-FFF2-40B4-BE49-F238E27FC236}">
                <a16:creationId xmlns:a16="http://schemas.microsoft.com/office/drawing/2014/main" id="{968222E4-95D0-478B-B8CD-48B562FCE40D}"/>
              </a:ext>
            </a:extLst>
          </p:cNvPr>
          <p:cNvSpPr>
            <a:spLocks noGrp="1"/>
          </p:cNvSpPr>
          <p:nvPr>
            <p:ph idx="1"/>
          </p:nvPr>
        </p:nvSpPr>
        <p:spPr/>
        <p:txBody>
          <a:bodyPr/>
          <a:lstStyle/>
          <a:p>
            <a:r>
              <a:rPr lang="pl-PL" dirty="0">
                <a:hlinkClick r:id="rId2"/>
              </a:rPr>
              <a:t>https://www.lawteacher.net/cases/donoghue-v-stevenson.php</a:t>
            </a:r>
            <a:endParaRPr lang="pl-PL" dirty="0"/>
          </a:p>
          <a:p>
            <a:endParaRPr lang="pl-PL" dirty="0"/>
          </a:p>
          <a:p>
            <a:r>
              <a:rPr lang="pl-PL" dirty="0">
                <a:hlinkClick r:id="rId3"/>
              </a:rPr>
              <a:t>https://www.lawteacher.net/free-law-essays/judicial-law/previous-decisions-made-by-judges-in-similar-cases-judicial-law-essay.php</a:t>
            </a:r>
            <a:endParaRPr lang="pl-PL" dirty="0"/>
          </a:p>
          <a:p>
            <a:endParaRPr lang="pl-PL" dirty="0"/>
          </a:p>
          <a:p>
            <a:endParaRPr lang="pl-PL" dirty="0"/>
          </a:p>
        </p:txBody>
      </p:sp>
    </p:spTree>
    <p:extLst>
      <p:ext uri="{BB962C8B-B14F-4D97-AF65-F5344CB8AC3E}">
        <p14:creationId xmlns:p14="http://schemas.microsoft.com/office/powerpoint/2010/main" val="2913417578"/>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TotalTime>
  <Words>1010</Words>
  <Application>Microsoft Office PowerPoint</Application>
  <PresentationFormat>Panoramiczny</PresentationFormat>
  <Paragraphs>45</Paragraphs>
  <Slides>8</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8</vt:i4>
      </vt:variant>
    </vt:vector>
  </HeadingPairs>
  <TitlesOfParts>
    <vt:vector size="12" baseType="lpstr">
      <vt:lpstr>Arial</vt:lpstr>
      <vt:lpstr>Calibri</vt:lpstr>
      <vt:lpstr>Calibri Light</vt:lpstr>
      <vt:lpstr>Motyw pakietu Office</vt:lpstr>
      <vt:lpstr>Legal Language Interpretation of case law</vt:lpstr>
      <vt:lpstr>The concept of binding precedent</vt:lpstr>
      <vt:lpstr>Three basic situations</vt:lpstr>
      <vt:lpstr>Donoghue v Stevenson (1932)</vt:lpstr>
      <vt:lpstr>Grant v The Australian Knitting Mills Ltd. (1935)</vt:lpstr>
      <vt:lpstr>Donoghue: ratio decidendi</vt:lpstr>
      <vt:lpstr>Balfour v Balfour (1919) Merrit v Merrit (1971)</vt:lpstr>
      <vt:lpstr>Further reading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Maciej Pichlak</dc:creator>
  <cp:lastModifiedBy>Maciej Pichlak</cp:lastModifiedBy>
  <cp:revision>17</cp:revision>
  <dcterms:created xsi:type="dcterms:W3CDTF">2017-11-28T08:33:17Z</dcterms:created>
  <dcterms:modified xsi:type="dcterms:W3CDTF">2019-11-26T06:57:55Z</dcterms:modified>
</cp:coreProperties>
</file>