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7" r:id="rId2"/>
    <p:sldId id="258" r:id="rId3"/>
    <p:sldId id="261" r:id="rId4"/>
    <p:sldId id="263" r:id="rId5"/>
    <p:sldId id="264" r:id="rId6"/>
    <p:sldId id="265" r:id="rId7"/>
    <p:sldId id="259" r:id="rId8"/>
    <p:sldId id="260" r:id="rId9"/>
    <p:sldId id="266" r:id="rId10"/>
    <p:sldId id="267" r:id="rId11"/>
    <p:sldId id="268" r:id="rId12"/>
    <p:sldId id="269" r:id="rId13"/>
    <p:sldId id="270" r:id="rId14"/>
    <p:sldId id="273" r:id="rId15"/>
    <p:sldId id="271" r:id="rId16"/>
    <p:sldId id="272" r:id="rId17"/>
    <p:sldId id="274" r:id="rId18"/>
    <p:sldId id="275" r:id="rId19"/>
    <p:sldId id="262"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2"/>
    <p:restoredTop sz="94729"/>
  </p:normalViewPr>
  <p:slideViewPr>
    <p:cSldViewPr snapToGrid="0" snapToObjects="1">
      <p:cViewPr varScale="1">
        <p:scale>
          <a:sx n="122" d="100"/>
          <a:sy n="122" d="100"/>
        </p:scale>
        <p:origin x="224"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16AF0-630E-7E4F-96D3-17F439E3F084}"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pl-PL"/>
        </a:p>
      </dgm:t>
    </dgm:pt>
    <dgm:pt modelId="{42E5FD6B-3C26-8244-9E09-1225B5FE86E8}">
      <dgm:prSet phldrT="[Tekst]"/>
      <dgm:spPr/>
      <dgm:t>
        <a:bodyPr/>
        <a:lstStyle/>
        <a:p>
          <a:r>
            <a:rPr lang="pl-PL" dirty="0"/>
            <a:t>MERGERS</a:t>
          </a:r>
        </a:p>
      </dgm:t>
    </dgm:pt>
    <dgm:pt modelId="{59ACE1A5-5AFE-CC46-BE33-7AD12B30CBB5}" type="parTrans" cxnId="{30372B1A-8406-3B40-A6B2-D91DB0E6525B}">
      <dgm:prSet/>
      <dgm:spPr/>
      <dgm:t>
        <a:bodyPr/>
        <a:lstStyle/>
        <a:p>
          <a:endParaRPr lang="pl-PL"/>
        </a:p>
      </dgm:t>
    </dgm:pt>
    <dgm:pt modelId="{4C8E4956-29F4-B040-8D6A-39774EC488E7}" type="sibTrans" cxnId="{30372B1A-8406-3B40-A6B2-D91DB0E6525B}">
      <dgm:prSet/>
      <dgm:spPr/>
      <dgm:t>
        <a:bodyPr/>
        <a:lstStyle/>
        <a:p>
          <a:endParaRPr lang="pl-PL"/>
        </a:p>
      </dgm:t>
    </dgm:pt>
    <dgm:pt modelId="{9333C8C0-935F-F94A-B10A-BFD85AC1701B}">
      <dgm:prSet phldrT="[Tekst]" custT="1"/>
      <dgm:spPr/>
      <dgm:t>
        <a:bodyPr/>
        <a:lstStyle/>
        <a:p>
          <a:r>
            <a:rPr lang="pl-PL" sz="1600" kern="1200" dirty="0">
              <a:solidFill>
                <a:srgbClr val="FFFFFF"/>
              </a:solidFill>
              <a:latin typeface="Gill Sans MT" panose="020B0502020104020203"/>
              <a:ea typeface="+mn-ea"/>
              <a:cs typeface="+mn-cs"/>
            </a:rPr>
            <a:t>MERGER BY ACQUISITION</a:t>
          </a:r>
        </a:p>
      </dgm:t>
    </dgm:pt>
    <dgm:pt modelId="{06B8D72F-7B5A-CE43-8655-2C0E46F37B3E}" type="parTrans" cxnId="{92E5D504-B2DE-984E-8F3E-8A503826AE8F}">
      <dgm:prSet/>
      <dgm:spPr/>
      <dgm:t>
        <a:bodyPr/>
        <a:lstStyle/>
        <a:p>
          <a:endParaRPr lang="pl-PL"/>
        </a:p>
      </dgm:t>
    </dgm:pt>
    <dgm:pt modelId="{3EC08774-F8C9-2040-9565-84A2D9ABDCB0}" type="sibTrans" cxnId="{92E5D504-B2DE-984E-8F3E-8A503826AE8F}">
      <dgm:prSet/>
      <dgm:spPr/>
      <dgm:t>
        <a:bodyPr/>
        <a:lstStyle/>
        <a:p>
          <a:endParaRPr lang="pl-PL"/>
        </a:p>
      </dgm:t>
    </dgm:pt>
    <dgm:pt modelId="{7A060585-29A3-974B-8AB6-EC170E80FC62}">
      <dgm:prSet phldrT="[Tekst]" custT="1"/>
      <dgm:spPr/>
      <dgm:t>
        <a:bodyPr/>
        <a:lstStyle/>
        <a:p>
          <a:r>
            <a:rPr lang="pl-PL" sz="1600" kern="1200" dirty="0"/>
            <a:t>MERGER BY </a:t>
          </a:r>
          <a:r>
            <a:rPr lang="pl-PL" sz="1600" kern="1200" dirty="0">
              <a:solidFill>
                <a:srgbClr val="FFFFFF"/>
              </a:solidFill>
              <a:latin typeface="Gill Sans MT" panose="020B0502020104020203"/>
              <a:ea typeface="+mn-ea"/>
              <a:cs typeface="+mn-cs"/>
            </a:rPr>
            <a:t> THE FORMATION OF A NEW COMPANY</a:t>
          </a:r>
          <a:r>
            <a:rPr lang="pl-PL" sz="1600" b="1" kern="1200" dirty="0"/>
            <a:t> </a:t>
          </a:r>
          <a:endParaRPr lang="pl-PL" sz="1600" kern="1200" dirty="0"/>
        </a:p>
      </dgm:t>
    </dgm:pt>
    <dgm:pt modelId="{CF75607F-7B4F-1443-BF09-060F1998E675}" type="parTrans" cxnId="{BFDC8B29-F0F2-1243-83AA-9188D888A5EC}">
      <dgm:prSet/>
      <dgm:spPr/>
      <dgm:t>
        <a:bodyPr/>
        <a:lstStyle/>
        <a:p>
          <a:endParaRPr lang="pl-PL"/>
        </a:p>
      </dgm:t>
    </dgm:pt>
    <dgm:pt modelId="{F37B01C6-7E07-CF40-9BBE-9E58D02FDAFC}" type="sibTrans" cxnId="{BFDC8B29-F0F2-1243-83AA-9188D888A5EC}">
      <dgm:prSet/>
      <dgm:spPr/>
      <dgm:t>
        <a:bodyPr/>
        <a:lstStyle/>
        <a:p>
          <a:endParaRPr lang="pl-PL"/>
        </a:p>
      </dgm:t>
    </dgm:pt>
    <dgm:pt modelId="{54870584-7B41-AC46-BEA0-5692E81BDB57}" type="pres">
      <dgm:prSet presAssocID="{14E16AF0-630E-7E4F-96D3-17F439E3F084}" presName="hierChild1" presStyleCnt="0">
        <dgm:presLayoutVars>
          <dgm:orgChart val="1"/>
          <dgm:chPref val="1"/>
          <dgm:dir/>
          <dgm:animOne val="branch"/>
          <dgm:animLvl val="lvl"/>
          <dgm:resizeHandles/>
        </dgm:presLayoutVars>
      </dgm:prSet>
      <dgm:spPr/>
    </dgm:pt>
    <dgm:pt modelId="{A42F06BA-EF2A-C54F-9F12-9DEE0283EF5E}" type="pres">
      <dgm:prSet presAssocID="{42E5FD6B-3C26-8244-9E09-1225B5FE86E8}" presName="hierRoot1" presStyleCnt="0">
        <dgm:presLayoutVars>
          <dgm:hierBranch val="init"/>
        </dgm:presLayoutVars>
      </dgm:prSet>
      <dgm:spPr/>
    </dgm:pt>
    <dgm:pt modelId="{8DCA600B-F614-4642-8CCE-1EEBE48E43A6}" type="pres">
      <dgm:prSet presAssocID="{42E5FD6B-3C26-8244-9E09-1225B5FE86E8}" presName="rootComposite1" presStyleCnt="0"/>
      <dgm:spPr/>
    </dgm:pt>
    <dgm:pt modelId="{636C19C4-9A7A-EE43-BBD4-9FB856EB25EE}" type="pres">
      <dgm:prSet presAssocID="{42E5FD6B-3C26-8244-9E09-1225B5FE86E8}" presName="rootText1" presStyleLbl="node0" presStyleIdx="0" presStyleCnt="1">
        <dgm:presLayoutVars>
          <dgm:chPref val="3"/>
        </dgm:presLayoutVars>
      </dgm:prSet>
      <dgm:spPr/>
    </dgm:pt>
    <dgm:pt modelId="{FE7287B6-57C9-5948-B087-A300F9F45523}" type="pres">
      <dgm:prSet presAssocID="{42E5FD6B-3C26-8244-9E09-1225B5FE86E8}" presName="rootConnector1" presStyleLbl="node1" presStyleIdx="0" presStyleCnt="0"/>
      <dgm:spPr/>
    </dgm:pt>
    <dgm:pt modelId="{040972FC-4058-B243-8C5F-E8EC76A648DD}" type="pres">
      <dgm:prSet presAssocID="{42E5FD6B-3C26-8244-9E09-1225B5FE86E8}" presName="hierChild2" presStyleCnt="0"/>
      <dgm:spPr/>
    </dgm:pt>
    <dgm:pt modelId="{273DB6E9-7227-854E-A334-4E601A1D0E75}" type="pres">
      <dgm:prSet presAssocID="{06B8D72F-7B5A-CE43-8655-2C0E46F37B3E}" presName="Name37" presStyleLbl="parChTrans1D2" presStyleIdx="0" presStyleCnt="2"/>
      <dgm:spPr/>
    </dgm:pt>
    <dgm:pt modelId="{CB796D4D-46FB-D34B-8DD5-2AC85AB734D4}" type="pres">
      <dgm:prSet presAssocID="{9333C8C0-935F-F94A-B10A-BFD85AC1701B}" presName="hierRoot2" presStyleCnt="0">
        <dgm:presLayoutVars>
          <dgm:hierBranch val="init"/>
        </dgm:presLayoutVars>
      </dgm:prSet>
      <dgm:spPr/>
    </dgm:pt>
    <dgm:pt modelId="{1EC1C1C8-6A34-1A4D-B7C4-7A9FE53FB184}" type="pres">
      <dgm:prSet presAssocID="{9333C8C0-935F-F94A-B10A-BFD85AC1701B}" presName="rootComposite" presStyleCnt="0"/>
      <dgm:spPr/>
    </dgm:pt>
    <dgm:pt modelId="{C4FA29FB-74DA-5D4D-8027-73D5A3EEFD0B}" type="pres">
      <dgm:prSet presAssocID="{9333C8C0-935F-F94A-B10A-BFD85AC1701B}" presName="rootText" presStyleLbl="node2" presStyleIdx="0" presStyleCnt="2">
        <dgm:presLayoutVars>
          <dgm:chPref val="3"/>
        </dgm:presLayoutVars>
      </dgm:prSet>
      <dgm:spPr/>
    </dgm:pt>
    <dgm:pt modelId="{D08B0470-EE3A-4148-A8C1-CE66F1B5C581}" type="pres">
      <dgm:prSet presAssocID="{9333C8C0-935F-F94A-B10A-BFD85AC1701B}" presName="rootConnector" presStyleLbl="node2" presStyleIdx="0" presStyleCnt="2"/>
      <dgm:spPr/>
    </dgm:pt>
    <dgm:pt modelId="{2CE96FE6-E841-6145-9058-A9BE04A56596}" type="pres">
      <dgm:prSet presAssocID="{9333C8C0-935F-F94A-B10A-BFD85AC1701B}" presName="hierChild4" presStyleCnt="0"/>
      <dgm:spPr/>
    </dgm:pt>
    <dgm:pt modelId="{8F8E2847-9576-0F4C-A9D2-255DE0CDD3C5}" type="pres">
      <dgm:prSet presAssocID="{9333C8C0-935F-F94A-B10A-BFD85AC1701B}" presName="hierChild5" presStyleCnt="0"/>
      <dgm:spPr/>
    </dgm:pt>
    <dgm:pt modelId="{4B9CB15F-A9DC-D843-A917-FF693A871BC4}" type="pres">
      <dgm:prSet presAssocID="{CF75607F-7B4F-1443-BF09-060F1998E675}" presName="Name37" presStyleLbl="parChTrans1D2" presStyleIdx="1" presStyleCnt="2"/>
      <dgm:spPr/>
    </dgm:pt>
    <dgm:pt modelId="{41D42367-CB4D-114C-B568-EC9D5FF5E611}" type="pres">
      <dgm:prSet presAssocID="{7A060585-29A3-974B-8AB6-EC170E80FC62}" presName="hierRoot2" presStyleCnt="0">
        <dgm:presLayoutVars>
          <dgm:hierBranch val="init"/>
        </dgm:presLayoutVars>
      </dgm:prSet>
      <dgm:spPr/>
    </dgm:pt>
    <dgm:pt modelId="{7A342219-E757-4241-81BC-6D95A4FE3B09}" type="pres">
      <dgm:prSet presAssocID="{7A060585-29A3-974B-8AB6-EC170E80FC62}" presName="rootComposite" presStyleCnt="0"/>
      <dgm:spPr/>
    </dgm:pt>
    <dgm:pt modelId="{BC0BBD28-AD69-CB43-AF72-C1A456E6795E}" type="pres">
      <dgm:prSet presAssocID="{7A060585-29A3-974B-8AB6-EC170E80FC62}" presName="rootText" presStyleLbl="node2" presStyleIdx="1" presStyleCnt="2">
        <dgm:presLayoutVars>
          <dgm:chPref val="3"/>
        </dgm:presLayoutVars>
      </dgm:prSet>
      <dgm:spPr/>
    </dgm:pt>
    <dgm:pt modelId="{D07CCB9B-BFC1-E04A-9B79-B5D5D73455AD}" type="pres">
      <dgm:prSet presAssocID="{7A060585-29A3-974B-8AB6-EC170E80FC62}" presName="rootConnector" presStyleLbl="node2" presStyleIdx="1" presStyleCnt="2"/>
      <dgm:spPr/>
    </dgm:pt>
    <dgm:pt modelId="{A7A8F345-13C1-3C4F-BAA1-9570DAA3808A}" type="pres">
      <dgm:prSet presAssocID="{7A060585-29A3-974B-8AB6-EC170E80FC62}" presName="hierChild4" presStyleCnt="0"/>
      <dgm:spPr/>
    </dgm:pt>
    <dgm:pt modelId="{9A329448-FC7D-9B4C-A531-A58AC652D04F}" type="pres">
      <dgm:prSet presAssocID="{7A060585-29A3-974B-8AB6-EC170E80FC62}" presName="hierChild5" presStyleCnt="0"/>
      <dgm:spPr/>
    </dgm:pt>
    <dgm:pt modelId="{7944379C-88DA-F24A-BDD4-B811C4076072}" type="pres">
      <dgm:prSet presAssocID="{42E5FD6B-3C26-8244-9E09-1225B5FE86E8}" presName="hierChild3" presStyleCnt="0"/>
      <dgm:spPr/>
    </dgm:pt>
  </dgm:ptLst>
  <dgm:cxnLst>
    <dgm:cxn modelId="{92E5D504-B2DE-984E-8F3E-8A503826AE8F}" srcId="{42E5FD6B-3C26-8244-9E09-1225B5FE86E8}" destId="{9333C8C0-935F-F94A-B10A-BFD85AC1701B}" srcOrd="0" destOrd="0" parTransId="{06B8D72F-7B5A-CE43-8655-2C0E46F37B3E}" sibTransId="{3EC08774-F8C9-2040-9565-84A2D9ABDCB0}"/>
    <dgm:cxn modelId="{5DC4E204-93D8-CF4F-B4A4-08F2D345AF77}" type="presOf" srcId="{06B8D72F-7B5A-CE43-8655-2C0E46F37B3E}" destId="{273DB6E9-7227-854E-A334-4E601A1D0E75}" srcOrd="0" destOrd="0" presId="urn:microsoft.com/office/officeart/2005/8/layout/orgChart1"/>
    <dgm:cxn modelId="{30372B1A-8406-3B40-A6B2-D91DB0E6525B}" srcId="{14E16AF0-630E-7E4F-96D3-17F439E3F084}" destId="{42E5FD6B-3C26-8244-9E09-1225B5FE86E8}" srcOrd="0" destOrd="0" parTransId="{59ACE1A5-5AFE-CC46-BE33-7AD12B30CBB5}" sibTransId="{4C8E4956-29F4-B040-8D6A-39774EC488E7}"/>
    <dgm:cxn modelId="{C8F14628-3621-4B4C-AE08-FBDC4EB97C8F}" type="presOf" srcId="{9333C8C0-935F-F94A-B10A-BFD85AC1701B}" destId="{C4FA29FB-74DA-5D4D-8027-73D5A3EEFD0B}" srcOrd="0" destOrd="0" presId="urn:microsoft.com/office/officeart/2005/8/layout/orgChart1"/>
    <dgm:cxn modelId="{BFDC8B29-F0F2-1243-83AA-9188D888A5EC}" srcId="{42E5FD6B-3C26-8244-9E09-1225B5FE86E8}" destId="{7A060585-29A3-974B-8AB6-EC170E80FC62}" srcOrd="1" destOrd="0" parTransId="{CF75607F-7B4F-1443-BF09-060F1998E675}" sibTransId="{F37B01C6-7E07-CF40-9BBE-9E58D02FDAFC}"/>
    <dgm:cxn modelId="{A4C09839-CDAC-C047-8223-211F21B63C7C}" type="presOf" srcId="{7A060585-29A3-974B-8AB6-EC170E80FC62}" destId="{BC0BBD28-AD69-CB43-AF72-C1A456E6795E}" srcOrd="0" destOrd="0" presId="urn:microsoft.com/office/officeart/2005/8/layout/orgChart1"/>
    <dgm:cxn modelId="{E4B55655-8C5A-F84F-AF80-9BA1BDB802AB}" type="presOf" srcId="{14E16AF0-630E-7E4F-96D3-17F439E3F084}" destId="{54870584-7B41-AC46-BEA0-5692E81BDB57}" srcOrd="0" destOrd="0" presId="urn:microsoft.com/office/officeart/2005/8/layout/orgChart1"/>
    <dgm:cxn modelId="{B451A871-4E0F-854F-B3B1-5F7C08B22708}" type="presOf" srcId="{42E5FD6B-3C26-8244-9E09-1225B5FE86E8}" destId="{FE7287B6-57C9-5948-B087-A300F9F45523}" srcOrd="1" destOrd="0" presId="urn:microsoft.com/office/officeart/2005/8/layout/orgChart1"/>
    <dgm:cxn modelId="{C7687489-8074-4B4D-8A57-B0A6D69FB344}" type="presOf" srcId="{42E5FD6B-3C26-8244-9E09-1225B5FE86E8}" destId="{636C19C4-9A7A-EE43-BBD4-9FB856EB25EE}" srcOrd="0" destOrd="0" presId="urn:microsoft.com/office/officeart/2005/8/layout/orgChart1"/>
    <dgm:cxn modelId="{33FB5CD9-36C1-0943-A0E7-118C720C16D3}" type="presOf" srcId="{CF75607F-7B4F-1443-BF09-060F1998E675}" destId="{4B9CB15F-A9DC-D843-A917-FF693A871BC4}" srcOrd="0" destOrd="0" presId="urn:microsoft.com/office/officeart/2005/8/layout/orgChart1"/>
    <dgm:cxn modelId="{7286F0E3-7D1D-EE4F-83EC-5178677174BE}" type="presOf" srcId="{7A060585-29A3-974B-8AB6-EC170E80FC62}" destId="{D07CCB9B-BFC1-E04A-9B79-B5D5D73455AD}" srcOrd="1" destOrd="0" presId="urn:microsoft.com/office/officeart/2005/8/layout/orgChart1"/>
    <dgm:cxn modelId="{598C5CE8-0DF9-E342-909B-AA0A3E1EB550}" type="presOf" srcId="{9333C8C0-935F-F94A-B10A-BFD85AC1701B}" destId="{D08B0470-EE3A-4148-A8C1-CE66F1B5C581}" srcOrd="1" destOrd="0" presId="urn:microsoft.com/office/officeart/2005/8/layout/orgChart1"/>
    <dgm:cxn modelId="{E8044D85-FF33-D543-A016-C69BEDE38E75}" type="presParOf" srcId="{54870584-7B41-AC46-BEA0-5692E81BDB57}" destId="{A42F06BA-EF2A-C54F-9F12-9DEE0283EF5E}" srcOrd="0" destOrd="0" presId="urn:microsoft.com/office/officeart/2005/8/layout/orgChart1"/>
    <dgm:cxn modelId="{E4368B12-2C58-F846-A122-94563A9A8359}" type="presParOf" srcId="{A42F06BA-EF2A-C54F-9F12-9DEE0283EF5E}" destId="{8DCA600B-F614-4642-8CCE-1EEBE48E43A6}" srcOrd="0" destOrd="0" presId="urn:microsoft.com/office/officeart/2005/8/layout/orgChart1"/>
    <dgm:cxn modelId="{36C6F2DF-ED40-2E46-A28C-BF257224FF3E}" type="presParOf" srcId="{8DCA600B-F614-4642-8CCE-1EEBE48E43A6}" destId="{636C19C4-9A7A-EE43-BBD4-9FB856EB25EE}" srcOrd="0" destOrd="0" presId="urn:microsoft.com/office/officeart/2005/8/layout/orgChart1"/>
    <dgm:cxn modelId="{7837B299-C5FE-E047-BC54-93D856793A98}" type="presParOf" srcId="{8DCA600B-F614-4642-8CCE-1EEBE48E43A6}" destId="{FE7287B6-57C9-5948-B087-A300F9F45523}" srcOrd="1" destOrd="0" presId="urn:microsoft.com/office/officeart/2005/8/layout/orgChart1"/>
    <dgm:cxn modelId="{1E7179D6-E7AD-3F42-8C04-DCB1D45FDD4F}" type="presParOf" srcId="{A42F06BA-EF2A-C54F-9F12-9DEE0283EF5E}" destId="{040972FC-4058-B243-8C5F-E8EC76A648DD}" srcOrd="1" destOrd="0" presId="urn:microsoft.com/office/officeart/2005/8/layout/orgChart1"/>
    <dgm:cxn modelId="{4C3D20D5-7417-1949-A807-47C1446F066A}" type="presParOf" srcId="{040972FC-4058-B243-8C5F-E8EC76A648DD}" destId="{273DB6E9-7227-854E-A334-4E601A1D0E75}" srcOrd="0" destOrd="0" presId="urn:microsoft.com/office/officeart/2005/8/layout/orgChart1"/>
    <dgm:cxn modelId="{F91FF30C-B453-1848-8129-E8C60221B658}" type="presParOf" srcId="{040972FC-4058-B243-8C5F-E8EC76A648DD}" destId="{CB796D4D-46FB-D34B-8DD5-2AC85AB734D4}" srcOrd="1" destOrd="0" presId="urn:microsoft.com/office/officeart/2005/8/layout/orgChart1"/>
    <dgm:cxn modelId="{EAB4AE78-CCE8-BB4D-860A-9CDD46576264}" type="presParOf" srcId="{CB796D4D-46FB-D34B-8DD5-2AC85AB734D4}" destId="{1EC1C1C8-6A34-1A4D-B7C4-7A9FE53FB184}" srcOrd="0" destOrd="0" presId="urn:microsoft.com/office/officeart/2005/8/layout/orgChart1"/>
    <dgm:cxn modelId="{7E388214-1F5E-EC48-AC53-6A2743FC6248}" type="presParOf" srcId="{1EC1C1C8-6A34-1A4D-B7C4-7A9FE53FB184}" destId="{C4FA29FB-74DA-5D4D-8027-73D5A3EEFD0B}" srcOrd="0" destOrd="0" presId="urn:microsoft.com/office/officeart/2005/8/layout/orgChart1"/>
    <dgm:cxn modelId="{76099CF6-4800-E647-BCF4-46BA63DC95C1}" type="presParOf" srcId="{1EC1C1C8-6A34-1A4D-B7C4-7A9FE53FB184}" destId="{D08B0470-EE3A-4148-A8C1-CE66F1B5C581}" srcOrd="1" destOrd="0" presId="urn:microsoft.com/office/officeart/2005/8/layout/orgChart1"/>
    <dgm:cxn modelId="{DEB1151F-75FE-3F47-AA57-C7FA3E3E271D}" type="presParOf" srcId="{CB796D4D-46FB-D34B-8DD5-2AC85AB734D4}" destId="{2CE96FE6-E841-6145-9058-A9BE04A56596}" srcOrd="1" destOrd="0" presId="urn:microsoft.com/office/officeart/2005/8/layout/orgChart1"/>
    <dgm:cxn modelId="{CBBA69B5-ED82-EA45-86FE-F26258D78CF6}" type="presParOf" srcId="{CB796D4D-46FB-D34B-8DD5-2AC85AB734D4}" destId="{8F8E2847-9576-0F4C-A9D2-255DE0CDD3C5}" srcOrd="2" destOrd="0" presId="urn:microsoft.com/office/officeart/2005/8/layout/orgChart1"/>
    <dgm:cxn modelId="{15135EE5-C7C7-624C-8FFF-466ED097ADA3}" type="presParOf" srcId="{040972FC-4058-B243-8C5F-E8EC76A648DD}" destId="{4B9CB15F-A9DC-D843-A917-FF693A871BC4}" srcOrd="2" destOrd="0" presId="urn:microsoft.com/office/officeart/2005/8/layout/orgChart1"/>
    <dgm:cxn modelId="{ED356AB0-AF0A-AA41-97F9-0F283C33576E}" type="presParOf" srcId="{040972FC-4058-B243-8C5F-E8EC76A648DD}" destId="{41D42367-CB4D-114C-B568-EC9D5FF5E611}" srcOrd="3" destOrd="0" presId="urn:microsoft.com/office/officeart/2005/8/layout/orgChart1"/>
    <dgm:cxn modelId="{167D574E-0F47-974D-90B9-17C42DF297C6}" type="presParOf" srcId="{41D42367-CB4D-114C-B568-EC9D5FF5E611}" destId="{7A342219-E757-4241-81BC-6D95A4FE3B09}" srcOrd="0" destOrd="0" presId="urn:microsoft.com/office/officeart/2005/8/layout/orgChart1"/>
    <dgm:cxn modelId="{4A8A4715-C4DD-3743-8724-DBA32CBD993F}" type="presParOf" srcId="{7A342219-E757-4241-81BC-6D95A4FE3B09}" destId="{BC0BBD28-AD69-CB43-AF72-C1A456E6795E}" srcOrd="0" destOrd="0" presId="urn:microsoft.com/office/officeart/2005/8/layout/orgChart1"/>
    <dgm:cxn modelId="{BB4485B3-5DC6-DF45-91BD-C385059897C2}" type="presParOf" srcId="{7A342219-E757-4241-81BC-6D95A4FE3B09}" destId="{D07CCB9B-BFC1-E04A-9B79-B5D5D73455AD}" srcOrd="1" destOrd="0" presId="urn:microsoft.com/office/officeart/2005/8/layout/orgChart1"/>
    <dgm:cxn modelId="{8EB354E5-3706-F94E-B408-ADA5DE3C34D2}" type="presParOf" srcId="{41D42367-CB4D-114C-B568-EC9D5FF5E611}" destId="{A7A8F345-13C1-3C4F-BAA1-9570DAA3808A}" srcOrd="1" destOrd="0" presId="urn:microsoft.com/office/officeart/2005/8/layout/orgChart1"/>
    <dgm:cxn modelId="{3856329B-D11D-C64B-BD55-406F03824121}" type="presParOf" srcId="{41D42367-CB4D-114C-B568-EC9D5FF5E611}" destId="{9A329448-FC7D-9B4C-A531-A58AC652D04F}" srcOrd="2" destOrd="0" presId="urn:microsoft.com/office/officeart/2005/8/layout/orgChart1"/>
    <dgm:cxn modelId="{02D9BC14-0D0E-C248-AF7A-7838AA7229C6}" type="presParOf" srcId="{A42F06BA-EF2A-C54F-9F12-9DEE0283EF5E}" destId="{7944379C-88DA-F24A-BDD4-B811C40760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16AF0-630E-7E4F-96D3-17F439E3F084}"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pl-PL"/>
        </a:p>
      </dgm:t>
    </dgm:pt>
    <dgm:pt modelId="{42E5FD6B-3C26-8244-9E09-1225B5FE86E8}">
      <dgm:prSet phldrT="[Tekst]"/>
      <dgm:spPr/>
      <dgm:t>
        <a:bodyPr/>
        <a:lstStyle/>
        <a:p>
          <a:r>
            <a:rPr lang="pl-PL" dirty="0"/>
            <a:t>DIVISIONS</a:t>
          </a:r>
        </a:p>
      </dgm:t>
    </dgm:pt>
    <dgm:pt modelId="{59ACE1A5-5AFE-CC46-BE33-7AD12B30CBB5}" type="parTrans" cxnId="{30372B1A-8406-3B40-A6B2-D91DB0E6525B}">
      <dgm:prSet/>
      <dgm:spPr/>
      <dgm:t>
        <a:bodyPr/>
        <a:lstStyle/>
        <a:p>
          <a:endParaRPr lang="pl-PL"/>
        </a:p>
      </dgm:t>
    </dgm:pt>
    <dgm:pt modelId="{4C8E4956-29F4-B040-8D6A-39774EC488E7}" type="sibTrans" cxnId="{30372B1A-8406-3B40-A6B2-D91DB0E6525B}">
      <dgm:prSet/>
      <dgm:spPr/>
      <dgm:t>
        <a:bodyPr/>
        <a:lstStyle/>
        <a:p>
          <a:endParaRPr lang="pl-PL"/>
        </a:p>
      </dgm:t>
    </dgm:pt>
    <dgm:pt modelId="{9333C8C0-935F-F94A-B10A-BFD85AC1701B}">
      <dgm:prSet phldrT="[Tekst]" custT="1"/>
      <dgm:spPr/>
      <dgm:t>
        <a:bodyPr/>
        <a:lstStyle/>
        <a:p>
          <a:r>
            <a:rPr lang="pl-PL" sz="1600" kern="1200" dirty="0">
              <a:solidFill>
                <a:srgbClr val="FFFFFF"/>
              </a:solidFill>
              <a:latin typeface="Gill Sans MT" panose="020B0502020104020203"/>
              <a:ea typeface="+mn-ea"/>
              <a:cs typeface="+mn-cs"/>
            </a:rPr>
            <a:t>DIVISION BY ACQUISITION</a:t>
          </a:r>
        </a:p>
      </dgm:t>
    </dgm:pt>
    <dgm:pt modelId="{06B8D72F-7B5A-CE43-8655-2C0E46F37B3E}" type="parTrans" cxnId="{92E5D504-B2DE-984E-8F3E-8A503826AE8F}">
      <dgm:prSet/>
      <dgm:spPr/>
      <dgm:t>
        <a:bodyPr/>
        <a:lstStyle/>
        <a:p>
          <a:endParaRPr lang="pl-PL"/>
        </a:p>
      </dgm:t>
    </dgm:pt>
    <dgm:pt modelId="{3EC08774-F8C9-2040-9565-84A2D9ABDCB0}" type="sibTrans" cxnId="{92E5D504-B2DE-984E-8F3E-8A503826AE8F}">
      <dgm:prSet/>
      <dgm:spPr/>
      <dgm:t>
        <a:bodyPr/>
        <a:lstStyle/>
        <a:p>
          <a:endParaRPr lang="pl-PL"/>
        </a:p>
      </dgm:t>
    </dgm:pt>
    <dgm:pt modelId="{7A060585-29A3-974B-8AB6-EC170E80FC62}">
      <dgm:prSet phldrT="[Tekst]" custT="1"/>
      <dgm:spPr/>
      <dgm:t>
        <a:bodyPr/>
        <a:lstStyle/>
        <a:p>
          <a:r>
            <a:rPr lang="pl-PL" sz="1600" kern="1200" dirty="0"/>
            <a:t>DIVISION BY </a:t>
          </a:r>
          <a:r>
            <a:rPr lang="pl-PL" sz="1600" kern="1200" dirty="0">
              <a:solidFill>
                <a:srgbClr val="FFFFFF"/>
              </a:solidFill>
              <a:latin typeface="Gill Sans MT" panose="020B0502020104020203"/>
              <a:ea typeface="+mn-ea"/>
              <a:cs typeface="+mn-cs"/>
            </a:rPr>
            <a:t> THE FORMATION OF A NEW COMPANY</a:t>
          </a:r>
          <a:r>
            <a:rPr lang="pl-PL" sz="1600" b="1" kern="1200" dirty="0"/>
            <a:t> </a:t>
          </a:r>
          <a:endParaRPr lang="pl-PL" sz="1600" kern="1200" dirty="0"/>
        </a:p>
      </dgm:t>
    </dgm:pt>
    <dgm:pt modelId="{CF75607F-7B4F-1443-BF09-060F1998E675}" type="parTrans" cxnId="{BFDC8B29-F0F2-1243-83AA-9188D888A5EC}">
      <dgm:prSet/>
      <dgm:spPr/>
      <dgm:t>
        <a:bodyPr/>
        <a:lstStyle/>
        <a:p>
          <a:endParaRPr lang="pl-PL"/>
        </a:p>
      </dgm:t>
    </dgm:pt>
    <dgm:pt modelId="{F37B01C6-7E07-CF40-9BBE-9E58D02FDAFC}" type="sibTrans" cxnId="{BFDC8B29-F0F2-1243-83AA-9188D888A5EC}">
      <dgm:prSet/>
      <dgm:spPr/>
      <dgm:t>
        <a:bodyPr/>
        <a:lstStyle/>
        <a:p>
          <a:endParaRPr lang="pl-PL"/>
        </a:p>
      </dgm:t>
    </dgm:pt>
    <dgm:pt modelId="{54870584-7B41-AC46-BEA0-5692E81BDB57}" type="pres">
      <dgm:prSet presAssocID="{14E16AF0-630E-7E4F-96D3-17F439E3F084}" presName="hierChild1" presStyleCnt="0">
        <dgm:presLayoutVars>
          <dgm:orgChart val="1"/>
          <dgm:chPref val="1"/>
          <dgm:dir/>
          <dgm:animOne val="branch"/>
          <dgm:animLvl val="lvl"/>
          <dgm:resizeHandles/>
        </dgm:presLayoutVars>
      </dgm:prSet>
      <dgm:spPr/>
    </dgm:pt>
    <dgm:pt modelId="{A42F06BA-EF2A-C54F-9F12-9DEE0283EF5E}" type="pres">
      <dgm:prSet presAssocID="{42E5FD6B-3C26-8244-9E09-1225B5FE86E8}" presName="hierRoot1" presStyleCnt="0">
        <dgm:presLayoutVars>
          <dgm:hierBranch val="init"/>
        </dgm:presLayoutVars>
      </dgm:prSet>
      <dgm:spPr/>
    </dgm:pt>
    <dgm:pt modelId="{8DCA600B-F614-4642-8CCE-1EEBE48E43A6}" type="pres">
      <dgm:prSet presAssocID="{42E5FD6B-3C26-8244-9E09-1225B5FE86E8}" presName="rootComposite1" presStyleCnt="0"/>
      <dgm:spPr/>
    </dgm:pt>
    <dgm:pt modelId="{636C19C4-9A7A-EE43-BBD4-9FB856EB25EE}" type="pres">
      <dgm:prSet presAssocID="{42E5FD6B-3C26-8244-9E09-1225B5FE86E8}" presName="rootText1" presStyleLbl="node0" presStyleIdx="0" presStyleCnt="1">
        <dgm:presLayoutVars>
          <dgm:chPref val="3"/>
        </dgm:presLayoutVars>
      </dgm:prSet>
      <dgm:spPr/>
    </dgm:pt>
    <dgm:pt modelId="{FE7287B6-57C9-5948-B087-A300F9F45523}" type="pres">
      <dgm:prSet presAssocID="{42E5FD6B-3C26-8244-9E09-1225B5FE86E8}" presName="rootConnector1" presStyleLbl="node1" presStyleIdx="0" presStyleCnt="0"/>
      <dgm:spPr/>
    </dgm:pt>
    <dgm:pt modelId="{040972FC-4058-B243-8C5F-E8EC76A648DD}" type="pres">
      <dgm:prSet presAssocID="{42E5FD6B-3C26-8244-9E09-1225B5FE86E8}" presName="hierChild2" presStyleCnt="0"/>
      <dgm:spPr/>
    </dgm:pt>
    <dgm:pt modelId="{273DB6E9-7227-854E-A334-4E601A1D0E75}" type="pres">
      <dgm:prSet presAssocID="{06B8D72F-7B5A-CE43-8655-2C0E46F37B3E}" presName="Name37" presStyleLbl="parChTrans1D2" presStyleIdx="0" presStyleCnt="2"/>
      <dgm:spPr/>
    </dgm:pt>
    <dgm:pt modelId="{CB796D4D-46FB-D34B-8DD5-2AC85AB734D4}" type="pres">
      <dgm:prSet presAssocID="{9333C8C0-935F-F94A-B10A-BFD85AC1701B}" presName="hierRoot2" presStyleCnt="0">
        <dgm:presLayoutVars>
          <dgm:hierBranch val="init"/>
        </dgm:presLayoutVars>
      </dgm:prSet>
      <dgm:spPr/>
    </dgm:pt>
    <dgm:pt modelId="{1EC1C1C8-6A34-1A4D-B7C4-7A9FE53FB184}" type="pres">
      <dgm:prSet presAssocID="{9333C8C0-935F-F94A-B10A-BFD85AC1701B}" presName="rootComposite" presStyleCnt="0"/>
      <dgm:spPr/>
    </dgm:pt>
    <dgm:pt modelId="{C4FA29FB-74DA-5D4D-8027-73D5A3EEFD0B}" type="pres">
      <dgm:prSet presAssocID="{9333C8C0-935F-F94A-B10A-BFD85AC1701B}" presName="rootText" presStyleLbl="node2" presStyleIdx="0" presStyleCnt="2">
        <dgm:presLayoutVars>
          <dgm:chPref val="3"/>
        </dgm:presLayoutVars>
      </dgm:prSet>
      <dgm:spPr/>
    </dgm:pt>
    <dgm:pt modelId="{D08B0470-EE3A-4148-A8C1-CE66F1B5C581}" type="pres">
      <dgm:prSet presAssocID="{9333C8C0-935F-F94A-B10A-BFD85AC1701B}" presName="rootConnector" presStyleLbl="node2" presStyleIdx="0" presStyleCnt="2"/>
      <dgm:spPr/>
    </dgm:pt>
    <dgm:pt modelId="{2CE96FE6-E841-6145-9058-A9BE04A56596}" type="pres">
      <dgm:prSet presAssocID="{9333C8C0-935F-F94A-B10A-BFD85AC1701B}" presName="hierChild4" presStyleCnt="0"/>
      <dgm:spPr/>
    </dgm:pt>
    <dgm:pt modelId="{8F8E2847-9576-0F4C-A9D2-255DE0CDD3C5}" type="pres">
      <dgm:prSet presAssocID="{9333C8C0-935F-F94A-B10A-BFD85AC1701B}" presName="hierChild5" presStyleCnt="0"/>
      <dgm:spPr/>
    </dgm:pt>
    <dgm:pt modelId="{4B9CB15F-A9DC-D843-A917-FF693A871BC4}" type="pres">
      <dgm:prSet presAssocID="{CF75607F-7B4F-1443-BF09-060F1998E675}" presName="Name37" presStyleLbl="parChTrans1D2" presStyleIdx="1" presStyleCnt="2"/>
      <dgm:spPr/>
    </dgm:pt>
    <dgm:pt modelId="{41D42367-CB4D-114C-B568-EC9D5FF5E611}" type="pres">
      <dgm:prSet presAssocID="{7A060585-29A3-974B-8AB6-EC170E80FC62}" presName="hierRoot2" presStyleCnt="0">
        <dgm:presLayoutVars>
          <dgm:hierBranch val="init"/>
        </dgm:presLayoutVars>
      </dgm:prSet>
      <dgm:spPr/>
    </dgm:pt>
    <dgm:pt modelId="{7A342219-E757-4241-81BC-6D95A4FE3B09}" type="pres">
      <dgm:prSet presAssocID="{7A060585-29A3-974B-8AB6-EC170E80FC62}" presName="rootComposite" presStyleCnt="0"/>
      <dgm:spPr/>
    </dgm:pt>
    <dgm:pt modelId="{BC0BBD28-AD69-CB43-AF72-C1A456E6795E}" type="pres">
      <dgm:prSet presAssocID="{7A060585-29A3-974B-8AB6-EC170E80FC62}" presName="rootText" presStyleLbl="node2" presStyleIdx="1" presStyleCnt="2">
        <dgm:presLayoutVars>
          <dgm:chPref val="3"/>
        </dgm:presLayoutVars>
      </dgm:prSet>
      <dgm:spPr/>
    </dgm:pt>
    <dgm:pt modelId="{D07CCB9B-BFC1-E04A-9B79-B5D5D73455AD}" type="pres">
      <dgm:prSet presAssocID="{7A060585-29A3-974B-8AB6-EC170E80FC62}" presName="rootConnector" presStyleLbl="node2" presStyleIdx="1" presStyleCnt="2"/>
      <dgm:spPr/>
    </dgm:pt>
    <dgm:pt modelId="{A7A8F345-13C1-3C4F-BAA1-9570DAA3808A}" type="pres">
      <dgm:prSet presAssocID="{7A060585-29A3-974B-8AB6-EC170E80FC62}" presName="hierChild4" presStyleCnt="0"/>
      <dgm:spPr/>
    </dgm:pt>
    <dgm:pt modelId="{9A329448-FC7D-9B4C-A531-A58AC652D04F}" type="pres">
      <dgm:prSet presAssocID="{7A060585-29A3-974B-8AB6-EC170E80FC62}" presName="hierChild5" presStyleCnt="0"/>
      <dgm:spPr/>
    </dgm:pt>
    <dgm:pt modelId="{7944379C-88DA-F24A-BDD4-B811C4076072}" type="pres">
      <dgm:prSet presAssocID="{42E5FD6B-3C26-8244-9E09-1225B5FE86E8}" presName="hierChild3" presStyleCnt="0"/>
      <dgm:spPr/>
    </dgm:pt>
  </dgm:ptLst>
  <dgm:cxnLst>
    <dgm:cxn modelId="{92E5D504-B2DE-984E-8F3E-8A503826AE8F}" srcId="{42E5FD6B-3C26-8244-9E09-1225B5FE86E8}" destId="{9333C8C0-935F-F94A-B10A-BFD85AC1701B}" srcOrd="0" destOrd="0" parTransId="{06B8D72F-7B5A-CE43-8655-2C0E46F37B3E}" sibTransId="{3EC08774-F8C9-2040-9565-84A2D9ABDCB0}"/>
    <dgm:cxn modelId="{5DC4E204-93D8-CF4F-B4A4-08F2D345AF77}" type="presOf" srcId="{06B8D72F-7B5A-CE43-8655-2C0E46F37B3E}" destId="{273DB6E9-7227-854E-A334-4E601A1D0E75}" srcOrd="0" destOrd="0" presId="urn:microsoft.com/office/officeart/2005/8/layout/orgChart1"/>
    <dgm:cxn modelId="{30372B1A-8406-3B40-A6B2-D91DB0E6525B}" srcId="{14E16AF0-630E-7E4F-96D3-17F439E3F084}" destId="{42E5FD6B-3C26-8244-9E09-1225B5FE86E8}" srcOrd="0" destOrd="0" parTransId="{59ACE1A5-5AFE-CC46-BE33-7AD12B30CBB5}" sibTransId="{4C8E4956-29F4-B040-8D6A-39774EC488E7}"/>
    <dgm:cxn modelId="{C8F14628-3621-4B4C-AE08-FBDC4EB97C8F}" type="presOf" srcId="{9333C8C0-935F-F94A-B10A-BFD85AC1701B}" destId="{C4FA29FB-74DA-5D4D-8027-73D5A3EEFD0B}" srcOrd="0" destOrd="0" presId="urn:microsoft.com/office/officeart/2005/8/layout/orgChart1"/>
    <dgm:cxn modelId="{BFDC8B29-F0F2-1243-83AA-9188D888A5EC}" srcId="{42E5FD6B-3C26-8244-9E09-1225B5FE86E8}" destId="{7A060585-29A3-974B-8AB6-EC170E80FC62}" srcOrd="1" destOrd="0" parTransId="{CF75607F-7B4F-1443-BF09-060F1998E675}" sibTransId="{F37B01C6-7E07-CF40-9BBE-9E58D02FDAFC}"/>
    <dgm:cxn modelId="{A4C09839-CDAC-C047-8223-211F21B63C7C}" type="presOf" srcId="{7A060585-29A3-974B-8AB6-EC170E80FC62}" destId="{BC0BBD28-AD69-CB43-AF72-C1A456E6795E}" srcOrd="0" destOrd="0" presId="urn:microsoft.com/office/officeart/2005/8/layout/orgChart1"/>
    <dgm:cxn modelId="{E4B55655-8C5A-F84F-AF80-9BA1BDB802AB}" type="presOf" srcId="{14E16AF0-630E-7E4F-96D3-17F439E3F084}" destId="{54870584-7B41-AC46-BEA0-5692E81BDB57}" srcOrd="0" destOrd="0" presId="urn:microsoft.com/office/officeart/2005/8/layout/orgChart1"/>
    <dgm:cxn modelId="{B451A871-4E0F-854F-B3B1-5F7C08B22708}" type="presOf" srcId="{42E5FD6B-3C26-8244-9E09-1225B5FE86E8}" destId="{FE7287B6-57C9-5948-B087-A300F9F45523}" srcOrd="1" destOrd="0" presId="urn:microsoft.com/office/officeart/2005/8/layout/orgChart1"/>
    <dgm:cxn modelId="{C7687489-8074-4B4D-8A57-B0A6D69FB344}" type="presOf" srcId="{42E5FD6B-3C26-8244-9E09-1225B5FE86E8}" destId="{636C19C4-9A7A-EE43-BBD4-9FB856EB25EE}" srcOrd="0" destOrd="0" presId="urn:microsoft.com/office/officeart/2005/8/layout/orgChart1"/>
    <dgm:cxn modelId="{33FB5CD9-36C1-0943-A0E7-118C720C16D3}" type="presOf" srcId="{CF75607F-7B4F-1443-BF09-060F1998E675}" destId="{4B9CB15F-A9DC-D843-A917-FF693A871BC4}" srcOrd="0" destOrd="0" presId="urn:microsoft.com/office/officeart/2005/8/layout/orgChart1"/>
    <dgm:cxn modelId="{7286F0E3-7D1D-EE4F-83EC-5178677174BE}" type="presOf" srcId="{7A060585-29A3-974B-8AB6-EC170E80FC62}" destId="{D07CCB9B-BFC1-E04A-9B79-B5D5D73455AD}" srcOrd="1" destOrd="0" presId="urn:microsoft.com/office/officeart/2005/8/layout/orgChart1"/>
    <dgm:cxn modelId="{598C5CE8-0DF9-E342-909B-AA0A3E1EB550}" type="presOf" srcId="{9333C8C0-935F-F94A-B10A-BFD85AC1701B}" destId="{D08B0470-EE3A-4148-A8C1-CE66F1B5C581}" srcOrd="1" destOrd="0" presId="urn:microsoft.com/office/officeart/2005/8/layout/orgChart1"/>
    <dgm:cxn modelId="{E8044D85-FF33-D543-A016-C69BEDE38E75}" type="presParOf" srcId="{54870584-7B41-AC46-BEA0-5692E81BDB57}" destId="{A42F06BA-EF2A-C54F-9F12-9DEE0283EF5E}" srcOrd="0" destOrd="0" presId="urn:microsoft.com/office/officeart/2005/8/layout/orgChart1"/>
    <dgm:cxn modelId="{E4368B12-2C58-F846-A122-94563A9A8359}" type="presParOf" srcId="{A42F06BA-EF2A-C54F-9F12-9DEE0283EF5E}" destId="{8DCA600B-F614-4642-8CCE-1EEBE48E43A6}" srcOrd="0" destOrd="0" presId="urn:microsoft.com/office/officeart/2005/8/layout/orgChart1"/>
    <dgm:cxn modelId="{36C6F2DF-ED40-2E46-A28C-BF257224FF3E}" type="presParOf" srcId="{8DCA600B-F614-4642-8CCE-1EEBE48E43A6}" destId="{636C19C4-9A7A-EE43-BBD4-9FB856EB25EE}" srcOrd="0" destOrd="0" presId="urn:microsoft.com/office/officeart/2005/8/layout/orgChart1"/>
    <dgm:cxn modelId="{7837B299-C5FE-E047-BC54-93D856793A98}" type="presParOf" srcId="{8DCA600B-F614-4642-8CCE-1EEBE48E43A6}" destId="{FE7287B6-57C9-5948-B087-A300F9F45523}" srcOrd="1" destOrd="0" presId="urn:microsoft.com/office/officeart/2005/8/layout/orgChart1"/>
    <dgm:cxn modelId="{1E7179D6-E7AD-3F42-8C04-DCB1D45FDD4F}" type="presParOf" srcId="{A42F06BA-EF2A-C54F-9F12-9DEE0283EF5E}" destId="{040972FC-4058-B243-8C5F-E8EC76A648DD}" srcOrd="1" destOrd="0" presId="urn:microsoft.com/office/officeart/2005/8/layout/orgChart1"/>
    <dgm:cxn modelId="{4C3D20D5-7417-1949-A807-47C1446F066A}" type="presParOf" srcId="{040972FC-4058-B243-8C5F-E8EC76A648DD}" destId="{273DB6E9-7227-854E-A334-4E601A1D0E75}" srcOrd="0" destOrd="0" presId="urn:microsoft.com/office/officeart/2005/8/layout/orgChart1"/>
    <dgm:cxn modelId="{F91FF30C-B453-1848-8129-E8C60221B658}" type="presParOf" srcId="{040972FC-4058-B243-8C5F-E8EC76A648DD}" destId="{CB796D4D-46FB-D34B-8DD5-2AC85AB734D4}" srcOrd="1" destOrd="0" presId="urn:microsoft.com/office/officeart/2005/8/layout/orgChart1"/>
    <dgm:cxn modelId="{EAB4AE78-CCE8-BB4D-860A-9CDD46576264}" type="presParOf" srcId="{CB796D4D-46FB-D34B-8DD5-2AC85AB734D4}" destId="{1EC1C1C8-6A34-1A4D-B7C4-7A9FE53FB184}" srcOrd="0" destOrd="0" presId="urn:microsoft.com/office/officeart/2005/8/layout/orgChart1"/>
    <dgm:cxn modelId="{7E388214-1F5E-EC48-AC53-6A2743FC6248}" type="presParOf" srcId="{1EC1C1C8-6A34-1A4D-B7C4-7A9FE53FB184}" destId="{C4FA29FB-74DA-5D4D-8027-73D5A3EEFD0B}" srcOrd="0" destOrd="0" presId="urn:microsoft.com/office/officeart/2005/8/layout/orgChart1"/>
    <dgm:cxn modelId="{76099CF6-4800-E647-BCF4-46BA63DC95C1}" type="presParOf" srcId="{1EC1C1C8-6A34-1A4D-B7C4-7A9FE53FB184}" destId="{D08B0470-EE3A-4148-A8C1-CE66F1B5C581}" srcOrd="1" destOrd="0" presId="urn:microsoft.com/office/officeart/2005/8/layout/orgChart1"/>
    <dgm:cxn modelId="{DEB1151F-75FE-3F47-AA57-C7FA3E3E271D}" type="presParOf" srcId="{CB796D4D-46FB-D34B-8DD5-2AC85AB734D4}" destId="{2CE96FE6-E841-6145-9058-A9BE04A56596}" srcOrd="1" destOrd="0" presId="urn:microsoft.com/office/officeart/2005/8/layout/orgChart1"/>
    <dgm:cxn modelId="{CBBA69B5-ED82-EA45-86FE-F26258D78CF6}" type="presParOf" srcId="{CB796D4D-46FB-D34B-8DD5-2AC85AB734D4}" destId="{8F8E2847-9576-0F4C-A9D2-255DE0CDD3C5}" srcOrd="2" destOrd="0" presId="urn:microsoft.com/office/officeart/2005/8/layout/orgChart1"/>
    <dgm:cxn modelId="{15135EE5-C7C7-624C-8FFF-466ED097ADA3}" type="presParOf" srcId="{040972FC-4058-B243-8C5F-E8EC76A648DD}" destId="{4B9CB15F-A9DC-D843-A917-FF693A871BC4}" srcOrd="2" destOrd="0" presId="urn:microsoft.com/office/officeart/2005/8/layout/orgChart1"/>
    <dgm:cxn modelId="{ED356AB0-AF0A-AA41-97F9-0F283C33576E}" type="presParOf" srcId="{040972FC-4058-B243-8C5F-E8EC76A648DD}" destId="{41D42367-CB4D-114C-B568-EC9D5FF5E611}" srcOrd="3" destOrd="0" presId="urn:microsoft.com/office/officeart/2005/8/layout/orgChart1"/>
    <dgm:cxn modelId="{167D574E-0F47-974D-90B9-17C42DF297C6}" type="presParOf" srcId="{41D42367-CB4D-114C-B568-EC9D5FF5E611}" destId="{7A342219-E757-4241-81BC-6D95A4FE3B09}" srcOrd="0" destOrd="0" presId="urn:microsoft.com/office/officeart/2005/8/layout/orgChart1"/>
    <dgm:cxn modelId="{4A8A4715-C4DD-3743-8724-DBA32CBD993F}" type="presParOf" srcId="{7A342219-E757-4241-81BC-6D95A4FE3B09}" destId="{BC0BBD28-AD69-CB43-AF72-C1A456E6795E}" srcOrd="0" destOrd="0" presId="urn:microsoft.com/office/officeart/2005/8/layout/orgChart1"/>
    <dgm:cxn modelId="{BB4485B3-5DC6-DF45-91BD-C385059897C2}" type="presParOf" srcId="{7A342219-E757-4241-81BC-6D95A4FE3B09}" destId="{D07CCB9B-BFC1-E04A-9B79-B5D5D73455AD}" srcOrd="1" destOrd="0" presId="urn:microsoft.com/office/officeart/2005/8/layout/orgChart1"/>
    <dgm:cxn modelId="{8EB354E5-3706-F94E-B408-ADA5DE3C34D2}" type="presParOf" srcId="{41D42367-CB4D-114C-B568-EC9D5FF5E611}" destId="{A7A8F345-13C1-3C4F-BAA1-9570DAA3808A}" srcOrd="1" destOrd="0" presId="urn:microsoft.com/office/officeart/2005/8/layout/orgChart1"/>
    <dgm:cxn modelId="{3856329B-D11D-C64B-BD55-406F03824121}" type="presParOf" srcId="{41D42367-CB4D-114C-B568-EC9D5FF5E611}" destId="{9A329448-FC7D-9B4C-A531-A58AC652D04F}" srcOrd="2" destOrd="0" presId="urn:microsoft.com/office/officeart/2005/8/layout/orgChart1"/>
    <dgm:cxn modelId="{02D9BC14-0D0E-C248-AF7A-7838AA7229C6}" type="presParOf" srcId="{A42F06BA-EF2A-C54F-9F12-9DEE0283EF5E}" destId="{7944379C-88DA-F24A-BDD4-B811C407607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CB15F-A9DC-D843-A917-FF693A871BC4}">
      <dsp:nvSpPr>
        <dsp:cNvPr id="0" name=""/>
        <dsp:cNvSpPr/>
      </dsp:nvSpPr>
      <dsp:spPr>
        <a:xfrm>
          <a:off x="5071241" y="1606899"/>
          <a:ext cx="1943779" cy="674700"/>
        </a:xfrm>
        <a:custGeom>
          <a:avLst/>
          <a:gdLst/>
          <a:ahLst/>
          <a:cxnLst/>
          <a:rect l="0" t="0" r="0" b="0"/>
          <a:pathLst>
            <a:path>
              <a:moveTo>
                <a:pt x="0" y="0"/>
              </a:moveTo>
              <a:lnTo>
                <a:pt x="0" y="337350"/>
              </a:lnTo>
              <a:lnTo>
                <a:pt x="1943779" y="337350"/>
              </a:lnTo>
              <a:lnTo>
                <a:pt x="1943779" y="6747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DB6E9-7227-854E-A334-4E601A1D0E75}">
      <dsp:nvSpPr>
        <dsp:cNvPr id="0" name=""/>
        <dsp:cNvSpPr/>
      </dsp:nvSpPr>
      <dsp:spPr>
        <a:xfrm>
          <a:off x="3127461" y="1606899"/>
          <a:ext cx="1943779" cy="674700"/>
        </a:xfrm>
        <a:custGeom>
          <a:avLst/>
          <a:gdLst/>
          <a:ahLst/>
          <a:cxnLst/>
          <a:rect l="0" t="0" r="0" b="0"/>
          <a:pathLst>
            <a:path>
              <a:moveTo>
                <a:pt x="1943779" y="0"/>
              </a:moveTo>
              <a:lnTo>
                <a:pt x="1943779" y="337350"/>
              </a:lnTo>
              <a:lnTo>
                <a:pt x="0" y="337350"/>
              </a:lnTo>
              <a:lnTo>
                <a:pt x="0" y="6747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C19C4-9A7A-EE43-BBD4-9FB856EB25EE}">
      <dsp:nvSpPr>
        <dsp:cNvPr id="0" name=""/>
        <dsp:cNvSpPr/>
      </dsp:nvSpPr>
      <dsp:spPr>
        <a:xfrm>
          <a:off x="3464811" y="469"/>
          <a:ext cx="3212858" cy="16064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pl-PL" sz="5900" kern="1200" dirty="0"/>
            <a:t>MERGERS</a:t>
          </a:r>
        </a:p>
      </dsp:txBody>
      <dsp:txXfrm>
        <a:off x="3464811" y="469"/>
        <a:ext cx="3212858" cy="1606429"/>
      </dsp:txXfrm>
    </dsp:sp>
    <dsp:sp modelId="{C4FA29FB-74DA-5D4D-8027-73D5A3EEFD0B}">
      <dsp:nvSpPr>
        <dsp:cNvPr id="0" name=""/>
        <dsp:cNvSpPr/>
      </dsp:nvSpPr>
      <dsp:spPr>
        <a:xfrm>
          <a:off x="1521031" y="2281599"/>
          <a:ext cx="3212858" cy="16064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rgbClr val="FFFFFF"/>
              </a:solidFill>
              <a:latin typeface="Gill Sans MT" panose="020B0502020104020203"/>
              <a:ea typeface="+mn-ea"/>
              <a:cs typeface="+mn-cs"/>
            </a:rPr>
            <a:t>MERGER BY ACQUISITION</a:t>
          </a:r>
        </a:p>
      </dsp:txBody>
      <dsp:txXfrm>
        <a:off x="1521031" y="2281599"/>
        <a:ext cx="3212858" cy="1606429"/>
      </dsp:txXfrm>
    </dsp:sp>
    <dsp:sp modelId="{BC0BBD28-AD69-CB43-AF72-C1A456E6795E}">
      <dsp:nvSpPr>
        <dsp:cNvPr id="0" name=""/>
        <dsp:cNvSpPr/>
      </dsp:nvSpPr>
      <dsp:spPr>
        <a:xfrm>
          <a:off x="5408591" y="2281599"/>
          <a:ext cx="3212858" cy="16064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MERGER BY </a:t>
          </a:r>
          <a:r>
            <a:rPr lang="pl-PL" sz="1600" kern="1200" dirty="0">
              <a:solidFill>
                <a:srgbClr val="FFFFFF"/>
              </a:solidFill>
              <a:latin typeface="Gill Sans MT" panose="020B0502020104020203"/>
              <a:ea typeface="+mn-ea"/>
              <a:cs typeface="+mn-cs"/>
            </a:rPr>
            <a:t> THE FORMATION OF A NEW COMPANY</a:t>
          </a:r>
          <a:r>
            <a:rPr lang="pl-PL" sz="1600" b="1" kern="1200" dirty="0"/>
            <a:t> </a:t>
          </a:r>
          <a:endParaRPr lang="pl-PL" sz="1600" kern="1200" dirty="0"/>
        </a:p>
      </dsp:txBody>
      <dsp:txXfrm>
        <a:off x="5408591" y="2281599"/>
        <a:ext cx="3212858" cy="1606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CB15F-A9DC-D843-A917-FF693A871BC4}">
      <dsp:nvSpPr>
        <dsp:cNvPr id="0" name=""/>
        <dsp:cNvSpPr/>
      </dsp:nvSpPr>
      <dsp:spPr>
        <a:xfrm>
          <a:off x="3865562" y="1281950"/>
          <a:ext cx="1550165" cy="538073"/>
        </a:xfrm>
        <a:custGeom>
          <a:avLst/>
          <a:gdLst/>
          <a:ahLst/>
          <a:cxnLst/>
          <a:rect l="0" t="0" r="0" b="0"/>
          <a:pathLst>
            <a:path>
              <a:moveTo>
                <a:pt x="0" y="0"/>
              </a:moveTo>
              <a:lnTo>
                <a:pt x="0" y="269036"/>
              </a:lnTo>
              <a:lnTo>
                <a:pt x="1550165" y="269036"/>
              </a:lnTo>
              <a:lnTo>
                <a:pt x="1550165" y="53807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DB6E9-7227-854E-A334-4E601A1D0E75}">
      <dsp:nvSpPr>
        <dsp:cNvPr id="0" name=""/>
        <dsp:cNvSpPr/>
      </dsp:nvSpPr>
      <dsp:spPr>
        <a:xfrm>
          <a:off x="2315397" y="1281950"/>
          <a:ext cx="1550165" cy="538073"/>
        </a:xfrm>
        <a:custGeom>
          <a:avLst/>
          <a:gdLst/>
          <a:ahLst/>
          <a:cxnLst/>
          <a:rect l="0" t="0" r="0" b="0"/>
          <a:pathLst>
            <a:path>
              <a:moveTo>
                <a:pt x="1550165" y="0"/>
              </a:moveTo>
              <a:lnTo>
                <a:pt x="1550165" y="269036"/>
              </a:lnTo>
              <a:lnTo>
                <a:pt x="0" y="269036"/>
              </a:lnTo>
              <a:lnTo>
                <a:pt x="0" y="53807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C19C4-9A7A-EE43-BBD4-9FB856EB25EE}">
      <dsp:nvSpPr>
        <dsp:cNvPr id="0" name=""/>
        <dsp:cNvSpPr/>
      </dsp:nvSpPr>
      <dsp:spPr>
        <a:xfrm>
          <a:off x="2584434" y="822"/>
          <a:ext cx="2562256" cy="12811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pl-PL" sz="4200" kern="1200" dirty="0"/>
            <a:t>DIVISIONS</a:t>
          </a:r>
        </a:p>
      </dsp:txBody>
      <dsp:txXfrm>
        <a:off x="2584434" y="822"/>
        <a:ext cx="2562256" cy="1281128"/>
      </dsp:txXfrm>
    </dsp:sp>
    <dsp:sp modelId="{C4FA29FB-74DA-5D4D-8027-73D5A3EEFD0B}">
      <dsp:nvSpPr>
        <dsp:cNvPr id="0" name=""/>
        <dsp:cNvSpPr/>
      </dsp:nvSpPr>
      <dsp:spPr>
        <a:xfrm>
          <a:off x="1034269" y="1820024"/>
          <a:ext cx="2562256" cy="12811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solidFill>
                <a:srgbClr val="FFFFFF"/>
              </a:solidFill>
              <a:latin typeface="Gill Sans MT" panose="020B0502020104020203"/>
              <a:ea typeface="+mn-ea"/>
              <a:cs typeface="+mn-cs"/>
            </a:rPr>
            <a:t>DIVISION BY ACQUISITION</a:t>
          </a:r>
        </a:p>
      </dsp:txBody>
      <dsp:txXfrm>
        <a:off x="1034269" y="1820024"/>
        <a:ext cx="2562256" cy="1281128"/>
      </dsp:txXfrm>
    </dsp:sp>
    <dsp:sp modelId="{BC0BBD28-AD69-CB43-AF72-C1A456E6795E}">
      <dsp:nvSpPr>
        <dsp:cNvPr id="0" name=""/>
        <dsp:cNvSpPr/>
      </dsp:nvSpPr>
      <dsp:spPr>
        <a:xfrm>
          <a:off x="4134599" y="1820024"/>
          <a:ext cx="2562256" cy="12811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DIVISION BY </a:t>
          </a:r>
          <a:r>
            <a:rPr lang="pl-PL" sz="1600" kern="1200" dirty="0">
              <a:solidFill>
                <a:srgbClr val="FFFFFF"/>
              </a:solidFill>
              <a:latin typeface="Gill Sans MT" panose="020B0502020104020203"/>
              <a:ea typeface="+mn-ea"/>
              <a:cs typeface="+mn-cs"/>
            </a:rPr>
            <a:t> THE FORMATION OF A NEW COMPANY</a:t>
          </a:r>
          <a:r>
            <a:rPr lang="pl-PL" sz="1600" b="1" kern="1200" dirty="0"/>
            <a:t> </a:t>
          </a:r>
          <a:endParaRPr lang="pl-PL" sz="1600" kern="1200" dirty="0"/>
        </a:p>
      </dsp:txBody>
      <dsp:txXfrm>
        <a:off x="4134599" y="1820024"/>
        <a:ext cx="2562256" cy="12811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
Drugi poziom
Trzeci poziom
Czwarty poziom
Piąty poziom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Edytuj style wzorca tekstu
Drugi poziom
Trzeci poziom
Czwarty poziom
Piąty poziom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
Drugi poziom
Trzeci poziom
Czwarty poziom
Piąty poziom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
Drugi poziom
Trzeci poziom
Czwarty poziom
Piąty poziom</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Edytuj style wzorca tekstu
Drugi poziom
Trzeci poziom
Czwarty poziom
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Edytuj style wzorca tekstu
Drugi poziom
Trzeci poziom
Czwarty poziom
Piąty poziom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3/25/19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
Drugi poziom
Trzeci poziom
Czwarty poziom
Piąty poziom</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pl-PL"/>
              <a:t>Edytuj style wzorca tekstu
Drugi poziom
Trzeci poziom
Czwarty poziom
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Edytuj style wzorca tekstu
Drugi poziom
Trzeci poziom
Czwarty poziom
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
Drugi poziom
Trzeci poziom
Czwarty poziom
Piąty poziom</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dirty="0"/>
              <a:t>3/25/19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Edytuj style wzorca tekstu
Drugi poziom
Trzeci poziom
Czwarty poziom
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
Drugi poziom
Trzeci poziom
Czwarty poziom
Piąty poziom</a:t>
            </a:r>
            <a:endParaRPr lang="en-US" dirty="0"/>
          </a:p>
        </p:txBody>
      </p:sp>
      <p:sp>
        <p:nvSpPr>
          <p:cNvPr id="9" name="Date Placeholder 8"/>
          <p:cNvSpPr>
            <a:spLocks noGrp="1"/>
          </p:cNvSpPr>
          <p:nvPr>
            <p:ph type="dt" sz="half" idx="10"/>
          </p:nvPr>
        </p:nvSpPr>
        <p:spPr/>
        <p:txBody>
          <a:bodyPr/>
          <a:lstStyle/>
          <a:p>
            <a:fld id="{D1BE4249-C0D0-4B06-8692-E8BB871AF643}" type="datetimeFigureOut">
              <a:rPr lang="en-US" dirty="0"/>
              <a:t>3/25/19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
Drugi poziom
Trzeci poziom
Czwarty poziom
Piąty poziom</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3/25/19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3/25/19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E7B76F-1E68-1546-8C61-CDB8CB9A3560}"/>
              </a:ext>
            </a:extLst>
          </p:cNvPr>
          <p:cNvSpPr>
            <a:spLocks noGrp="1"/>
          </p:cNvSpPr>
          <p:nvPr>
            <p:ph type="ctrTitle"/>
          </p:nvPr>
        </p:nvSpPr>
        <p:spPr/>
        <p:txBody>
          <a:bodyPr/>
          <a:lstStyle/>
          <a:p>
            <a:r>
              <a:rPr lang="en-US" dirty="0"/>
              <a:t>European</a:t>
            </a:r>
            <a:r>
              <a:rPr lang="pl-PL" dirty="0"/>
              <a:t> Company Law</a:t>
            </a:r>
          </a:p>
        </p:txBody>
      </p:sp>
      <p:sp>
        <p:nvSpPr>
          <p:cNvPr id="3" name="Podtytuł 2">
            <a:extLst>
              <a:ext uri="{FF2B5EF4-FFF2-40B4-BE49-F238E27FC236}">
                <a16:creationId xmlns:a16="http://schemas.microsoft.com/office/drawing/2014/main" id="{922A05ED-FD73-3C42-8E0B-533CE601437E}"/>
              </a:ext>
            </a:extLst>
          </p:cNvPr>
          <p:cNvSpPr>
            <a:spLocks noGrp="1"/>
          </p:cNvSpPr>
          <p:nvPr>
            <p:ph type="subTitle" idx="1"/>
          </p:nvPr>
        </p:nvSpPr>
        <p:spPr>
          <a:xfrm>
            <a:off x="1807779" y="4352543"/>
            <a:ext cx="8544911" cy="2006216"/>
          </a:xfrm>
        </p:spPr>
        <p:txBody>
          <a:bodyPr>
            <a:normAutofit/>
          </a:bodyPr>
          <a:lstStyle/>
          <a:p>
            <a:r>
              <a:rPr lang="en-GB" dirty="0"/>
              <a:t>Dorota Wieczorkowska</a:t>
            </a:r>
          </a:p>
          <a:p>
            <a:r>
              <a:rPr lang="en-GB" dirty="0"/>
              <a:t>Department of Business and Commercial Law</a:t>
            </a:r>
          </a:p>
          <a:p>
            <a:r>
              <a:rPr lang="en-GB" dirty="0"/>
              <a:t>Faculty of Law,  Administration and Economics</a:t>
            </a:r>
          </a:p>
          <a:p>
            <a:r>
              <a:rPr lang="en-GB" dirty="0"/>
              <a:t>University of  </a:t>
            </a:r>
            <a:r>
              <a:rPr lang="en-GB" dirty="0" err="1"/>
              <a:t>Wrocław</a:t>
            </a:r>
            <a:endParaRPr lang="en-GB" dirty="0"/>
          </a:p>
        </p:txBody>
      </p:sp>
    </p:spTree>
    <p:extLst>
      <p:ext uri="{BB962C8B-B14F-4D97-AF65-F5344CB8AC3E}">
        <p14:creationId xmlns:p14="http://schemas.microsoft.com/office/powerpoint/2010/main" val="52365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5E4C03-05C6-CA4B-9E59-85F763E3485B}"/>
              </a:ext>
            </a:extLst>
          </p:cNvPr>
          <p:cNvSpPr>
            <a:spLocks noGrp="1"/>
          </p:cNvSpPr>
          <p:nvPr>
            <p:ph type="title"/>
          </p:nvPr>
        </p:nvSpPr>
        <p:spPr/>
        <p:txBody>
          <a:bodyPr/>
          <a:lstStyle/>
          <a:p>
            <a:r>
              <a:rPr lang="en-GB" dirty="0"/>
              <a:t>Publication of the draft terms of merger</a:t>
            </a:r>
          </a:p>
        </p:txBody>
      </p:sp>
      <p:sp>
        <p:nvSpPr>
          <p:cNvPr id="3" name="Symbol zastępczy zawartości 2">
            <a:extLst>
              <a:ext uri="{FF2B5EF4-FFF2-40B4-BE49-F238E27FC236}">
                <a16:creationId xmlns:a16="http://schemas.microsoft.com/office/drawing/2014/main" id="{1568572B-D7E5-5146-9C10-D0CD29C9E8C3}"/>
              </a:ext>
            </a:extLst>
          </p:cNvPr>
          <p:cNvSpPr>
            <a:spLocks noGrp="1"/>
          </p:cNvSpPr>
          <p:nvPr>
            <p:ph idx="1"/>
          </p:nvPr>
        </p:nvSpPr>
        <p:spPr/>
        <p:txBody>
          <a:bodyPr/>
          <a:lstStyle/>
          <a:p>
            <a:r>
              <a:rPr lang="pl-PL" dirty="0"/>
              <a:t>Art. 92 of the Directive:</a:t>
            </a:r>
          </a:p>
          <a:p>
            <a:r>
              <a:rPr lang="pl-PL" dirty="0"/>
              <a:t>Draft </a:t>
            </a:r>
            <a:r>
              <a:rPr lang="pl-PL" dirty="0" err="1"/>
              <a:t>terms</a:t>
            </a:r>
            <a:r>
              <a:rPr lang="pl-PL" dirty="0"/>
              <a:t> of </a:t>
            </a:r>
            <a:r>
              <a:rPr lang="pl-PL" dirty="0" err="1"/>
              <a:t>merger</a:t>
            </a:r>
            <a:r>
              <a:rPr lang="pl-PL" dirty="0"/>
              <a:t> </a:t>
            </a:r>
            <a:r>
              <a:rPr lang="pl-PL" dirty="0" err="1"/>
              <a:t>shall</a:t>
            </a:r>
            <a:r>
              <a:rPr lang="pl-PL" dirty="0"/>
              <a:t> be </a:t>
            </a:r>
            <a:r>
              <a:rPr lang="pl-PL" dirty="0" err="1"/>
              <a:t>published</a:t>
            </a:r>
            <a:r>
              <a:rPr lang="pl-PL" dirty="0"/>
              <a:t> in the </a:t>
            </a:r>
            <a:r>
              <a:rPr lang="pl-PL" dirty="0" err="1"/>
              <a:t>manner</a:t>
            </a:r>
            <a:r>
              <a:rPr lang="pl-PL" dirty="0"/>
              <a:t> </a:t>
            </a:r>
            <a:r>
              <a:rPr lang="pl-PL" dirty="0" err="1"/>
              <a:t>prescribed</a:t>
            </a:r>
            <a:r>
              <a:rPr lang="pl-PL" dirty="0"/>
              <a:t> by the </a:t>
            </a:r>
            <a:r>
              <a:rPr lang="pl-PL" dirty="0" err="1"/>
              <a:t>laws</a:t>
            </a:r>
            <a:r>
              <a:rPr lang="pl-PL" dirty="0"/>
              <a:t> of the </a:t>
            </a:r>
            <a:r>
              <a:rPr lang="pl-PL" dirty="0" err="1"/>
              <a:t>Member</a:t>
            </a:r>
            <a:r>
              <a:rPr lang="pl-PL" dirty="0"/>
              <a:t> </a:t>
            </a:r>
            <a:r>
              <a:rPr lang="pl-PL" dirty="0" err="1"/>
              <a:t>States</a:t>
            </a:r>
            <a:r>
              <a:rPr lang="pl-PL" dirty="0"/>
              <a:t> in </a:t>
            </a:r>
            <a:r>
              <a:rPr lang="pl-PL" dirty="0" err="1"/>
              <a:t>accordance</a:t>
            </a:r>
            <a:r>
              <a:rPr lang="pl-PL" dirty="0"/>
              <a:t> with </a:t>
            </a:r>
            <a:r>
              <a:rPr lang="pl-PL" dirty="0" err="1"/>
              <a:t>Article</a:t>
            </a:r>
            <a:r>
              <a:rPr lang="pl-PL" dirty="0"/>
              <a:t> 16, for </a:t>
            </a:r>
            <a:r>
              <a:rPr lang="pl-PL" dirty="0" err="1"/>
              <a:t>each</a:t>
            </a:r>
            <a:r>
              <a:rPr lang="pl-PL" dirty="0"/>
              <a:t> of the </a:t>
            </a:r>
            <a:r>
              <a:rPr lang="pl-PL" dirty="0" err="1"/>
              <a:t>merging</a:t>
            </a:r>
            <a:r>
              <a:rPr lang="pl-PL" dirty="0"/>
              <a:t> </a:t>
            </a:r>
            <a:r>
              <a:rPr lang="pl-PL" dirty="0" err="1"/>
              <a:t>companies</a:t>
            </a:r>
            <a:r>
              <a:rPr lang="pl-PL" dirty="0"/>
              <a:t>, </a:t>
            </a:r>
            <a:r>
              <a:rPr lang="pl-PL" dirty="0" err="1"/>
              <a:t>at</a:t>
            </a:r>
            <a:r>
              <a:rPr lang="pl-PL" dirty="0"/>
              <a:t> </a:t>
            </a:r>
            <a:r>
              <a:rPr lang="pl-PL" dirty="0" err="1"/>
              <a:t>least</a:t>
            </a:r>
            <a:r>
              <a:rPr lang="pl-PL" dirty="0"/>
              <a:t> one </a:t>
            </a:r>
            <a:r>
              <a:rPr lang="pl-PL" dirty="0" err="1"/>
              <a:t>month</a:t>
            </a:r>
            <a:r>
              <a:rPr lang="pl-PL" dirty="0"/>
              <a:t> </a:t>
            </a:r>
            <a:r>
              <a:rPr lang="pl-PL" dirty="0" err="1"/>
              <a:t>before</a:t>
            </a:r>
            <a:r>
              <a:rPr lang="pl-PL" dirty="0"/>
              <a:t> the </a:t>
            </a:r>
            <a:r>
              <a:rPr lang="pl-PL" dirty="0" err="1"/>
              <a:t>date</a:t>
            </a:r>
            <a:r>
              <a:rPr lang="pl-PL" dirty="0"/>
              <a:t> </a:t>
            </a:r>
            <a:r>
              <a:rPr lang="pl-PL" dirty="0" err="1"/>
              <a:t>fixed</a:t>
            </a:r>
            <a:r>
              <a:rPr lang="pl-PL" dirty="0"/>
              <a:t> for the </a:t>
            </a:r>
            <a:r>
              <a:rPr lang="pl-PL" dirty="0" err="1"/>
              <a:t>general</a:t>
            </a:r>
            <a:r>
              <a:rPr lang="pl-PL" dirty="0"/>
              <a:t> </a:t>
            </a:r>
            <a:r>
              <a:rPr lang="pl-PL" dirty="0" err="1"/>
              <a:t>meeting</a:t>
            </a:r>
            <a:r>
              <a:rPr lang="pl-PL" dirty="0"/>
              <a:t> </a:t>
            </a:r>
            <a:r>
              <a:rPr lang="pl-PL" dirty="0" err="1"/>
              <a:t>which</a:t>
            </a:r>
            <a:r>
              <a:rPr lang="pl-PL" dirty="0"/>
              <a:t> </a:t>
            </a:r>
            <a:r>
              <a:rPr lang="pl-PL" dirty="0" err="1"/>
              <a:t>is</a:t>
            </a:r>
            <a:r>
              <a:rPr lang="pl-PL" dirty="0"/>
              <a:t> to </a:t>
            </a:r>
            <a:r>
              <a:rPr lang="pl-PL" dirty="0" err="1"/>
              <a:t>decide</a:t>
            </a:r>
            <a:r>
              <a:rPr lang="pl-PL" dirty="0"/>
              <a:t> </a:t>
            </a:r>
            <a:r>
              <a:rPr lang="pl-PL" dirty="0" err="1"/>
              <a:t>thereon</a:t>
            </a:r>
            <a:r>
              <a:rPr lang="pl-PL" dirty="0"/>
              <a:t>. </a:t>
            </a:r>
          </a:p>
          <a:p>
            <a:endParaRPr lang="en-GB" dirty="0"/>
          </a:p>
        </p:txBody>
      </p:sp>
    </p:spTree>
    <p:extLst>
      <p:ext uri="{BB962C8B-B14F-4D97-AF65-F5344CB8AC3E}">
        <p14:creationId xmlns:p14="http://schemas.microsoft.com/office/powerpoint/2010/main" val="217670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202F98-2864-8C45-BCAB-8BB7B20C0A9D}"/>
              </a:ext>
            </a:extLst>
          </p:cNvPr>
          <p:cNvSpPr>
            <a:spLocks noGrp="1"/>
          </p:cNvSpPr>
          <p:nvPr>
            <p:ph type="title"/>
          </p:nvPr>
        </p:nvSpPr>
        <p:spPr/>
        <p:txBody>
          <a:bodyPr/>
          <a:lstStyle/>
          <a:p>
            <a:r>
              <a:rPr lang="en-GB" dirty="0"/>
              <a:t>Approval by the general meeting of shareholders</a:t>
            </a:r>
          </a:p>
        </p:txBody>
      </p:sp>
      <p:sp>
        <p:nvSpPr>
          <p:cNvPr id="3" name="Symbol zastępczy zawartości 2">
            <a:extLst>
              <a:ext uri="{FF2B5EF4-FFF2-40B4-BE49-F238E27FC236}">
                <a16:creationId xmlns:a16="http://schemas.microsoft.com/office/drawing/2014/main" id="{6075331E-F37D-B543-A2CB-E16AB55D385C}"/>
              </a:ext>
            </a:extLst>
          </p:cNvPr>
          <p:cNvSpPr>
            <a:spLocks noGrp="1"/>
          </p:cNvSpPr>
          <p:nvPr>
            <p:ph idx="1"/>
          </p:nvPr>
        </p:nvSpPr>
        <p:spPr>
          <a:xfrm>
            <a:off x="977462" y="2638044"/>
            <a:ext cx="10489324" cy="3762756"/>
          </a:xfrm>
        </p:spPr>
        <p:txBody>
          <a:bodyPr>
            <a:normAutofit/>
          </a:bodyPr>
          <a:lstStyle/>
          <a:p>
            <a:r>
              <a:rPr lang="pl-PL" dirty="0"/>
              <a:t>Art..: 93 of the Directive:</a:t>
            </a:r>
          </a:p>
          <a:p>
            <a:r>
              <a:rPr lang="pl-PL" dirty="0"/>
              <a:t>1.A </a:t>
            </a:r>
            <a:r>
              <a:rPr lang="pl-PL" dirty="0" err="1"/>
              <a:t>merger</a:t>
            </a:r>
            <a:r>
              <a:rPr lang="pl-PL" dirty="0"/>
              <a:t> </a:t>
            </a:r>
            <a:r>
              <a:rPr lang="pl-PL" dirty="0" err="1"/>
              <a:t>shall</a:t>
            </a:r>
            <a:r>
              <a:rPr lang="pl-PL" dirty="0"/>
              <a:t> </a:t>
            </a:r>
            <a:r>
              <a:rPr lang="pl-PL" u="sng" dirty="0" err="1"/>
              <a:t>require</a:t>
            </a:r>
            <a:r>
              <a:rPr lang="pl-PL" u="sng" dirty="0"/>
              <a:t> </a:t>
            </a:r>
            <a:r>
              <a:rPr lang="pl-PL" u="sng" dirty="0" err="1"/>
              <a:t>at</a:t>
            </a:r>
            <a:r>
              <a:rPr lang="pl-PL" u="sng" dirty="0"/>
              <a:t> </a:t>
            </a:r>
            <a:r>
              <a:rPr lang="pl-PL" u="sng" dirty="0" err="1"/>
              <a:t>least</a:t>
            </a:r>
            <a:r>
              <a:rPr lang="pl-PL" u="sng" dirty="0"/>
              <a:t> the </a:t>
            </a:r>
            <a:r>
              <a:rPr lang="pl-PL" u="sng" dirty="0" err="1"/>
              <a:t>approval</a:t>
            </a:r>
            <a:r>
              <a:rPr lang="pl-PL" u="sng" dirty="0"/>
              <a:t> of the </a:t>
            </a:r>
            <a:r>
              <a:rPr lang="pl-PL" u="sng" dirty="0" err="1"/>
              <a:t>general</a:t>
            </a:r>
            <a:r>
              <a:rPr lang="pl-PL" u="sng" dirty="0"/>
              <a:t> </a:t>
            </a:r>
            <a:r>
              <a:rPr lang="pl-PL" u="sng" dirty="0" err="1"/>
              <a:t>meeting</a:t>
            </a:r>
            <a:r>
              <a:rPr lang="pl-PL" u="sng" dirty="0"/>
              <a:t> of </a:t>
            </a:r>
            <a:r>
              <a:rPr lang="pl-PL" u="sng" dirty="0" err="1"/>
              <a:t>each</a:t>
            </a:r>
            <a:r>
              <a:rPr lang="pl-PL" u="sng" dirty="0"/>
              <a:t> of the </a:t>
            </a:r>
            <a:r>
              <a:rPr lang="pl-PL" u="sng" dirty="0" err="1"/>
              <a:t>merging</a:t>
            </a:r>
            <a:r>
              <a:rPr lang="pl-PL" u="sng" dirty="0"/>
              <a:t> </a:t>
            </a:r>
            <a:r>
              <a:rPr lang="pl-PL" u="sng" dirty="0" err="1"/>
              <a:t>companies</a:t>
            </a:r>
            <a:r>
              <a:rPr lang="pl-PL" u="sng" dirty="0"/>
              <a:t>. </a:t>
            </a:r>
            <a:r>
              <a:rPr lang="pl-PL" dirty="0"/>
              <a:t>The </a:t>
            </a:r>
            <a:r>
              <a:rPr lang="pl-PL" dirty="0" err="1"/>
              <a:t>laws</a:t>
            </a:r>
            <a:r>
              <a:rPr lang="pl-PL" dirty="0"/>
              <a:t> of the </a:t>
            </a:r>
            <a:r>
              <a:rPr lang="pl-PL" dirty="0" err="1"/>
              <a:t>Member</a:t>
            </a:r>
            <a:r>
              <a:rPr lang="pl-PL" dirty="0"/>
              <a:t> </a:t>
            </a:r>
            <a:r>
              <a:rPr lang="pl-PL" dirty="0" err="1"/>
              <a:t>States</a:t>
            </a:r>
            <a:r>
              <a:rPr lang="pl-PL" dirty="0"/>
              <a:t> </a:t>
            </a:r>
            <a:r>
              <a:rPr lang="pl-PL" dirty="0" err="1"/>
              <a:t>shall</a:t>
            </a:r>
            <a:r>
              <a:rPr lang="pl-PL" dirty="0"/>
              <a:t> </a:t>
            </a:r>
            <a:r>
              <a:rPr lang="pl-PL" dirty="0" err="1"/>
              <a:t>provide</a:t>
            </a:r>
            <a:r>
              <a:rPr lang="pl-PL" dirty="0"/>
              <a:t> </a:t>
            </a:r>
            <a:r>
              <a:rPr lang="pl-PL" dirty="0" err="1"/>
              <a:t>that</a:t>
            </a:r>
            <a:r>
              <a:rPr lang="pl-PL" dirty="0"/>
              <a:t> </a:t>
            </a:r>
            <a:r>
              <a:rPr lang="pl-PL" dirty="0" err="1"/>
              <a:t>this</a:t>
            </a:r>
            <a:r>
              <a:rPr lang="pl-PL" dirty="0"/>
              <a:t> </a:t>
            </a:r>
            <a:r>
              <a:rPr lang="pl-PL" dirty="0" err="1"/>
              <a:t>approval</a:t>
            </a:r>
            <a:r>
              <a:rPr lang="pl-PL" dirty="0"/>
              <a:t> </a:t>
            </a:r>
            <a:r>
              <a:rPr lang="pl-PL" dirty="0" err="1"/>
              <a:t>decision</a:t>
            </a:r>
            <a:r>
              <a:rPr lang="pl-PL" dirty="0"/>
              <a:t> </a:t>
            </a:r>
            <a:r>
              <a:rPr lang="pl-PL" dirty="0" err="1"/>
              <a:t>shall</a:t>
            </a:r>
            <a:r>
              <a:rPr lang="pl-PL" dirty="0"/>
              <a:t> </a:t>
            </a:r>
            <a:r>
              <a:rPr lang="pl-PL" dirty="0" err="1"/>
              <a:t>require</a:t>
            </a:r>
            <a:r>
              <a:rPr lang="pl-PL" dirty="0"/>
              <a:t> </a:t>
            </a:r>
            <a:r>
              <a:rPr lang="pl-PL" u="sng" dirty="0"/>
              <a:t>a </a:t>
            </a:r>
            <a:r>
              <a:rPr lang="pl-PL" u="sng" dirty="0" err="1"/>
              <a:t>majority</a:t>
            </a:r>
            <a:r>
              <a:rPr lang="pl-PL" u="sng" dirty="0"/>
              <a:t> of not less </a:t>
            </a:r>
            <a:r>
              <a:rPr lang="pl-PL" u="sng" dirty="0" err="1"/>
              <a:t>than</a:t>
            </a:r>
            <a:r>
              <a:rPr lang="pl-PL" u="sng" dirty="0"/>
              <a:t> </a:t>
            </a:r>
            <a:r>
              <a:rPr lang="pl-PL" u="sng" dirty="0" err="1"/>
              <a:t>two</a:t>
            </a:r>
            <a:r>
              <a:rPr lang="pl-PL" u="sng" dirty="0"/>
              <a:t> </a:t>
            </a:r>
            <a:r>
              <a:rPr lang="pl-PL" u="sng" dirty="0" err="1"/>
              <a:t>thirds</a:t>
            </a:r>
            <a:r>
              <a:rPr lang="pl-PL" u="sng" dirty="0"/>
              <a:t> of the </a:t>
            </a:r>
            <a:r>
              <a:rPr lang="pl-PL" u="sng" dirty="0" err="1"/>
              <a:t>votes</a:t>
            </a:r>
            <a:r>
              <a:rPr lang="pl-PL" u="sng" dirty="0"/>
              <a:t> </a:t>
            </a:r>
            <a:r>
              <a:rPr lang="pl-PL" dirty="0" err="1"/>
              <a:t>attached</a:t>
            </a:r>
            <a:r>
              <a:rPr lang="pl-PL" dirty="0"/>
              <a:t> </a:t>
            </a:r>
            <a:r>
              <a:rPr lang="pl-PL" dirty="0" err="1"/>
              <a:t>either</a:t>
            </a:r>
            <a:r>
              <a:rPr lang="pl-PL" dirty="0"/>
              <a:t> to the </a:t>
            </a:r>
            <a:r>
              <a:rPr lang="pl-PL" dirty="0" err="1"/>
              <a:t>shares</a:t>
            </a:r>
            <a:r>
              <a:rPr lang="pl-PL" dirty="0"/>
              <a:t> </a:t>
            </a:r>
            <a:r>
              <a:rPr lang="pl-PL" dirty="0" err="1"/>
              <a:t>or</a:t>
            </a:r>
            <a:r>
              <a:rPr lang="pl-PL" dirty="0"/>
              <a:t> to the </a:t>
            </a:r>
            <a:r>
              <a:rPr lang="pl-PL" dirty="0" err="1"/>
              <a:t>subscribed</a:t>
            </a:r>
            <a:r>
              <a:rPr lang="pl-PL" dirty="0"/>
              <a:t> </a:t>
            </a:r>
            <a:r>
              <a:rPr lang="pl-PL" dirty="0" err="1"/>
              <a:t>capital</a:t>
            </a:r>
            <a:r>
              <a:rPr lang="pl-PL" dirty="0"/>
              <a:t> </a:t>
            </a:r>
            <a:r>
              <a:rPr lang="pl-PL" dirty="0" err="1"/>
              <a:t>represented</a:t>
            </a:r>
            <a:r>
              <a:rPr lang="pl-PL" dirty="0"/>
              <a:t>. The </a:t>
            </a:r>
            <a:r>
              <a:rPr lang="pl-PL" dirty="0" err="1"/>
              <a:t>laws</a:t>
            </a:r>
            <a:r>
              <a:rPr lang="pl-PL" dirty="0"/>
              <a:t> of a </a:t>
            </a:r>
            <a:r>
              <a:rPr lang="pl-PL" dirty="0" err="1"/>
              <a:t>Member</a:t>
            </a:r>
            <a:r>
              <a:rPr lang="pl-PL" dirty="0"/>
              <a:t> </a:t>
            </a:r>
            <a:r>
              <a:rPr lang="pl-PL" dirty="0" err="1"/>
              <a:t>State</a:t>
            </a:r>
            <a:r>
              <a:rPr lang="pl-PL" dirty="0"/>
              <a:t> </a:t>
            </a:r>
            <a:r>
              <a:rPr lang="pl-PL" dirty="0" err="1"/>
              <a:t>may</a:t>
            </a:r>
            <a:r>
              <a:rPr lang="pl-PL" dirty="0"/>
              <a:t>, </a:t>
            </a:r>
            <a:r>
              <a:rPr lang="pl-PL" dirty="0" err="1"/>
              <a:t>however</a:t>
            </a:r>
            <a:r>
              <a:rPr lang="pl-PL" dirty="0"/>
              <a:t>, </a:t>
            </a:r>
            <a:r>
              <a:rPr lang="pl-PL" dirty="0" err="1"/>
              <a:t>provide</a:t>
            </a:r>
            <a:r>
              <a:rPr lang="pl-PL" dirty="0"/>
              <a:t> </a:t>
            </a:r>
            <a:r>
              <a:rPr lang="pl-PL" dirty="0" err="1"/>
              <a:t>that</a:t>
            </a:r>
            <a:r>
              <a:rPr lang="pl-PL" dirty="0"/>
              <a:t> a </a:t>
            </a:r>
            <a:r>
              <a:rPr lang="pl-PL" dirty="0" err="1"/>
              <a:t>simple</a:t>
            </a:r>
            <a:r>
              <a:rPr lang="pl-PL" dirty="0"/>
              <a:t> </a:t>
            </a:r>
            <a:r>
              <a:rPr lang="pl-PL" dirty="0" err="1"/>
              <a:t>majority</a:t>
            </a:r>
            <a:r>
              <a:rPr lang="pl-PL" dirty="0"/>
              <a:t> of the </a:t>
            </a:r>
            <a:r>
              <a:rPr lang="pl-PL" dirty="0" err="1"/>
              <a:t>votes</a:t>
            </a:r>
            <a:r>
              <a:rPr lang="pl-PL" dirty="0"/>
              <a:t> </a:t>
            </a:r>
            <a:r>
              <a:rPr lang="pl-PL" dirty="0" err="1"/>
              <a:t>specified</a:t>
            </a:r>
            <a:r>
              <a:rPr lang="pl-PL" dirty="0"/>
              <a:t> in the </a:t>
            </a:r>
            <a:r>
              <a:rPr lang="pl-PL" dirty="0" err="1"/>
              <a:t>first</a:t>
            </a:r>
            <a:r>
              <a:rPr lang="pl-PL" dirty="0"/>
              <a:t> </a:t>
            </a:r>
            <a:r>
              <a:rPr lang="pl-PL" dirty="0" err="1"/>
              <a:t>subparagraph</a:t>
            </a:r>
            <a:r>
              <a:rPr lang="pl-PL" dirty="0"/>
              <a:t> </a:t>
            </a:r>
            <a:r>
              <a:rPr lang="pl-PL" dirty="0" err="1"/>
              <a:t>shall</a:t>
            </a:r>
            <a:r>
              <a:rPr lang="pl-PL" dirty="0"/>
              <a:t> be </a:t>
            </a:r>
            <a:r>
              <a:rPr lang="pl-PL" dirty="0" err="1"/>
              <a:t>sufficient</a:t>
            </a:r>
            <a:r>
              <a:rPr lang="pl-PL" dirty="0"/>
              <a:t> </a:t>
            </a:r>
            <a:r>
              <a:rPr lang="pl-PL" dirty="0" err="1"/>
              <a:t>when</a:t>
            </a:r>
            <a:r>
              <a:rPr lang="pl-PL" dirty="0"/>
              <a:t> </a:t>
            </a:r>
            <a:r>
              <a:rPr lang="pl-PL" dirty="0" err="1"/>
              <a:t>at</a:t>
            </a:r>
            <a:r>
              <a:rPr lang="pl-PL" dirty="0"/>
              <a:t> </a:t>
            </a:r>
            <a:r>
              <a:rPr lang="pl-PL" dirty="0" err="1"/>
              <a:t>least</a:t>
            </a:r>
            <a:r>
              <a:rPr lang="pl-PL" dirty="0"/>
              <a:t> half of the </a:t>
            </a:r>
            <a:r>
              <a:rPr lang="pl-PL" dirty="0" err="1"/>
              <a:t>subscribed</a:t>
            </a:r>
            <a:r>
              <a:rPr lang="pl-PL" dirty="0"/>
              <a:t> </a:t>
            </a:r>
            <a:r>
              <a:rPr lang="pl-PL" dirty="0" err="1"/>
              <a:t>capital</a:t>
            </a:r>
            <a:r>
              <a:rPr lang="pl-PL" dirty="0"/>
              <a:t> </a:t>
            </a:r>
            <a:r>
              <a:rPr lang="pl-PL" dirty="0" err="1"/>
              <a:t>is</a:t>
            </a:r>
            <a:r>
              <a:rPr lang="pl-PL" dirty="0"/>
              <a:t> </a:t>
            </a:r>
            <a:r>
              <a:rPr lang="pl-PL" dirty="0" err="1"/>
              <a:t>represented</a:t>
            </a:r>
            <a:r>
              <a:rPr lang="pl-PL" dirty="0"/>
              <a:t>. </a:t>
            </a:r>
            <a:r>
              <a:rPr lang="pl-PL" dirty="0" err="1"/>
              <a:t>Moreover</a:t>
            </a:r>
            <a:r>
              <a:rPr lang="pl-PL" dirty="0"/>
              <a:t>, </a:t>
            </a:r>
            <a:r>
              <a:rPr lang="pl-PL" dirty="0" err="1"/>
              <a:t>where</a:t>
            </a:r>
            <a:r>
              <a:rPr lang="pl-PL" dirty="0"/>
              <a:t> </a:t>
            </a:r>
            <a:r>
              <a:rPr lang="pl-PL" dirty="0" err="1"/>
              <a:t>appropriate</a:t>
            </a:r>
            <a:r>
              <a:rPr lang="pl-PL" dirty="0"/>
              <a:t>, the </a:t>
            </a:r>
            <a:r>
              <a:rPr lang="pl-PL" dirty="0" err="1"/>
              <a:t>rules</a:t>
            </a:r>
            <a:r>
              <a:rPr lang="pl-PL" dirty="0"/>
              <a:t> </a:t>
            </a:r>
            <a:r>
              <a:rPr lang="pl-PL" dirty="0" err="1"/>
              <a:t>governing</a:t>
            </a:r>
            <a:r>
              <a:rPr lang="pl-PL" dirty="0"/>
              <a:t> </a:t>
            </a:r>
            <a:r>
              <a:rPr lang="pl-PL" dirty="0" err="1"/>
              <a:t>alterations</a:t>
            </a:r>
            <a:r>
              <a:rPr lang="pl-PL" dirty="0"/>
              <a:t> to the memorandum and </a:t>
            </a:r>
            <a:r>
              <a:rPr lang="pl-PL" dirty="0" err="1"/>
              <a:t>articles</a:t>
            </a:r>
            <a:r>
              <a:rPr lang="pl-PL" dirty="0"/>
              <a:t> of </a:t>
            </a:r>
            <a:r>
              <a:rPr lang="pl-PL" dirty="0" err="1"/>
              <a:t>association</a:t>
            </a:r>
            <a:r>
              <a:rPr lang="pl-PL" dirty="0"/>
              <a:t> </a:t>
            </a:r>
            <a:r>
              <a:rPr lang="pl-PL" dirty="0" err="1"/>
              <a:t>shall</a:t>
            </a:r>
            <a:r>
              <a:rPr lang="pl-PL" dirty="0"/>
              <a:t> </a:t>
            </a:r>
            <a:r>
              <a:rPr lang="pl-PL" dirty="0" err="1"/>
              <a:t>apply</a:t>
            </a:r>
            <a:r>
              <a:rPr lang="pl-PL" dirty="0"/>
              <a:t>. </a:t>
            </a:r>
          </a:p>
          <a:p>
            <a:r>
              <a:rPr lang="pl-PL" dirty="0"/>
              <a:t>3.The </a:t>
            </a:r>
            <a:r>
              <a:rPr lang="pl-PL" dirty="0" err="1"/>
              <a:t>decision</a:t>
            </a:r>
            <a:r>
              <a:rPr lang="pl-PL" dirty="0"/>
              <a:t> </a:t>
            </a:r>
            <a:r>
              <a:rPr lang="pl-PL" dirty="0" err="1"/>
              <a:t>shall</a:t>
            </a:r>
            <a:r>
              <a:rPr lang="pl-PL" dirty="0"/>
              <a:t> </a:t>
            </a:r>
            <a:r>
              <a:rPr lang="pl-PL" dirty="0" err="1"/>
              <a:t>cover</a:t>
            </a:r>
            <a:r>
              <a:rPr lang="pl-PL" dirty="0"/>
              <a:t> </a:t>
            </a:r>
            <a:r>
              <a:rPr lang="pl-PL" dirty="0" err="1"/>
              <a:t>both</a:t>
            </a:r>
            <a:r>
              <a:rPr lang="pl-PL" dirty="0"/>
              <a:t> the </a:t>
            </a:r>
            <a:r>
              <a:rPr lang="pl-PL" dirty="0" err="1"/>
              <a:t>approval</a:t>
            </a:r>
            <a:r>
              <a:rPr lang="pl-PL" dirty="0"/>
              <a:t> of the draft </a:t>
            </a:r>
            <a:r>
              <a:rPr lang="pl-PL" dirty="0" err="1"/>
              <a:t>terms</a:t>
            </a:r>
            <a:r>
              <a:rPr lang="pl-PL" dirty="0"/>
              <a:t> of </a:t>
            </a:r>
            <a:r>
              <a:rPr lang="pl-PL" dirty="0" err="1"/>
              <a:t>merger</a:t>
            </a:r>
            <a:r>
              <a:rPr lang="pl-PL" dirty="0"/>
              <a:t> and </a:t>
            </a:r>
            <a:r>
              <a:rPr lang="pl-PL" dirty="0" err="1"/>
              <a:t>any</a:t>
            </a:r>
            <a:r>
              <a:rPr lang="pl-PL" dirty="0"/>
              <a:t> </a:t>
            </a:r>
            <a:r>
              <a:rPr lang="pl-PL" dirty="0" err="1"/>
              <a:t>alterations</a:t>
            </a:r>
            <a:r>
              <a:rPr lang="pl-PL" dirty="0"/>
              <a:t> to the memorandum and </a:t>
            </a:r>
            <a:r>
              <a:rPr lang="pl-PL" dirty="0" err="1"/>
              <a:t>articles</a:t>
            </a:r>
            <a:r>
              <a:rPr lang="pl-PL" dirty="0"/>
              <a:t> of </a:t>
            </a:r>
            <a:r>
              <a:rPr lang="pl-PL" dirty="0" err="1"/>
              <a:t>association</a:t>
            </a:r>
            <a:r>
              <a:rPr lang="pl-PL" dirty="0"/>
              <a:t> </a:t>
            </a:r>
            <a:r>
              <a:rPr lang="pl-PL" dirty="0" err="1"/>
              <a:t>necessitated</a:t>
            </a:r>
            <a:r>
              <a:rPr lang="pl-PL" dirty="0"/>
              <a:t> by the </a:t>
            </a:r>
            <a:r>
              <a:rPr lang="pl-PL" dirty="0" err="1"/>
              <a:t>merger</a:t>
            </a:r>
            <a:r>
              <a:rPr lang="pl-PL" dirty="0"/>
              <a:t>. </a:t>
            </a:r>
          </a:p>
          <a:p>
            <a:endParaRPr lang="en-GB" dirty="0"/>
          </a:p>
        </p:txBody>
      </p:sp>
    </p:spTree>
    <p:extLst>
      <p:ext uri="{BB962C8B-B14F-4D97-AF65-F5344CB8AC3E}">
        <p14:creationId xmlns:p14="http://schemas.microsoft.com/office/powerpoint/2010/main" val="391151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F147D5-7CEF-8D4C-A175-9D1FFC155540}"/>
              </a:ext>
            </a:extLst>
          </p:cNvPr>
          <p:cNvSpPr>
            <a:spLocks noGrp="1"/>
          </p:cNvSpPr>
          <p:nvPr>
            <p:ph type="title"/>
          </p:nvPr>
        </p:nvSpPr>
        <p:spPr/>
        <p:txBody>
          <a:bodyPr/>
          <a:lstStyle/>
          <a:p>
            <a:r>
              <a:rPr lang="en-GB" dirty="0"/>
              <a:t>Detailed report of the management board</a:t>
            </a:r>
          </a:p>
        </p:txBody>
      </p:sp>
      <p:sp>
        <p:nvSpPr>
          <p:cNvPr id="3" name="Symbol zastępczy zawartości 2">
            <a:extLst>
              <a:ext uri="{FF2B5EF4-FFF2-40B4-BE49-F238E27FC236}">
                <a16:creationId xmlns:a16="http://schemas.microsoft.com/office/drawing/2014/main" id="{61E85C64-65C9-4940-8626-F72EF7E5415E}"/>
              </a:ext>
            </a:extLst>
          </p:cNvPr>
          <p:cNvSpPr>
            <a:spLocks noGrp="1"/>
          </p:cNvSpPr>
          <p:nvPr>
            <p:ph idx="1"/>
          </p:nvPr>
        </p:nvSpPr>
        <p:spPr/>
        <p:txBody>
          <a:bodyPr/>
          <a:lstStyle/>
          <a:p>
            <a:r>
              <a:rPr lang="pl-PL" dirty="0"/>
              <a:t>The </a:t>
            </a:r>
            <a:r>
              <a:rPr lang="pl-PL" dirty="0" err="1"/>
              <a:t>administrative</a:t>
            </a:r>
            <a:r>
              <a:rPr lang="pl-PL" dirty="0"/>
              <a:t> </a:t>
            </a:r>
            <a:r>
              <a:rPr lang="pl-PL" dirty="0" err="1"/>
              <a:t>or</a:t>
            </a:r>
            <a:r>
              <a:rPr lang="pl-PL" dirty="0"/>
              <a:t> management </a:t>
            </a:r>
            <a:r>
              <a:rPr lang="pl-PL" dirty="0" err="1"/>
              <a:t>bodies</a:t>
            </a:r>
            <a:r>
              <a:rPr lang="pl-PL" dirty="0"/>
              <a:t> of </a:t>
            </a:r>
            <a:r>
              <a:rPr lang="pl-PL" dirty="0" err="1"/>
              <a:t>each</a:t>
            </a:r>
            <a:r>
              <a:rPr lang="pl-PL" dirty="0"/>
              <a:t> of the </a:t>
            </a:r>
            <a:r>
              <a:rPr lang="pl-PL" dirty="0" err="1"/>
              <a:t>merging</a:t>
            </a:r>
            <a:r>
              <a:rPr lang="pl-PL" dirty="0"/>
              <a:t> </a:t>
            </a:r>
            <a:r>
              <a:rPr lang="pl-PL" dirty="0" err="1"/>
              <a:t>companies</a:t>
            </a:r>
            <a:r>
              <a:rPr lang="pl-PL" dirty="0"/>
              <a:t> </a:t>
            </a:r>
            <a:r>
              <a:rPr lang="pl-PL" dirty="0" err="1"/>
              <a:t>shall</a:t>
            </a:r>
            <a:r>
              <a:rPr lang="pl-PL" dirty="0"/>
              <a:t> </a:t>
            </a:r>
            <a:r>
              <a:rPr lang="pl-PL" dirty="0" err="1"/>
              <a:t>draw</a:t>
            </a:r>
            <a:r>
              <a:rPr lang="pl-PL" dirty="0"/>
              <a:t> </a:t>
            </a:r>
            <a:r>
              <a:rPr lang="pl-PL" dirty="0" err="1"/>
              <a:t>up</a:t>
            </a:r>
            <a:r>
              <a:rPr lang="pl-PL" dirty="0"/>
              <a:t> a </a:t>
            </a:r>
            <a:r>
              <a:rPr lang="pl-PL" dirty="0" err="1"/>
              <a:t>detailed</a:t>
            </a:r>
            <a:r>
              <a:rPr lang="pl-PL" dirty="0"/>
              <a:t> </a:t>
            </a:r>
            <a:r>
              <a:rPr lang="pl-PL" dirty="0" err="1"/>
              <a:t>written</a:t>
            </a:r>
            <a:r>
              <a:rPr lang="pl-PL" dirty="0"/>
              <a:t> report </a:t>
            </a:r>
            <a:r>
              <a:rPr lang="pl-PL" dirty="0" err="1"/>
              <a:t>explaining</a:t>
            </a:r>
            <a:r>
              <a:rPr lang="pl-PL" dirty="0"/>
              <a:t> the draft </a:t>
            </a:r>
            <a:r>
              <a:rPr lang="pl-PL" dirty="0" err="1"/>
              <a:t>terms</a:t>
            </a:r>
            <a:r>
              <a:rPr lang="pl-PL" dirty="0"/>
              <a:t> of </a:t>
            </a:r>
            <a:r>
              <a:rPr lang="pl-PL" dirty="0" err="1"/>
              <a:t>merger</a:t>
            </a:r>
            <a:r>
              <a:rPr lang="pl-PL" dirty="0"/>
              <a:t> and </a:t>
            </a:r>
            <a:r>
              <a:rPr lang="pl-PL" dirty="0" err="1"/>
              <a:t>setting</a:t>
            </a:r>
            <a:r>
              <a:rPr lang="pl-PL" dirty="0"/>
              <a:t> out the </a:t>
            </a:r>
            <a:r>
              <a:rPr lang="pl-PL" dirty="0" err="1"/>
              <a:t>legal</a:t>
            </a:r>
            <a:r>
              <a:rPr lang="pl-PL" dirty="0"/>
              <a:t> and </a:t>
            </a:r>
            <a:r>
              <a:rPr lang="pl-PL" dirty="0" err="1"/>
              <a:t>economic</a:t>
            </a:r>
            <a:r>
              <a:rPr lang="pl-PL" dirty="0"/>
              <a:t> </a:t>
            </a:r>
            <a:r>
              <a:rPr lang="pl-PL" dirty="0" err="1"/>
              <a:t>grounds</a:t>
            </a:r>
            <a:r>
              <a:rPr lang="pl-PL" dirty="0"/>
              <a:t> for </a:t>
            </a:r>
            <a:r>
              <a:rPr lang="pl-PL" dirty="0" err="1"/>
              <a:t>them</a:t>
            </a:r>
            <a:r>
              <a:rPr lang="pl-PL" dirty="0"/>
              <a:t>, in </a:t>
            </a:r>
            <a:r>
              <a:rPr lang="pl-PL" dirty="0" err="1"/>
              <a:t>particular</a:t>
            </a:r>
            <a:r>
              <a:rPr lang="pl-PL" dirty="0"/>
              <a:t> the </a:t>
            </a:r>
            <a:r>
              <a:rPr lang="pl-PL" dirty="0" err="1"/>
              <a:t>share</a:t>
            </a:r>
            <a:r>
              <a:rPr lang="pl-PL" dirty="0"/>
              <a:t> exchange ratio. </a:t>
            </a:r>
          </a:p>
          <a:p>
            <a:endParaRPr lang="en-GB" dirty="0"/>
          </a:p>
        </p:txBody>
      </p:sp>
    </p:spTree>
    <p:extLst>
      <p:ext uri="{BB962C8B-B14F-4D97-AF65-F5344CB8AC3E}">
        <p14:creationId xmlns:p14="http://schemas.microsoft.com/office/powerpoint/2010/main" val="93478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4A0BEB-B2FD-2E43-BBE8-E8573711D804}"/>
              </a:ext>
            </a:extLst>
          </p:cNvPr>
          <p:cNvSpPr>
            <a:spLocks noGrp="1"/>
          </p:cNvSpPr>
          <p:nvPr>
            <p:ph type="title"/>
          </p:nvPr>
        </p:nvSpPr>
        <p:spPr/>
        <p:txBody>
          <a:bodyPr/>
          <a:lstStyle/>
          <a:p>
            <a:r>
              <a:rPr lang="en-GB" dirty="0"/>
              <a:t>Examination of the draft terms of merger by experts</a:t>
            </a:r>
          </a:p>
        </p:txBody>
      </p:sp>
      <p:sp>
        <p:nvSpPr>
          <p:cNvPr id="3" name="Symbol zastępczy zawartości 2">
            <a:extLst>
              <a:ext uri="{FF2B5EF4-FFF2-40B4-BE49-F238E27FC236}">
                <a16:creationId xmlns:a16="http://schemas.microsoft.com/office/drawing/2014/main" id="{B7E54FC8-74D9-9949-95DF-4A083DC95E20}"/>
              </a:ext>
            </a:extLst>
          </p:cNvPr>
          <p:cNvSpPr>
            <a:spLocks noGrp="1"/>
          </p:cNvSpPr>
          <p:nvPr>
            <p:ph idx="1"/>
          </p:nvPr>
        </p:nvSpPr>
        <p:spPr/>
        <p:txBody>
          <a:bodyPr>
            <a:normAutofit lnSpcReduction="10000"/>
          </a:bodyPr>
          <a:lstStyle/>
          <a:p>
            <a:r>
              <a:rPr lang="pl-PL" dirty="0"/>
              <a:t>One </a:t>
            </a:r>
            <a:r>
              <a:rPr lang="pl-PL" dirty="0" err="1"/>
              <a:t>or</a:t>
            </a:r>
            <a:r>
              <a:rPr lang="pl-PL" dirty="0"/>
              <a:t> </a:t>
            </a:r>
            <a:r>
              <a:rPr lang="pl-PL" dirty="0" err="1"/>
              <a:t>more</a:t>
            </a:r>
            <a:r>
              <a:rPr lang="pl-PL" dirty="0"/>
              <a:t> </a:t>
            </a:r>
            <a:r>
              <a:rPr lang="pl-PL" dirty="0" err="1"/>
              <a:t>experts</a:t>
            </a:r>
            <a:r>
              <a:rPr lang="pl-PL" dirty="0"/>
              <a:t>, </a:t>
            </a:r>
            <a:r>
              <a:rPr lang="pl-PL" dirty="0" err="1"/>
              <a:t>acting</a:t>
            </a:r>
            <a:r>
              <a:rPr lang="pl-PL" dirty="0"/>
              <a:t> on </a:t>
            </a:r>
            <a:r>
              <a:rPr lang="pl-PL" dirty="0" err="1"/>
              <a:t>behalf</a:t>
            </a:r>
            <a:r>
              <a:rPr lang="pl-PL" dirty="0"/>
              <a:t> of </a:t>
            </a:r>
            <a:r>
              <a:rPr lang="pl-PL" dirty="0" err="1"/>
              <a:t>each</a:t>
            </a:r>
            <a:r>
              <a:rPr lang="pl-PL" dirty="0"/>
              <a:t> of the </a:t>
            </a:r>
            <a:r>
              <a:rPr lang="pl-PL" dirty="0" err="1"/>
              <a:t>merging</a:t>
            </a:r>
            <a:r>
              <a:rPr lang="pl-PL" dirty="0"/>
              <a:t> </a:t>
            </a:r>
            <a:r>
              <a:rPr lang="pl-PL" dirty="0" err="1"/>
              <a:t>companies</a:t>
            </a:r>
            <a:r>
              <a:rPr lang="pl-PL" dirty="0"/>
              <a:t> but independent of </a:t>
            </a:r>
            <a:r>
              <a:rPr lang="pl-PL" dirty="0" err="1"/>
              <a:t>them</a:t>
            </a:r>
            <a:r>
              <a:rPr lang="pl-PL" dirty="0"/>
              <a:t>, </a:t>
            </a:r>
            <a:r>
              <a:rPr lang="pl-PL" dirty="0" err="1"/>
              <a:t>appointed</a:t>
            </a:r>
            <a:r>
              <a:rPr lang="pl-PL" dirty="0"/>
              <a:t> </a:t>
            </a:r>
            <a:r>
              <a:rPr lang="pl-PL" dirty="0" err="1"/>
              <a:t>or</a:t>
            </a:r>
            <a:r>
              <a:rPr lang="pl-PL" dirty="0"/>
              <a:t> </a:t>
            </a:r>
            <a:r>
              <a:rPr lang="pl-PL" dirty="0" err="1"/>
              <a:t>approved</a:t>
            </a:r>
            <a:r>
              <a:rPr lang="pl-PL" dirty="0"/>
              <a:t> by a </a:t>
            </a:r>
            <a:r>
              <a:rPr lang="pl-PL" dirty="0" err="1"/>
              <a:t>judicial</a:t>
            </a:r>
            <a:r>
              <a:rPr lang="pl-PL" dirty="0"/>
              <a:t> </a:t>
            </a:r>
            <a:r>
              <a:rPr lang="pl-PL" dirty="0" err="1"/>
              <a:t>or</a:t>
            </a:r>
            <a:r>
              <a:rPr lang="pl-PL" dirty="0"/>
              <a:t> </a:t>
            </a:r>
            <a:r>
              <a:rPr lang="pl-PL" dirty="0" err="1"/>
              <a:t>administrative</a:t>
            </a:r>
            <a:r>
              <a:rPr lang="pl-PL" dirty="0"/>
              <a:t> authority, </a:t>
            </a:r>
            <a:r>
              <a:rPr lang="pl-PL" dirty="0" err="1"/>
              <a:t>shall</a:t>
            </a:r>
            <a:r>
              <a:rPr lang="pl-PL" dirty="0"/>
              <a:t> </a:t>
            </a:r>
            <a:r>
              <a:rPr lang="pl-PL" u="sng" dirty="0" err="1"/>
              <a:t>examine</a:t>
            </a:r>
            <a:r>
              <a:rPr lang="pl-PL" u="sng" dirty="0"/>
              <a:t> the draft </a:t>
            </a:r>
            <a:r>
              <a:rPr lang="pl-PL" u="sng" dirty="0" err="1"/>
              <a:t>terms</a:t>
            </a:r>
            <a:r>
              <a:rPr lang="pl-PL" u="sng" dirty="0"/>
              <a:t> of </a:t>
            </a:r>
            <a:r>
              <a:rPr lang="pl-PL" u="sng" dirty="0" err="1"/>
              <a:t>merger</a:t>
            </a:r>
            <a:r>
              <a:rPr lang="pl-PL" u="sng" dirty="0"/>
              <a:t> and </a:t>
            </a:r>
            <a:r>
              <a:rPr lang="pl-PL" u="sng" dirty="0" err="1"/>
              <a:t>draw</a:t>
            </a:r>
            <a:r>
              <a:rPr lang="pl-PL" u="sng" dirty="0"/>
              <a:t> </a:t>
            </a:r>
            <a:r>
              <a:rPr lang="pl-PL" u="sng" dirty="0" err="1"/>
              <a:t>up</a:t>
            </a:r>
            <a:r>
              <a:rPr lang="pl-PL" u="sng" dirty="0"/>
              <a:t> a </a:t>
            </a:r>
            <a:r>
              <a:rPr lang="pl-PL" u="sng" dirty="0" err="1"/>
              <a:t>written</a:t>
            </a:r>
            <a:r>
              <a:rPr lang="pl-PL" u="sng" dirty="0"/>
              <a:t> report to the </a:t>
            </a:r>
            <a:r>
              <a:rPr lang="pl-PL" u="sng" dirty="0" err="1"/>
              <a:t>shareholders</a:t>
            </a:r>
            <a:r>
              <a:rPr lang="pl-PL" u="sng" dirty="0"/>
              <a:t>. </a:t>
            </a:r>
            <a:r>
              <a:rPr lang="pl-PL" dirty="0" err="1"/>
              <a:t>However</a:t>
            </a:r>
            <a:r>
              <a:rPr lang="pl-PL" dirty="0"/>
              <a:t>, the </a:t>
            </a:r>
            <a:r>
              <a:rPr lang="pl-PL" dirty="0" err="1"/>
              <a:t>laws</a:t>
            </a:r>
            <a:r>
              <a:rPr lang="pl-PL" dirty="0"/>
              <a:t> of the </a:t>
            </a:r>
            <a:r>
              <a:rPr lang="pl-PL" dirty="0" err="1"/>
              <a:t>Member</a:t>
            </a:r>
            <a:r>
              <a:rPr lang="pl-PL" dirty="0"/>
              <a:t> </a:t>
            </a:r>
            <a:r>
              <a:rPr lang="pl-PL" dirty="0" err="1"/>
              <a:t>States</a:t>
            </a:r>
            <a:r>
              <a:rPr lang="pl-PL" dirty="0"/>
              <a:t> </a:t>
            </a:r>
            <a:r>
              <a:rPr lang="pl-PL" dirty="0" err="1"/>
              <a:t>may</a:t>
            </a:r>
            <a:r>
              <a:rPr lang="pl-PL" dirty="0"/>
              <a:t> </a:t>
            </a:r>
            <a:r>
              <a:rPr lang="pl-PL" dirty="0" err="1"/>
              <a:t>provide</a:t>
            </a:r>
            <a:r>
              <a:rPr lang="pl-PL" dirty="0"/>
              <a:t> for the </a:t>
            </a:r>
            <a:r>
              <a:rPr lang="pl-PL" dirty="0" err="1"/>
              <a:t>appointment</a:t>
            </a:r>
            <a:r>
              <a:rPr lang="pl-PL" dirty="0"/>
              <a:t> of one </a:t>
            </a:r>
            <a:r>
              <a:rPr lang="pl-PL" dirty="0" err="1"/>
              <a:t>or</a:t>
            </a:r>
            <a:r>
              <a:rPr lang="pl-PL" dirty="0"/>
              <a:t> </a:t>
            </a:r>
            <a:r>
              <a:rPr lang="pl-PL" dirty="0" err="1"/>
              <a:t>more</a:t>
            </a:r>
            <a:r>
              <a:rPr lang="pl-PL" dirty="0"/>
              <a:t> independent </a:t>
            </a:r>
            <a:r>
              <a:rPr lang="pl-PL" dirty="0" err="1"/>
              <a:t>experts</a:t>
            </a:r>
            <a:r>
              <a:rPr lang="pl-PL" dirty="0"/>
              <a:t> for </a:t>
            </a:r>
            <a:r>
              <a:rPr lang="pl-PL" dirty="0" err="1"/>
              <a:t>all</a:t>
            </a:r>
            <a:r>
              <a:rPr lang="pl-PL" dirty="0"/>
              <a:t> the </a:t>
            </a:r>
            <a:r>
              <a:rPr lang="pl-PL" dirty="0" err="1"/>
              <a:t>merging</a:t>
            </a:r>
            <a:r>
              <a:rPr lang="pl-PL" dirty="0"/>
              <a:t> </a:t>
            </a:r>
            <a:r>
              <a:rPr lang="pl-PL" dirty="0" err="1"/>
              <a:t>companies</a:t>
            </a:r>
            <a:r>
              <a:rPr lang="pl-PL" dirty="0"/>
              <a:t>, </a:t>
            </a:r>
            <a:r>
              <a:rPr lang="pl-PL" dirty="0" err="1"/>
              <a:t>if</a:t>
            </a:r>
            <a:r>
              <a:rPr lang="pl-PL" dirty="0"/>
              <a:t> </a:t>
            </a:r>
            <a:r>
              <a:rPr lang="pl-PL" dirty="0" err="1"/>
              <a:t>such</a:t>
            </a:r>
            <a:r>
              <a:rPr lang="pl-PL" dirty="0"/>
              <a:t> </a:t>
            </a:r>
            <a:r>
              <a:rPr lang="pl-PL" dirty="0" err="1"/>
              <a:t>appointment</a:t>
            </a:r>
            <a:r>
              <a:rPr lang="pl-PL" dirty="0"/>
              <a:t> </a:t>
            </a:r>
            <a:r>
              <a:rPr lang="pl-PL" dirty="0" err="1"/>
              <a:t>is</a:t>
            </a:r>
            <a:r>
              <a:rPr lang="pl-PL" dirty="0"/>
              <a:t> </a:t>
            </a:r>
            <a:r>
              <a:rPr lang="pl-PL" dirty="0" err="1"/>
              <a:t>made</a:t>
            </a:r>
            <a:r>
              <a:rPr lang="pl-PL" dirty="0"/>
              <a:t> by a </a:t>
            </a:r>
            <a:r>
              <a:rPr lang="pl-PL" dirty="0" err="1"/>
              <a:t>judicial</a:t>
            </a:r>
            <a:r>
              <a:rPr lang="pl-PL" dirty="0"/>
              <a:t> </a:t>
            </a:r>
            <a:r>
              <a:rPr lang="pl-PL" dirty="0" err="1"/>
              <a:t>or</a:t>
            </a:r>
            <a:r>
              <a:rPr lang="pl-PL" dirty="0"/>
              <a:t> </a:t>
            </a:r>
            <a:r>
              <a:rPr lang="pl-PL" dirty="0" err="1"/>
              <a:t>administrative</a:t>
            </a:r>
            <a:r>
              <a:rPr lang="pl-PL" dirty="0"/>
              <a:t> authority </a:t>
            </a:r>
            <a:r>
              <a:rPr lang="pl-PL" dirty="0" err="1"/>
              <a:t>at</a:t>
            </a:r>
            <a:r>
              <a:rPr lang="pl-PL" dirty="0"/>
              <a:t> the joint </a:t>
            </a:r>
            <a:r>
              <a:rPr lang="pl-PL" dirty="0" err="1"/>
              <a:t>request</a:t>
            </a:r>
            <a:r>
              <a:rPr lang="pl-PL" dirty="0"/>
              <a:t> of </a:t>
            </a:r>
            <a:r>
              <a:rPr lang="pl-PL" dirty="0" err="1"/>
              <a:t>those</a:t>
            </a:r>
            <a:r>
              <a:rPr lang="pl-PL" dirty="0"/>
              <a:t> </a:t>
            </a:r>
            <a:r>
              <a:rPr lang="pl-PL" dirty="0" err="1"/>
              <a:t>companies</a:t>
            </a:r>
            <a:r>
              <a:rPr lang="pl-PL" dirty="0"/>
              <a:t>. </a:t>
            </a:r>
            <a:r>
              <a:rPr lang="pl-PL" dirty="0" err="1"/>
              <a:t>Such</a:t>
            </a:r>
            <a:r>
              <a:rPr lang="pl-PL" dirty="0"/>
              <a:t> </a:t>
            </a:r>
            <a:r>
              <a:rPr lang="pl-PL" dirty="0" err="1"/>
              <a:t>experts</a:t>
            </a:r>
            <a:r>
              <a:rPr lang="pl-PL" dirty="0"/>
              <a:t> </a:t>
            </a:r>
            <a:r>
              <a:rPr lang="pl-PL" dirty="0" err="1"/>
              <a:t>may</a:t>
            </a:r>
            <a:r>
              <a:rPr lang="pl-PL" dirty="0"/>
              <a:t>, </a:t>
            </a:r>
            <a:r>
              <a:rPr lang="pl-PL" dirty="0" err="1"/>
              <a:t>depending</a:t>
            </a:r>
            <a:r>
              <a:rPr lang="pl-PL" dirty="0"/>
              <a:t> on the </a:t>
            </a:r>
            <a:r>
              <a:rPr lang="pl-PL" dirty="0" err="1"/>
              <a:t>laws</a:t>
            </a:r>
            <a:r>
              <a:rPr lang="pl-PL" dirty="0"/>
              <a:t> of </a:t>
            </a:r>
            <a:r>
              <a:rPr lang="pl-PL" dirty="0" err="1"/>
              <a:t>each</a:t>
            </a:r>
            <a:r>
              <a:rPr lang="pl-PL" dirty="0"/>
              <a:t> </a:t>
            </a:r>
            <a:r>
              <a:rPr lang="pl-PL" dirty="0" err="1"/>
              <a:t>Member</a:t>
            </a:r>
            <a:r>
              <a:rPr lang="pl-PL" dirty="0"/>
              <a:t> </a:t>
            </a:r>
            <a:r>
              <a:rPr lang="pl-PL" dirty="0" err="1"/>
              <a:t>State</a:t>
            </a:r>
            <a:r>
              <a:rPr lang="pl-PL" dirty="0"/>
              <a:t>, be </a:t>
            </a:r>
            <a:r>
              <a:rPr lang="pl-PL" dirty="0" err="1"/>
              <a:t>natural</a:t>
            </a:r>
            <a:r>
              <a:rPr lang="pl-PL" dirty="0"/>
              <a:t> </a:t>
            </a:r>
            <a:r>
              <a:rPr lang="pl-PL" dirty="0" err="1"/>
              <a:t>or</a:t>
            </a:r>
            <a:r>
              <a:rPr lang="pl-PL" dirty="0"/>
              <a:t> </a:t>
            </a:r>
            <a:r>
              <a:rPr lang="pl-PL" dirty="0" err="1"/>
              <a:t>legal</a:t>
            </a:r>
            <a:r>
              <a:rPr lang="pl-PL" dirty="0"/>
              <a:t> </a:t>
            </a:r>
            <a:r>
              <a:rPr lang="pl-PL" dirty="0" err="1"/>
              <a:t>persons</a:t>
            </a:r>
            <a:r>
              <a:rPr lang="pl-PL" dirty="0"/>
              <a:t> </a:t>
            </a:r>
            <a:r>
              <a:rPr lang="pl-PL" dirty="0" err="1"/>
              <a:t>or</a:t>
            </a:r>
            <a:r>
              <a:rPr lang="pl-PL" dirty="0"/>
              <a:t> </a:t>
            </a:r>
            <a:r>
              <a:rPr lang="pl-PL" dirty="0" err="1"/>
              <a:t>companies</a:t>
            </a:r>
            <a:r>
              <a:rPr lang="pl-PL" dirty="0"/>
              <a:t> </a:t>
            </a:r>
            <a:r>
              <a:rPr lang="pl-PL" dirty="0" err="1"/>
              <a:t>or</a:t>
            </a:r>
            <a:r>
              <a:rPr lang="pl-PL" dirty="0"/>
              <a:t> </a:t>
            </a:r>
            <a:r>
              <a:rPr lang="pl-PL" dirty="0" err="1"/>
              <a:t>firms</a:t>
            </a:r>
            <a:r>
              <a:rPr lang="pl-PL" dirty="0"/>
              <a:t>. </a:t>
            </a:r>
          </a:p>
          <a:p>
            <a:r>
              <a:rPr lang="pl-PL" dirty="0"/>
              <a:t>The </a:t>
            </a:r>
            <a:r>
              <a:rPr lang="pl-PL" dirty="0" err="1"/>
              <a:t>experts</a:t>
            </a:r>
            <a:r>
              <a:rPr lang="pl-PL" dirty="0"/>
              <a:t> </a:t>
            </a:r>
            <a:r>
              <a:rPr lang="pl-PL" dirty="0" err="1"/>
              <a:t>shall</a:t>
            </a:r>
            <a:r>
              <a:rPr lang="pl-PL" dirty="0"/>
              <a:t> in </a:t>
            </a:r>
            <a:r>
              <a:rPr lang="pl-PL" dirty="0" err="1"/>
              <a:t>any</a:t>
            </a:r>
            <a:r>
              <a:rPr lang="pl-PL" dirty="0"/>
              <a:t> </a:t>
            </a:r>
            <a:r>
              <a:rPr lang="pl-PL" dirty="0" err="1"/>
              <a:t>case</a:t>
            </a:r>
            <a:r>
              <a:rPr lang="pl-PL" dirty="0"/>
              <a:t> </a:t>
            </a:r>
            <a:r>
              <a:rPr lang="pl-PL" dirty="0" err="1"/>
              <a:t>state</a:t>
            </a:r>
            <a:r>
              <a:rPr lang="pl-PL" dirty="0"/>
              <a:t> </a:t>
            </a:r>
            <a:r>
              <a:rPr lang="pl-PL" dirty="0" err="1"/>
              <a:t>whether</a:t>
            </a:r>
            <a:r>
              <a:rPr lang="pl-PL" dirty="0"/>
              <a:t> in </a:t>
            </a:r>
            <a:r>
              <a:rPr lang="pl-PL" dirty="0" err="1"/>
              <a:t>their</a:t>
            </a:r>
            <a:r>
              <a:rPr lang="pl-PL" dirty="0"/>
              <a:t> </a:t>
            </a:r>
            <a:r>
              <a:rPr lang="pl-PL" dirty="0" err="1"/>
              <a:t>opinion</a:t>
            </a:r>
            <a:r>
              <a:rPr lang="pl-PL" dirty="0"/>
              <a:t> the </a:t>
            </a:r>
            <a:r>
              <a:rPr lang="pl-PL" dirty="0" err="1"/>
              <a:t>share</a:t>
            </a:r>
            <a:r>
              <a:rPr lang="pl-PL" dirty="0"/>
              <a:t> exchange ratio </a:t>
            </a:r>
            <a:r>
              <a:rPr lang="pl-PL" dirty="0" err="1"/>
              <a:t>is</a:t>
            </a:r>
            <a:r>
              <a:rPr lang="pl-PL" dirty="0"/>
              <a:t> fair and </a:t>
            </a:r>
            <a:r>
              <a:rPr lang="pl-PL" dirty="0" err="1"/>
              <a:t>reasonable</a:t>
            </a:r>
            <a:r>
              <a:rPr lang="pl-PL" dirty="0"/>
              <a:t>. </a:t>
            </a:r>
          </a:p>
          <a:p>
            <a:endParaRPr lang="pl-PL" dirty="0"/>
          </a:p>
          <a:p>
            <a:endParaRPr lang="en-GB" dirty="0"/>
          </a:p>
        </p:txBody>
      </p:sp>
    </p:spTree>
    <p:extLst>
      <p:ext uri="{BB962C8B-B14F-4D97-AF65-F5344CB8AC3E}">
        <p14:creationId xmlns:p14="http://schemas.microsoft.com/office/powerpoint/2010/main" val="22188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63009D-7A73-7F43-93E5-0365750585F5}"/>
              </a:ext>
            </a:extLst>
          </p:cNvPr>
          <p:cNvSpPr>
            <a:spLocks noGrp="1"/>
          </p:cNvSpPr>
          <p:nvPr>
            <p:ph type="title"/>
          </p:nvPr>
        </p:nvSpPr>
        <p:spPr/>
        <p:txBody>
          <a:bodyPr/>
          <a:lstStyle/>
          <a:p>
            <a:r>
              <a:rPr lang="en-GB" dirty="0"/>
              <a:t>Creditors protection</a:t>
            </a:r>
          </a:p>
        </p:txBody>
      </p:sp>
      <p:sp>
        <p:nvSpPr>
          <p:cNvPr id="3" name="Symbol zastępczy zawartości 2">
            <a:extLst>
              <a:ext uri="{FF2B5EF4-FFF2-40B4-BE49-F238E27FC236}">
                <a16:creationId xmlns:a16="http://schemas.microsoft.com/office/drawing/2014/main" id="{FC47133F-F700-7147-A512-6DEF9800769F}"/>
              </a:ext>
            </a:extLst>
          </p:cNvPr>
          <p:cNvSpPr>
            <a:spLocks noGrp="1"/>
          </p:cNvSpPr>
          <p:nvPr>
            <p:ph idx="1"/>
          </p:nvPr>
        </p:nvSpPr>
        <p:spPr>
          <a:xfrm>
            <a:off x="1366345" y="2638044"/>
            <a:ext cx="8594519" cy="3657653"/>
          </a:xfrm>
        </p:spPr>
        <p:txBody>
          <a:bodyPr/>
          <a:lstStyle/>
          <a:p>
            <a:r>
              <a:rPr lang="en-GB" dirty="0"/>
              <a:t>The merger process may affect the rights and interests of creditors of the companies participating in the merger. </a:t>
            </a:r>
          </a:p>
          <a:p>
            <a:r>
              <a:rPr lang="en-GB" dirty="0"/>
              <a:t>The laws of the Member States shall provide for </a:t>
            </a:r>
            <a:r>
              <a:rPr lang="en-GB" b="1" dirty="0"/>
              <a:t>an adequate system of protection of the interests of creditors </a:t>
            </a:r>
            <a:r>
              <a:rPr lang="en-GB" dirty="0"/>
              <a:t>of the merging companies whose claims antedate the publication of the draft terms of merger and have not fallen due at the time of such publication.</a:t>
            </a:r>
          </a:p>
          <a:p>
            <a:r>
              <a:rPr lang="en-GB" dirty="0"/>
              <a:t>For this purpose the laws of the Member States shall at least provide that </a:t>
            </a:r>
            <a:r>
              <a:rPr lang="en-GB" u="sng" dirty="0"/>
              <a:t>such creditors shall be entitled to obtain adequate safeguards where the financial situation of the merging companies makes such protection necessary</a:t>
            </a:r>
            <a:r>
              <a:rPr lang="en-GB" dirty="0"/>
              <a:t> and where those creditors do not already have such safeguards. </a:t>
            </a:r>
          </a:p>
          <a:p>
            <a:endParaRPr lang="en-GB" dirty="0"/>
          </a:p>
        </p:txBody>
      </p:sp>
    </p:spTree>
    <p:extLst>
      <p:ext uri="{BB962C8B-B14F-4D97-AF65-F5344CB8AC3E}">
        <p14:creationId xmlns:p14="http://schemas.microsoft.com/office/powerpoint/2010/main" val="3827682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374B0D-EF39-FA45-9103-C89B9D230C33}"/>
              </a:ext>
            </a:extLst>
          </p:cNvPr>
          <p:cNvSpPr>
            <a:spLocks noGrp="1"/>
          </p:cNvSpPr>
          <p:nvPr>
            <p:ph type="title"/>
          </p:nvPr>
        </p:nvSpPr>
        <p:spPr/>
        <p:txBody>
          <a:bodyPr/>
          <a:lstStyle/>
          <a:p>
            <a:r>
              <a:rPr lang="en-GB" dirty="0"/>
              <a:t>Consequences of merger</a:t>
            </a:r>
          </a:p>
        </p:txBody>
      </p:sp>
      <p:sp>
        <p:nvSpPr>
          <p:cNvPr id="3" name="Symbol zastępczy zawartości 2">
            <a:extLst>
              <a:ext uri="{FF2B5EF4-FFF2-40B4-BE49-F238E27FC236}">
                <a16:creationId xmlns:a16="http://schemas.microsoft.com/office/drawing/2014/main" id="{90DBE2A3-1C9F-5143-AF38-4A0A5C1CFE6D}"/>
              </a:ext>
            </a:extLst>
          </p:cNvPr>
          <p:cNvSpPr>
            <a:spLocks noGrp="1"/>
          </p:cNvSpPr>
          <p:nvPr>
            <p:ph idx="1"/>
          </p:nvPr>
        </p:nvSpPr>
        <p:spPr>
          <a:xfrm>
            <a:off x="210207" y="2638044"/>
            <a:ext cx="11834648" cy="4120108"/>
          </a:xfrm>
        </p:spPr>
        <p:txBody>
          <a:bodyPr>
            <a:normAutofit fontScale="92500" lnSpcReduction="10000"/>
          </a:bodyPr>
          <a:lstStyle/>
          <a:p>
            <a:pPr algn="just"/>
            <a:r>
              <a:rPr lang="pl-PL" b="1" dirty="0"/>
              <a:t>A </a:t>
            </a:r>
            <a:r>
              <a:rPr lang="pl-PL" b="1" dirty="0" err="1"/>
              <a:t>merger</a:t>
            </a:r>
            <a:r>
              <a:rPr lang="pl-PL" b="1" dirty="0"/>
              <a:t> </a:t>
            </a:r>
            <a:r>
              <a:rPr lang="pl-PL" b="1" dirty="0" err="1"/>
              <a:t>shall</a:t>
            </a:r>
            <a:r>
              <a:rPr lang="pl-PL" b="1" dirty="0"/>
              <a:t> </a:t>
            </a:r>
            <a:r>
              <a:rPr lang="pl-PL" b="1" dirty="0" err="1"/>
              <a:t>have</a:t>
            </a:r>
            <a:r>
              <a:rPr lang="pl-PL" b="1" dirty="0"/>
              <a:t> the </a:t>
            </a:r>
            <a:r>
              <a:rPr lang="pl-PL" b="1" dirty="0" err="1"/>
              <a:t>following</a:t>
            </a:r>
            <a:r>
              <a:rPr lang="pl-PL" b="1" dirty="0"/>
              <a:t> </a:t>
            </a:r>
            <a:r>
              <a:rPr lang="pl-PL" b="1" dirty="0" err="1"/>
              <a:t>consequences</a:t>
            </a:r>
            <a:r>
              <a:rPr lang="pl-PL" b="1" dirty="0"/>
              <a:t> </a:t>
            </a:r>
            <a:r>
              <a:rPr lang="pl-PL" b="1" i="1" dirty="0"/>
              <a:t>ipso </a:t>
            </a:r>
            <a:r>
              <a:rPr lang="pl-PL" b="1" i="1" dirty="0" err="1"/>
              <a:t>jure</a:t>
            </a:r>
            <a:r>
              <a:rPr lang="pl-PL" b="1" i="1" dirty="0"/>
              <a:t> </a:t>
            </a:r>
            <a:r>
              <a:rPr lang="pl-PL" b="1" dirty="0"/>
              <a:t>and </a:t>
            </a:r>
            <a:r>
              <a:rPr lang="pl-PL" b="1" dirty="0" err="1"/>
              <a:t>simultaneously</a:t>
            </a:r>
            <a:r>
              <a:rPr lang="pl-PL" b="1" dirty="0"/>
              <a:t>: </a:t>
            </a:r>
          </a:p>
          <a:p>
            <a:pPr lvl="1" algn="just"/>
            <a:r>
              <a:rPr lang="pl-PL" dirty="0"/>
              <a:t>(a) </a:t>
            </a:r>
            <a:r>
              <a:rPr lang="pl-PL" u="sng" dirty="0"/>
              <a:t>the transfer, </a:t>
            </a:r>
            <a:r>
              <a:rPr lang="pl-PL" dirty="0" err="1"/>
              <a:t>both</a:t>
            </a:r>
            <a:r>
              <a:rPr lang="pl-PL" dirty="0"/>
              <a:t> as </a:t>
            </a:r>
            <a:r>
              <a:rPr lang="pl-PL" dirty="0" err="1"/>
              <a:t>between</a:t>
            </a:r>
            <a:r>
              <a:rPr lang="pl-PL" dirty="0"/>
              <a:t> the </a:t>
            </a:r>
            <a:r>
              <a:rPr lang="pl-PL" dirty="0" err="1"/>
              <a:t>company</a:t>
            </a:r>
            <a:r>
              <a:rPr lang="pl-PL" dirty="0"/>
              <a:t> </a:t>
            </a:r>
            <a:r>
              <a:rPr lang="pl-PL" dirty="0" err="1"/>
              <a:t>being</a:t>
            </a:r>
            <a:r>
              <a:rPr lang="pl-PL" dirty="0"/>
              <a:t> </a:t>
            </a:r>
            <a:r>
              <a:rPr lang="pl-PL" dirty="0" err="1"/>
              <a:t>acquired</a:t>
            </a:r>
            <a:r>
              <a:rPr lang="pl-PL" dirty="0"/>
              <a:t> and the </a:t>
            </a:r>
            <a:r>
              <a:rPr lang="pl-PL" dirty="0" err="1"/>
              <a:t>acquiring</a:t>
            </a:r>
            <a:r>
              <a:rPr lang="pl-PL" dirty="0"/>
              <a:t> </a:t>
            </a:r>
            <a:r>
              <a:rPr lang="pl-PL" dirty="0" err="1"/>
              <a:t>company</a:t>
            </a:r>
            <a:r>
              <a:rPr lang="pl-PL" dirty="0"/>
              <a:t> and, as </a:t>
            </a:r>
            <a:r>
              <a:rPr lang="pl-PL" dirty="0" err="1"/>
              <a:t>regards</a:t>
            </a:r>
            <a:r>
              <a:rPr lang="pl-PL" dirty="0"/>
              <a:t> third </a:t>
            </a:r>
            <a:r>
              <a:rPr lang="pl-PL" dirty="0" err="1"/>
              <a:t>parties</a:t>
            </a:r>
            <a:r>
              <a:rPr lang="pl-PL" dirty="0"/>
              <a:t>, </a:t>
            </a:r>
            <a:r>
              <a:rPr lang="pl-PL" u="sng" dirty="0"/>
              <a:t>to the </a:t>
            </a:r>
            <a:r>
              <a:rPr lang="pl-PL" u="sng" dirty="0" err="1"/>
              <a:t>acquiring</a:t>
            </a:r>
            <a:r>
              <a:rPr lang="pl-PL" u="sng" dirty="0"/>
              <a:t> </a:t>
            </a:r>
            <a:r>
              <a:rPr lang="pl-PL" u="sng" dirty="0" err="1"/>
              <a:t>company</a:t>
            </a:r>
            <a:r>
              <a:rPr lang="pl-PL" u="sng" dirty="0"/>
              <a:t> of </a:t>
            </a:r>
            <a:r>
              <a:rPr lang="pl-PL" u="sng" dirty="0" err="1"/>
              <a:t>all</a:t>
            </a:r>
            <a:r>
              <a:rPr lang="pl-PL" u="sng" dirty="0"/>
              <a:t> the </a:t>
            </a:r>
            <a:r>
              <a:rPr lang="pl-PL" u="sng" dirty="0" err="1"/>
              <a:t>assets</a:t>
            </a:r>
            <a:r>
              <a:rPr lang="pl-PL" u="sng" dirty="0"/>
              <a:t> and </a:t>
            </a:r>
            <a:r>
              <a:rPr lang="pl-PL" u="sng" dirty="0" err="1"/>
              <a:t>liabilities</a:t>
            </a:r>
            <a:r>
              <a:rPr lang="pl-PL" u="sng" dirty="0"/>
              <a:t> of the </a:t>
            </a:r>
            <a:r>
              <a:rPr lang="pl-PL" u="sng" dirty="0" err="1"/>
              <a:t>company</a:t>
            </a:r>
            <a:r>
              <a:rPr lang="pl-PL" u="sng" dirty="0"/>
              <a:t> </a:t>
            </a:r>
            <a:r>
              <a:rPr lang="pl-PL" u="sng" dirty="0" err="1"/>
              <a:t>being</a:t>
            </a:r>
            <a:r>
              <a:rPr lang="pl-PL" u="sng" dirty="0"/>
              <a:t> </a:t>
            </a:r>
            <a:r>
              <a:rPr lang="pl-PL" u="sng" dirty="0" err="1"/>
              <a:t>acquired</a:t>
            </a:r>
            <a:r>
              <a:rPr lang="pl-PL" dirty="0"/>
              <a:t>; </a:t>
            </a:r>
          </a:p>
          <a:p>
            <a:pPr lvl="1" algn="just"/>
            <a:r>
              <a:rPr lang="pl-PL" dirty="0"/>
              <a:t>(b) </a:t>
            </a:r>
            <a:r>
              <a:rPr lang="pl-PL" u="sng" dirty="0"/>
              <a:t>the </a:t>
            </a:r>
            <a:r>
              <a:rPr lang="pl-PL" u="sng" dirty="0" err="1"/>
              <a:t>shareholders</a:t>
            </a:r>
            <a:r>
              <a:rPr lang="pl-PL" u="sng" dirty="0"/>
              <a:t> of the </a:t>
            </a:r>
            <a:r>
              <a:rPr lang="pl-PL" u="sng" dirty="0" err="1"/>
              <a:t>company</a:t>
            </a:r>
            <a:r>
              <a:rPr lang="pl-PL" u="sng" dirty="0"/>
              <a:t> </a:t>
            </a:r>
            <a:r>
              <a:rPr lang="pl-PL" u="sng" dirty="0" err="1"/>
              <a:t>being</a:t>
            </a:r>
            <a:r>
              <a:rPr lang="pl-PL" u="sng" dirty="0"/>
              <a:t> </a:t>
            </a:r>
            <a:r>
              <a:rPr lang="pl-PL" u="sng" dirty="0" err="1"/>
              <a:t>acquired</a:t>
            </a:r>
            <a:r>
              <a:rPr lang="pl-PL" u="sng" dirty="0"/>
              <a:t> </a:t>
            </a:r>
            <a:r>
              <a:rPr lang="pl-PL" u="sng" dirty="0" err="1"/>
              <a:t>become</a:t>
            </a:r>
            <a:r>
              <a:rPr lang="pl-PL" u="sng" dirty="0"/>
              <a:t> </a:t>
            </a:r>
            <a:r>
              <a:rPr lang="pl-PL" u="sng" dirty="0" err="1"/>
              <a:t>shareholders</a:t>
            </a:r>
            <a:r>
              <a:rPr lang="pl-PL" u="sng" dirty="0"/>
              <a:t> of the </a:t>
            </a:r>
            <a:r>
              <a:rPr lang="pl-PL" u="sng" dirty="0" err="1"/>
              <a:t>acquiring</a:t>
            </a:r>
            <a:r>
              <a:rPr lang="pl-PL" u="sng" dirty="0"/>
              <a:t> </a:t>
            </a:r>
            <a:r>
              <a:rPr lang="pl-PL" u="sng" dirty="0" err="1"/>
              <a:t>company</a:t>
            </a:r>
            <a:r>
              <a:rPr lang="pl-PL" dirty="0"/>
              <a:t>; and </a:t>
            </a:r>
          </a:p>
          <a:p>
            <a:pPr lvl="1" algn="just"/>
            <a:r>
              <a:rPr lang="pl-PL" dirty="0"/>
              <a:t>(c) </a:t>
            </a:r>
            <a:r>
              <a:rPr lang="pl-PL" u="sng" dirty="0"/>
              <a:t>the </a:t>
            </a:r>
            <a:r>
              <a:rPr lang="pl-PL" u="sng" dirty="0" err="1"/>
              <a:t>company</a:t>
            </a:r>
            <a:r>
              <a:rPr lang="pl-PL" u="sng" dirty="0"/>
              <a:t> </a:t>
            </a:r>
            <a:r>
              <a:rPr lang="pl-PL" u="sng" dirty="0" err="1"/>
              <a:t>being</a:t>
            </a:r>
            <a:r>
              <a:rPr lang="pl-PL" u="sng" dirty="0"/>
              <a:t> </a:t>
            </a:r>
            <a:r>
              <a:rPr lang="pl-PL" u="sng" dirty="0" err="1"/>
              <a:t>acquired</a:t>
            </a:r>
            <a:r>
              <a:rPr lang="pl-PL" u="sng" dirty="0"/>
              <a:t> </a:t>
            </a:r>
            <a:r>
              <a:rPr lang="pl-PL" u="sng" dirty="0" err="1"/>
              <a:t>ceases</a:t>
            </a:r>
            <a:r>
              <a:rPr lang="pl-PL" u="sng" dirty="0"/>
              <a:t> </a:t>
            </a:r>
            <a:r>
              <a:rPr lang="pl-PL" dirty="0"/>
              <a:t>to </a:t>
            </a:r>
            <a:r>
              <a:rPr lang="pl-PL" dirty="0" err="1"/>
              <a:t>exist</a:t>
            </a:r>
            <a:r>
              <a:rPr lang="pl-PL" dirty="0"/>
              <a:t>. </a:t>
            </a:r>
          </a:p>
          <a:p>
            <a:pPr algn="just"/>
            <a:r>
              <a:rPr lang="pl-PL" dirty="0"/>
              <a:t>No </a:t>
            </a:r>
            <a:r>
              <a:rPr lang="pl-PL" dirty="0" err="1"/>
              <a:t>shares</a:t>
            </a:r>
            <a:r>
              <a:rPr lang="pl-PL" dirty="0"/>
              <a:t> in the </a:t>
            </a:r>
            <a:r>
              <a:rPr lang="pl-PL" dirty="0" err="1"/>
              <a:t>acquiring</a:t>
            </a:r>
            <a:r>
              <a:rPr lang="pl-PL" dirty="0"/>
              <a:t> </a:t>
            </a:r>
            <a:r>
              <a:rPr lang="pl-PL" dirty="0" err="1"/>
              <a:t>company</a:t>
            </a:r>
            <a:r>
              <a:rPr lang="pl-PL" dirty="0"/>
              <a:t> </a:t>
            </a:r>
            <a:r>
              <a:rPr lang="pl-PL" dirty="0" err="1"/>
              <a:t>shall</a:t>
            </a:r>
            <a:r>
              <a:rPr lang="pl-PL" dirty="0"/>
              <a:t> be </a:t>
            </a:r>
            <a:r>
              <a:rPr lang="pl-PL" dirty="0" err="1"/>
              <a:t>exchanged</a:t>
            </a:r>
            <a:r>
              <a:rPr lang="pl-PL" dirty="0"/>
              <a:t> for </a:t>
            </a:r>
            <a:r>
              <a:rPr lang="pl-PL" dirty="0" err="1"/>
              <a:t>shares</a:t>
            </a:r>
            <a:r>
              <a:rPr lang="pl-PL" dirty="0"/>
              <a:t> in the </a:t>
            </a:r>
            <a:r>
              <a:rPr lang="pl-PL" dirty="0" err="1"/>
              <a:t>company</a:t>
            </a:r>
            <a:r>
              <a:rPr lang="pl-PL" dirty="0"/>
              <a:t> </a:t>
            </a:r>
            <a:r>
              <a:rPr lang="pl-PL" dirty="0" err="1"/>
              <a:t>being</a:t>
            </a:r>
            <a:r>
              <a:rPr lang="pl-PL" dirty="0"/>
              <a:t> </a:t>
            </a:r>
            <a:r>
              <a:rPr lang="pl-PL" dirty="0" err="1"/>
              <a:t>acquired</a:t>
            </a:r>
            <a:r>
              <a:rPr lang="pl-PL" dirty="0"/>
              <a:t> </a:t>
            </a:r>
            <a:r>
              <a:rPr lang="pl-PL" dirty="0" err="1"/>
              <a:t>held</a:t>
            </a:r>
            <a:r>
              <a:rPr lang="pl-PL" dirty="0"/>
              <a:t> </a:t>
            </a:r>
            <a:r>
              <a:rPr lang="pl-PL" dirty="0" err="1"/>
              <a:t>either</a:t>
            </a:r>
            <a:r>
              <a:rPr lang="pl-PL" dirty="0"/>
              <a:t>: </a:t>
            </a:r>
          </a:p>
          <a:p>
            <a:pPr lvl="1" algn="just"/>
            <a:r>
              <a:rPr lang="pl-PL" dirty="0"/>
              <a:t>(a) by the </a:t>
            </a:r>
            <a:r>
              <a:rPr lang="pl-PL" dirty="0" err="1"/>
              <a:t>acquiring</a:t>
            </a:r>
            <a:r>
              <a:rPr lang="pl-PL" dirty="0"/>
              <a:t> </a:t>
            </a:r>
            <a:r>
              <a:rPr lang="pl-PL" dirty="0" err="1"/>
              <a:t>company</a:t>
            </a:r>
            <a:r>
              <a:rPr lang="pl-PL" dirty="0"/>
              <a:t> </a:t>
            </a:r>
            <a:r>
              <a:rPr lang="pl-PL" dirty="0" err="1"/>
              <a:t>itself</a:t>
            </a:r>
            <a:r>
              <a:rPr lang="pl-PL" dirty="0"/>
              <a:t> </a:t>
            </a:r>
            <a:r>
              <a:rPr lang="pl-PL" dirty="0" err="1"/>
              <a:t>or</a:t>
            </a:r>
            <a:r>
              <a:rPr lang="pl-PL" dirty="0"/>
              <a:t> </a:t>
            </a:r>
            <a:r>
              <a:rPr lang="pl-PL" dirty="0" err="1"/>
              <a:t>through</a:t>
            </a:r>
            <a:r>
              <a:rPr lang="pl-PL" dirty="0"/>
              <a:t> a person </a:t>
            </a:r>
            <a:r>
              <a:rPr lang="pl-PL" dirty="0" err="1"/>
              <a:t>acting</a:t>
            </a:r>
            <a:r>
              <a:rPr lang="pl-PL" dirty="0"/>
              <a:t> in </a:t>
            </a:r>
            <a:r>
              <a:rPr lang="pl-PL" dirty="0" err="1"/>
              <a:t>his</a:t>
            </a:r>
            <a:r>
              <a:rPr lang="pl-PL" dirty="0"/>
              <a:t> </a:t>
            </a:r>
            <a:r>
              <a:rPr lang="pl-PL" dirty="0" err="1"/>
              <a:t>own</a:t>
            </a:r>
            <a:r>
              <a:rPr lang="pl-PL" dirty="0"/>
              <a:t> </a:t>
            </a:r>
            <a:r>
              <a:rPr lang="pl-PL" dirty="0" err="1"/>
              <a:t>name</a:t>
            </a:r>
            <a:r>
              <a:rPr lang="pl-PL" dirty="0"/>
              <a:t> but on </a:t>
            </a:r>
            <a:r>
              <a:rPr lang="pl-PL" dirty="0" err="1"/>
              <a:t>its</a:t>
            </a:r>
            <a:r>
              <a:rPr lang="pl-PL" dirty="0"/>
              <a:t> </a:t>
            </a:r>
            <a:r>
              <a:rPr lang="pl-PL" dirty="0" err="1"/>
              <a:t>behalf</a:t>
            </a:r>
            <a:r>
              <a:rPr lang="pl-PL" dirty="0"/>
              <a:t>; </a:t>
            </a:r>
            <a:r>
              <a:rPr lang="pl-PL" dirty="0" err="1"/>
              <a:t>or</a:t>
            </a:r>
            <a:r>
              <a:rPr lang="pl-PL" dirty="0"/>
              <a:t> </a:t>
            </a:r>
          </a:p>
          <a:p>
            <a:pPr lvl="1" algn="just"/>
            <a:r>
              <a:rPr lang="pl-PL" dirty="0"/>
              <a:t>(b) by the </a:t>
            </a:r>
            <a:r>
              <a:rPr lang="pl-PL" dirty="0" err="1"/>
              <a:t>company</a:t>
            </a:r>
            <a:r>
              <a:rPr lang="pl-PL" dirty="0"/>
              <a:t> </a:t>
            </a:r>
            <a:r>
              <a:rPr lang="pl-PL" dirty="0" err="1"/>
              <a:t>being</a:t>
            </a:r>
            <a:r>
              <a:rPr lang="pl-PL" dirty="0"/>
              <a:t> </a:t>
            </a:r>
            <a:r>
              <a:rPr lang="pl-PL" dirty="0" err="1"/>
              <a:t>acquired</a:t>
            </a:r>
            <a:r>
              <a:rPr lang="pl-PL" dirty="0"/>
              <a:t> </a:t>
            </a:r>
            <a:r>
              <a:rPr lang="pl-PL" dirty="0" err="1"/>
              <a:t>itself</a:t>
            </a:r>
            <a:r>
              <a:rPr lang="pl-PL" dirty="0"/>
              <a:t> </a:t>
            </a:r>
            <a:r>
              <a:rPr lang="pl-PL" dirty="0" err="1"/>
              <a:t>or</a:t>
            </a:r>
            <a:r>
              <a:rPr lang="pl-PL" dirty="0"/>
              <a:t> </a:t>
            </a:r>
            <a:r>
              <a:rPr lang="pl-PL" dirty="0" err="1"/>
              <a:t>through</a:t>
            </a:r>
            <a:r>
              <a:rPr lang="pl-PL" dirty="0"/>
              <a:t> a person </a:t>
            </a:r>
            <a:r>
              <a:rPr lang="pl-PL" dirty="0" err="1"/>
              <a:t>acting</a:t>
            </a:r>
            <a:r>
              <a:rPr lang="pl-PL" dirty="0"/>
              <a:t> in </a:t>
            </a:r>
            <a:r>
              <a:rPr lang="pl-PL" dirty="0" err="1"/>
              <a:t>his</a:t>
            </a:r>
            <a:r>
              <a:rPr lang="pl-PL" dirty="0"/>
              <a:t> </a:t>
            </a:r>
            <a:r>
              <a:rPr lang="pl-PL" dirty="0" err="1"/>
              <a:t>own</a:t>
            </a:r>
            <a:r>
              <a:rPr lang="pl-PL" dirty="0"/>
              <a:t> </a:t>
            </a:r>
            <a:r>
              <a:rPr lang="pl-PL" dirty="0" err="1"/>
              <a:t>name</a:t>
            </a:r>
            <a:r>
              <a:rPr lang="pl-PL" dirty="0"/>
              <a:t> but on </a:t>
            </a:r>
            <a:r>
              <a:rPr lang="pl-PL" dirty="0" err="1"/>
              <a:t>its</a:t>
            </a:r>
            <a:r>
              <a:rPr lang="pl-PL" dirty="0"/>
              <a:t> </a:t>
            </a:r>
            <a:r>
              <a:rPr lang="pl-PL" dirty="0" err="1"/>
              <a:t>behalf</a:t>
            </a:r>
            <a:r>
              <a:rPr lang="pl-PL" dirty="0"/>
              <a:t>. </a:t>
            </a:r>
          </a:p>
          <a:p>
            <a:pPr algn="just"/>
            <a:r>
              <a:rPr lang="pl-PL" dirty="0"/>
              <a:t>The </a:t>
            </a:r>
            <a:r>
              <a:rPr lang="pl-PL" dirty="0" err="1"/>
              <a:t>foregoing</a:t>
            </a:r>
            <a:r>
              <a:rPr lang="pl-PL" dirty="0"/>
              <a:t> </a:t>
            </a:r>
            <a:r>
              <a:rPr lang="pl-PL" dirty="0" err="1"/>
              <a:t>shall</a:t>
            </a:r>
            <a:r>
              <a:rPr lang="pl-PL" dirty="0"/>
              <a:t> not </a:t>
            </a:r>
            <a:r>
              <a:rPr lang="pl-PL" dirty="0" err="1"/>
              <a:t>affect</a:t>
            </a:r>
            <a:r>
              <a:rPr lang="pl-PL" dirty="0"/>
              <a:t> the </a:t>
            </a:r>
            <a:r>
              <a:rPr lang="pl-PL" dirty="0" err="1"/>
              <a:t>laws</a:t>
            </a:r>
            <a:r>
              <a:rPr lang="pl-PL" dirty="0"/>
              <a:t> of </a:t>
            </a:r>
            <a:r>
              <a:rPr lang="pl-PL" dirty="0" err="1"/>
              <a:t>Member</a:t>
            </a:r>
            <a:r>
              <a:rPr lang="pl-PL" dirty="0"/>
              <a:t> </a:t>
            </a:r>
            <a:r>
              <a:rPr lang="pl-PL" dirty="0" err="1"/>
              <a:t>States</a:t>
            </a:r>
            <a:r>
              <a:rPr lang="pl-PL" dirty="0"/>
              <a:t> </a:t>
            </a:r>
            <a:r>
              <a:rPr lang="pl-PL" dirty="0" err="1"/>
              <a:t>which</a:t>
            </a:r>
            <a:r>
              <a:rPr lang="pl-PL" dirty="0"/>
              <a:t> </a:t>
            </a:r>
            <a:r>
              <a:rPr lang="pl-PL" dirty="0" err="1"/>
              <a:t>require</a:t>
            </a:r>
            <a:r>
              <a:rPr lang="pl-PL" dirty="0"/>
              <a:t> the </a:t>
            </a:r>
            <a:r>
              <a:rPr lang="pl-PL" dirty="0" err="1"/>
              <a:t>completion</a:t>
            </a:r>
            <a:r>
              <a:rPr lang="pl-PL" dirty="0"/>
              <a:t> of </a:t>
            </a:r>
            <a:r>
              <a:rPr lang="pl-PL" dirty="0" err="1"/>
              <a:t>special</a:t>
            </a:r>
            <a:r>
              <a:rPr lang="pl-PL" dirty="0"/>
              <a:t> </a:t>
            </a:r>
            <a:r>
              <a:rPr lang="pl-PL" dirty="0" err="1"/>
              <a:t>formalities</a:t>
            </a:r>
            <a:r>
              <a:rPr lang="pl-PL" dirty="0"/>
              <a:t> for the transfer of </a:t>
            </a:r>
            <a:r>
              <a:rPr lang="pl-PL" dirty="0" err="1"/>
              <a:t>certain</a:t>
            </a:r>
            <a:r>
              <a:rPr lang="pl-PL" dirty="0"/>
              <a:t> </a:t>
            </a:r>
            <a:r>
              <a:rPr lang="pl-PL" dirty="0" err="1"/>
              <a:t>assets</a:t>
            </a:r>
            <a:r>
              <a:rPr lang="pl-PL" dirty="0"/>
              <a:t>, </a:t>
            </a:r>
            <a:r>
              <a:rPr lang="pl-PL" dirty="0" err="1"/>
              <a:t>rights</a:t>
            </a:r>
            <a:r>
              <a:rPr lang="pl-PL" dirty="0"/>
              <a:t> and </a:t>
            </a:r>
            <a:r>
              <a:rPr lang="pl-PL" dirty="0" err="1"/>
              <a:t>obligations</a:t>
            </a:r>
            <a:r>
              <a:rPr lang="pl-PL" dirty="0"/>
              <a:t> by the </a:t>
            </a:r>
            <a:r>
              <a:rPr lang="pl-PL" dirty="0" err="1"/>
              <a:t>acquired</a:t>
            </a:r>
            <a:r>
              <a:rPr lang="pl-PL" dirty="0"/>
              <a:t> </a:t>
            </a:r>
            <a:r>
              <a:rPr lang="pl-PL" dirty="0" err="1"/>
              <a:t>company</a:t>
            </a:r>
            <a:r>
              <a:rPr lang="pl-PL" dirty="0"/>
              <a:t> to be </a:t>
            </a:r>
            <a:r>
              <a:rPr lang="pl-PL" dirty="0" err="1"/>
              <a:t>effective</a:t>
            </a:r>
            <a:r>
              <a:rPr lang="pl-PL" dirty="0"/>
              <a:t> as </a:t>
            </a:r>
            <a:r>
              <a:rPr lang="pl-PL" dirty="0" err="1"/>
              <a:t>against</a:t>
            </a:r>
            <a:r>
              <a:rPr lang="pl-PL" dirty="0"/>
              <a:t> third </a:t>
            </a:r>
            <a:r>
              <a:rPr lang="pl-PL" dirty="0" err="1"/>
              <a:t>parties</a:t>
            </a:r>
            <a:r>
              <a:rPr lang="pl-PL" dirty="0"/>
              <a:t>. The </a:t>
            </a:r>
            <a:r>
              <a:rPr lang="pl-PL" dirty="0" err="1"/>
              <a:t>acquiring</a:t>
            </a:r>
            <a:r>
              <a:rPr lang="pl-PL" dirty="0"/>
              <a:t> </a:t>
            </a:r>
            <a:r>
              <a:rPr lang="pl-PL" dirty="0" err="1"/>
              <a:t>company</a:t>
            </a:r>
            <a:r>
              <a:rPr lang="pl-PL" dirty="0"/>
              <a:t> </a:t>
            </a:r>
            <a:r>
              <a:rPr lang="pl-PL" dirty="0" err="1"/>
              <a:t>may</a:t>
            </a:r>
            <a:r>
              <a:rPr lang="pl-PL" dirty="0"/>
              <a:t> </a:t>
            </a:r>
            <a:r>
              <a:rPr lang="pl-PL" dirty="0" err="1"/>
              <a:t>carry</a:t>
            </a:r>
            <a:r>
              <a:rPr lang="pl-PL" dirty="0"/>
              <a:t> out </a:t>
            </a:r>
            <a:r>
              <a:rPr lang="pl-PL" dirty="0" err="1"/>
              <a:t>such</a:t>
            </a:r>
            <a:r>
              <a:rPr lang="pl-PL" dirty="0"/>
              <a:t> </a:t>
            </a:r>
            <a:r>
              <a:rPr lang="pl-PL" dirty="0" err="1"/>
              <a:t>formalities</a:t>
            </a:r>
            <a:r>
              <a:rPr lang="pl-PL" dirty="0"/>
              <a:t> </a:t>
            </a:r>
            <a:r>
              <a:rPr lang="pl-PL" dirty="0" err="1"/>
              <a:t>itself</a:t>
            </a:r>
            <a:r>
              <a:rPr lang="pl-PL" dirty="0"/>
              <a:t>; </a:t>
            </a:r>
            <a:r>
              <a:rPr lang="pl-PL" dirty="0" err="1"/>
              <a:t>however</a:t>
            </a:r>
            <a:r>
              <a:rPr lang="pl-PL" dirty="0"/>
              <a:t>, the </a:t>
            </a:r>
            <a:r>
              <a:rPr lang="pl-PL" dirty="0" err="1"/>
              <a:t>laws</a:t>
            </a:r>
            <a:r>
              <a:rPr lang="pl-PL" dirty="0"/>
              <a:t> of the </a:t>
            </a:r>
            <a:r>
              <a:rPr lang="pl-PL" dirty="0" err="1"/>
              <a:t>Member</a:t>
            </a:r>
            <a:r>
              <a:rPr lang="pl-PL" dirty="0"/>
              <a:t> </a:t>
            </a:r>
            <a:r>
              <a:rPr lang="pl-PL" dirty="0" err="1"/>
              <a:t>States</a:t>
            </a:r>
            <a:r>
              <a:rPr lang="pl-PL" dirty="0"/>
              <a:t> </a:t>
            </a:r>
            <a:r>
              <a:rPr lang="pl-PL" dirty="0" err="1"/>
              <a:t>may</a:t>
            </a:r>
            <a:r>
              <a:rPr lang="pl-PL" dirty="0"/>
              <a:t> </a:t>
            </a:r>
            <a:r>
              <a:rPr lang="pl-PL" dirty="0" err="1"/>
              <a:t>permit</a:t>
            </a:r>
            <a:r>
              <a:rPr lang="pl-PL" dirty="0"/>
              <a:t> the </a:t>
            </a:r>
            <a:r>
              <a:rPr lang="pl-PL" dirty="0" err="1"/>
              <a:t>company</a:t>
            </a:r>
            <a:r>
              <a:rPr lang="pl-PL" dirty="0"/>
              <a:t> </a:t>
            </a:r>
            <a:r>
              <a:rPr lang="pl-PL" dirty="0" err="1"/>
              <a:t>being</a:t>
            </a:r>
            <a:r>
              <a:rPr lang="pl-PL" dirty="0"/>
              <a:t> </a:t>
            </a:r>
            <a:r>
              <a:rPr lang="pl-PL" dirty="0" err="1"/>
              <a:t>acquired</a:t>
            </a:r>
            <a:r>
              <a:rPr lang="pl-PL" dirty="0"/>
              <a:t> to </a:t>
            </a:r>
            <a:r>
              <a:rPr lang="pl-PL" dirty="0" err="1"/>
              <a:t>continue</a:t>
            </a:r>
            <a:r>
              <a:rPr lang="pl-PL" dirty="0"/>
              <a:t> to </a:t>
            </a:r>
            <a:r>
              <a:rPr lang="pl-PL" dirty="0" err="1"/>
              <a:t>carry</a:t>
            </a:r>
            <a:r>
              <a:rPr lang="pl-PL" dirty="0"/>
              <a:t> out </a:t>
            </a:r>
            <a:r>
              <a:rPr lang="pl-PL" dirty="0" err="1"/>
              <a:t>such</a:t>
            </a:r>
            <a:r>
              <a:rPr lang="pl-PL" dirty="0"/>
              <a:t> </a:t>
            </a:r>
            <a:r>
              <a:rPr lang="pl-PL" dirty="0" err="1"/>
              <a:t>formalities</a:t>
            </a:r>
            <a:r>
              <a:rPr lang="pl-PL" dirty="0"/>
              <a:t> for a </a:t>
            </a:r>
            <a:r>
              <a:rPr lang="pl-PL" dirty="0" err="1"/>
              <a:t>limited</a:t>
            </a:r>
            <a:r>
              <a:rPr lang="pl-PL" dirty="0"/>
              <a:t> period </a:t>
            </a:r>
            <a:r>
              <a:rPr lang="pl-PL" dirty="0" err="1"/>
              <a:t>which</a:t>
            </a:r>
            <a:r>
              <a:rPr lang="pl-PL" dirty="0"/>
              <a:t> </a:t>
            </a:r>
            <a:r>
              <a:rPr lang="pl-PL" dirty="0" err="1"/>
              <a:t>may</a:t>
            </a:r>
            <a:r>
              <a:rPr lang="pl-PL" dirty="0"/>
              <a:t> not, </a:t>
            </a:r>
            <a:r>
              <a:rPr lang="pl-PL" dirty="0" err="1"/>
              <a:t>save</a:t>
            </a:r>
            <a:r>
              <a:rPr lang="pl-PL" dirty="0"/>
              <a:t> in </a:t>
            </a:r>
            <a:r>
              <a:rPr lang="pl-PL" dirty="0" err="1"/>
              <a:t>exceptional</a:t>
            </a:r>
            <a:r>
              <a:rPr lang="pl-PL" dirty="0"/>
              <a:t> </a:t>
            </a:r>
            <a:r>
              <a:rPr lang="pl-PL" dirty="0" err="1"/>
              <a:t>cases</a:t>
            </a:r>
            <a:r>
              <a:rPr lang="pl-PL" dirty="0"/>
              <a:t>, be </a:t>
            </a:r>
            <a:r>
              <a:rPr lang="pl-PL" dirty="0" err="1"/>
              <a:t>fixed</a:t>
            </a:r>
            <a:r>
              <a:rPr lang="pl-PL" dirty="0"/>
              <a:t> </a:t>
            </a:r>
            <a:r>
              <a:rPr lang="pl-PL" dirty="0" err="1"/>
              <a:t>at</a:t>
            </a:r>
            <a:r>
              <a:rPr lang="pl-PL" dirty="0"/>
              <a:t> </a:t>
            </a:r>
            <a:r>
              <a:rPr lang="pl-PL" dirty="0" err="1"/>
              <a:t>more</a:t>
            </a:r>
            <a:r>
              <a:rPr lang="pl-PL" dirty="0"/>
              <a:t> </a:t>
            </a:r>
            <a:r>
              <a:rPr lang="pl-PL" dirty="0" err="1"/>
              <a:t>than</a:t>
            </a:r>
            <a:r>
              <a:rPr lang="pl-PL" dirty="0"/>
              <a:t> </a:t>
            </a:r>
            <a:r>
              <a:rPr lang="pl-PL" dirty="0" err="1"/>
              <a:t>six</a:t>
            </a:r>
            <a:r>
              <a:rPr lang="pl-PL" dirty="0"/>
              <a:t> </a:t>
            </a:r>
            <a:r>
              <a:rPr lang="pl-PL" dirty="0" err="1"/>
              <a:t>months</a:t>
            </a:r>
            <a:r>
              <a:rPr lang="pl-PL" dirty="0"/>
              <a:t> from the </a:t>
            </a:r>
            <a:r>
              <a:rPr lang="pl-PL" dirty="0" err="1"/>
              <a:t>date</a:t>
            </a:r>
            <a:r>
              <a:rPr lang="pl-PL" dirty="0"/>
              <a:t> on </a:t>
            </a:r>
            <a:r>
              <a:rPr lang="pl-PL" dirty="0" err="1"/>
              <a:t>which</a:t>
            </a:r>
            <a:r>
              <a:rPr lang="pl-PL" dirty="0"/>
              <a:t> the </a:t>
            </a:r>
            <a:r>
              <a:rPr lang="pl-PL" dirty="0" err="1"/>
              <a:t>merger</a:t>
            </a:r>
            <a:r>
              <a:rPr lang="pl-PL" dirty="0"/>
              <a:t> </a:t>
            </a:r>
            <a:r>
              <a:rPr lang="pl-PL" dirty="0" err="1"/>
              <a:t>takes</a:t>
            </a:r>
            <a:r>
              <a:rPr lang="pl-PL" dirty="0"/>
              <a:t> </a:t>
            </a:r>
            <a:r>
              <a:rPr lang="pl-PL" dirty="0" err="1"/>
              <a:t>effect</a:t>
            </a:r>
            <a:r>
              <a:rPr lang="pl-PL" dirty="0"/>
              <a:t>. </a:t>
            </a:r>
          </a:p>
          <a:p>
            <a:endParaRPr lang="en-GB" dirty="0"/>
          </a:p>
        </p:txBody>
      </p:sp>
    </p:spTree>
    <p:extLst>
      <p:ext uri="{BB962C8B-B14F-4D97-AF65-F5344CB8AC3E}">
        <p14:creationId xmlns:p14="http://schemas.microsoft.com/office/powerpoint/2010/main" val="310795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3DC147-CC3A-B64B-AB5E-8297E85A0410}"/>
              </a:ext>
            </a:extLst>
          </p:cNvPr>
          <p:cNvSpPr>
            <a:spLocks noGrp="1"/>
          </p:cNvSpPr>
          <p:nvPr>
            <p:ph type="title"/>
          </p:nvPr>
        </p:nvSpPr>
        <p:spPr/>
        <p:txBody>
          <a:bodyPr/>
          <a:lstStyle/>
          <a:p>
            <a:r>
              <a:rPr lang="en-GB" dirty="0"/>
              <a:t>Date on which a merger takes effect </a:t>
            </a:r>
          </a:p>
        </p:txBody>
      </p:sp>
      <p:sp>
        <p:nvSpPr>
          <p:cNvPr id="3" name="Symbol zastępczy zawartości 2">
            <a:extLst>
              <a:ext uri="{FF2B5EF4-FFF2-40B4-BE49-F238E27FC236}">
                <a16:creationId xmlns:a16="http://schemas.microsoft.com/office/drawing/2014/main" id="{2FBA56C0-5603-DE47-9D3D-26C4B97AFF87}"/>
              </a:ext>
            </a:extLst>
          </p:cNvPr>
          <p:cNvSpPr>
            <a:spLocks noGrp="1"/>
          </p:cNvSpPr>
          <p:nvPr>
            <p:ph idx="1"/>
          </p:nvPr>
        </p:nvSpPr>
        <p:spPr/>
        <p:txBody>
          <a:bodyPr/>
          <a:lstStyle/>
          <a:p>
            <a:r>
              <a:rPr lang="pl-PL" dirty="0"/>
              <a:t>The </a:t>
            </a:r>
            <a:r>
              <a:rPr lang="pl-PL" dirty="0" err="1"/>
              <a:t>laws</a:t>
            </a:r>
            <a:r>
              <a:rPr lang="pl-PL" dirty="0"/>
              <a:t> of the </a:t>
            </a:r>
            <a:r>
              <a:rPr lang="pl-PL" dirty="0" err="1"/>
              <a:t>Member</a:t>
            </a:r>
            <a:r>
              <a:rPr lang="pl-PL" dirty="0"/>
              <a:t> </a:t>
            </a:r>
            <a:r>
              <a:rPr lang="pl-PL" dirty="0" err="1"/>
              <a:t>States</a:t>
            </a:r>
            <a:r>
              <a:rPr lang="pl-PL" dirty="0"/>
              <a:t> </a:t>
            </a:r>
            <a:r>
              <a:rPr lang="pl-PL" dirty="0" err="1"/>
              <a:t>shall</a:t>
            </a:r>
            <a:r>
              <a:rPr lang="pl-PL" dirty="0"/>
              <a:t> </a:t>
            </a:r>
            <a:r>
              <a:rPr lang="pl-PL" dirty="0" err="1"/>
              <a:t>determine</a:t>
            </a:r>
            <a:r>
              <a:rPr lang="pl-PL" dirty="0"/>
              <a:t> the </a:t>
            </a:r>
            <a:r>
              <a:rPr lang="pl-PL" dirty="0" err="1"/>
              <a:t>date</a:t>
            </a:r>
            <a:r>
              <a:rPr lang="pl-PL" dirty="0"/>
              <a:t> on </a:t>
            </a:r>
            <a:r>
              <a:rPr lang="pl-PL" dirty="0" err="1"/>
              <a:t>which</a:t>
            </a:r>
            <a:r>
              <a:rPr lang="pl-PL" dirty="0"/>
              <a:t> a </a:t>
            </a:r>
            <a:r>
              <a:rPr lang="pl-PL" dirty="0" err="1"/>
              <a:t>merger</a:t>
            </a:r>
            <a:r>
              <a:rPr lang="pl-PL" dirty="0"/>
              <a:t> </a:t>
            </a:r>
            <a:r>
              <a:rPr lang="pl-PL" dirty="0" err="1"/>
              <a:t>takes</a:t>
            </a:r>
            <a:r>
              <a:rPr lang="pl-PL" dirty="0"/>
              <a:t> </a:t>
            </a:r>
            <a:r>
              <a:rPr lang="pl-PL" dirty="0" err="1"/>
              <a:t>effect</a:t>
            </a:r>
            <a:r>
              <a:rPr lang="pl-PL" dirty="0"/>
              <a:t>. </a:t>
            </a:r>
          </a:p>
          <a:p>
            <a:endParaRPr lang="pl-PL" i="1" dirty="0"/>
          </a:p>
          <a:p>
            <a:endParaRPr lang="pl-PL" i="1" dirty="0"/>
          </a:p>
          <a:p>
            <a:r>
              <a:rPr lang="en-GB" b="1" i="1" dirty="0"/>
              <a:t>Poland: </a:t>
            </a:r>
            <a:r>
              <a:rPr lang="en-GB" i="1" dirty="0"/>
              <a:t>date of registration the merger by the court. </a:t>
            </a:r>
          </a:p>
          <a:p>
            <a:endParaRPr lang="pl-PL" dirty="0"/>
          </a:p>
        </p:txBody>
      </p:sp>
    </p:spTree>
    <p:extLst>
      <p:ext uri="{BB962C8B-B14F-4D97-AF65-F5344CB8AC3E}">
        <p14:creationId xmlns:p14="http://schemas.microsoft.com/office/powerpoint/2010/main" val="3200675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1D1748-5B42-1B4A-8DBE-902D377A9E61}"/>
              </a:ext>
            </a:extLst>
          </p:cNvPr>
          <p:cNvSpPr>
            <a:spLocks noGrp="1"/>
          </p:cNvSpPr>
          <p:nvPr>
            <p:ph type="title"/>
          </p:nvPr>
        </p:nvSpPr>
        <p:spPr/>
        <p:txBody>
          <a:bodyPr/>
          <a:lstStyle/>
          <a:p>
            <a:r>
              <a:rPr lang="en-GB" dirty="0"/>
              <a:t>Having min. 90 % of shares of the acquired company</a:t>
            </a:r>
          </a:p>
        </p:txBody>
      </p:sp>
      <p:sp>
        <p:nvSpPr>
          <p:cNvPr id="3" name="Symbol zastępczy zawartości 2">
            <a:extLst>
              <a:ext uri="{FF2B5EF4-FFF2-40B4-BE49-F238E27FC236}">
                <a16:creationId xmlns:a16="http://schemas.microsoft.com/office/drawing/2014/main" id="{0B254A96-1BEC-CD49-AE12-3B8EF5C171CC}"/>
              </a:ext>
            </a:extLst>
          </p:cNvPr>
          <p:cNvSpPr>
            <a:spLocks noGrp="1"/>
          </p:cNvSpPr>
          <p:nvPr>
            <p:ph idx="1"/>
          </p:nvPr>
        </p:nvSpPr>
        <p:spPr/>
        <p:txBody>
          <a:bodyPr/>
          <a:lstStyle/>
          <a:p>
            <a:r>
              <a:rPr lang="en-GB" dirty="0"/>
              <a:t>Acquisition of one company by another which holds 90 % or more of its shares -</a:t>
            </a:r>
            <a:r>
              <a:rPr lang="en-GB" b="1" dirty="0"/>
              <a:t> less formalities;</a:t>
            </a:r>
          </a:p>
          <a:p>
            <a:r>
              <a:rPr lang="en-GB" dirty="0"/>
              <a:t>Art. 110 – 115 of the Directive</a:t>
            </a:r>
          </a:p>
          <a:p>
            <a:pPr lvl="1"/>
            <a:endParaRPr lang="en-GB" dirty="0"/>
          </a:p>
          <a:p>
            <a:endParaRPr lang="en-GB" dirty="0"/>
          </a:p>
        </p:txBody>
      </p:sp>
    </p:spTree>
    <p:extLst>
      <p:ext uri="{BB962C8B-B14F-4D97-AF65-F5344CB8AC3E}">
        <p14:creationId xmlns:p14="http://schemas.microsoft.com/office/powerpoint/2010/main" val="213335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965211-2492-F546-BF92-CD02273D4FD3}"/>
              </a:ext>
            </a:extLst>
          </p:cNvPr>
          <p:cNvSpPr>
            <a:spLocks noGrp="1"/>
          </p:cNvSpPr>
          <p:nvPr>
            <p:ph type="title"/>
          </p:nvPr>
        </p:nvSpPr>
        <p:spPr/>
        <p:txBody>
          <a:bodyPr/>
          <a:lstStyle/>
          <a:p>
            <a:r>
              <a:rPr lang="en-GB" dirty="0"/>
              <a:t>Cross-border mergers</a:t>
            </a:r>
          </a:p>
        </p:txBody>
      </p:sp>
      <p:sp>
        <p:nvSpPr>
          <p:cNvPr id="3" name="Symbol zastępczy zawartości 2">
            <a:extLst>
              <a:ext uri="{FF2B5EF4-FFF2-40B4-BE49-F238E27FC236}">
                <a16:creationId xmlns:a16="http://schemas.microsoft.com/office/drawing/2014/main" id="{80018D09-DC97-5041-BE0E-D74DC61582A1}"/>
              </a:ext>
            </a:extLst>
          </p:cNvPr>
          <p:cNvSpPr>
            <a:spLocks noGrp="1"/>
          </p:cNvSpPr>
          <p:nvPr>
            <p:ph idx="1"/>
          </p:nvPr>
        </p:nvSpPr>
        <p:spPr/>
        <p:txBody>
          <a:bodyPr/>
          <a:lstStyle/>
          <a:p>
            <a:r>
              <a:rPr lang="en-GB" dirty="0"/>
              <a:t>Cross-border merger is a merger of </a:t>
            </a:r>
            <a:r>
              <a:rPr lang="en-GB" b="1" dirty="0"/>
              <a:t>limited liability companies </a:t>
            </a:r>
            <a:r>
              <a:rPr lang="en-GB" dirty="0"/>
              <a:t>formed in accordance with the law of a Member State and </a:t>
            </a:r>
            <a:r>
              <a:rPr lang="en-GB" u="sng" dirty="0"/>
              <a:t>having their registered office, central administration or principal place of business within the Union, provided at least two of them are governed by the laws of different Member States </a:t>
            </a:r>
          </a:p>
          <a:p>
            <a:r>
              <a:rPr lang="en-GB" dirty="0"/>
              <a:t>Special requirements:</a:t>
            </a:r>
          </a:p>
          <a:p>
            <a:pPr lvl="1"/>
            <a:r>
              <a:rPr lang="en-GB" dirty="0"/>
              <a:t>Art.: 212 I I </a:t>
            </a:r>
            <a:r>
              <a:rPr lang="en-GB" dirty="0" err="1"/>
              <a:t>nn</a:t>
            </a:r>
            <a:r>
              <a:rPr lang="en-GB" dirty="0"/>
              <a:t> of the Directive. </a:t>
            </a:r>
          </a:p>
          <a:p>
            <a:pPr lvl="1"/>
            <a:endParaRPr lang="en-GB" dirty="0"/>
          </a:p>
        </p:txBody>
      </p:sp>
    </p:spTree>
    <p:extLst>
      <p:ext uri="{BB962C8B-B14F-4D97-AF65-F5344CB8AC3E}">
        <p14:creationId xmlns:p14="http://schemas.microsoft.com/office/powerpoint/2010/main" val="51244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CE36405D-371A-BA4B-ADE8-D9AB1D2CDD1A}"/>
              </a:ext>
            </a:extLst>
          </p:cNvPr>
          <p:cNvSpPr>
            <a:spLocks noGrp="1"/>
          </p:cNvSpPr>
          <p:nvPr>
            <p:ph type="title"/>
          </p:nvPr>
        </p:nvSpPr>
        <p:spPr/>
        <p:txBody>
          <a:bodyPr/>
          <a:lstStyle/>
          <a:p>
            <a:r>
              <a:rPr lang="en-GB" dirty="0"/>
              <a:t>divisions</a:t>
            </a:r>
          </a:p>
        </p:txBody>
      </p:sp>
      <p:sp>
        <p:nvSpPr>
          <p:cNvPr id="5" name="Symbol zastępczy tekstu 4">
            <a:extLst>
              <a:ext uri="{FF2B5EF4-FFF2-40B4-BE49-F238E27FC236}">
                <a16:creationId xmlns:a16="http://schemas.microsoft.com/office/drawing/2014/main" id="{C641DE81-667D-AA4C-BAC9-5654D3D1539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1710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3AF71A-A513-EB4F-8573-232BF098E743}"/>
              </a:ext>
            </a:extLst>
          </p:cNvPr>
          <p:cNvSpPr>
            <a:spLocks noGrp="1"/>
          </p:cNvSpPr>
          <p:nvPr>
            <p:ph type="title"/>
          </p:nvPr>
        </p:nvSpPr>
        <p:spPr/>
        <p:txBody>
          <a:bodyPr/>
          <a:lstStyle/>
          <a:p>
            <a:r>
              <a:rPr lang="en-GB" dirty="0"/>
              <a:t>Mergers and divisions as a subject of ECL</a:t>
            </a:r>
          </a:p>
        </p:txBody>
      </p:sp>
      <p:sp>
        <p:nvSpPr>
          <p:cNvPr id="3" name="Symbol zastępczy zawartości 2">
            <a:extLst>
              <a:ext uri="{FF2B5EF4-FFF2-40B4-BE49-F238E27FC236}">
                <a16:creationId xmlns:a16="http://schemas.microsoft.com/office/drawing/2014/main" id="{74C7465F-D0AC-8F41-AF32-126B84B10C38}"/>
              </a:ext>
            </a:extLst>
          </p:cNvPr>
          <p:cNvSpPr>
            <a:spLocks noGrp="1"/>
          </p:cNvSpPr>
          <p:nvPr>
            <p:ph idx="1"/>
          </p:nvPr>
        </p:nvSpPr>
        <p:spPr/>
        <p:txBody>
          <a:bodyPr/>
          <a:lstStyle/>
          <a:p>
            <a:r>
              <a:rPr lang="pl-PL" dirty="0"/>
              <a:t>The problem of </a:t>
            </a:r>
            <a:r>
              <a:rPr lang="pl-PL" dirty="0" err="1"/>
              <a:t>mergers</a:t>
            </a:r>
            <a:r>
              <a:rPr lang="pl-PL" dirty="0"/>
              <a:t> and </a:t>
            </a:r>
            <a:r>
              <a:rPr lang="pl-PL" dirty="0" err="1"/>
              <a:t>divisions</a:t>
            </a:r>
            <a:r>
              <a:rPr lang="pl-PL" dirty="0"/>
              <a:t> of </a:t>
            </a:r>
            <a:r>
              <a:rPr lang="pl-PL" dirty="0" err="1"/>
              <a:t>companies</a:t>
            </a:r>
            <a:r>
              <a:rPr lang="pl-PL" dirty="0"/>
              <a:t> </a:t>
            </a:r>
            <a:r>
              <a:rPr lang="pl-PL" dirty="0" err="1"/>
              <a:t>is</a:t>
            </a:r>
            <a:r>
              <a:rPr lang="pl-PL" dirty="0"/>
              <a:t> the </a:t>
            </a:r>
            <a:r>
              <a:rPr lang="pl-PL" dirty="0" err="1"/>
              <a:t>subject</a:t>
            </a:r>
            <a:r>
              <a:rPr lang="pl-PL" dirty="0"/>
              <a:t> of the </a:t>
            </a:r>
            <a:r>
              <a:rPr lang="pl-PL" dirty="0" err="1"/>
              <a:t>European</a:t>
            </a:r>
            <a:r>
              <a:rPr lang="pl-PL" dirty="0"/>
              <a:t> Company Law.</a:t>
            </a:r>
          </a:p>
          <a:p>
            <a:r>
              <a:rPr lang="pl-PL" dirty="0" err="1"/>
              <a:t>Main</a:t>
            </a:r>
            <a:r>
              <a:rPr lang="pl-PL" dirty="0"/>
              <a:t> </a:t>
            </a:r>
            <a:r>
              <a:rPr lang="pl-PL" dirty="0" err="1"/>
              <a:t>legal</a:t>
            </a:r>
            <a:r>
              <a:rPr lang="pl-PL" dirty="0"/>
              <a:t> </a:t>
            </a:r>
            <a:r>
              <a:rPr lang="pl-PL" dirty="0" err="1"/>
              <a:t>act</a:t>
            </a:r>
            <a:r>
              <a:rPr lang="pl-PL" dirty="0"/>
              <a:t>: Directive (EU) 2017/1132 of the </a:t>
            </a:r>
            <a:r>
              <a:rPr lang="pl-PL" dirty="0" err="1"/>
              <a:t>European</a:t>
            </a:r>
            <a:r>
              <a:rPr lang="pl-PL" dirty="0"/>
              <a:t> </a:t>
            </a:r>
            <a:r>
              <a:rPr lang="pl-PL" dirty="0" err="1"/>
              <a:t>Parliament</a:t>
            </a:r>
            <a:r>
              <a:rPr lang="pl-PL" dirty="0"/>
              <a:t> and of the </a:t>
            </a:r>
            <a:r>
              <a:rPr lang="pl-PL" dirty="0" err="1"/>
              <a:t>Council</a:t>
            </a:r>
            <a:r>
              <a:rPr lang="pl-PL" dirty="0"/>
              <a:t> of 14 </a:t>
            </a:r>
            <a:r>
              <a:rPr lang="pl-PL" dirty="0" err="1"/>
              <a:t>June</a:t>
            </a:r>
            <a:r>
              <a:rPr lang="pl-PL" dirty="0"/>
              <a:t> 2017 </a:t>
            </a:r>
            <a:r>
              <a:rPr lang="pl-PL" dirty="0" err="1"/>
              <a:t>relating</a:t>
            </a:r>
            <a:r>
              <a:rPr lang="pl-PL" dirty="0"/>
              <a:t> to </a:t>
            </a:r>
            <a:r>
              <a:rPr lang="pl-PL" dirty="0" err="1"/>
              <a:t>certain</a:t>
            </a:r>
            <a:r>
              <a:rPr lang="pl-PL" dirty="0"/>
              <a:t> </a:t>
            </a:r>
            <a:r>
              <a:rPr lang="pl-PL" dirty="0" err="1"/>
              <a:t>aspects</a:t>
            </a:r>
            <a:r>
              <a:rPr lang="pl-PL" dirty="0"/>
              <a:t> of </a:t>
            </a:r>
            <a:r>
              <a:rPr lang="pl-PL" dirty="0" err="1"/>
              <a:t>company</a:t>
            </a:r>
            <a:r>
              <a:rPr lang="pl-PL" dirty="0"/>
              <a:t> law</a:t>
            </a:r>
          </a:p>
          <a:p>
            <a:pPr lvl="1"/>
            <a:r>
              <a:rPr lang="pl-PL" dirty="0" err="1"/>
              <a:t>Title</a:t>
            </a:r>
            <a:r>
              <a:rPr lang="pl-PL" dirty="0"/>
              <a:t> II: </a:t>
            </a:r>
            <a:r>
              <a:rPr lang="pl-PL" dirty="0" err="1"/>
              <a:t>Mergers</a:t>
            </a:r>
            <a:r>
              <a:rPr lang="pl-PL" dirty="0"/>
              <a:t> and </a:t>
            </a:r>
            <a:r>
              <a:rPr lang="pl-PL" dirty="0" err="1"/>
              <a:t>divisions</a:t>
            </a:r>
            <a:r>
              <a:rPr lang="pl-PL" dirty="0"/>
              <a:t> of </a:t>
            </a:r>
            <a:r>
              <a:rPr lang="pl-PL" dirty="0" err="1"/>
              <a:t>limited</a:t>
            </a:r>
            <a:r>
              <a:rPr lang="pl-PL" dirty="0"/>
              <a:t> </a:t>
            </a:r>
            <a:r>
              <a:rPr lang="pl-PL" dirty="0" err="1"/>
              <a:t>liability</a:t>
            </a:r>
            <a:r>
              <a:rPr lang="pl-PL" dirty="0"/>
              <a:t> </a:t>
            </a:r>
            <a:r>
              <a:rPr lang="pl-PL" dirty="0" err="1"/>
              <a:t>companies</a:t>
            </a:r>
            <a:r>
              <a:rPr lang="pl-PL" dirty="0"/>
              <a:t> </a:t>
            </a:r>
          </a:p>
          <a:p>
            <a:endParaRPr lang="pl-PL" dirty="0"/>
          </a:p>
        </p:txBody>
      </p:sp>
    </p:spTree>
    <p:extLst>
      <p:ext uri="{BB962C8B-B14F-4D97-AF65-F5344CB8AC3E}">
        <p14:creationId xmlns:p14="http://schemas.microsoft.com/office/powerpoint/2010/main" val="327644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F11FB4AC-27A5-AE4D-846B-5EC1BDB992CA}"/>
              </a:ext>
            </a:extLst>
          </p:cNvPr>
          <p:cNvSpPr>
            <a:spLocks noGrp="1"/>
          </p:cNvSpPr>
          <p:nvPr>
            <p:ph type="title"/>
          </p:nvPr>
        </p:nvSpPr>
        <p:spPr/>
        <p:txBody>
          <a:bodyPr/>
          <a:lstStyle/>
          <a:p>
            <a:r>
              <a:rPr lang="en-GB" dirty="0"/>
              <a:t>The concept of division of a company</a:t>
            </a:r>
          </a:p>
        </p:txBody>
      </p:sp>
      <p:graphicFrame>
        <p:nvGraphicFramePr>
          <p:cNvPr id="6" name="Symbol zastępczy zawartości 3">
            <a:extLst>
              <a:ext uri="{FF2B5EF4-FFF2-40B4-BE49-F238E27FC236}">
                <a16:creationId xmlns:a16="http://schemas.microsoft.com/office/drawing/2014/main" id="{C59A7273-79D6-C54E-9E6B-93649EC6C9F7}"/>
              </a:ext>
            </a:extLst>
          </p:cNvPr>
          <p:cNvGraphicFramePr>
            <a:graphicFrameLocks noGrp="1"/>
          </p:cNvGraphicFramePr>
          <p:nvPr>
            <p:ph idx="1"/>
            <p:extLst>
              <p:ext uri="{D42A27DB-BD31-4B8C-83A1-F6EECF244321}">
                <p14:modId xmlns:p14="http://schemas.microsoft.com/office/powerpoint/2010/main" val="3977607820"/>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225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C80A10-88BF-1340-A9DE-4675E368FCC5}"/>
              </a:ext>
            </a:extLst>
          </p:cNvPr>
          <p:cNvSpPr>
            <a:spLocks noGrp="1"/>
          </p:cNvSpPr>
          <p:nvPr>
            <p:ph type="title"/>
          </p:nvPr>
        </p:nvSpPr>
        <p:spPr/>
        <p:txBody>
          <a:bodyPr/>
          <a:lstStyle/>
          <a:p>
            <a:r>
              <a:rPr lang="en-GB" dirty="0"/>
              <a:t>DIVISION BY ACQUISITION</a:t>
            </a:r>
          </a:p>
        </p:txBody>
      </p:sp>
      <p:sp>
        <p:nvSpPr>
          <p:cNvPr id="3" name="Symbol zastępczy zawartości 2">
            <a:extLst>
              <a:ext uri="{FF2B5EF4-FFF2-40B4-BE49-F238E27FC236}">
                <a16:creationId xmlns:a16="http://schemas.microsoft.com/office/drawing/2014/main" id="{07522A6D-A9E5-A246-AB81-1CD5E3A276D6}"/>
              </a:ext>
            </a:extLst>
          </p:cNvPr>
          <p:cNvSpPr>
            <a:spLocks noGrp="1"/>
          </p:cNvSpPr>
          <p:nvPr>
            <p:ph idx="1"/>
          </p:nvPr>
        </p:nvSpPr>
        <p:spPr>
          <a:xfrm>
            <a:off x="1219200" y="2638044"/>
            <a:ext cx="9942786" cy="3951942"/>
          </a:xfrm>
        </p:spPr>
        <p:txBody>
          <a:bodyPr anchor="ctr"/>
          <a:lstStyle/>
          <a:p>
            <a:pPr algn="just"/>
            <a:r>
              <a:rPr lang="pl-PL" dirty="0" err="1"/>
              <a:t>Division</a:t>
            </a:r>
            <a:r>
              <a:rPr lang="pl-PL" dirty="0"/>
              <a:t> by </a:t>
            </a:r>
            <a:r>
              <a:rPr lang="pl-PL" dirty="0" err="1"/>
              <a:t>acquisition</a:t>
            </a:r>
            <a:r>
              <a:rPr lang="pl-PL" dirty="0"/>
              <a:t> </a:t>
            </a:r>
            <a:r>
              <a:rPr lang="pl-PL" dirty="0" err="1"/>
              <a:t>means</a:t>
            </a:r>
            <a:r>
              <a:rPr lang="pl-PL" dirty="0"/>
              <a:t> the </a:t>
            </a:r>
            <a:r>
              <a:rPr lang="pl-PL" dirty="0" err="1"/>
              <a:t>operation</a:t>
            </a:r>
            <a:r>
              <a:rPr lang="pl-PL" dirty="0"/>
              <a:t> </a:t>
            </a:r>
            <a:r>
              <a:rPr lang="pl-PL" dirty="0" err="1"/>
              <a:t>whereby</a:t>
            </a:r>
            <a:r>
              <a:rPr lang="pl-PL" dirty="0"/>
              <a:t>, </a:t>
            </a:r>
            <a:r>
              <a:rPr lang="pl-PL" u="sng" dirty="0" err="1"/>
              <a:t>after</a:t>
            </a:r>
            <a:r>
              <a:rPr lang="pl-PL" u="sng" dirty="0"/>
              <a:t> </a:t>
            </a:r>
            <a:r>
              <a:rPr lang="pl-PL" u="sng" dirty="0" err="1"/>
              <a:t>being</a:t>
            </a:r>
            <a:r>
              <a:rPr lang="pl-PL" u="sng" dirty="0"/>
              <a:t> </a:t>
            </a:r>
            <a:r>
              <a:rPr lang="pl-PL" u="sng" dirty="0" err="1"/>
              <a:t>wound</a:t>
            </a:r>
            <a:r>
              <a:rPr lang="pl-PL" u="sng" dirty="0"/>
              <a:t> </a:t>
            </a:r>
            <a:r>
              <a:rPr lang="pl-PL" u="sng" dirty="0" err="1"/>
              <a:t>up</a:t>
            </a:r>
            <a:r>
              <a:rPr lang="pl-PL" u="sng" dirty="0"/>
              <a:t> </a:t>
            </a:r>
            <a:r>
              <a:rPr lang="pl-PL" u="sng" dirty="0" err="1"/>
              <a:t>without</a:t>
            </a:r>
            <a:r>
              <a:rPr lang="pl-PL" u="sng" dirty="0"/>
              <a:t> </a:t>
            </a:r>
            <a:r>
              <a:rPr lang="pl-PL" u="sng" dirty="0" err="1"/>
              <a:t>going</a:t>
            </a:r>
            <a:r>
              <a:rPr lang="pl-PL" u="sng" dirty="0"/>
              <a:t> </a:t>
            </a:r>
            <a:r>
              <a:rPr lang="pl-PL" u="sng" dirty="0" err="1"/>
              <a:t>into</a:t>
            </a:r>
            <a:r>
              <a:rPr lang="pl-PL" u="sng" dirty="0"/>
              <a:t> </a:t>
            </a:r>
            <a:r>
              <a:rPr lang="pl-PL" u="sng" dirty="0" err="1"/>
              <a:t>liquidation</a:t>
            </a:r>
            <a:r>
              <a:rPr lang="pl-PL" u="sng" dirty="0"/>
              <a:t>, a </a:t>
            </a:r>
            <a:r>
              <a:rPr lang="pl-PL" u="sng" dirty="0" err="1"/>
              <a:t>company</a:t>
            </a:r>
            <a:r>
              <a:rPr lang="pl-PL" u="sng" dirty="0"/>
              <a:t> </a:t>
            </a:r>
            <a:r>
              <a:rPr lang="pl-PL" u="sng" dirty="0" err="1"/>
              <a:t>transfers</a:t>
            </a:r>
            <a:r>
              <a:rPr lang="pl-PL" u="sng" dirty="0"/>
              <a:t> to </a:t>
            </a:r>
            <a:r>
              <a:rPr lang="pl-PL" u="sng" dirty="0" err="1"/>
              <a:t>more</a:t>
            </a:r>
            <a:r>
              <a:rPr lang="pl-PL" u="sng" dirty="0"/>
              <a:t> </a:t>
            </a:r>
            <a:r>
              <a:rPr lang="pl-PL" u="sng" dirty="0" err="1"/>
              <a:t>than</a:t>
            </a:r>
            <a:r>
              <a:rPr lang="pl-PL" u="sng" dirty="0"/>
              <a:t> one </a:t>
            </a:r>
            <a:r>
              <a:rPr lang="pl-PL" u="sng" dirty="0" err="1"/>
              <a:t>company</a:t>
            </a:r>
            <a:r>
              <a:rPr lang="pl-PL" u="sng" dirty="0"/>
              <a:t> </a:t>
            </a:r>
            <a:r>
              <a:rPr lang="pl-PL" u="sng" dirty="0" err="1"/>
              <a:t>all</a:t>
            </a:r>
            <a:r>
              <a:rPr lang="pl-PL" u="sng" dirty="0"/>
              <a:t> </a:t>
            </a:r>
            <a:r>
              <a:rPr lang="pl-PL" u="sng" dirty="0" err="1"/>
              <a:t>its</a:t>
            </a:r>
            <a:r>
              <a:rPr lang="pl-PL" u="sng" dirty="0"/>
              <a:t> </a:t>
            </a:r>
            <a:r>
              <a:rPr lang="pl-PL" u="sng" dirty="0" err="1"/>
              <a:t>assets</a:t>
            </a:r>
            <a:r>
              <a:rPr lang="pl-PL" u="sng" dirty="0"/>
              <a:t> and </a:t>
            </a:r>
            <a:r>
              <a:rPr lang="pl-PL" u="sng" dirty="0" err="1"/>
              <a:t>liabilities</a:t>
            </a:r>
            <a:r>
              <a:rPr lang="pl-PL" u="sng" dirty="0"/>
              <a:t> in exchange for the </a:t>
            </a:r>
            <a:r>
              <a:rPr lang="pl-PL" u="sng" dirty="0" err="1"/>
              <a:t>allocation</a:t>
            </a:r>
            <a:r>
              <a:rPr lang="pl-PL" u="sng" dirty="0"/>
              <a:t> to the </a:t>
            </a:r>
            <a:r>
              <a:rPr lang="pl-PL" u="sng" dirty="0" err="1"/>
              <a:t>shareholders</a:t>
            </a:r>
            <a:r>
              <a:rPr lang="pl-PL" u="sng" dirty="0"/>
              <a:t> of the </a:t>
            </a:r>
            <a:r>
              <a:rPr lang="pl-PL" u="sng" dirty="0" err="1"/>
              <a:t>company</a:t>
            </a:r>
            <a:r>
              <a:rPr lang="pl-PL" u="sng" dirty="0"/>
              <a:t> </a:t>
            </a:r>
            <a:r>
              <a:rPr lang="pl-PL" u="sng" dirty="0" err="1"/>
              <a:t>being</a:t>
            </a:r>
            <a:r>
              <a:rPr lang="pl-PL" u="sng" dirty="0"/>
              <a:t> </a:t>
            </a:r>
            <a:r>
              <a:rPr lang="pl-PL" u="sng" dirty="0" err="1"/>
              <a:t>divided</a:t>
            </a:r>
            <a:r>
              <a:rPr lang="pl-PL" u="sng" dirty="0"/>
              <a:t> of </a:t>
            </a:r>
            <a:r>
              <a:rPr lang="pl-PL" u="sng" dirty="0" err="1"/>
              <a:t>shares</a:t>
            </a:r>
            <a:r>
              <a:rPr lang="pl-PL" u="sng" dirty="0"/>
              <a:t> in the </a:t>
            </a:r>
            <a:r>
              <a:rPr lang="pl-PL" u="sng" dirty="0" err="1"/>
              <a:t>companies</a:t>
            </a:r>
            <a:r>
              <a:rPr lang="pl-PL" u="sng" dirty="0"/>
              <a:t> </a:t>
            </a:r>
            <a:r>
              <a:rPr lang="pl-PL" u="sng" dirty="0" err="1"/>
              <a:t>receiving</a:t>
            </a:r>
            <a:r>
              <a:rPr lang="pl-PL" u="sng" dirty="0"/>
              <a:t> </a:t>
            </a:r>
            <a:r>
              <a:rPr lang="pl-PL" u="sng" dirty="0" err="1"/>
              <a:t>contributions</a:t>
            </a:r>
            <a:r>
              <a:rPr lang="pl-PL" u="sng" dirty="0"/>
              <a:t> as a </a:t>
            </a:r>
            <a:r>
              <a:rPr lang="pl-PL" u="sng" dirty="0" err="1"/>
              <a:t>result</a:t>
            </a:r>
            <a:r>
              <a:rPr lang="pl-PL" u="sng" dirty="0"/>
              <a:t> of the </a:t>
            </a:r>
            <a:r>
              <a:rPr lang="pl-PL" u="sng" dirty="0" err="1"/>
              <a:t>division</a:t>
            </a:r>
            <a:r>
              <a:rPr lang="pl-PL" u="sng" dirty="0"/>
              <a:t> </a:t>
            </a:r>
            <a:r>
              <a:rPr lang="pl-PL" dirty="0"/>
              <a:t>(</a:t>
            </a:r>
            <a:r>
              <a:rPr lang="pl-PL" dirty="0" err="1"/>
              <a:t>hereinafter</a:t>
            </a:r>
            <a:r>
              <a:rPr lang="pl-PL" dirty="0"/>
              <a:t> </a:t>
            </a:r>
            <a:r>
              <a:rPr lang="pl-PL" dirty="0" err="1"/>
              <a:t>referred</a:t>
            </a:r>
            <a:r>
              <a:rPr lang="pl-PL" dirty="0"/>
              <a:t> to as ‘</a:t>
            </a:r>
            <a:r>
              <a:rPr lang="pl-PL" dirty="0" err="1"/>
              <a:t>recipient</a:t>
            </a:r>
            <a:r>
              <a:rPr lang="pl-PL" dirty="0"/>
              <a:t> </a:t>
            </a:r>
            <a:r>
              <a:rPr lang="pl-PL" dirty="0" err="1"/>
              <a:t>companies</a:t>
            </a:r>
            <a:r>
              <a:rPr lang="pl-PL" dirty="0"/>
              <a:t>’) and </a:t>
            </a:r>
            <a:r>
              <a:rPr lang="pl-PL" dirty="0" err="1"/>
              <a:t>possibly</a:t>
            </a:r>
            <a:r>
              <a:rPr lang="pl-PL" dirty="0"/>
              <a:t> a </a:t>
            </a:r>
            <a:r>
              <a:rPr lang="pl-PL" dirty="0" err="1"/>
              <a:t>cash</a:t>
            </a:r>
            <a:r>
              <a:rPr lang="pl-PL" dirty="0"/>
              <a:t> </a:t>
            </a:r>
            <a:r>
              <a:rPr lang="pl-PL" dirty="0" err="1"/>
              <a:t>payment</a:t>
            </a:r>
            <a:r>
              <a:rPr lang="pl-PL" dirty="0"/>
              <a:t> not </a:t>
            </a:r>
            <a:r>
              <a:rPr lang="pl-PL" dirty="0" err="1"/>
              <a:t>exceeding</a:t>
            </a:r>
            <a:r>
              <a:rPr lang="pl-PL" dirty="0"/>
              <a:t> 10 % of the </a:t>
            </a:r>
            <a:r>
              <a:rPr lang="pl-PL" dirty="0" err="1"/>
              <a:t>nominal</a:t>
            </a:r>
            <a:r>
              <a:rPr lang="pl-PL" dirty="0"/>
              <a:t> </a:t>
            </a:r>
            <a:r>
              <a:rPr lang="pl-PL" dirty="0" err="1"/>
              <a:t>value</a:t>
            </a:r>
            <a:r>
              <a:rPr lang="pl-PL" dirty="0"/>
              <a:t> of the </a:t>
            </a:r>
            <a:r>
              <a:rPr lang="pl-PL" dirty="0" err="1"/>
              <a:t>shares</a:t>
            </a:r>
            <a:r>
              <a:rPr lang="pl-PL" dirty="0"/>
              <a:t> </a:t>
            </a:r>
            <a:r>
              <a:rPr lang="pl-PL" dirty="0" err="1"/>
              <a:t>allocated</a:t>
            </a:r>
            <a:r>
              <a:rPr lang="pl-PL" dirty="0"/>
              <a:t> </a:t>
            </a:r>
            <a:r>
              <a:rPr lang="pl-PL" dirty="0" err="1"/>
              <a:t>or</a:t>
            </a:r>
            <a:r>
              <a:rPr lang="pl-PL" dirty="0"/>
              <a:t>, </a:t>
            </a:r>
            <a:r>
              <a:rPr lang="pl-PL" dirty="0" err="1"/>
              <a:t>where</a:t>
            </a:r>
            <a:r>
              <a:rPr lang="pl-PL" dirty="0"/>
              <a:t> </a:t>
            </a:r>
            <a:r>
              <a:rPr lang="pl-PL" dirty="0" err="1"/>
              <a:t>they</a:t>
            </a:r>
            <a:r>
              <a:rPr lang="pl-PL" dirty="0"/>
              <a:t> </a:t>
            </a:r>
            <a:r>
              <a:rPr lang="pl-PL" dirty="0" err="1"/>
              <a:t>have</a:t>
            </a:r>
            <a:r>
              <a:rPr lang="pl-PL" dirty="0"/>
              <a:t> no </a:t>
            </a:r>
            <a:r>
              <a:rPr lang="pl-PL" dirty="0" err="1"/>
              <a:t>nominal</a:t>
            </a:r>
            <a:r>
              <a:rPr lang="pl-PL" dirty="0"/>
              <a:t> </a:t>
            </a:r>
            <a:r>
              <a:rPr lang="pl-PL" dirty="0" err="1"/>
              <a:t>value</a:t>
            </a:r>
            <a:r>
              <a:rPr lang="pl-PL" dirty="0"/>
              <a:t>, of </a:t>
            </a:r>
            <a:r>
              <a:rPr lang="pl-PL" dirty="0" err="1"/>
              <a:t>their</a:t>
            </a:r>
            <a:r>
              <a:rPr lang="pl-PL" dirty="0"/>
              <a:t> </a:t>
            </a:r>
            <a:r>
              <a:rPr lang="pl-PL" dirty="0" err="1"/>
              <a:t>accounting</a:t>
            </a:r>
            <a:r>
              <a:rPr lang="pl-PL" dirty="0"/>
              <a:t> par </a:t>
            </a:r>
            <a:r>
              <a:rPr lang="pl-PL" dirty="0" err="1"/>
              <a:t>value</a:t>
            </a:r>
            <a:r>
              <a:rPr lang="pl-PL" dirty="0"/>
              <a:t>. </a:t>
            </a:r>
          </a:p>
          <a:p>
            <a:endParaRPr lang="en-GB" dirty="0"/>
          </a:p>
        </p:txBody>
      </p:sp>
    </p:spTree>
    <p:extLst>
      <p:ext uri="{BB962C8B-B14F-4D97-AF65-F5344CB8AC3E}">
        <p14:creationId xmlns:p14="http://schemas.microsoft.com/office/powerpoint/2010/main" val="10858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91D94F-2A3C-4D4B-BA20-83A72CC9CD8D}"/>
              </a:ext>
            </a:extLst>
          </p:cNvPr>
          <p:cNvSpPr>
            <a:spLocks noGrp="1"/>
          </p:cNvSpPr>
          <p:nvPr>
            <p:ph type="title"/>
          </p:nvPr>
        </p:nvSpPr>
        <p:spPr/>
        <p:txBody>
          <a:bodyPr/>
          <a:lstStyle/>
          <a:p>
            <a:r>
              <a:rPr lang="en-GB" dirty="0"/>
              <a:t>DIVISION BY THE FORMATION OF NEW COMPANIES</a:t>
            </a:r>
          </a:p>
        </p:txBody>
      </p:sp>
      <p:sp>
        <p:nvSpPr>
          <p:cNvPr id="3" name="Symbol zastępczy zawartości 2">
            <a:extLst>
              <a:ext uri="{FF2B5EF4-FFF2-40B4-BE49-F238E27FC236}">
                <a16:creationId xmlns:a16="http://schemas.microsoft.com/office/drawing/2014/main" id="{E9CAA7C5-8DE0-3C49-B42C-2B2AFC87739C}"/>
              </a:ext>
            </a:extLst>
          </p:cNvPr>
          <p:cNvSpPr>
            <a:spLocks noGrp="1"/>
          </p:cNvSpPr>
          <p:nvPr>
            <p:ph idx="1"/>
          </p:nvPr>
        </p:nvSpPr>
        <p:spPr/>
        <p:txBody>
          <a:bodyPr/>
          <a:lstStyle/>
          <a:p>
            <a:r>
              <a:rPr lang="pl-PL" dirty="0" err="1"/>
              <a:t>Division</a:t>
            </a:r>
            <a:r>
              <a:rPr lang="pl-PL" dirty="0"/>
              <a:t> by the </a:t>
            </a:r>
            <a:r>
              <a:rPr lang="pl-PL" dirty="0" err="1"/>
              <a:t>formation</a:t>
            </a:r>
            <a:r>
              <a:rPr lang="pl-PL" dirty="0"/>
              <a:t> of </a:t>
            </a:r>
            <a:r>
              <a:rPr lang="pl-PL" dirty="0" err="1"/>
              <a:t>new</a:t>
            </a:r>
            <a:r>
              <a:rPr lang="pl-PL" dirty="0"/>
              <a:t> </a:t>
            </a:r>
            <a:r>
              <a:rPr lang="pl-PL" dirty="0" err="1"/>
              <a:t>companies</a:t>
            </a:r>
            <a:r>
              <a:rPr lang="pl-PL" dirty="0"/>
              <a:t> </a:t>
            </a:r>
            <a:r>
              <a:rPr lang="pl-PL" dirty="0" err="1"/>
              <a:t>means</a:t>
            </a:r>
            <a:r>
              <a:rPr lang="pl-PL" dirty="0"/>
              <a:t> the </a:t>
            </a:r>
            <a:r>
              <a:rPr lang="pl-PL" dirty="0" err="1"/>
              <a:t>operation</a:t>
            </a:r>
            <a:r>
              <a:rPr lang="pl-PL" dirty="0"/>
              <a:t> </a:t>
            </a:r>
            <a:r>
              <a:rPr lang="pl-PL" dirty="0" err="1"/>
              <a:t>whereby</a:t>
            </a:r>
            <a:r>
              <a:rPr lang="pl-PL" dirty="0"/>
              <a:t>, </a:t>
            </a:r>
            <a:r>
              <a:rPr lang="pl-PL" u="sng" dirty="0" err="1"/>
              <a:t>after</a:t>
            </a:r>
            <a:r>
              <a:rPr lang="pl-PL" u="sng" dirty="0"/>
              <a:t> </a:t>
            </a:r>
            <a:r>
              <a:rPr lang="pl-PL" u="sng" dirty="0" err="1"/>
              <a:t>being</a:t>
            </a:r>
            <a:r>
              <a:rPr lang="pl-PL" u="sng" dirty="0"/>
              <a:t> </a:t>
            </a:r>
            <a:r>
              <a:rPr lang="pl-PL" u="sng" dirty="0" err="1"/>
              <a:t>wound</a:t>
            </a:r>
            <a:r>
              <a:rPr lang="pl-PL" u="sng" dirty="0"/>
              <a:t> </a:t>
            </a:r>
            <a:r>
              <a:rPr lang="pl-PL" u="sng" dirty="0" err="1"/>
              <a:t>up</a:t>
            </a:r>
            <a:r>
              <a:rPr lang="pl-PL" u="sng" dirty="0"/>
              <a:t> </a:t>
            </a:r>
            <a:r>
              <a:rPr lang="pl-PL" u="sng" dirty="0" err="1"/>
              <a:t>without</a:t>
            </a:r>
            <a:r>
              <a:rPr lang="pl-PL" u="sng" dirty="0"/>
              <a:t> </a:t>
            </a:r>
            <a:r>
              <a:rPr lang="pl-PL" u="sng" dirty="0" err="1"/>
              <a:t>going</a:t>
            </a:r>
            <a:r>
              <a:rPr lang="pl-PL" u="sng" dirty="0"/>
              <a:t> </a:t>
            </a:r>
            <a:r>
              <a:rPr lang="pl-PL" u="sng" dirty="0" err="1"/>
              <a:t>into</a:t>
            </a:r>
            <a:r>
              <a:rPr lang="pl-PL" u="sng" dirty="0"/>
              <a:t> </a:t>
            </a:r>
            <a:r>
              <a:rPr lang="pl-PL" u="sng" dirty="0" err="1"/>
              <a:t>liquidation</a:t>
            </a:r>
            <a:r>
              <a:rPr lang="pl-PL" u="sng" dirty="0"/>
              <a:t>, a </a:t>
            </a:r>
            <a:r>
              <a:rPr lang="pl-PL" u="sng" dirty="0" err="1"/>
              <a:t>company</a:t>
            </a:r>
            <a:r>
              <a:rPr lang="pl-PL" u="sng" dirty="0"/>
              <a:t> </a:t>
            </a:r>
            <a:r>
              <a:rPr lang="pl-PL" u="sng" dirty="0" err="1"/>
              <a:t>transfers</a:t>
            </a:r>
            <a:r>
              <a:rPr lang="pl-PL" u="sng" dirty="0"/>
              <a:t> to </a:t>
            </a:r>
            <a:r>
              <a:rPr lang="pl-PL" u="sng" dirty="0" err="1"/>
              <a:t>more</a:t>
            </a:r>
            <a:r>
              <a:rPr lang="pl-PL" u="sng" dirty="0"/>
              <a:t> </a:t>
            </a:r>
            <a:r>
              <a:rPr lang="pl-PL" u="sng" dirty="0" err="1"/>
              <a:t>than</a:t>
            </a:r>
            <a:r>
              <a:rPr lang="pl-PL" u="sng" dirty="0"/>
              <a:t> one </a:t>
            </a:r>
            <a:r>
              <a:rPr lang="pl-PL" u="sng" dirty="0" err="1"/>
              <a:t>newly-formed</a:t>
            </a:r>
            <a:r>
              <a:rPr lang="pl-PL" u="sng" dirty="0"/>
              <a:t> </a:t>
            </a:r>
            <a:r>
              <a:rPr lang="pl-PL" u="sng" dirty="0" err="1"/>
              <a:t>company</a:t>
            </a:r>
            <a:r>
              <a:rPr lang="pl-PL" u="sng" dirty="0"/>
              <a:t> </a:t>
            </a:r>
            <a:r>
              <a:rPr lang="pl-PL" u="sng" dirty="0" err="1"/>
              <a:t>all</a:t>
            </a:r>
            <a:r>
              <a:rPr lang="pl-PL" u="sng" dirty="0"/>
              <a:t> </a:t>
            </a:r>
            <a:r>
              <a:rPr lang="pl-PL" u="sng" dirty="0" err="1"/>
              <a:t>its</a:t>
            </a:r>
            <a:r>
              <a:rPr lang="pl-PL" u="sng" dirty="0"/>
              <a:t> </a:t>
            </a:r>
            <a:r>
              <a:rPr lang="pl-PL" u="sng" dirty="0" err="1"/>
              <a:t>assets</a:t>
            </a:r>
            <a:r>
              <a:rPr lang="pl-PL" u="sng" dirty="0"/>
              <a:t> and </a:t>
            </a:r>
            <a:r>
              <a:rPr lang="pl-PL" u="sng" dirty="0" err="1"/>
              <a:t>liabilities</a:t>
            </a:r>
            <a:r>
              <a:rPr lang="pl-PL" u="sng" dirty="0"/>
              <a:t> in exchange for the </a:t>
            </a:r>
            <a:r>
              <a:rPr lang="pl-PL" u="sng" dirty="0" err="1"/>
              <a:t>allocation</a:t>
            </a:r>
            <a:r>
              <a:rPr lang="pl-PL" u="sng" dirty="0"/>
              <a:t> to the </a:t>
            </a:r>
            <a:r>
              <a:rPr lang="pl-PL" u="sng" dirty="0" err="1"/>
              <a:t>shareholders</a:t>
            </a:r>
            <a:r>
              <a:rPr lang="pl-PL" u="sng" dirty="0"/>
              <a:t> of the </a:t>
            </a:r>
            <a:r>
              <a:rPr lang="pl-PL" u="sng" dirty="0" err="1"/>
              <a:t>company</a:t>
            </a:r>
            <a:r>
              <a:rPr lang="pl-PL" u="sng" dirty="0"/>
              <a:t> </a:t>
            </a:r>
            <a:r>
              <a:rPr lang="pl-PL" u="sng" dirty="0" err="1"/>
              <a:t>being</a:t>
            </a:r>
            <a:r>
              <a:rPr lang="pl-PL" u="sng" dirty="0"/>
              <a:t> </a:t>
            </a:r>
            <a:r>
              <a:rPr lang="pl-PL" u="sng" dirty="0" err="1"/>
              <a:t>divided</a:t>
            </a:r>
            <a:r>
              <a:rPr lang="pl-PL" u="sng" dirty="0"/>
              <a:t> of </a:t>
            </a:r>
            <a:r>
              <a:rPr lang="pl-PL" u="sng" dirty="0" err="1"/>
              <a:t>shares</a:t>
            </a:r>
            <a:r>
              <a:rPr lang="pl-PL" u="sng" dirty="0"/>
              <a:t> in the </a:t>
            </a:r>
            <a:r>
              <a:rPr lang="pl-PL" u="sng" dirty="0" err="1"/>
              <a:t>recipient</a:t>
            </a:r>
            <a:r>
              <a:rPr lang="pl-PL" u="sng" dirty="0"/>
              <a:t> </a:t>
            </a:r>
            <a:r>
              <a:rPr lang="pl-PL" u="sng" dirty="0" err="1"/>
              <a:t>companies</a:t>
            </a:r>
            <a:r>
              <a:rPr lang="pl-PL" u="sng" dirty="0"/>
              <a:t>, and </a:t>
            </a:r>
            <a:r>
              <a:rPr lang="pl-PL" u="sng" dirty="0" err="1"/>
              <a:t>possibly</a:t>
            </a:r>
            <a:r>
              <a:rPr lang="pl-PL" u="sng" dirty="0"/>
              <a:t> a </a:t>
            </a:r>
            <a:r>
              <a:rPr lang="pl-PL" u="sng" dirty="0" err="1"/>
              <a:t>cash</a:t>
            </a:r>
            <a:r>
              <a:rPr lang="pl-PL" u="sng" dirty="0"/>
              <a:t> </a:t>
            </a:r>
            <a:r>
              <a:rPr lang="pl-PL" u="sng" dirty="0" err="1"/>
              <a:t>payment</a:t>
            </a:r>
            <a:r>
              <a:rPr lang="pl-PL" u="sng" dirty="0"/>
              <a:t> </a:t>
            </a:r>
            <a:r>
              <a:rPr lang="pl-PL" dirty="0"/>
              <a:t>not </a:t>
            </a:r>
            <a:r>
              <a:rPr lang="pl-PL" dirty="0" err="1"/>
              <a:t>exceeding</a:t>
            </a:r>
            <a:r>
              <a:rPr lang="pl-PL" dirty="0"/>
              <a:t> 10 % of the </a:t>
            </a:r>
            <a:r>
              <a:rPr lang="pl-PL" dirty="0" err="1"/>
              <a:t>nominal</a:t>
            </a:r>
            <a:r>
              <a:rPr lang="pl-PL" dirty="0"/>
              <a:t> </a:t>
            </a:r>
            <a:r>
              <a:rPr lang="pl-PL" dirty="0" err="1"/>
              <a:t>value</a:t>
            </a:r>
            <a:r>
              <a:rPr lang="pl-PL" dirty="0"/>
              <a:t> of the </a:t>
            </a:r>
            <a:r>
              <a:rPr lang="pl-PL" dirty="0" err="1"/>
              <a:t>shares</a:t>
            </a:r>
            <a:r>
              <a:rPr lang="pl-PL" dirty="0"/>
              <a:t> </a:t>
            </a:r>
            <a:r>
              <a:rPr lang="pl-PL" dirty="0" err="1"/>
              <a:t>allocated</a:t>
            </a:r>
            <a:r>
              <a:rPr lang="pl-PL" dirty="0"/>
              <a:t> </a:t>
            </a:r>
            <a:r>
              <a:rPr lang="pl-PL" dirty="0" err="1"/>
              <a:t>or</a:t>
            </a:r>
            <a:r>
              <a:rPr lang="pl-PL" dirty="0"/>
              <a:t>, </a:t>
            </a:r>
            <a:r>
              <a:rPr lang="pl-PL" dirty="0" err="1"/>
              <a:t>where</a:t>
            </a:r>
            <a:r>
              <a:rPr lang="pl-PL" dirty="0"/>
              <a:t> </a:t>
            </a:r>
            <a:r>
              <a:rPr lang="pl-PL" dirty="0" err="1"/>
              <a:t>they</a:t>
            </a:r>
            <a:r>
              <a:rPr lang="pl-PL" dirty="0"/>
              <a:t> </a:t>
            </a:r>
            <a:r>
              <a:rPr lang="pl-PL" dirty="0" err="1"/>
              <a:t>have</a:t>
            </a:r>
            <a:r>
              <a:rPr lang="pl-PL" dirty="0"/>
              <a:t> no </a:t>
            </a:r>
            <a:r>
              <a:rPr lang="pl-PL" dirty="0" err="1"/>
              <a:t>nominal</a:t>
            </a:r>
            <a:r>
              <a:rPr lang="pl-PL" dirty="0"/>
              <a:t> </a:t>
            </a:r>
            <a:r>
              <a:rPr lang="pl-PL" dirty="0" err="1"/>
              <a:t>value</a:t>
            </a:r>
            <a:r>
              <a:rPr lang="pl-PL" dirty="0"/>
              <a:t>, of </a:t>
            </a:r>
            <a:r>
              <a:rPr lang="pl-PL" dirty="0" err="1"/>
              <a:t>their</a:t>
            </a:r>
            <a:r>
              <a:rPr lang="pl-PL" dirty="0"/>
              <a:t> </a:t>
            </a:r>
            <a:r>
              <a:rPr lang="pl-PL" dirty="0" err="1"/>
              <a:t>accounting</a:t>
            </a:r>
            <a:r>
              <a:rPr lang="pl-PL" dirty="0"/>
              <a:t> par </a:t>
            </a:r>
            <a:r>
              <a:rPr lang="pl-PL" dirty="0" err="1"/>
              <a:t>value</a:t>
            </a:r>
            <a:r>
              <a:rPr lang="pl-PL" dirty="0"/>
              <a:t>. </a:t>
            </a:r>
          </a:p>
          <a:p>
            <a:endParaRPr lang="en-GB" dirty="0"/>
          </a:p>
        </p:txBody>
      </p:sp>
    </p:spTree>
    <p:extLst>
      <p:ext uri="{BB962C8B-B14F-4D97-AF65-F5344CB8AC3E}">
        <p14:creationId xmlns:p14="http://schemas.microsoft.com/office/powerpoint/2010/main" val="614842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196D4E-676B-EE45-9FE6-8B60603EF614}"/>
              </a:ext>
            </a:extLst>
          </p:cNvPr>
          <p:cNvSpPr>
            <a:spLocks noGrp="1"/>
          </p:cNvSpPr>
          <p:nvPr>
            <p:ph type="title"/>
          </p:nvPr>
        </p:nvSpPr>
        <p:spPr/>
        <p:txBody>
          <a:bodyPr/>
          <a:lstStyle/>
          <a:p>
            <a:r>
              <a:rPr lang="en-GB" dirty="0"/>
              <a:t>FORMAL REQUIREMENTS</a:t>
            </a:r>
          </a:p>
        </p:txBody>
      </p:sp>
      <p:sp>
        <p:nvSpPr>
          <p:cNvPr id="3" name="Symbol zastępczy zawartości 2">
            <a:extLst>
              <a:ext uri="{FF2B5EF4-FFF2-40B4-BE49-F238E27FC236}">
                <a16:creationId xmlns:a16="http://schemas.microsoft.com/office/drawing/2014/main" id="{C190771E-17E4-BC49-BBDF-B8E160C7C915}"/>
              </a:ext>
            </a:extLst>
          </p:cNvPr>
          <p:cNvSpPr>
            <a:spLocks noGrp="1"/>
          </p:cNvSpPr>
          <p:nvPr>
            <p:ph idx="1"/>
          </p:nvPr>
        </p:nvSpPr>
        <p:spPr/>
        <p:txBody>
          <a:bodyPr/>
          <a:lstStyle/>
          <a:p>
            <a:r>
              <a:rPr lang="en-GB" dirty="0"/>
              <a:t>Similar to the requirements by the mergers procedures.</a:t>
            </a:r>
          </a:p>
          <a:p>
            <a:pPr lvl="1"/>
            <a:r>
              <a:rPr lang="en-GB" dirty="0"/>
              <a:t>Preparing the draft terms of division by the management board,</a:t>
            </a:r>
          </a:p>
          <a:p>
            <a:pPr lvl="1"/>
            <a:r>
              <a:rPr lang="en-GB" dirty="0"/>
              <a:t>Publication duty,  </a:t>
            </a:r>
          </a:p>
          <a:p>
            <a:pPr lvl="1"/>
            <a:r>
              <a:rPr lang="en-GB" dirty="0"/>
              <a:t>Approval by the general meeting of each company,</a:t>
            </a:r>
          </a:p>
          <a:p>
            <a:pPr lvl="1"/>
            <a:r>
              <a:rPr lang="en-GB" dirty="0"/>
              <a:t>Detailed written report and information on a division,</a:t>
            </a:r>
          </a:p>
          <a:p>
            <a:pPr lvl="1"/>
            <a:r>
              <a:rPr lang="en-GB" dirty="0"/>
              <a:t>Examination of the draft terms of division by experts, </a:t>
            </a:r>
          </a:p>
          <a:p>
            <a:pPr lvl="1"/>
            <a:r>
              <a:rPr lang="en-GB" dirty="0"/>
              <a:t>Protection of the interests of creditors, </a:t>
            </a:r>
          </a:p>
          <a:p>
            <a:pPr lvl="1"/>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1614296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95CA36-1F2F-0F48-8CBD-5857E061FD90}"/>
              </a:ext>
            </a:extLst>
          </p:cNvPr>
          <p:cNvSpPr>
            <a:spLocks noGrp="1"/>
          </p:cNvSpPr>
          <p:nvPr>
            <p:ph type="title"/>
          </p:nvPr>
        </p:nvSpPr>
        <p:spPr/>
        <p:txBody>
          <a:bodyPr/>
          <a:lstStyle/>
          <a:p>
            <a:r>
              <a:rPr lang="en-GB" dirty="0"/>
              <a:t>Consequences of a division</a:t>
            </a:r>
          </a:p>
        </p:txBody>
      </p:sp>
      <p:sp>
        <p:nvSpPr>
          <p:cNvPr id="3" name="Symbol zastępczy zawartości 2">
            <a:extLst>
              <a:ext uri="{FF2B5EF4-FFF2-40B4-BE49-F238E27FC236}">
                <a16:creationId xmlns:a16="http://schemas.microsoft.com/office/drawing/2014/main" id="{EC1613FA-5737-DF42-A8DF-EE8BB1C65AF8}"/>
              </a:ext>
            </a:extLst>
          </p:cNvPr>
          <p:cNvSpPr>
            <a:spLocks noGrp="1"/>
          </p:cNvSpPr>
          <p:nvPr>
            <p:ph idx="1"/>
          </p:nvPr>
        </p:nvSpPr>
        <p:spPr>
          <a:xfrm>
            <a:off x="830317" y="2638044"/>
            <a:ext cx="10531366" cy="3710204"/>
          </a:xfrm>
        </p:spPr>
        <p:txBody>
          <a:bodyPr>
            <a:normAutofit/>
          </a:bodyPr>
          <a:lstStyle/>
          <a:p>
            <a:r>
              <a:rPr lang="pl-PL" dirty="0"/>
              <a:t>A </a:t>
            </a:r>
            <a:r>
              <a:rPr lang="pl-PL" dirty="0" err="1"/>
              <a:t>division</a:t>
            </a:r>
            <a:r>
              <a:rPr lang="pl-PL" dirty="0"/>
              <a:t> </a:t>
            </a:r>
            <a:r>
              <a:rPr lang="pl-PL" dirty="0" err="1"/>
              <a:t>shall</a:t>
            </a:r>
            <a:r>
              <a:rPr lang="pl-PL" dirty="0"/>
              <a:t> </a:t>
            </a:r>
            <a:r>
              <a:rPr lang="pl-PL" dirty="0" err="1"/>
              <a:t>have</a:t>
            </a:r>
            <a:r>
              <a:rPr lang="pl-PL" dirty="0"/>
              <a:t> the </a:t>
            </a:r>
            <a:r>
              <a:rPr lang="pl-PL" dirty="0" err="1"/>
              <a:t>following</a:t>
            </a:r>
            <a:r>
              <a:rPr lang="pl-PL" dirty="0"/>
              <a:t> </a:t>
            </a:r>
            <a:r>
              <a:rPr lang="pl-PL" dirty="0" err="1"/>
              <a:t>consequences</a:t>
            </a:r>
            <a:r>
              <a:rPr lang="pl-PL" dirty="0"/>
              <a:t> </a:t>
            </a:r>
            <a:r>
              <a:rPr lang="pl-PL" i="1" dirty="0"/>
              <a:t>ipso </a:t>
            </a:r>
            <a:r>
              <a:rPr lang="pl-PL" i="1" dirty="0" err="1"/>
              <a:t>jure</a:t>
            </a:r>
            <a:r>
              <a:rPr lang="pl-PL" i="1" dirty="0"/>
              <a:t> </a:t>
            </a:r>
            <a:r>
              <a:rPr lang="pl-PL" dirty="0"/>
              <a:t>and </a:t>
            </a:r>
            <a:r>
              <a:rPr lang="pl-PL" dirty="0" err="1"/>
              <a:t>simultaneously</a:t>
            </a:r>
            <a:r>
              <a:rPr lang="pl-PL" dirty="0"/>
              <a:t>: </a:t>
            </a:r>
          </a:p>
          <a:p>
            <a:pPr lvl="1"/>
            <a:r>
              <a:rPr lang="pl-PL" dirty="0"/>
              <a:t>(a) the </a:t>
            </a:r>
            <a:r>
              <a:rPr lang="pl-PL" u="sng" dirty="0"/>
              <a:t>transfer,</a:t>
            </a:r>
            <a:r>
              <a:rPr lang="pl-PL" dirty="0"/>
              <a:t> </a:t>
            </a:r>
            <a:r>
              <a:rPr lang="pl-PL" dirty="0" err="1"/>
              <a:t>both</a:t>
            </a:r>
            <a:r>
              <a:rPr lang="pl-PL" dirty="0"/>
              <a:t> as </a:t>
            </a:r>
            <a:r>
              <a:rPr lang="pl-PL" dirty="0" err="1"/>
              <a:t>between</a:t>
            </a:r>
            <a:r>
              <a:rPr lang="pl-PL" dirty="0"/>
              <a:t> the </a:t>
            </a:r>
            <a:r>
              <a:rPr lang="pl-PL" dirty="0" err="1"/>
              <a:t>company</a:t>
            </a:r>
            <a:r>
              <a:rPr lang="pl-PL" dirty="0"/>
              <a:t> </a:t>
            </a:r>
            <a:r>
              <a:rPr lang="pl-PL" dirty="0" err="1"/>
              <a:t>being</a:t>
            </a:r>
            <a:r>
              <a:rPr lang="pl-PL" dirty="0"/>
              <a:t> </a:t>
            </a:r>
            <a:r>
              <a:rPr lang="pl-PL" dirty="0" err="1"/>
              <a:t>divided</a:t>
            </a:r>
            <a:r>
              <a:rPr lang="pl-PL" dirty="0"/>
              <a:t> and the </a:t>
            </a:r>
            <a:r>
              <a:rPr lang="pl-PL" dirty="0" err="1"/>
              <a:t>recipient</a:t>
            </a:r>
            <a:r>
              <a:rPr lang="pl-PL" dirty="0"/>
              <a:t> </a:t>
            </a:r>
            <a:r>
              <a:rPr lang="pl-PL" dirty="0" err="1"/>
              <a:t>companies</a:t>
            </a:r>
            <a:r>
              <a:rPr lang="pl-PL" dirty="0"/>
              <a:t> and as </a:t>
            </a:r>
            <a:r>
              <a:rPr lang="pl-PL" dirty="0" err="1"/>
              <a:t>regards</a:t>
            </a:r>
            <a:r>
              <a:rPr lang="pl-PL" dirty="0"/>
              <a:t> third </a:t>
            </a:r>
            <a:r>
              <a:rPr lang="pl-PL" dirty="0" err="1"/>
              <a:t>parties</a:t>
            </a:r>
            <a:r>
              <a:rPr lang="pl-PL" dirty="0"/>
              <a:t>, to </a:t>
            </a:r>
            <a:r>
              <a:rPr lang="pl-PL" dirty="0" err="1"/>
              <a:t>each</a:t>
            </a:r>
            <a:r>
              <a:rPr lang="pl-PL" dirty="0"/>
              <a:t> of the </a:t>
            </a:r>
            <a:r>
              <a:rPr lang="pl-PL" dirty="0" err="1"/>
              <a:t>recipient</a:t>
            </a:r>
            <a:r>
              <a:rPr lang="pl-PL" dirty="0"/>
              <a:t> </a:t>
            </a:r>
            <a:r>
              <a:rPr lang="pl-PL" dirty="0" err="1"/>
              <a:t>companies</a:t>
            </a:r>
            <a:r>
              <a:rPr lang="pl-PL" dirty="0"/>
              <a:t> </a:t>
            </a:r>
            <a:r>
              <a:rPr lang="pl-PL" u="sng" dirty="0"/>
              <a:t>of </a:t>
            </a:r>
            <a:r>
              <a:rPr lang="pl-PL" u="sng" dirty="0" err="1"/>
              <a:t>all</a:t>
            </a:r>
            <a:r>
              <a:rPr lang="pl-PL" u="sng" dirty="0"/>
              <a:t> the </a:t>
            </a:r>
            <a:r>
              <a:rPr lang="pl-PL" u="sng" dirty="0" err="1"/>
              <a:t>assets</a:t>
            </a:r>
            <a:r>
              <a:rPr lang="pl-PL" u="sng" dirty="0"/>
              <a:t> and </a:t>
            </a:r>
            <a:r>
              <a:rPr lang="pl-PL" u="sng" dirty="0" err="1"/>
              <a:t>liabilities</a:t>
            </a:r>
            <a:r>
              <a:rPr lang="pl-PL" u="sng" dirty="0"/>
              <a:t> of the </a:t>
            </a:r>
            <a:r>
              <a:rPr lang="pl-PL" u="sng" dirty="0" err="1"/>
              <a:t>company</a:t>
            </a:r>
            <a:r>
              <a:rPr lang="pl-PL" u="sng" dirty="0"/>
              <a:t> </a:t>
            </a:r>
            <a:r>
              <a:rPr lang="pl-PL" u="sng" dirty="0" err="1"/>
              <a:t>being</a:t>
            </a:r>
            <a:r>
              <a:rPr lang="pl-PL" u="sng" dirty="0"/>
              <a:t> </a:t>
            </a:r>
            <a:r>
              <a:rPr lang="pl-PL" u="sng" dirty="0" err="1"/>
              <a:t>divided</a:t>
            </a:r>
            <a:r>
              <a:rPr lang="pl-PL" dirty="0"/>
              <a:t>; </a:t>
            </a:r>
            <a:r>
              <a:rPr lang="pl-PL" dirty="0" err="1"/>
              <a:t>such</a:t>
            </a:r>
            <a:r>
              <a:rPr lang="pl-PL" dirty="0"/>
              <a:t> transfer </a:t>
            </a:r>
            <a:r>
              <a:rPr lang="pl-PL" dirty="0" err="1"/>
              <a:t>shall</a:t>
            </a:r>
            <a:r>
              <a:rPr lang="pl-PL" dirty="0"/>
              <a:t> </a:t>
            </a:r>
            <a:r>
              <a:rPr lang="pl-PL" dirty="0" err="1"/>
              <a:t>take</a:t>
            </a:r>
            <a:r>
              <a:rPr lang="pl-PL" dirty="0"/>
              <a:t> </a:t>
            </a:r>
            <a:r>
              <a:rPr lang="pl-PL" dirty="0" err="1"/>
              <a:t>effect</a:t>
            </a:r>
            <a:r>
              <a:rPr lang="pl-PL" dirty="0"/>
              <a:t> with the </a:t>
            </a:r>
            <a:r>
              <a:rPr lang="pl-PL" dirty="0" err="1"/>
              <a:t>assets</a:t>
            </a:r>
            <a:r>
              <a:rPr lang="pl-PL" dirty="0"/>
              <a:t> and </a:t>
            </a:r>
            <a:r>
              <a:rPr lang="pl-PL" dirty="0" err="1"/>
              <a:t>liabilities</a:t>
            </a:r>
            <a:r>
              <a:rPr lang="pl-PL" dirty="0"/>
              <a:t> </a:t>
            </a:r>
            <a:r>
              <a:rPr lang="pl-PL" dirty="0" err="1"/>
              <a:t>being</a:t>
            </a:r>
            <a:r>
              <a:rPr lang="pl-PL" dirty="0"/>
              <a:t> </a:t>
            </a:r>
            <a:r>
              <a:rPr lang="pl-PL" dirty="0" err="1"/>
              <a:t>divided</a:t>
            </a:r>
            <a:r>
              <a:rPr lang="pl-PL" dirty="0"/>
              <a:t> in </a:t>
            </a:r>
            <a:r>
              <a:rPr lang="pl-PL" dirty="0" err="1"/>
              <a:t>accordance</a:t>
            </a:r>
            <a:r>
              <a:rPr lang="pl-PL" dirty="0"/>
              <a:t> with the </a:t>
            </a:r>
            <a:r>
              <a:rPr lang="pl-PL" dirty="0" err="1"/>
              <a:t>allocation</a:t>
            </a:r>
            <a:r>
              <a:rPr lang="pl-PL" dirty="0"/>
              <a:t> </a:t>
            </a:r>
            <a:r>
              <a:rPr lang="pl-PL" dirty="0" err="1"/>
              <a:t>laid</a:t>
            </a:r>
            <a:r>
              <a:rPr lang="pl-PL" dirty="0"/>
              <a:t> down in the draft </a:t>
            </a:r>
            <a:r>
              <a:rPr lang="pl-PL" dirty="0" err="1"/>
              <a:t>terms</a:t>
            </a:r>
            <a:r>
              <a:rPr lang="pl-PL" dirty="0"/>
              <a:t> of </a:t>
            </a:r>
            <a:r>
              <a:rPr lang="pl-PL" dirty="0" err="1"/>
              <a:t>division</a:t>
            </a:r>
            <a:r>
              <a:rPr lang="pl-PL" dirty="0"/>
              <a:t> </a:t>
            </a:r>
            <a:r>
              <a:rPr lang="pl-PL" dirty="0" err="1"/>
              <a:t>or</a:t>
            </a:r>
            <a:r>
              <a:rPr lang="pl-PL" dirty="0"/>
              <a:t> in </a:t>
            </a:r>
            <a:r>
              <a:rPr lang="pl-PL" dirty="0" err="1"/>
              <a:t>Article</a:t>
            </a:r>
            <a:r>
              <a:rPr lang="pl-PL" dirty="0"/>
              <a:t> 137(3); </a:t>
            </a:r>
          </a:p>
          <a:p>
            <a:pPr lvl="1"/>
            <a:r>
              <a:rPr lang="pl-PL" dirty="0"/>
              <a:t>(b) </a:t>
            </a:r>
            <a:r>
              <a:rPr lang="pl-PL" u="sng" dirty="0"/>
              <a:t>the </a:t>
            </a:r>
            <a:r>
              <a:rPr lang="pl-PL" u="sng" dirty="0" err="1"/>
              <a:t>shareholders</a:t>
            </a:r>
            <a:r>
              <a:rPr lang="pl-PL" u="sng" dirty="0"/>
              <a:t> of the </a:t>
            </a:r>
            <a:r>
              <a:rPr lang="pl-PL" u="sng" dirty="0" err="1"/>
              <a:t>company</a:t>
            </a:r>
            <a:r>
              <a:rPr lang="pl-PL" u="sng" dirty="0"/>
              <a:t> </a:t>
            </a:r>
            <a:r>
              <a:rPr lang="pl-PL" u="sng" dirty="0" err="1"/>
              <a:t>being</a:t>
            </a:r>
            <a:r>
              <a:rPr lang="pl-PL" u="sng" dirty="0"/>
              <a:t> </a:t>
            </a:r>
            <a:r>
              <a:rPr lang="pl-PL" u="sng" dirty="0" err="1"/>
              <a:t>divided</a:t>
            </a:r>
            <a:r>
              <a:rPr lang="pl-PL" u="sng" dirty="0"/>
              <a:t> </a:t>
            </a:r>
            <a:r>
              <a:rPr lang="pl-PL" u="sng" dirty="0" err="1"/>
              <a:t>become</a:t>
            </a:r>
            <a:r>
              <a:rPr lang="pl-PL" u="sng" dirty="0"/>
              <a:t> </a:t>
            </a:r>
            <a:r>
              <a:rPr lang="pl-PL" u="sng" dirty="0" err="1"/>
              <a:t>shareholders</a:t>
            </a:r>
            <a:r>
              <a:rPr lang="pl-PL" u="sng" dirty="0"/>
              <a:t> of one </a:t>
            </a:r>
            <a:r>
              <a:rPr lang="pl-PL" u="sng" dirty="0" err="1"/>
              <a:t>or</a:t>
            </a:r>
            <a:r>
              <a:rPr lang="pl-PL" u="sng" dirty="0"/>
              <a:t> </a:t>
            </a:r>
            <a:r>
              <a:rPr lang="pl-PL" u="sng" dirty="0" err="1"/>
              <a:t>more</a:t>
            </a:r>
            <a:r>
              <a:rPr lang="pl-PL" u="sng" dirty="0"/>
              <a:t> of the </a:t>
            </a:r>
            <a:r>
              <a:rPr lang="pl-PL" u="sng" dirty="0" err="1"/>
              <a:t>recipient</a:t>
            </a:r>
            <a:r>
              <a:rPr lang="pl-PL" u="sng" dirty="0"/>
              <a:t> </a:t>
            </a:r>
            <a:r>
              <a:rPr lang="pl-PL" u="sng" dirty="0" err="1"/>
              <a:t>companies</a:t>
            </a:r>
            <a:r>
              <a:rPr lang="pl-PL" u="sng" dirty="0"/>
              <a:t> in </a:t>
            </a:r>
            <a:r>
              <a:rPr lang="pl-PL" u="sng" dirty="0" err="1"/>
              <a:t>accordance</a:t>
            </a:r>
            <a:r>
              <a:rPr lang="pl-PL" u="sng" dirty="0"/>
              <a:t> with the </a:t>
            </a:r>
            <a:r>
              <a:rPr lang="pl-PL" u="sng" dirty="0" err="1"/>
              <a:t>allocation</a:t>
            </a:r>
            <a:r>
              <a:rPr lang="pl-PL" u="sng" dirty="0"/>
              <a:t> </a:t>
            </a:r>
            <a:r>
              <a:rPr lang="pl-PL" u="sng" dirty="0" err="1"/>
              <a:t>laid</a:t>
            </a:r>
            <a:r>
              <a:rPr lang="pl-PL" u="sng" dirty="0"/>
              <a:t> down in the draft </a:t>
            </a:r>
            <a:r>
              <a:rPr lang="pl-PL" u="sng" dirty="0" err="1"/>
              <a:t>terms</a:t>
            </a:r>
            <a:r>
              <a:rPr lang="pl-PL" u="sng" dirty="0"/>
              <a:t> of </a:t>
            </a:r>
            <a:r>
              <a:rPr lang="pl-PL" u="sng" dirty="0" err="1"/>
              <a:t>division</a:t>
            </a:r>
            <a:r>
              <a:rPr lang="pl-PL" u="sng" dirty="0"/>
              <a:t>; </a:t>
            </a:r>
          </a:p>
          <a:p>
            <a:pPr lvl="1"/>
            <a:r>
              <a:rPr lang="pl-PL" dirty="0"/>
              <a:t>(c) the </a:t>
            </a:r>
            <a:r>
              <a:rPr lang="pl-PL" u="sng" dirty="0" err="1"/>
              <a:t>company</a:t>
            </a:r>
            <a:r>
              <a:rPr lang="pl-PL" u="sng" dirty="0"/>
              <a:t> </a:t>
            </a:r>
            <a:r>
              <a:rPr lang="pl-PL" u="sng" dirty="0" err="1"/>
              <a:t>being</a:t>
            </a:r>
            <a:r>
              <a:rPr lang="pl-PL" u="sng" dirty="0"/>
              <a:t> </a:t>
            </a:r>
            <a:r>
              <a:rPr lang="pl-PL" u="sng" dirty="0" err="1"/>
              <a:t>divided</a:t>
            </a:r>
            <a:r>
              <a:rPr lang="pl-PL" u="sng" dirty="0"/>
              <a:t> </a:t>
            </a:r>
            <a:r>
              <a:rPr lang="pl-PL" u="sng" dirty="0" err="1"/>
              <a:t>ceases</a:t>
            </a:r>
            <a:r>
              <a:rPr lang="pl-PL" u="sng" dirty="0"/>
              <a:t> to </a:t>
            </a:r>
            <a:r>
              <a:rPr lang="pl-PL" u="sng" dirty="0" err="1"/>
              <a:t>exist</a:t>
            </a:r>
            <a:r>
              <a:rPr lang="pl-PL" dirty="0"/>
              <a:t>.</a:t>
            </a:r>
          </a:p>
          <a:p>
            <a:r>
              <a:rPr lang="pl-PL" dirty="0"/>
              <a:t>2.No </a:t>
            </a:r>
            <a:r>
              <a:rPr lang="pl-PL" dirty="0" err="1"/>
              <a:t>shares</a:t>
            </a:r>
            <a:r>
              <a:rPr lang="pl-PL" dirty="0"/>
              <a:t> in a </a:t>
            </a:r>
            <a:r>
              <a:rPr lang="pl-PL" dirty="0" err="1"/>
              <a:t>recipient</a:t>
            </a:r>
            <a:r>
              <a:rPr lang="pl-PL" dirty="0"/>
              <a:t> </a:t>
            </a:r>
            <a:r>
              <a:rPr lang="pl-PL" dirty="0" err="1"/>
              <a:t>company</a:t>
            </a:r>
            <a:r>
              <a:rPr lang="pl-PL" dirty="0"/>
              <a:t> </a:t>
            </a:r>
            <a:r>
              <a:rPr lang="pl-PL" dirty="0" err="1"/>
              <a:t>shall</a:t>
            </a:r>
            <a:r>
              <a:rPr lang="pl-PL" dirty="0"/>
              <a:t> be </a:t>
            </a:r>
            <a:r>
              <a:rPr lang="pl-PL" dirty="0" err="1"/>
              <a:t>exchanged</a:t>
            </a:r>
            <a:r>
              <a:rPr lang="pl-PL" dirty="0"/>
              <a:t> for </a:t>
            </a:r>
            <a:r>
              <a:rPr lang="pl-PL" dirty="0" err="1"/>
              <a:t>shares</a:t>
            </a:r>
            <a:r>
              <a:rPr lang="pl-PL" dirty="0"/>
              <a:t> </a:t>
            </a:r>
            <a:r>
              <a:rPr lang="pl-PL" dirty="0" err="1"/>
              <a:t>held</a:t>
            </a:r>
            <a:r>
              <a:rPr lang="pl-PL" dirty="0"/>
              <a:t> in the </a:t>
            </a:r>
            <a:r>
              <a:rPr lang="pl-PL" dirty="0" err="1"/>
              <a:t>company</a:t>
            </a:r>
            <a:r>
              <a:rPr lang="pl-PL" dirty="0"/>
              <a:t> </a:t>
            </a:r>
            <a:r>
              <a:rPr lang="pl-PL" dirty="0" err="1"/>
              <a:t>being</a:t>
            </a:r>
            <a:r>
              <a:rPr lang="pl-PL" dirty="0"/>
              <a:t> </a:t>
            </a:r>
            <a:r>
              <a:rPr lang="pl-PL" dirty="0" err="1"/>
              <a:t>divided</a:t>
            </a:r>
            <a:r>
              <a:rPr lang="pl-PL" dirty="0"/>
              <a:t> </a:t>
            </a:r>
            <a:r>
              <a:rPr lang="pl-PL" dirty="0" err="1"/>
              <a:t>either</a:t>
            </a:r>
            <a:r>
              <a:rPr lang="pl-PL" dirty="0"/>
              <a:t>: </a:t>
            </a:r>
          </a:p>
          <a:p>
            <a:pPr lvl="1"/>
            <a:r>
              <a:rPr lang="pl-PL" dirty="0"/>
              <a:t>(a) by </a:t>
            </a:r>
            <a:r>
              <a:rPr lang="pl-PL" dirty="0" err="1"/>
              <a:t>that</a:t>
            </a:r>
            <a:r>
              <a:rPr lang="pl-PL" dirty="0"/>
              <a:t> </a:t>
            </a:r>
            <a:r>
              <a:rPr lang="pl-PL" dirty="0" err="1"/>
              <a:t>recipient</a:t>
            </a:r>
            <a:r>
              <a:rPr lang="pl-PL" dirty="0"/>
              <a:t> </a:t>
            </a:r>
            <a:r>
              <a:rPr lang="pl-PL" dirty="0" err="1"/>
              <a:t>company</a:t>
            </a:r>
            <a:r>
              <a:rPr lang="pl-PL" dirty="0"/>
              <a:t> </a:t>
            </a:r>
            <a:r>
              <a:rPr lang="pl-PL" dirty="0" err="1"/>
              <a:t>itself</a:t>
            </a:r>
            <a:r>
              <a:rPr lang="pl-PL" dirty="0"/>
              <a:t> </a:t>
            </a:r>
            <a:r>
              <a:rPr lang="pl-PL" dirty="0" err="1"/>
              <a:t>or</a:t>
            </a:r>
            <a:r>
              <a:rPr lang="pl-PL" dirty="0"/>
              <a:t> by a person </a:t>
            </a:r>
            <a:r>
              <a:rPr lang="pl-PL" dirty="0" err="1"/>
              <a:t>acting</a:t>
            </a:r>
            <a:r>
              <a:rPr lang="pl-PL" dirty="0"/>
              <a:t> in </a:t>
            </a:r>
            <a:r>
              <a:rPr lang="pl-PL" dirty="0" err="1"/>
              <a:t>his</a:t>
            </a:r>
            <a:r>
              <a:rPr lang="pl-PL" dirty="0"/>
              <a:t> </a:t>
            </a:r>
            <a:r>
              <a:rPr lang="pl-PL" dirty="0" err="1"/>
              <a:t>own</a:t>
            </a:r>
            <a:r>
              <a:rPr lang="pl-PL" dirty="0"/>
              <a:t> </a:t>
            </a:r>
            <a:r>
              <a:rPr lang="pl-PL" dirty="0" err="1"/>
              <a:t>name</a:t>
            </a:r>
            <a:r>
              <a:rPr lang="pl-PL" dirty="0"/>
              <a:t> but on </a:t>
            </a:r>
            <a:r>
              <a:rPr lang="pl-PL" dirty="0" err="1"/>
              <a:t>its</a:t>
            </a:r>
            <a:r>
              <a:rPr lang="pl-PL" dirty="0"/>
              <a:t> </a:t>
            </a:r>
            <a:r>
              <a:rPr lang="pl-PL" dirty="0" err="1"/>
              <a:t>behalf</a:t>
            </a:r>
            <a:r>
              <a:rPr lang="pl-PL" dirty="0"/>
              <a:t>; </a:t>
            </a:r>
            <a:r>
              <a:rPr lang="pl-PL" dirty="0" err="1"/>
              <a:t>or</a:t>
            </a:r>
            <a:r>
              <a:rPr lang="pl-PL" dirty="0"/>
              <a:t> </a:t>
            </a:r>
          </a:p>
          <a:p>
            <a:pPr lvl="1"/>
            <a:r>
              <a:rPr lang="pl-PL" dirty="0"/>
              <a:t>(b) by the </a:t>
            </a:r>
            <a:r>
              <a:rPr lang="pl-PL" dirty="0" err="1"/>
              <a:t>company</a:t>
            </a:r>
            <a:r>
              <a:rPr lang="pl-PL" dirty="0"/>
              <a:t> </a:t>
            </a:r>
            <a:r>
              <a:rPr lang="pl-PL" dirty="0" err="1"/>
              <a:t>being</a:t>
            </a:r>
            <a:r>
              <a:rPr lang="pl-PL" dirty="0"/>
              <a:t> </a:t>
            </a:r>
            <a:r>
              <a:rPr lang="pl-PL" dirty="0" err="1"/>
              <a:t>divided</a:t>
            </a:r>
            <a:r>
              <a:rPr lang="pl-PL" dirty="0"/>
              <a:t> </a:t>
            </a:r>
            <a:r>
              <a:rPr lang="pl-PL" dirty="0" err="1"/>
              <a:t>itself</a:t>
            </a:r>
            <a:r>
              <a:rPr lang="pl-PL" dirty="0"/>
              <a:t> </a:t>
            </a:r>
            <a:r>
              <a:rPr lang="pl-PL" dirty="0" err="1"/>
              <a:t>or</a:t>
            </a:r>
            <a:r>
              <a:rPr lang="pl-PL" dirty="0"/>
              <a:t> by a person </a:t>
            </a:r>
            <a:r>
              <a:rPr lang="pl-PL" dirty="0" err="1"/>
              <a:t>acting</a:t>
            </a:r>
            <a:r>
              <a:rPr lang="pl-PL" dirty="0"/>
              <a:t> in </a:t>
            </a:r>
            <a:r>
              <a:rPr lang="pl-PL" dirty="0" err="1"/>
              <a:t>his</a:t>
            </a:r>
            <a:r>
              <a:rPr lang="pl-PL" dirty="0"/>
              <a:t> </a:t>
            </a:r>
            <a:r>
              <a:rPr lang="pl-PL" dirty="0" err="1"/>
              <a:t>own</a:t>
            </a:r>
            <a:r>
              <a:rPr lang="pl-PL" dirty="0"/>
              <a:t> </a:t>
            </a:r>
            <a:r>
              <a:rPr lang="pl-PL" dirty="0" err="1"/>
              <a:t>name</a:t>
            </a:r>
            <a:r>
              <a:rPr lang="pl-PL" dirty="0"/>
              <a:t> but on </a:t>
            </a:r>
            <a:r>
              <a:rPr lang="pl-PL" dirty="0" err="1"/>
              <a:t>its</a:t>
            </a:r>
            <a:r>
              <a:rPr lang="pl-PL" dirty="0"/>
              <a:t> </a:t>
            </a:r>
            <a:r>
              <a:rPr lang="pl-PL" dirty="0" err="1"/>
              <a:t>behalf</a:t>
            </a:r>
            <a:r>
              <a:rPr lang="pl-PL" dirty="0"/>
              <a:t>. </a:t>
            </a:r>
          </a:p>
          <a:p>
            <a:pPr marL="228600" lvl="1" indent="0">
              <a:buNone/>
            </a:pPr>
            <a:endParaRPr lang="pl-PL" dirty="0"/>
          </a:p>
          <a:p>
            <a:endParaRPr lang="en-GB" dirty="0"/>
          </a:p>
        </p:txBody>
      </p:sp>
    </p:spTree>
    <p:extLst>
      <p:ext uri="{BB962C8B-B14F-4D97-AF65-F5344CB8AC3E}">
        <p14:creationId xmlns:p14="http://schemas.microsoft.com/office/powerpoint/2010/main" val="168266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DED2551-CE26-BC4F-BB1C-A5CB98F4E5DA}"/>
              </a:ext>
            </a:extLst>
          </p:cNvPr>
          <p:cNvSpPr>
            <a:spLocks noGrp="1"/>
          </p:cNvSpPr>
          <p:nvPr>
            <p:ph type="title"/>
          </p:nvPr>
        </p:nvSpPr>
        <p:spPr/>
        <p:txBody>
          <a:bodyPr/>
          <a:lstStyle/>
          <a:p>
            <a:r>
              <a:rPr lang="en-GB" dirty="0"/>
              <a:t>Mergers</a:t>
            </a:r>
          </a:p>
        </p:txBody>
      </p:sp>
      <p:sp>
        <p:nvSpPr>
          <p:cNvPr id="5" name="Symbol zastępczy tekstu 4">
            <a:extLst>
              <a:ext uri="{FF2B5EF4-FFF2-40B4-BE49-F238E27FC236}">
                <a16:creationId xmlns:a16="http://schemas.microsoft.com/office/drawing/2014/main" id="{5C3D28F2-C2D7-EE42-9DE3-C93CFA21680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7301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86C10BC-D4CF-A546-A764-F15AFAF54E3B}"/>
              </a:ext>
            </a:extLst>
          </p:cNvPr>
          <p:cNvSpPr>
            <a:spLocks noGrp="1"/>
          </p:cNvSpPr>
          <p:nvPr>
            <p:ph type="title"/>
          </p:nvPr>
        </p:nvSpPr>
        <p:spPr/>
        <p:txBody>
          <a:bodyPr/>
          <a:lstStyle/>
          <a:p>
            <a:r>
              <a:rPr lang="en-GB" dirty="0"/>
              <a:t>Scope of the regulation</a:t>
            </a:r>
          </a:p>
        </p:txBody>
      </p:sp>
      <p:sp>
        <p:nvSpPr>
          <p:cNvPr id="5" name="Symbol zastępczy zawartości 4">
            <a:extLst>
              <a:ext uri="{FF2B5EF4-FFF2-40B4-BE49-F238E27FC236}">
                <a16:creationId xmlns:a16="http://schemas.microsoft.com/office/drawing/2014/main" id="{D8A9C092-9909-E649-814D-9BBAF4754C12}"/>
              </a:ext>
            </a:extLst>
          </p:cNvPr>
          <p:cNvSpPr>
            <a:spLocks noGrp="1"/>
          </p:cNvSpPr>
          <p:nvPr>
            <p:ph idx="1"/>
          </p:nvPr>
        </p:nvSpPr>
        <p:spPr/>
        <p:txBody>
          <a:bodyPr/>
          <a:lstStyle/>
          <a:p>
            <a:r>
              <a:rPr lang="pl-PL" dirty="0"/>
              <a:t>The </a:t>
            </a:r>
            <a:r>
              <a:rPr lang="pl-PL" dirty="0" err="1"/>
              <a:t>coordination</a:t>
            </a:r>
            <a:r>
              <a:rPr lang="pl-PL" dirty="0"/>
              <a:t> </a:t>
            </a:r>
            <a:r>
              <a:rPr lang="pl-PL" dirty="0" err="1"/>
              <a:t>measures</a:t>
            </a:r>
            <a:r>
              <a:rPr lang="pl-PL" dirty="0"/>
              <a:t> </a:t>
            </a:r>
            <a:r>
              <a:rPr lang="pl-PL" dirty="0" err="1"/>
              <a:t>concerning</a:t>
            </a:r>
            <a:r>
              <a:rPr lang="pl-PL" dirty="0"/>
              <a:t> </a:t>
            </a:r>
            <a:r>
              <a:rPr lang="pl-PL" dirty="0" err="1"/>
              <a:t>mergers</a:t>
            </a:r>
            <a:r>
              <a:rPr lang="pl-PL" dirty="0"/>
              <a:t> </a:t>
            </a:r>
            <a:r>
              <a:rPr lang="pl-PL" dirty="0" err="1"/>
              <a:t>shall</a:t>
            </a:r>
            <a:r>
              <a:rPr lang="pl-PL" dirty="0"/>
              <a:t> </a:t>
            </a:r>
            <a:r>
              <a:rPr lang="pl-PL" dirty="0" err="1"/>
              <a:t>apply</a:t>
            </a:r>
            <a:r>
              <a:rPr lang="pl-PL" dirty="0"/>
              <a:t> to the </a:t>
            </a:r>
            <a:r>
              <a:rPr lang="pl-PL" dirty="0" err="1"/>
              <a:t>laws</a:t>
            </a:r>
            <a:r>
              <a:rPr lang="pl-PL" dirty="0"/>
              <a:t>, </a:t>
            </a:r>
            <a:r>
              <a:rPr lang="pl-PL" dirty="0" err="1"/>
              <a:t>regulations</a:t>
            </a:r>
            <a:r>
              <a:rPr lang="pl-PL" dirty="0"/>
              <a:t> and </a:t>
            </a:r>
            <a:r>
              <a:rPr lang="pl-PL" dirty="0" err="1"/>
              <a:t>administrative</a:t>
            </a:r>
            <a:r>
              <a:rPr lang="pl-PL" dirty="0"/>
              <a:t> </a:t>
            </a:r>
            <a:r>
              <a:rPr lang="pl-PL" dirty="0" err="1"/>
              <a:t>provisions</a:t>
            </a:r>
            <a:r>
              <a:rPr lang="pl-PL" dirty="0"/>
              <a:t> of the </a:t>
            </a:r>
            <a:r>
              <a:rPr lang="pl-PL" dirty="0" err="1"/>
              <a:t>Member</a:t>
            </a:r>
            <a:r>
              <a:rPr lang="pl-PL" dirty="0"/>
              <a:t> </a:t>
            </a:r>
            <a:r>
              <a:rPr lang="pl-PL" dirty="0" err="1"/>
              <a:t>States</a:t>
            </a:r>
            <a:r>
              <a:rPr lang="pl-PL" dirty="0"/>
              <a:t> </a:t>
            </a:r>
            <a:r>
              <a:rPr lang="pl-PL" u="sng" dirty="0" err="1"/>
              <a:t>relating</a:t>
            </a:r>
            <a:r>
              <a:rPr lang="pl-PL" u="sng" dirty="0"/>
              <a:t> to the </a:t>
            </a:r>
            <a:r>
              <a:rPr lang="pl-PL" u="sng" dirty="0" err="1"/>
              <a:t>types</a:t>
            </a:r>
            <a:r>
              <a:rPr lang="pl-PL" u="sng" dirty="0"/>
              <a:t> of </a:t>
            </a:r>
            <a:r>
              <a:rPr lang="pl-PL" u="sng" dirty="0" err="1"/>
              <a:t>company</a:t>
            </a:r>
            <a:r>
              <a:rPr lang="pl-PL" u="sng" dirty="0"/>
              <a:t> </a:t>
            </a:r>
            <a:r>
              <a:rPr lang="pl-PL" u="sng" dirty="0" err="1"/>
              <a:t>listed</a:t>
            </a:r>
            <a:r>
              <a:rPr lang="pl-PL" u="sng" dirty="0"/>
              <a:t> in </a:t>
            </a:r>
            <a:r>
              <a:rPr lang="pl-PL" u="sng" dirty="0" err="1"/>
              <a:t>Annex</a:t>
            </a:r>
            <a:r>
              <a:rPr lang="pl-PL" u="sng" dirty="0"/>
              <a:t> I. </a:t>
            </a:r>
          </a:p>
          <a:p>
            <a:endParaRPr lang="en-GB" dirty="0"/>
          </a:p>
          <a:p>
            <a:r>
              <a:rPr lang="pl-PL" sz="2400" b="1" dirty="0"/>
              <a:t>PUBLIC LIMITED LIABILITY COMPANIES </a:t>
            </a:r>
          </a:p>
          <a:p>
            <a:endParaRPr lang="en-GB" dirty="0"/>
          </a:p>
        </p:txBody>
      </p:sp>
    </p:spTree>
    <p:extLst>
      <p:ext uri="{BB962C8B-B14F-4D97-AF65-F5344CB8AC3E}">
        <p14:creationId xmlns:p14="http://schemas.microsoft.com/office/powerpoint/2010/main" val="421506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390F7F-E014-744F-B197-9978F3F730D0}"/>
              </a:ext>
            </a:extLst>
          </p:cNvPr>
          <p:cNvSpPr>
            <a:spLocks noGrp="1"/>
          </p:cNvSpPr>
          <p:nvPr>
            <p:ph type="title"/>
          </p:nvPr>
        </p:nvSpPr>
        <p:spPr/>
        <p:txBody>
          <a:bodyPr/>
          <a:lstStyle/>
          <a:p>
            <a:r>
              <a:rPr lang="en-GB" dirty="0"/>
              <a:t>The concept of a merger</a:t>
            </a:r>
          </a:p>
        </p:txBody>
      </p:sp>
      <p:sp>
        <p:nvSpPr>
          <p:cNvPr id="3" name="Symbol zastępczy zawartości 2">
            <a:extLst>
              <a:ext uri="{FF2B5EF4-FFF2-40B4-BE49-F238E27FC236}">
                <a16:creationId xmlns:a16="http://schemas.microsoft.com/office/drawing/2014/main" id="{A801D090-1FBD-6340-84CF-475B9E0BEAC2}"/>
              </a:ext>
            </a:extLst>
          </p:cNvPr>
          <p:cNvSpPr>
            <a:spLocks noGrp="1"/>
          </p:cNvSpPr>
          <p:nvPr>
            <p:ph idx="1"/>
          </p:nvPr>
        </p:nvSpPr>
        <p:spPr/>
        <p:txBody>
          <a:bodyPr>
            <a:normAutofit/>
          </a:bodyPr>
          <a:lstStyle/>
          <a:p>
            <a:pPr algn="just"/>
            <a:r>
              <a:rPr lang="en-GB" dirty="0"/>
              <a:t>Merger is process of a combining of two (or more) companies </a:t>
            </a:r>
            <a:r>
              <a:rPr lang="en-GB" b="1" dirty="0"/>
              <a:t>into a new or existing legal entity</a:t>
            </a:r>
            <a:r>
              <a:rPr lang="en-GB" dirty="0"/>
              <a:t>.</a:t>
            </a:r>
          </a:p>
          <a:p>
            <a:pPr algn="just"/>
            <a:r>
              <a:rPr lang="en-GB" dirty="0"/>
              <a:t>The key principle behind mergers is that two (or more) companies together are more valuable than separate companies.</a:t>
            </a:r>
          </a:p>
          <a:p>
            <a:pPr algn="just"/>
            <a:r>
              <a:rPr lang="en-GB" dirty="0"/>
              <a:t>This rationale is particularly alluring to companies when times are tough. Strong companies will act to buy other companies to create a more competitive, cost-efficient company and, theoretically, more shareholder value. Meanwhile, target companies will often agree to be purchased when they know they cannot survive alone.</a:t>
            </a:r>
          </a:p>
        </p:txBody>
      </p:sp>
    </p:spTree>
    <p:extLst>
      <p:ext uri="{BB962C8B-B14F-4D97-AF65-F5344CB8AC3E}">
        <p14:creationId xmlns:p14="http://schemas.microsoft.com/office/powerpoint/2010/main" val="410131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FDD6DB-68F7-6847-9E79-0A699055D11D}"/>
              </a:ext>
            </a:extLst>
          </p:cNvPr>
          <p:cNvSpPr>
            <a:spLocks noGrp="1"/>
          </p:cNvSpPr>
          <p:nvPr>
            <p:ph type="title"/>
          </p:nvPr>
        </p:nvSpPr>
        <p:spPr/>
        <p:txBody>
          <a:bodyPr/>
          <a:lstStyle/>
          <a:p>
            <a:r>
              <a:rPr lang="en-GB" dirty="0"/>
              <a:t>Types of Mergers IN THE EU LAW</a:t>
            </a:r>
          </a:p>
        </p:txBody>
      </p:sp>
      <p:graphicFrame>
        <p:nvGraphicFramePr>
          <p:cNvPr id="4" name="Symbol zastępczy zawartości 3">
            <a:extLst>
              <a:ext uri="{FF2B5EF4-FFF2-40B4-BE49-F238E27FC236}">
                <a16:creationId xmlns:a16="http://schemas.microsoft.com/office/drawing/2014/main" id="{D6439074-7738-7449-BEA2-237FD9E13B49}"/>
              </a:ext>
            </a:extLst>
          </p:cNvPr>
          <p:cNvGraphicFramePr>
            <a:graphicFrameLocks noGrp="1"/>
          </p:cNvGraphicFramePr>
          <p:nvPr>
            <p:ph idx="1"/>
            <p:extLst>
              <p:ext uri="{D42A27DB-BD31-4B8C-83A1-F6EECF244321}">
                <p14:modId xmlns:p14="http://schemas.microsoft.com/office/powerpoint/2010/main" val="1371271482"/>
              </p:ext>
            </p:extLst>
          </p:nvPr>
        </p:nvGraphicFramePr>
        <p:xfrm>
          <a:off x="1024759" y="2690976"/>
          <a:ext cx="10142482" cy="3888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39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E1B7D5-59B5-414D-9CFD-4A23FF42D754}"/>
              </a:ext>
            </a:extLst>
          </p:cNvPr>
          <p:cNvSpPr>
            <a:spLocks noGrp="1"/>
          </p:cNvSpPr>
          <p:nvPr>
            <p:ph type="title"/>
          </p:nvPr>
        </p:nvSpPr>
        <p:spPr/>
        <p:txBody>
          <a:bodyPr/>
          <a:lstStyle/>
          <a:p>
            <a:r>
              <a:rPr lang="en-GB" dirty="0"/>
              <a:t>MERGER BY ACQUISITION</a:t>
            </a:r>
          </a:p>
        </p:txBody>
      </p:sp>
      <p:pic>
        <p:nvPicPr>
          <p:cNvPr id="4" name="Symbol zastępczy zawartości 3">
            <a:extLst>
              <a:ext uri="{FF2B5EF4-FFF2-40B4-BE49-F238E27FC236}">
                <a16:creationId xmlns:a16="http://schemas.microsoft.com/office/drawing/2014/main" id="{580CB41B-0091-FE40-BB8C-0D94EE8E5A44}"/>
              </a:ext>
            </a:extLst>
          </p:cNvPr>
          <p:cNvPicPr>
            <a:picLocks noGrp="1" noChangeAspect="1"/>
          </p:cNvPicPr>
          <p:nvPr>
            <p:ph idx="1"/>
          </p:nvPr>
        </p:nvPicPr>
        <p:blipFill rotWithShape="1">
          <a:blip r:embed="rId2"/>
          <a:srcRect l="9699" t="18286" r="8444" b="55600"/>
          <a:stretch/>
        </p:blipFill>
        <p:spPr>
          <a:xfrm>
            <a:off x="2722179" y="2638097"/>
            <a:ext cx="6852746" cy="1229710"/>
          </a:xfrm>
          <a:prstGeom prst="rect">
            <a:avLst/>
          </a:prstGeom>
        </p:spPr>
      </p:pic>
      <p:sp>
        <p:nvSpPr>
          <p:cNvPr id="6" name="pole tekstowe 5">
            <a:extLst>
              <a:ext uri="{FF2B5EF4-FFF2-40B4-BE49-F238E27FC236}">
                <a16:creationId xmlns:a16="http://schemas.microsoft.com/office/drawing/2014/main" id="{B3B4A752-D137-D749-87C9-EB03E1770010}"/>
              </a:ext>
            </a:extLst>
          </p:cNvPr>
          <p:cNvSpPr txBox="1"/>
          <p:nvPr/>
        </p:nvSpPr>
        <p:spPr>
          <a:xfrm>
            <a:off x="378373" y="4246179"/>
            <a:ext cx="11642739" cy="2031325"/>
          </a:xfrm>
          <a:prstGeom prst="rect">
            <a:avLst/>
          </a:prstGeom>
          <a:noFill/>
        </p:spPr>
        <p:txBody>
          <a:bodyPr wrap="none" rtlCol="0">
            <a:spAutoFit/>
          </a:bodyPr>
          <a:lstStyle/>
          <a:p>
            <a:pPr algn="ctr"/>
            <a:r>
              <a:rPr lang="en-GB" dirty="0"/>
              <a:t>Art 89 of the Directive:</a:t>
            </a:r>
          </a:p>
          <a:p>
            <a:endParaRPr lang="pl-PL" dirty="0"/>
          </a:p>
          <a:p>
            <a:r>
              <a:rPr lang="pl-PL" dirty="0" err="1"/>
              <a:t>Merger</a:t>
            </a:r>
            <a:r>
              <a:rPr lang="pl-PL" dirty="0"/>
              <a:t> by </a:t>
            </a:r>
            <a:r>
              <a:rPr lang="pl-PL" dirty="0" err="1"/>
              <a:t>Acquisition</a:t>
            </a:r>
            <a:r>
              <a:rPr lang="pl-PL" dirty="0"/>
              <a:t> </a:t>
            </a:r>
            <a:r>
              <a:rPr lang="pl-PL" dirty="0" err="1"/>
              <a:t>means</a:t>
            </a:r>
            <a:r>
              <a:rPr lang="pl-PL" dirty="0"/>
              <a:t> the </a:t>
            </a:r>
            <a:r>
              <a:rPr lang="pl-PL" dirty="0" err="1"/>
              <a:t>operation</a:t>
            </a:r>
            <a:r>
              <a:rPr lang="pl-PL" dirty="0"/>
              <a:t> </a:t>
            </a:r>
            <a:r>
              <a:rPr lang="pl-PL" dirty="0" err="1"/>
              <a:t>whereby</a:t>
            </a:r>
            <a:r>
              <a:rPr lang="pl-PL" dirty="0"/>
              <a:t> </a:t>
            </a:r>
            <a:r>
              <a:rPr lang="pl-PL" u="sng" dirty="0"/>
              <a:t>one </a:t>
            </a:r>
            <a:r>
              <a:rPr lang="pl-PL" u="sng" dirty="0" err="1"/>
              <a:t>or</a:t>
            </a:r>
            <a:r>
              <a:rPr lang="pl-PL" u="sng" dirty="0"/>
              <a:t> </a:t>
            </a:r>
            <a:r>
              <a:rPr lang="pl-PL" u="sng" dirty="0" err="1"/>
              <a:t>more</a:t>
            </a:r>
            <a:r>
              <a:rPr lang="pl-PL" u="sng" dirty="0"/>
              <a:t> </a:t>
            </a:r>
            <a:r>
              <a:rPr lang="pl-PL" u="sng" dirty="0" err="1"/>
              <a:t>companies</a:t>
            </a:r>
            <a:r>
              <a:rPr lang="pl-PL" u="sng" dirty="0"/>
              <a:t> </a:t>
            </a:r>
            <a:r>
              <a:rPr lang="pl-PL" u="sng" dirty="0" err="1"/>
              <a:t>are</a:t>
            </a:r>
            <a:r>
              <a:rPr lang="pl-PL" u="sng" dirty="0"/>
              <a:t> </a:t>
            </a:r>
            <a:r>
              <a:rPr lang="pl-PL" u="sng" dirty="0" err="1"/>
              <a:t>wound</a:t>
            </a:r>
            <a:r>
              <a:rPr lang="pl-PL" u="sng" dirty="0"/>
              <a:t> </a:t>
            </a:r>
            <a:r>
              <a:rPr lang="pl-PL" u="sng" dirty="0" err="1"/>
              <a:t>up</a:t>
            </a:r>
            <a:r>
              <a:rPr lang="pl-PL" u="sng" dirty="0"/>
              <a:t> </a:t>
            </a:r>
            <a:r>
              <a:rPr lang="pl-PL" u="sng" dirty="0" err="1"/>
              <a:t>without</a:t>
            </a:r>
            <a:r>
              <a:rPr lang="pl-PL" u="sng" dirty="0"/>
              <a:t> </a:t>
            </a:r>
            <a:r>
              <a:rPr lang="pl-PL" u="sng" dirty="0" err="1"/>
              <a:t>going</a:t>
            </a:r>
            <a:r>
              <a:rPr lang="pl-PL" u="sng" dirty="0"/>
              <a:t> </a:t>
            </a:r>
            <a:r>
              <a:rPr lang="pl-PL" u="sng" dirty="0" err="1"/>
              <a:t>into</a:t>
            </a:r>
            <a:r>
              <a:rPr lang="pl-PL" u="sng" dirty="0"/>
              <a:t> </a:t>
            </a:r>
            <a:r>
              <a:rPr lang="pl-PL" u="sng" dirty="0" err="1"/>
              <a:t>liquidation</a:t>
            </a:r>
            <a:r>
              <a:rPr lang="pl-PL" u="sng" dirty="0"/>
              <a:t> </a:t>
            </a:r>
          </a:p>
          <a:p>
            <a:r>
              <a:rPr lang="pl-PL" u="sng" dirty="0"/>
              <a:t>and transfer to </a:t>
            </a:r>
            <a:r>
              <a:rPr lang="pl-PL" u="sng" dirty="0" err="1"/>
              <a:t>another</a:t>
            </a:r>
            <a:r>
              <a:rPr lang="pl-PL" u="sng" dirty="0"/>
              <a:t> </a:t>
            </a:r>
            <a:r>
              <a:rPr lang="pl-PL" u="sng" dirty="0" err="1"/>
              <a:t>all</a:t>
            </a:r>
            <a:r>
              <a:rPr lang="pl-PL" u="sng" dirty="0"/>
              <a:t> </a:t>
            </a:r>
            <a:r>
              <a:rPr lang="pl-PL" u="sng" dirty="0" err="1"/>
              <a:t>their</a:t>
            </a:r>
            <a:r>
              <a:rPr lang="pl-PL" u="sng" dirty="0"/>
              <a:t> </a:t>
            </a:r>
            <a:r>
              <a:rPr lang="pl-PL" u="sng" dirty="0" err="1"/>
              <a:t>assets</a:t>
            </a:r>
            <a:r>
              <a:rPr lang="pl-PL" u="sng" dirty="0"/>
              <a:t> and </a:t>
            </a:r>
            <a:r>
              <a:rPr lang="pl-PL" u="sng" dirty="0" err="1"/>
              <a:t>liabilities</a:t>
            </a:r>
            <a:r>
              <a:rPr lang="pl-PL" u="sng" dirty="0"/>
              <a:t> in exchange for the </a:t>
            </a:r>
            <a:r>
              <a:rPr lang="pl-PL" u="sng" dirty="0" err="1"/>
              <a:t>issue</a:t>
            </a:r>
            <a:r>
              <a:rPr lang="pl-PL" u="sng" dirty="0"/>
              <a:t> to the </a:t>
            </a:r>
            <a:r>
              <a:rPr lang="pl-PL" u="sng" dirty="0" err="1"/>
              <a:t>shareholders</a:t>
            </a:r>
            <a:r>
              <a:rPr lang="pl-PL" u="sng" dirty="0"/>
              <a:t> of the </a:t>
            </a:r>
            <a:r>
              <a:rPr lang="pl-PL" u="sng" dirty="0" err="1"/>
              <a:t>company</a:t>
            </a:r>
            <a:r>
              <a:rPr lang="pl-PL" u="sng" dirty="0"/>
              <a:t> </a:t>
            </a:r>
            <a:r>
              <a:rPr lang="pl-PL" u="sng" dirty="0" err="1"/>
              <a:t>or</a:t>
            </a:r>
            <a:r>
              <a:rPr lang="pl-PL" u="sng" dirty="0"/>
              <a:t> </a:t>
            </a:r>
          </a:p>
          <a:p>
            <a:r>
              <a:rPr lang="pl-PL" u="sng" dirty="0" err="1"/>
              <a:t>companies</a:t>
            </a:r>
            <a:r>
              <a:rPr lang="pl-PL" u="sng" dirty="0"/>
              <a:t> </a:t>
            </a:r>
            <a:r>
              <a:rPr lang="pl-PL" u="sng" dirty="0" err="1"/>
              <a:t>being</a:t>
            </a:r>
            <a:r>
              <a:rPr lang="pl-PL" u="sng" dirty="0"/>
              <a:t> </a:t>
            </a:r>
            <a:r>
              <a:rPr lang="pl-PL" u="sng" dirty="0" err="1"/>
              <a:t>acquired</a:t>
            </a:r>
            <a:r>
              <a:rPr lang="pl-PL" u="sng" dirty="0"/>
              <a:t> of </a:t>
            </a:r>
            <a:r>
              <a:rPr lang="pl-PL" u="sng" dirty="0" err="1"/>
              <a:t>shares</a:t>
            </a:r>
            <a:r>
              <a:rPr lang="pl-PL" u="sng" dirty="0"/>
              <a:t> in the </a:t>
            </a:r>
            <a:r>
              <a:rPr lang="pl-PL" u="sng" dirty="0" err="1"/>
              <a:t>acquiring</a:t>
            </a:r>
            <a:r>
              <a:rPr lang="pl-PL" u="sng" dirty="0"/>
              <a:t> </a:t>
            </a:r>
            <a:r>
              <a:rPr lang="pl-PL" u="sng" dirty="0" err="1"/>
              <a:t>company</a:t>
            </a:r>
            <a:r>
              <a:rPr lang="pl-PL" u="sng" dirty="0"/>
              <a:t> and a </a:t>
            </a:r>
            <a:r>
              <a:rPr lang="pl-PL" u="sng" dirty="0" err="1"/>
              <a:t>cash</a:t>
            </a:r>
            <a:r>
              <a:rPr lang="pl-PL" u="sng" dirty="0"/>
              <a:t> </a:t>
            </a:r>
            <a:r>
              <a:rPr lang="pl-PL" u="sng" dirty="0" err="1"/>
              <a:t>payment</a:t>
            </a:r>
            <a:r>
              <a:rPr lang="pl-PL" dirty="0"/>
              <a:t>, </a:t>
            </a:r>
            <a:r>
              <a:rPr lang="pl-PL" dirty="0" err="1"/>
              <a:t>if</a:t>
            </a:r>
            <a:r>
              <a:rPr lang="pl-PL" dirty="0"/>
              <a:t> </a:t>
            </a:r>
            <a:r>
              <a:rPr lang="pl-PL" dirty="0" err="1"/>
              <a:t>any</a:t>
            </a:r>
            <a:r>
              <a:rPr lang="pl-PL" dirty="0"/>
              <a:t>, not </a:t>
            </a:r>
            <a:r>
              <a:rPr lang="pl-PL" dirty="0" err="1"/>
              <a:t>exceeding</a:t>
            </a:r>
            <a:r>
              <a:rPr lang="pl-PL" dirty="0"/>
              <a:t> 10 % of the </a:t>
            </a:r>
          </a:p>
          <a:p>
            <a:r>
              <a:rPr lang="pl-PL" dirty="0" err="1"/>
              <a:t>nominal</a:t>
            </a:r>
            <a:r>
              <a:rPr lang="pl-PL" dirty="0"/>
              <a:t> </a:t>
            </a:r>
            <a:r>
              <a:rPr lang="pl-PL" dirty="0" err="1"/>
              <a:t>value</a:t>
            </a:r>
            <a:r>
              <a:rPr lang="pl-PL" dirty="0"/>
              <a:t> of the </a:t>
            </a:r>
            <a:r>
              <a:rPr lang="pl-PL" dirty="0" err="1"/>
              <a:t>shares</a:t>
            </a:r>
            <a:r>
              <a:rPr lang="pl-PL" dirty="0"/>
              <a:t> </a:t>
            </a:r>
            <a:r>
              <a:rPr lang="pl-PL" dirty="0" err="1"/>
              <a:t>so</a:t>
            </a:r>
            <a:r>
              <a:rPr lang="pl-PL" dirty="0"/>
              <a:t> </a:t>
            </a:r>
            <a:r>
              <a:rPr lang="pl-PL" dirty="0" err="1"/>
              <a:t>issued</a:t>
            </a:r>
            <a:r>
              <a:rPr lang="pl-PL" dirty="0"/>
              <a:t> </a:t>
            </a:r>
            <a:r>
              <a:rPr lang="pl-PL" dirty="0" err="1"/>
              <a:t>or</a:t>
            </a:r>
            <a:r>
              <a:rPr lang="pl-PL" dirty="0"/>
              <a:t>, </a:t>
            </a:r>
            <a:r>
              <a:rPr lang="pl-PL" dirty="0" err="1"/>
              <a:t>where</a:t>
            </a:r>
            <a:r>
              <a:rPr lang="pl-PL" dirty="0"/>
              <a:t> </a:t>
            </a:r>
            <a:r>
              <a:rPr lang="pl-PL" dirty="0" err="1"/>
              <a:t>they</a:t>
            </a:r>
            <a:r>
              <a:rPr lang="pl-PL" dirty="0"/>
              <a:t> </a:t>
            </a:r>
            <a:r>
              <a:rPr lang="pl-PL" dirty="0" err="1"/>
              <a:t>have</a:t>
            </a:r>
            <a:r>
              <a:rPr lang="pl-PL" dirty="0"/>
              <a:t> no </a:t>
            </a:r>
            <a:r>
              <a:rPr lang="pl-PL" dirty="0" err="1"/>
              <a:t>nominal</a:t>
            </a:r>
            <a:r>
              <a:rPr lang="pl-PL" dirty="0"/>
              <a:t> </a:t>
            </a:r>
            <a:r>
              <a:rPr lang="pl-PL" dirty="0" err="1"/>
              <a:t>value</a:t>
            </a:r>
            <a:r>
              <a:rPr lang="pl-PL" dirty="0"/>
              <a:t>, of </a:t>
            </a:r>
            <a:r>
              <a:rPr lang="pl-PL" dirty="0" err="1"/>
              <a:t>their</a:t>
            </a:r>
            <a:r>
              <a:rPr lang="pl-PL" dirty="0"/>
              <a:t> </a:t>
            </a:r>
            <a:r>
              <a:rPr lang="pl-PL" dirty="0" err="1"/>
              <a:t>accounting</a:t>
            </a:r>
            <a:r>
              <a:rPr lang="pl-PL" dirty="0"/>
              <a:t> par </a:t>
            </a:r>
            <a:r>
              <a:rPr lang="pl-PL" dirty="0" err="1"/>
              <a:t>value</a:t>
            </a:r>
            <a:r>
              <a:rPr lang="pl-PL" dirty="0"/>
              <a:t>. </a:t>
            </a:r>
          </a:p>
          <a:p>
            <a:endParaRPr lang="en-GB" dirty="0"/>
          </a:p>
        </p:txBody>
      </p:sp>
      <p:sp>
        <p:nvSpPr>
          <p:cNvPr id="7" name="pole tekstowe 6">
            <a:extLst>
              <a:ext uri="{FF2B5EF4-FFF2-40B4-BE49-F238E27FC236}">
                <a16:creationId xmlns:a16="http://schemas.microsoft.com/office/drawing/2014/main" id="{3B6572C8-1BC2-7246-A766-2330461ACF43}"/>
              </a:ext>
            </a:extLst>
          </p:cNvPr>
          <p:cNvSpPr txBox="1"/>
          <p:nvPr/>
        </p:nvSpPr>
        <p:spPr>
          <a:xfrm>
            <a:off x="1366344" y="2669628"/>
            <a:ext cx="1972207" cy="369332"/>
          </a:xfrm>
          <a:prstGeom prst="rect">
            <a:avLst/>
          </a:prstGeom>
          <a:noFill/>
        </p:spPr>
        <p:txBody>
          <a:bodyPr wrap="none" rtlCol="0">
            <a:spAutoFit/>
          </a:bodyPr>
          <a:lstStyle/>
          <a:p>
            <a:r>
              <a:rPr lang="en-GB" dirty="0"/>
              <a:t>Acquiring company</a:t>
            </a:r>
          </a:p>
        </p:txBody>
      </p:sp>
      <p:sp>
        <p:nvSpPr>
          <p:cNvPr id="8" name="pole tekstowe 7">
            <a:extLst>
              <a:ext uri="{FF2B5EF4-FFF2-40B4-BE49-F238E27FC236}">
                <a16:creationId xmlns:a16="http://schemas.microsoft.com/office/drawing/2014/main" id="{9B336014-AB42-8846-9231-747C57B299FA}"/>
              </a:ext>
            </a:extLst>
          </p:cNvPr>
          <p:cNvSpPr txBox="1"/>
          <p:nvPr/>
        </p:nvSpPr>
        <p:spPr>
          <a:xfrm>
            <a:off x="3904593" y="3867807"/>
            <a:ext cx="1930721" cy="369332"/>
          </a:xfrm>
          <a:prstGeom prst="rect">
            <a:avLst/>
          </a:prstGeom>
          <a:noFill/>
        </p:spPr>
        <p:txBody>
          <a:bodyPr wrap="none" rtlCol="0">
            <a:spAutoFit/>
          </a:bodyPr>
          <a:lstStyle/>
          <a:p>
            <a:r>
              <a:rPr lang="en-GB" dirty="0"/>
              <a:t>Acquired company</a:t>
            </a:r>
          </a:p>
        </p:txBody>
      </p:sp>
      <p:cxnSp>
        <p:nvCxnSpPr>
          <p:cNvPr id="10" name="Łącznik prosty ze strzałką 9">
            <a:extLst>
              <a:ext uri="{FF2B5EF4-FFF2-40B4-BE49-F238E27FC236}">
                <a16:creationId xmlns:a16="http://schemas.microsoft.com/office/drawing/2014/main" id="{17F3DC89-C362-2849-B412-E608B4D237FA}"/>
              </a:ext>
            </a:extLst>
          </p:cNvPr>
          <p:cNvCxnSpPr>
            <a:stCxn id="7" idx="2"/>
          </p:cNvCxnSpPr>
          <p:nvPr/>
        </p:nvCxnSpPr>
        <p:spPr>
          <a:xfrm>
            <a:off x="2352448" y="3038960"/>
            <a:ext cx="821676" cy="227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04ECAE0C-E71B-3E4A-98F1-AA9FADBBF438}"/>
              </a:ext>
            </a:extLst>
          </p:cNvPr>
          <p:cNvCxnSpPr>
            <a:stCxn id="8" idx="0"/>
          </p:cNvCxnSpPr>
          <p:nvPr/>
        </p:nvCxnSpPr>
        <p:spPr>
          <a:xfrm flipH="1" flipV="1">
            <a:off x="4869953" y="3523645"/>
            <a:ext cx="1" cy="344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65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8E9CB9-9915-244D-ABDA-2FD5638382FE}"/>
              </a:ext>
            </a:extLst>
          </p:cNvPr>
          <p:cNvSpPr>
            <a:spLocks noGrp="1"/>
          </p:cNvSpPr>
          <p:nvPr>
            <p:ph type="title"/>
          </p:nvPr>
        </p:nvSpPr>
        <p:spPr/>
        <p:txBody>
          <a:bodyPr>
            <a:normAutofit/>
          </a:bodyPr>
          <a:lstStyle/>
          <a:p>
            <a:r>
              <a:rPr lang="en-GB" dirty="0"/>
              <a:t>merger by the formation of a new company </a:t>
            </a:r>
          </a:p>
        </p:txBody>
      </p:sp>
      <p:pic>
        <p:nvPicPr>
          <p:cNvPr id="4" name="Symbol zastępczy zawartości 3">
            <a:extLst>
              <a:ext uri="{FF2B5EF4-FFF2-40B4-BE49-F238E27FC236}">
                <a16:creationId xmlns:a16="http://schemas.microsoft.com/office/drawing/2014/main" id="{9C62E5A8-63A9-9741-860D-0AAE97E4E91D}"/>
              </a:ext>
            </a:extLst>
          </p:cNvPr>
          <p:cNvPicPr>
            <a:picLocks noGrp="1" noChangeAspect="1"/>
          </p:cNvPicPr>
          <p:nvPr>
            <p:ph idx="1"/>
          </p:nvPr>
        </p:nvPicPr>
        <p:blipFill rotWithShape="1">
          <a:blip r:embed="rId2"/>
          <a:srcRect l="13433" t="55557" r="10589" b="17337"/>
          <a:stretch/>
        </p:blipFill>
        <p:spPr>
          <a:xfrm>
            <a:off x="3005957" y="2564525"/>
            <a:ext cx="6180083" cy="1240220"/>
          </a:xfrm>
          <a:prstGeom prst="rect">
            <a:avLst/>
          </a:prstGeom>
        </p:spPr>
      </p:pic>
      <p:sp>
        <p:nvSpPr>
          <p:cNvPr id="6" name="Prostokąt 5">
            <a:extLst>
              <a:ext uri="{FF2B5EF4-FFF2-40B4-BE49-F238E27FC236}">
                <a16:creationId xmlns:a16="http://schemas.microsoft.com/office/drawing/2014/main" id="{B7420C8A-C7F8-0946-991E-985FAB122475}"/>
              </a:ext>
            </a:extLst>
          </p:cNvPr>
          <p:cNvSpPr/>
          <p:nvPr/>
        </p:nvSpPr>
        <p:spPr>
          <a:xfrm>
            <a:off x="888122" y="4394198"/>
            <a:ext cx="10415752" cy="2031325"/>
          </a:xfrm>
          <a:prstGeom prst="rect">
            <a:avLst/>
          </a:prstGeom>
        </p:spPr>
        <p:txBody>
          <a:bodyPr wrap="square">
            <a:spAutoFit/>
          </a:bodyPr>
          <a:lstStyle/>
          <a:p>
            <a:pPr algn="ctr"/>
            <a:r>
              <a:rPr lang="en-GB" dirty="0"/>
              <a:t>Art 90 of the Directive:</a:t>
            </a:r>
          </a:p>
          <a:p>
            <a:endParaRPr lang="pl-PL" dirty="0"/>
          </a:p>
          <a:p>
            <a:r>
              <a:rPr lang="pl-PL" dirty="0" err="1"/>
              <a:t>Merger</a:t>
            </a:r>
            <a:r>
              <a:rPr lang="pl-PL" dirty="0"/>
              <a:t> by the </a:t>
            </a:r>
            <a:r>
              <a:rPr lang="pl-PL" dirty="0" err="1"/>
              <a:t>formation</a:t>
            </a:r>
            <a:r>
              <a:rPr lang="pl-PL" dirty="0"/>
              <a:t> of a </a:t>
            </a:r>
            <a:r>
              <a:rPr lang="pl-PL" dirty="0" err="1"/>
              <a:t>new</a:t>
            </a:r>
            <a:r>
              <a:rPr lang="pl-PL" dirty="0"/>
              <a:t> </a:t>
            </a:r>
            <a:r>
              <a:rPr lang="pl-PL" dirty="0" err="1"/>
              <a:t>company</a:t>
            </a:r>
            <a:r>
              <a:rPr lang="pl-PL" dirty="0"/>
              <a:t> </a:t>
            </a:r>
            <a:r>
              <a:rPr lang="pl-PL" dirty="0" err="1"/>
              <a:t>means</a:t>
            </a:r>
            <a:r>
              <a:rPr lang="pl-PL" dirty="0"/>
              <a:t> the </a:t>
            </a:r>
            <a:r>
              <a:rPr lang="pl-PL" dirty="0" err="1"/>
              <a:t>operation</a:t>
            </a:r>
            <a:r>
              <a:rPr lang="pl-PL" dirty="0"/>
              <a:t> </a:t>
            </a:r>
            <a:r>
              <a:rPr lang="pl-PL" dirty="0" err="1"/>
              <a:t>whereby</a:t>
            </a:r>
            <a:r>
              <a:rPr lang="pl-PL" dirty="0"/>
              <a:t> </a:t>
            </a:r>
            <a:r>
              <a:rPr lang="pl-PL" u="sng" dirty="0" err="1"/>
              <a:t>several</a:t>
            </a:r>
            <a:r>
              <a:rPr lang="pl-PL" u="sng" dirty="0"/>
              <a:t> </a:t>
            </a:r>
            <a:r>
              <a:rPr lang="pl-PL" u="sng" dirty="0" err="1"/>
              <a:t>companies</a:t>
            </a:r>
            <a:r>
              <a:rPr lang="pl-PL" u="sng" dirty="0"/>
              <a:t> </a:t>
            </a:r>
            <a:r>
              <a:rPr lang="pl-PL" u="sng" dirty="0" err="1"/>
              <a:t>are</a:t>
            </a:r>
            <a:r>
              <a:rPr lang="pl-PL" u="sng" dirty="0"/>
              <a:t> </a:t>
            </a:r>
            <a:r>
              <a:rPr lang="pl-PL" u="sng" dirty="0" err="1"/>
              <a:t>wound</a:t>
            </a:r>
            <a:r>
              <a:rPr lang="pl-PL" u="sng" dirty="0"/>
              <a:t> </a:t>
            </a:r>
            <a:r>
              <a:rPr lang="pl-PL" u="sng" dirty="0" err="1"/>
              <a:t>up</a:t>
            </a:r>
            <a:r>
              <a:rPr lang="pl-PL" u="sng" dirty="0"/>
              <a:t> </a:t>
            </a:r>
            <a:r>
              <a:rPr lang="pl-PL" u="sng" dirty="0" err="1"/>
              <a:t>without</a:t>
            </a:r>
            <a:r>
              <a:rPr lang="pl-PL" u="sng" dirty="0"/>
              <a:t> </a:t>
            </a:r>
            <a:r>
              <a:rPr lang="pl-PL" u="sng" dirty="0" err="1"/>
              <a:t>going</a:t>
            </a:r>
            <a:r>
              <a:rPr lang="pl-PL" u="sng" dirty="0"/>
              <a:t> </a:t>
            </a:r>
            <a:r>
              <a:rPr lang="pl-PL" u="sng" dirty="0" err="1"/>
              <a:t>into</a:t>
            </a:r>
            <a:r>
              <a:rPr lang="pl-PL" u="sng" dirty="0"/>
              <a:t> </a:t>
            </a:r>
            <a:r>
              <a:rPr lang="pl-PL" u="sng" dirty="0" err="1"/>
              <a:t>liquidation</a:t>
            </a:r>
            <a:r>
              <a:rPr lang="pl-PL" u="sng" dirty="0"/>
              <a:t> and transfer to a </a:t>
            </a:r>
            <a:r>
              <a:rPr lang="pl-PL" u="sng" dirty="0" err="1"/>
              <a:t>company</a:t>
            </a:r>
            <a:r>
              <a:rPr lang="pl-PL" u="sng" dirty="0"/>
              <a:t> </a:t>
            </a:r>
            <a:r>
              <a:rPr lang="pl-PL" u="sng" dirty="0" err="1"/>
              <a:t>that</a:t>
            </a:r>
            <a:r>
              <a:rPr lang="pl-PL" u="sng" dirty="0"/>
              <a:t> </a:t>
            </a:r>
            <a:r>
              <a:rPr lang="pl-PL" u="sng" dirty="0" err="1"/>
              <a:t>they</a:t>
            </a:r>
            <a:r>
              <a:rPr lang="pl-PL" u="sng" dirty="0"/>
              <a:t> set </a:t>
            </a:r>
            <a:r>
              <a:rPr lang="pl-PL" u="sng" dirty="0" err="1"/>
              <a:t>up</a:t>
            </a:r>
            <a:r>
              <a:rPr lang="pl-PL" u="sng" dirty="0"/>
              <a:t> </a:t>
            </a:r>
            <a:r>
              <a:rPr lang="pl-PL" u="sng" dirty="0" err="1"/>
              <a:t>all</a:t>
            </a:r>
            <a:r>
              <a:rPr lang="pl-PL" u="sng" dirty="0"/>
              <a:t> </a:t>
            </a:r>
            <a:r>
              <a:rPr lang="pl-PL" u="sng" dirty="0" err="1"/>
              <a:t>their</a:t>
            </a:r>
            <a:r>
              <a:rPr lang="pl-PL" u="sng" dirty="0"/>
              <a:t> </a:t>
            </a:r>
            <a:r>
              <a:rPr lang="pl-PL" u="sng" dirty="0" err="1"/>
              <a:t>assets</a:t>
            </a:r>
            <a:r>
              <a:rPr lang="pl-PL" u="sng" dirty="0"/>
              <a:t> and </a:t>
            </a:r>
            <a:r>
              <a:rPr lang="pl-PL" u="sng" dirty="0" err="1"/>
              <a:t>liabilities</a:t>
            </a:r>
            <a:r>
              <a:rPr lang="pl-PL" u="sng" dirty="0"/>
              <a:t> in exchange for the </a:t>
            </a:r>
            <a:r>
              <a:rPr lang="pl-PL" u="sng" dirty="0" err="1"/>
              <a:t>issue</a:t>
            </a:r>
            <a:r>
              <a:rPr lang="pl-PL" u="sng" dirty="0"/>
              <a:t> to </a:t>
            </a:r>
            <a:r>
              <a:rPr lang="pl-PL" u="sng" dirty="0" err="1"/>
              <a:t>their</a:t>
            </a:r>
            <a:r>
              <a:rPr lang="pl-PL" u="sng" dirty="0"/>
              <a:t> </a:t>
            </a:r>
            <a:r>
              <a:rPr lang="pl-PL" u="sng" dirty="0" err="1"/>
              <a:t>shareholders</a:t>
            </a:r>
            <a:r>
              <a:rPr lang="pl-PL" u="sng" dirty="0"/>
              <a:t> of </a:t>
            </a:r>
            <a:r>
              <a:rPr lang="pl-PL" u="sng" dirty="0" err="1"/>
              <a:t>shares</a:t>
            </a:r>
            <a:r>
              <a:rPr lang="pl-PL" u="sng" dirty="0"/>
              <a:t> in the </a:t>
            </a:r>
            <a:r>
              <a:rPr lang="pl-PL" u="sng" dirty="0" err="1"/>
              <a:t>new</a:t>
            </a:r>
            <a:r>
              <a:rPr lang="pl-PL" u="sng" dirty="0"/>
              <a:t> </a:t>
            </a:r>
            <a:r>
              <a:rPr lang="pl-PL" u="sng" dirty="0" err="1"/>
              <a:t>company</a:t>
            </a:r>
            <a:r>
              <a:rPr lang="pl-PL" u="sng" dirty="0"/>
              <a:t> and a </a:t>
            </a:r>
            <a:r>
              <a:rPr lang="pl-PL" u="sng" dirty="0" err="1"/>
              <a:t>cash</a:t>
            </a:r>
            <a:r>
              <a:rPr lang="pl-PL" u="sng" dirty="0"/>
              <a:t> </a:t>
            </a:r>
            <a:r>
              <a:rPr lang="pl-PL" u="sng" dirty="0" err="1"/>
              <a:t>payment</a:t>
            </a:r>
            <a:r>
              <a:rPr lang="pl-PL" u="sng" dirty="0"/>
              <a:t>,</a:t>
            </a:r>
            <a:r>
              <a:rPr lang="pl-PL" dirty="0"/>
              <a:t> </a:t>
            </a:r>
            <a:r>
              <a:rPr lang="pl-PL" dirty="0" err="1"/>
              <a:t>if</a:t>
            </a:r>
            <a:r>
              <a:rPr lang="pl-PL" dirty="0"/>
              <a:t> </a:t>
            </a:r>
            <a:r>
              <a:rPr lang="pl-PL" dirty="0" err="1"/>
              <a:t>any</a:t>
            </a:r>
            <a:r>
              <a:rPr lang="pl-PL" dirty="0"/>
              <a:t>, not </a:t>
            </a:r>
            <a:r>
              <a:rPr lang="pl-PL" dirty="0" err="1"/>
              <a:t>exceeding</a:t>
            </a:r>
            <a:r>
              <a:rPr lang="pl-PL" dirty="0"/>
              <a:t> 10 % of the </a:t>
            </a:r>
            <a:r>
              <a:rPr lang="pl-PL" dirty="0" err="1"/>
              <a:t>nominal</a:t>
            </a:r>
            <a:r>
              <a:rPr lang="pl-PL" dirty="0"/>
              <a:t> </a:t>
            </a:r>
            <a:r>
              <a:rPr lang="pl-PL" dirty="0" err="1"/>
              <a:t>value</a:t>
            </a:r>
            <a:r>
              <a:rPr lang="pl-PL" dirty="0"/>
              <a:t> of the </a:t>
            </a:r>
            <a:r>
              <a:rPr lang="pl-PL" dirty="0" err="1"/>
              <a:t>shares</a:t>
            </a:r>
            <a:r>
              <a:rPr lang="pl-PL" dirty="0"/>
              <a:t> </a:t>
            </a:r>
            <a:r>
              <a:rPr lang="pl-PL" dirty="0" err="1"/>
              <a:t>so</a:t>
            </a:r>
            <a:r>
              <a:rPr lang="pl-PL" dirty="0"/>
              <a:t> </a:t>
            </a:r>
            <a:r>
              <a:rPr lang="pl-PL" dirty="0" err="1"/>
              <a:t>issued</a:t>
            </a:r>
            <a:r>
              <a:rPr lang="pl-PL" dirty="0"/>
              <a:t> </a:t>
            </a:r>
            <a:r>
              <a:rPr lang="pl-PL" dirty="0" err="1"/>
              <a:t>or</a:t>
            </a:r>
            <a:r>
              <a:rPr lang="pl-PL" dirty="0"/>
              <a:t>, </a:t>
            </a:r>
            <a:r>
              <a:rPr lang="pl-PL" dirty="0" err="1"/>
              <a:t>where</a:t>
            </a:r>
            <a:r>
              <a:rPr lang="pl-PL" dirty="0"/>
              <a:t> </a:t>
            </a:r>
            <a:r>
              <a:rPr lang="pl-PL" dirty="0" err="1"/>
              <a:t>they</a:t>
            </a:r>
            <a:r>
              <a:rPr lang="pl-PL" dirty="0"/>
              <a:t> </a:t>
            </a:r>
            <a:r>
              <a:rPr lang="pl-PL" dirty="0" err="1"/>
              <a:t>have</a:t>
            </a:r>
            <a:r>
              <a:rPr lang="pl-PL" dirty="0"/>
              <a:t> no </a:t>
            </a:r>
            <a:r>
              <a:rPr lang="pl-PL" dirty="0" err="1"/>
              <a:t>nominal</a:t>
            </a:r>
            <a:r>
              <a:rPr lang="pl-PL" dirty="0"/>
              <a:t> </a:t>
            </a:r>
            <a:r>
              <a:rPr lang="pl-PL" dirty="0" err="1"/>
              <a:t>value</a:t>
            </a:r>
            <a:r>
              <a:rPr lang="pl-PL" dirty="0"/>
              <a:t>, of </a:t>
            </a:r>
            <a:r>
              <a:rPr lang="pl-PL" dirty="0" err="1"/>
              <a:t>their</a:t>
            </a:r>
            <a:r>
              <a:rPr lang="pl-PL" dirty="0"/>
              <a:t> </a:t>
            </a:r>
            <a:r>
              <a:rPr lang="pl-PL" dirty="0" err="1"/>
              <a:t>accounting</a:t>
            </a:r>
            <a:r>
              <a:rPr lang="pl-PL" dirty="0"/>
              <a:t> par </a:t>
            </a:r>
            <a:r>
              <a:rPr lang="pl-PL" dirty="0" err="1"/>
              <a:t>value</a:t>
            </a:r>
            <a:r>
              <a:rPr lang="pl-PL" dirty="0"/>
              <a:t>. 30.6.2017 L 169/86 </a:t>
            </a:r>
            <a:r>
              <a:rPr lang="pl-PL" dirty="0" err="1"/>
              <a:t>Official</a:t>
            </a:r>
            <a:r>
              <a:rPr lang="pl-PL" dirty="0"/>
              <a:t> </a:t>
            </a:r>
            <a:r>
              <a:rPr lang="pl-PL" dirty="0" err="1"/>
              <a:t>Journal</a:t>
            </a:r>
            <a:r>
              <a:rPr lang="pl-PL" dirty="0"/>
              <a:t> of the </a:t>
            </a:r>
            <a:r>
              <a:rPr lang="pl-PL" dirty="0" err="1"/>
              <a:t>European</a:t>
            </a:r>
            <a:r>
              <a:rPr lang="pl-PL" dirty="0"/>
              <a:t> Union EN </a:t>
            </a:r>
          </a:p>
        </p:txBody>
      </p:sp>
      <p:sp>
        <p:nvSpPr>
          <p:cNvPr id="7" name="pole tekstowe 6">
            <a:extLst>
              <a:ext uri="{FF2B5EF4-FFF2-40B4-BE49-F238E27FC236}">
                <a16:creationId xmlns:a16="http://schemas.microsoft.com/office/drawing/2014/main" id="{7721A4F3-E894-2D48-9A43-FB9EA3E8185B}"/>
              </a:ext>
            </a:extLst>
          </p:cNvPr>
          <p:cNvSpPr txBox="1"/>
          <p:nvPr/>
        </p:nvSpPr>
        <p:spPr>
          <a:xfrm>
            <a:off x="8755117" y="2564525"/>
            <a:ext cx="1532727" cy="369332"/>
          </a:xfrm>
          <a:prstGeom prst="rect">
            <a:avLst/>
          </a:prstGeom>
          <a:noFill/>
        </p:spPr>
        <p:txBody>
          <a:bodyPr wrap="none" rtlCol="0">
            <a:spAutoFit/>
          </a:bodyPr>
          <a:lstStyle/>
          <a:p>
            <a:r>
              <a:rPr lang="en-GB" dirty="0"/>
              <a:t>New company</a:t>
            </a:r>
          </a:p>
        </p:txBody>
      </p:sp>
      <p:cxnSp>
        <p:nvCxnSpPr>
          <p:cNvPr id="9" name="Łącznik prosty ze strzałką 8">
            <a:extLst>
              <a:ext uri="{FF2B5EF4-FFF2-40B4-BE49-F238E27FC236}">
                <a16:creationId xmlns:a16="http://schemas.microsoft.com/office/drawing/2014/main" id="{A10ABA10-C0BB-6447-B17A-F5EDF42D3FA4}"/>
              </a:ext>
            </a:extLst>
          </p:cNvPr>
          <p:cNvCxnSpPr>
            <a:stCxn id="7" idx="2"/>
          </p:cNvCxnSpPr>
          <p:nvPr/>
        </p:nvCxnSpPr>
        <p:spPr>
          <a:xfrm flipH="1">
            <a:off x="8650014" y="2933857"/>
            <a:ext cx="871467" cy="334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9B4E98C5-00C5-3148-A5A9-84D8E914185F}"/>
              </a:ext>
            </a:extLst>
          </p:cNvPr>
          <p:cNvSpPr txBox="1"/>
          <p:nvPr/>
        </p:nvSpPr>
        <p:spPr>
          <a:xfrm>
            <a:off x="3237187" y="2263472"/>
            <a:ext cx="1976823" cy="369332"/>
          </a:xfrm>
          <a:prstGeom prst="rect">
            <a:avLst/>
          </a:prstGeom>
          <a:noFill/>
        </p:spPr>
        <p:txBody>
          <a:bodyPr wrap="none" rtlCol="0">
            <a:spAutoFit/>
          </a:bodyPr>
          <a:lstStyle/>
          <a:p>
            <a:r>
              <a:rPr lang="en-GB" dirty="0"/>
              <a:t>Merging companies</a:t>
            </a:r>
          </a:p>
        </p:txBody>
      </p:sp>
      <p:cxnSp>
        <p:nvCxnSpPr>
          <p:cNvPr id="12" name="Łącznik prosty ze strzałką 11">
            <a:extLst>
              <a:ext uri="{FF2B5EF4-FFF2-40B4-BE49-F238E27FC236}">
                <a16:creationId xmlns:a16="http://schemas.microsoft.com/office/drawing/2014/main" id="{A6CB64A0-274E-EA47-9CF0-7BB555210B33}"/>
              </a:ext>
            </a:extLst>
          </p:cNvPr>
          <p:cNvCxnSpPr>
            <a:stCxn id="10" idx="2"/>
          </p:cNvCxnSpPr>
          <p:nvPr/>
        </p:nvCxnSpPr>
        <p:spPr>
          <a:xfrm flipH="1">
            <a:off x="3741683" y="2632804"/>
            <a:ext cx="483916" cy="394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1AC8864D-B00E-A740-82BB-9A3DB36F222E}"/>
              </a:ext>
            </a:extLst>
          </p:cNvPr>
          <p:cNvCxnSpPr>
            <a:stCxn id="10" idx="2"/>
          </p:cNvCxnSpPr>
          <p:nvPr/>
        </p:nvCxnSpPr>
        <p:spPr>
          <a:xfrm>
            <a:off x="4225599" y="2632804"/>
            <a:ext cx="430484"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0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DA2EA7-8649-9046-8526-B1DEA1C429FB}"/>
              </a:ext>
            </a:extLst>
          </p:cNvPr>
          <p:cNvSpPr>
            <a:spLocks noGrp="1"/>
          </p:cNvSpPr>
          <p:nvPr>
            <p:ph type="title"/>
          </p:nvPr>
        </p:nvSpPr>
        <p:spPr/>
        <p:txBody>
          <a:bodyPr/>
          <a:lstStyle/>
          <a:p>
            <a:r>
              <a:rPr lang="en-GB" dirty="0"/>
              <a:t>Merger by acquisition – draft terms of merger – art. 91</a:t>
            </a:r>
          </a:p>
        </p:txBody>
      </p:sp>
      <p:sp>
        <p:nvSpPr>
          <p:cNvPr id="3" name="Symbol zastępczy zawartości 2">
            <a:extLst>
              <a:ext uri="{FF2B5EF4-FFF2-40B4-BE49-F238E27FC236}">
                <a16:creationId xmlns:a16="http://schemas.microsoft.com/office/drawing/2014/main" id="{3EFFB27E-6EC4-0249-ADAA-9FA821B5701F}"/>
              </a:ext>
            </a:extLst>
          </p:cNvPr>
          <p:cNvSpPr>
            <a:spLocks noGrp="1"/>
          </p:cNvSpPr>
          <p:nvPr>
            <p:ph idx="1"/>
          </p:nvPr>
        </p:nvSpPr>
        <p:spPr>
          <a:xfrm>
            <a:off x="536028" y="2270234"/>
            <a:ext cx="11298620" cy="4424856"/>
          </a:xfrm>
        </p:spPr>
        <p:txBody>
          <a:bodyPr>
            <a:normAutofit fontScale="92500" lnSpcReduction="10000"/>
          </a:bodyPr>
          <a:lstStyle/>
          <a:p>
            <a:r>
              <a:rPr lang="en-GB" dirty="0"/>
              <a:t>1.The administrative or management bodies of the merging companies </a:t>
            </a:r>
            <a:r>
              <a:rPr lang="en-GB" u="sng" dirty="0"/>
              <a:t>shall draw up draft terms of merger in writing</a:t>
            </a:r>
            <a:r>
              <a:rPr lang="en-GB" dirty="0"/>
              <a:t>. </a:t>
            </a:r>
          </a:p>
          <a:p>
            <a:pPr algn="just"/>
            <a:r>
              <a:rPr lang="en-GB" dirty="0"/>
              <a:t>2.Draft terms of merger shall specify at least: </a:t>
            </a:r>
          </a:p>
          <a:p>
            <a:pPr algn="just"/>
            <a:r>
              <a:rPr lang="en-GB" dirty="0"/>
              <a:t>(a) the type, name and registered office of each of the merging companies; </a:t>
            </a:r>
          </a:p>
          <a:p>
            <a:pPr algn="just"/>
            <a:r>
              <a:rPr lang="en-GB" dirty="0"/>
              <a:t>(b) the share exchange ratio and the amount of any cash payment; </a:t>
            </a:r>
          </a:p>
          <a:p>
            <a:pPr algn="just"/>
            <a:r>
              <a:rPr lang="en-GB" dirty="0"/>
              <a:t>(c) the terms relating to the allotment of shares in the acquiring company; </a:t>
            </a:r>
          </a:p>
          <a:p>
            <a:pPr algn="just"/>
            <a:r>
              <a:rPr lang="en-GB" dirty="0"/>
              <a:t>(d) the date from which the holding of such shares entitles the holders to participate in profits and any special conditions affecting that entitlement; </a:t>
            </a:r>
          </a:p>
          <a:p>
            <a:pPr algn="just"/>
            <a:r>
              <a:rPr lang="en-GB" dirty="0"/>
              <a:t>(e) the date from which the transactions of the company being acquired shall be treated for accounting purposes as being those of the acquiring company; </a:t>
            </a:r>
          </a:p>
          <a:p>
            <a:pPr algn="just"/>
            <a:r>
              <a:rPr lang="en-GB" dirty="0"/>
              <a:t>(f) the rights conferred by the acquiring company on the holders of shares to which special rights are attached and the holders of securities other than shares, or the measures proposed concerning them; </a:t>
            </a:r>
          </a:p>
          <a:p>
            <a:pPr algn="just"/>
            <a:r>
              <a:rPr lang="en-GB" dirty="0"/>
              <a:t>(g) any special advantage granted to the experts referred to in Article 96(1) and members of the merging companies' administrative, management, supervisory or controlling bodies. </a:t>
            </a:r>
          </a:p>
          <a:p>
            <a:endParaRPr lang="en-GB" dirty="0"/>
          </a:p>
        </p:txBody>
      </p:sp>
    </p:spTree>
    <p:extLst>
      <p:ext uri="{BB962C8B-B14F-4D97-AF65-F5344CB8AC3E}">
        <p14:creationId xmlns:p14="http://schemas.microsoft.com/office/powerpoint/2010/main" val="3452206500"/>
      </p:ext>
    </p:extLst>
  </p:cSld>
  <p:clrMapOvr>
    <a:masterClrMapping/>
  </p:clrMapOvr>
</p:sld>
</file>

<file path=ppt/theme/theme1.xml><?xml version="1.0" encoding="utf-8"?>
<a:theme xmlns:a="http://schemas.openxmlformats.org/drawingml/2006/main" name="Paczka">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346</TotalTime>
  <Words>1917</Words>
  <Application>Microsoft Macintosh PowerPoint</Application>
  <PresentationFormat>Panoramiczny</PresentationFormat>
  <Paragraphs>111</Paragraphs>
  <Slides>24</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24</vt:i4>
      </vt:variant>
    </vt:vector>
  </HeadingPairs>
  <TitlesOfParts>
    <vt:vector size="27" baseType="lpstr">
      <vt:lpstr>Arial</vt:lpstr>
      <vt:lpstr>Gill Sans MT</vt:lpstr>
      <vt:lpstr>Paczka</vt:lpstr>
      <vt:lpstr>European Company Law</vt:lpstr>
      <vt:lpstr>Mergers and divisions as a subject of ECL</vt:lpstr>
      <vt:lpstr>Mergers</vt:lpstr>
      <vt:lpstr>Scope of the regulation</vt:lpstr>
      <vt:lpstr>The concept of a merger</vt:lpstr>
      <vt:lpstr>Types of Mergers IN THE EU LAW</vt:lpstr>
      <vt:lpstr>MERGER BY ACQUISITION</vt:lpstr>
      <vt:lpstr>merger by the formation of a new company </vt:lpstr>
      <vt:lpstr>Merger by acquisition – draft terms of merger – art. 91</vt:lpstr>
      <vt:lpstr>Publication of the draft terms of merger</vt:lpstr>
      <vt:lpstr>Approval by the general meeting of shareholders</vt:lpstr>
      <vt:lpstr>Detailed report of the management board</vt:lpstr>
      <vt:lpstr>Examination of the draft terms of merger by experts</vt:lpstr>
      <vt:lpstr>Creditors protection</vt:lpstr>
      <vt:lpstr>Consequences of merger</vt:lpstr>
      <vt:lpstr>Date on which a merger takes effect </vt:lpstr>
      <vt:lpstr>Having min. 90 % of shares of the acquired company</vt:lpstr>
      <vt:lpstr>Cross-border mergers</vt:lpstr>
      <vt:lpstr>divisions</vt:lpstr>
      <vt:lpstr>The concept of division of a company</vt:lpstr>
      <vt:lpstr>DIVISION BY ACQUISITION</vt:lpstr>
      <vt:lpstr>DIVISION BY THE FORMATION OF NEW COMPANIES</vt:lpstr>
      <vt:lpstr>FORMAL REQUIREMENTS</vt:lpstr>
      <vt:lpstr>Consequences of a division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Company Law</dc:title>
  <dc:creator>Dorota Wieczorkowska</dc:creator>
  <cp:lastModifiedBy>Dorota Wieczorkowska</cp:lastModifiedBy>
  <cp:revision>14</cp:revision>
  <dcterms:created xsi:type="dcterms:W3CDTF">2019-03-25T17:02:07Z</dcterms:created>
  <dcterms:modified xsi:type="dcterms:W3CDTF">2019-03-25T22:48:40Z</dcterms:modified>
</cp:coreProperties>
</file>