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291" r:id="rId3"/>
    <p:sldId id="289" r:id="rId4"/>
    <p:sldId id="290" r:id="rId5"/>
    <p:sldId id="268" r:id="rId6"/>
    <p:sldId id="271" r:id="rId7"/>
    <p:sldId id="260" r:id="rId8"/>
    <p:sldId id="261" r:id="rId9"/>
    <p:sldId id="278" r:id="rId10"/>
    <p:sldId id="262" r:id="rId11"/>
    <p:sldId id="279" r:id="rId12"/>
    <p:sldId id="280" r:id="rId13"/>
    <p:sldId id="281" r:id="rId14"/>
    <p:sldId id="282" r:id="rId15"/>
    <p:sldId id="263" r:id="rId16"/>
    <p:sldId id="283" r:id="rId17"/>
    <p:sldId id="286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FA285-9709-438C-976B-B38332F706F9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659EB-9781-4F09-8D1C-819329E41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18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D918D6-85D9-4DA4-8F86-F7EA47122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5718C06-D184-4DA1-8BBF-10FB51C63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A55B6C-F902-41D5-B3FE-FA584402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115E-4E65-4BAA-866E-F64F9F25C80A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C1C1BD-31D6-4266-806F-9B187E1A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ADB5D8-D75F-4407-AFB3-3C9C1FF9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8DC-DCB6-4C22-BE67-151DF9A8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8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830CE9-2816-4C3F-97B1-DAB57962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7540C16-511F-4E87-9DBB-39414FAC1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DD4399-8F81-49BD-8765-19D88C69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115E-4E65-4BAA-866E-F64F9F25C80A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DA1A6B-908A-4E1B-927E-0D7FE1C4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FB7DE9-8B0B-4833-A4A9-DE619EF8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8DC-DCB6-4C22-BE67-151DF9A8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66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40EBDD8-7410-40B9-BE36-2B5C08A30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44D41F4-0B21-49DF-8C14-7730DB701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988C53-A986-4E94-B1BE-E08D7B51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115E-4E65-4BAA-866E-F64F9F25C80A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0BB689-71F6-4F0D-8C80-5A8A25F8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91FE3F-810B-42D0-BCBD-1DF5DD65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8DC-DCB6-4C22-BE67-151DF9A8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20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9D7C34-0633-4080-B585-239D92AA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E73E5-EC9C-4889-A554-C0EE4B3AC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FD36C4-886D-4196-A499-EAD1BBB0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115E-4E65-4BAA-866E-F64F9F25C80A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2659BD-2907-476C-A765-A2052E47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B58719-E18C-46B2-8630-6BE45CD8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8DC-DCB6-4C22-BE67-151DF9A8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05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19B661-5379-4F62-B3F4-5374AA14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5C11B2-AE3E-4CF1-93CE-52CE047D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161E39-12D9-4A64-8E03-79908B72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115E-4E65-4BAA-866E-F64F9F25C80A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980AA8-67E9-4388-8E1C-3176BFA0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A772BD-64E0-457A-8992-4F800C50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8DC-DCB6-4C22-BE67-151DF9A8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23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AC24A8-B600-433E-BCE7-0B45A9FB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68F637-7185-4CAB-AC59-D5C2C3FF9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2E64EF-9EAB-499A-9CEF-2D5236A73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654B962-54BE-4B36-B18E-7639510B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115E-4E65-4BAA-866E-F64F9F25C80A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A8BA354-2059-4B93-BC3D-7D8C4350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0AD484-F2E4-467B-B923-9A9853B9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8DC-DCB6-4C22-BE67-151DF9A8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2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332BAB-C8EB-4D55-90DD-A835B566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3D08E5-D3E5-4B3B-B2BF-97B7886E8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5898C9E-ED56-4A83-8290-7629B8169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2A156B4-E0FD-4619-AB3E-C0D9F4C2D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1F39DF1-4487-46A1-97FC-5DB219718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8479BDA-F7EE-4BB0-84FB-5028563D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115E-4E65-4BAA-866E-F64F9F25C80A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C8852DF-7F4C-4064-91C3-3905F7B8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40BFEDF-FBAF-4F4C-8FF8-61C0719B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8DC-DCB6-4C22-BE67-151DF9A8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3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E64CC4-9746-4874-9CA0-97B6107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D4BF4F1-ED84-4E43-9A37-90BEBB16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115E-4E65-4BAA-866E-F64F9F25C80A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F7C77A9-170D-4269-BDF9-2340B6F62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9948DA3-43AC-411D-858A-8DF49DBD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8DC-DCB6-4C22-BE67-151DF9A8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05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D2405E3-35EA-4ABA-B3C0-D7B6B9D5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115E-4E65-4BAA-866E-F64F9F25C80A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882D83F-FB33-4F11-AFF0-8F6EBF19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12FD60-8F60-43DF-A2F3-11CE8DDE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8DC-DCB6-4C22-BE67-151DF9A8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858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A3ECD3-6985-4B5E-A8A2-A26A59A1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EE8721-64D4-4FEF-A2BB-160D1BAA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075DC2D-933C-46BB-979F-C8491E3A2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BD9217-BDB2-4F8E-A4AC-D6269745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115E-4E65-4BAA-866E-F64F9F25C80A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370C891-03A2-4F53-B029-0B532B08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11F8B6-EE5B-4D28-8ED6-6AA11128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8DC-DCB6-4C22-BE67-151DF9A8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86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BFC46D-EFA3-4081-875B-5D685A25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ED0216E-92FF-4F17-B37E-0790692FB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7E7BD7A-A5CB-42F5-AF20-4EB38E728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4F7DF0-AE90-4884-84D1-BC375EFA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115E-4E65-4BAA-866E-F64F9F25C80A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F2EAB74-92D6-4E0D-A0BD-DAD26BEB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17728D-FC21-434B-89C8-8E5B1428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28DC-DCB6-4C22-BE67-151DF9A8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39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C665F15-980D-4A79-A13E-E068CD43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64C085-84C0-4337-8332-8EEEC1720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FBECBC-5908-459C-97D8-7C6018464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115E-4E65-4BAA-866E-F64F9F25C80A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C3639-720C-45A8-8828-F03C62043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BC3350-B372-4E54-BB34-30C5318C0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28DC-DCB6-4C22-BE67-151DF9A8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11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wo.uni.wroc.pl/user/12147" TargetMode="External"/><Relationship Id="rId2" Type="http://schemas.openxmlformats.org/officeDocument/2006/relationships/hyperlink" Target="mailto:maciej.pichlak@uwr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awo.uni.wroc.pl/user/12147/students-resourc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8985" y="1239591"/>
            <a:ext cx="7403672" cy="3229378"/>
          </a:xfrm>
          <a:ln>
            <a:solidFill>
              <a:schemeClr val="bg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pl-PL" dirty="0"/>
              <a:t>Logika dla prawników</a:t>
            </a:r>
            <a:br>
              <a:rPr lang="pl-PL" dirty="0"/>
            </a:br>
            <a:r>
              <a:rPr lang="pl-PL" sz="5400" dirty="0">
                <a:solidFill>
                  <a:schemeClr val="bg2">
                    <a:lumMod val="50000"/>
                  </a:schemeClr>
                </a:solidFill>
              </a:rPr>
              <a:t>Pytania o logikę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66694" y="3799268"/>
            <a:ext cx="7403672" cy="2611471"/>
          </a:xfrm>
          <a:ln>
            <a:solidFill>
              <a:schemeClr val="bg2">
                <a:lumMod val="75000"/>
              </a:schemeClr>
            </a:solidFill>
          </a:ln>
        </p:spPr>
        <p:txBody>
          <a:bodyPr anchor="b">
            <a:normAutofit/>
          </a:bodyPr>
          <a:lstStyle/>
          <a:p>
            <a:pPr marL="2962275" algn="l">
              <a:spcBef>
                <a:spcPts val="600"/>
              </a:spcBef>
            </a:pPr>
            <a:r>
              <a:rPr lang="pl-PL" sz="1600" dirty="0"/>
              <a:t>Dr Maciej Pichlak</a:t>
            </a:r>
          </a:p>
          <a:p>
            <a:pPr marL="2962275" algn="l">
              <a:spcBef>
                <a:spcPts val="600"/>
              </a:spcBef>
            </a:pPr>
            <a:r>
              <a:rPr lang="pl-PL" sz="1600" dirty="0"/>
              <a:t>Uniwersytet Wrocławski</a:t>
            </a:r>
          </a:p>
          <a:p>
            <a:pPr marL="2962275" algn="l">
              <a:spcBef>
                <a:spcPts val="600"/>
              </a:spcBef>
            </a:pPr>
            <a:r>
              <a:rPr lang="pl-PL" sz="1600" dirty="0"/>
              <a:t>Katedra Teorii i Filozofii Prawa</a:t>
            </a:r>
          </a:p>
          <a:p>
            <a:pPr marL="2962275" algn="l">
              <a:spcBef>
                <a:spcPts val="600"/>
              </a:spcBef>
            </a:pPr>
            <a:r>
              <a:rPr lang="pl-PL" sz="1600" dirty="0"/>
              <a:t>Pokój 302A | </a:t>
            </a:r>
            <a:r>
              <a:rPr lang="pl-PL" sz="1600" dirty="0">
                <a:hlinkClick r:id="rId2"/>
              </a:rPr>
              <a:t>maciej.pichlak@uwr.edu.pl</a:t>
            </a:r>
            <a:endParaRPr lang="pl-PL" sz="1600" dirty="0"/>
          </a:p>
          <a:p>
            <a:pPr marL="2962275" algn="l">
              <a:spcBef>
                <a:spcPts val="600"/>
              </a:spcBef>
            </a:pPr>
            <a:r>
              <a:rPr lang="pl-PL" sz="1600" dirty="0">
                <a:hlinkClick r:id="rId3"/>
              </a:rPr>
              <a:t>https://prawo.uni.wroc.pl/user/12147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328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/>
              <a:t>Semiotyka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pl-PL" dirty="0"/>
              <a:t>Nauka o znakach – język jako system znaków</a:t>
            </a:r>
          </a:p>
          <a:p>
            <a:pPr eaLnBrk="1" hangingPunct="1">
              <a:buFont typeface="Arial" charset="0"/>
              <a:buNone/>
            </a:pPr>
            <a:endParaRPr lang="pl-PL" dirty="0"/>
          </a:p>
          <a:p>
            <a:pPr eaLnBrk="1" hangingPunct="1"/>
            <a:r>
              <a:rPr lang="pl-PL" dirty="0"/>
              <a:t>Semantyka (znak – znaczenie)</a:t>
            </a:r>
          </a:p>
          <a:p>
            <a:pPr eaLnBrk="1" hangingPunct="1"/>
            <a:r>
              <a:rPr lang="pl-PL" dirty="0"/>
              <a:t>Syntaktyka (znak – </a:t>
            </a:r>
            <a:r>
              <a:rPr lang="pl-PL" dirty="0" err="1"/>
              <a:t>znak</a:t>
            </a:r>
            <a:r>
              <a:rPr lang="pl-PL" dirty="0"/>
              <a:t>)</a:t>
            </a:r>
          </a:p>
          <a:p>
            <a:pPr eaLnBrk="1" hangingPunct="1"/>
            <a:r>
              <a:rPr lang="pl-PL" dirty="0"/>
              <a:t>Pragmatyka (znak – praktyka użycia)</a:t>
            </a:r>
          </a:p>
          <a:p>
            <a:pPr eaLnBrk="1" hangingPunct="1">
              <a:buNone/>
            </a:pPr>
            <a:endParaRPr lang="pl-PL" dirty="0"/>
          </a:p>
          <a:p>
            <a:pPr eaLnBrk="1" hangingPunct="1">
              <a:buNone/>
            </a:pPr>
            <a:r>
              <a:rPr lang="pl-PL" dirty="0">
                <a:solidFill>
                  <a:schemeClr val="tx2"/>
                </a:solidFill>
              </a:rPr>
              <a:t>Podstawowe „komponenty” wypowiedzi językowych:</a:t>
            </a:r>
          </a:p>
          <a:p>
            <a:pPr eaLnBrk="1" hangingPunct="1">
              <a:buFontTx/>
              <a:buChar char="-"/>
            </a:pPr>
            <a:r>
              <a:rPr lang="pl-PL" dirty="0">
                <a:solidFill>
                  <a:schemeClr val="tx2"/>
                </a:solidFill>
              </a:rPr>
              <a:t>nazwy;</a:t>
            </a:r>
          </a:p>
          <a:p>
            <a:pPr eaLnBrk="1" hangingPunct="1">
              <a:buFontTx/>
              <a:buChar char="-"/>
            </a:pPr>
            <a:r>
              <a:rPr lang="pl-PL" dirty="0">
                <a:solidFill>
                  <a:schemeClr val="tx2"/>
                </a:solidFill>
              </a:rPr>
              <a:t>zdania;</a:t>
            </a:r>
          </a:p>
          <a:p>
            <a:pPr eaLnBrk="1" hangingPunct="1">
              <a:buFontTx/>
              <a:buChar char="-"/>
            </a:pPr>
            <a:r>
              <a:rPr lang="pl-PL" dirty="0">
                <a:solidFill>
                  <a:schemeClr val="tx2"/>
                </a:solidFill>
              </a:rPr>
              <a:t>funktory.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forceiran.com/Portals/0/productimages/37_0704c.jpg"/>
          <p:cNvPicPr>
            <a:picLocks noChangeAspect="1" noChangeArrowheads="1"/>
          </p:cNvPicPr>
          <p:nvPr/>
        </p:nvPicPr>
        <p:blipFill rotWithShape="1">
          <a:blip r:embed="rId2" cstate="print"/>
          <a:srcRect t="17644"/>
          <a:stretch/>
        </p:blipFill>
        <p:spPr bwMode="auto">
          <a:xfrm>
            <a:off x="6206002" y="3774232"/>
            <a:ext cx="5616624" cy="3083768"/>
          </a:xfrm>
          <a:prstGeom prst="rect">
            <a:avLst/>
          </a:prstGeom>
          <a:noFill/>
        </p:spPr>
      </p:pic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Komentarz: pojęcie języka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pl-PL" sz="2400" dirty="0"/>
              <a:t>„Język jest to system obejmujący wyznaczony przez pewne  reguły zbiór znaków słownych, znaków, z którymi odpowiednie reguły nakazują wiązać myśli określonego typu, a inne reguły określają dopuszczalny sposób wiązania tych znaków w wyrażenia złożone.”</a:t>
            </a:r>
          </a:p>
          <a:p>
            <a:pPr algn="r">
              <a:buFont typeface="Arial" charset="0"/>
              <a:buNone/>
            </a:pPr>
            <a:r>
              <a:rPr lang="pl-PL" sz="2400" dirty="0"/>
              <a:t>Z. Ziembiński, </a:t>
            </a:r>
            <a:r>
              <a:rPr lang="pl-PL" sz="2400" i="1" dirty="0"/>
              <a:t>Logika praktyczna</a:t>
            </a:r>
          </a:p>
          <a:p>
            <a:pPr algn="r">
              <a:buFont typeface="Arial" charset="0"/>
              <a:buNone/>
            </a:pPr>
            <a:endParaRPr lang="pl-PL" sz="2400" i="1" dirty="0"/>
          </a:p>
          <a:p>
            <a:pPr algn="r">
              <a:buFont typeface="Arial" charset="0"/>
              <a:buNone/>
            </a:pPr>
            <a:endParaRPr lang="pl-PL" sz="2400" i="1" dirty="0"/>
          </a:p>
          <a:p>
            <a:pPr>
              <a:buFont typeface="Arial" charset="0"/>
              <a:buNone/>
            </a:pPr>
            <a:r>
              <a:rPr lang="pl-PL" sz="2400" dirty="0"/>
              <a:t>Techniczne ujęcie języka – </a:t>
            </a:r>
          </a:p>
          <a:p>
            <a:pPr>
              <a:buFont typeface="Arial" charset="0"/>
              <a:buNone/>
            </a:pPr>
            <a:r>
              <a:rPr lang="pl-PL" sz="2400" dirty="0"/>
              <a:t>język jako „skrzynka z narzędziami”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8.flog.pl/media/foto_middle/9167879_tajemniczy-d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03031" y="0"/>
            <a:ext cx="12295031" cy="7308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Odmienna perspektywa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pl-PL" sz="2200" dirty="0"/>
              <a:t>„Język w ogóle nie jest instrumentem, nie jest narzędziem. Narzędzie jest bowiem – z istoty – czymś, czego użycie można opanować: narzędzie możemy wziąć do ręki i odłożyć, gdy już spełniło swoje zadanie. […] We wszelkiej naszej wiedzy o nas samych i o świecie jesteśmy już raczej ogarnięci przez język, przez nasz własny język. Wychowujemy się, poznajemy świat, poznajemy ludzi i w końcu poznajemy nas samych, ucząc się mówić.  […]</a:t>
            </a:r>
          </a:p>
          <a:p>
            <a:pPr algn="just">
              <a:buFont typeface="Arial" charset="0"/>
              <a:buNone/>
            </a:pPr>
            <a:r>
              <a:rPr lang="pl-PL" sz="2200" dirty="0"/>
              <a:t>W rzeczywistości jesteśmy zawsze już zadomowieni w języku tak jak w świecie”</a:t>
            </a:r>
          </a:p>
          <a:p>
            <a:pPr algn="r">
              <a:buFont typeface="Arial" charset="0"/>
              <a:buNone/>
            </a:pPr>
            <a:r>
              <a:rPr lang="pl-PL" sz="2200" dirty="0"/>
              <a:t>H.G. Gadamer, </a:t>
            </a:r>
            <a:r>
              <a:rPr lang="pl-PL" sz="2200" i="1" dirty="0"/>
              <a:t>Człowiek i język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 adam mickiewicz">
            <a:extLst>
              <a:ext uri="{FF2B5EF4-FFF2-40B4-BE49-F238E27FC236}">
                <a16:creationId xmlns:a16="http://schemas.microsoft.com/office/drawing/2014/main" id="{CB35F182-8FD0-4108-AEE8-D50039CA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7" y="0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Performatywny</a:t>
            </a:r>
            <a:r>
              <a:rPr lang="pl-PL" dirty="0"/>
              <a:t> wymiar języka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i="1" dirty="0"/>
              <a:t>Teraz na świat wylewam ten kielich trucizny,</a:t>
            </a:r>
          </a:p>
          <a:p>
            <a:pPr>
              <a:buNone/>
            </a:pPr>
            <a:r>
              <a:rPr lang="pl-PL" i="1" dirty="0"/>
              <a:t>Żrąca jest i paląca mojej gorycz mowy,</a:t>
            </a:r>
          </a:p>
          <a:p>
            <a:pPr>
              <a:buNone/>
            </a:pPr>
            <a:r>
              <a:rPr lang="pl-PL" i="1" dirty="0"/>
              <a:t>Gorycz wyssana ze krwi i z łez mej ojczyzny,</a:t>
            </a:r>
          </a:p>
          <a:p>
            <a:pPr>
              <a:buNone/>
            </a:pPr>
            <a:r>
              <a:rPr lang="pl-PL" i="1" dirty="0"/>
              <a:t>Niech </a:t>
            </a:r>
            <a:r>
              <a:rPr lang="pl-PL" i="1" dirty="0" err="1"/>
              <a:t>zrze</a:t>
            </a:r>
            <a:r>
              <a:rPr lang="pl-PL" i="1" dirty="0"/>
              <a:t> i pali, nie was, lecz wasze okowy.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pl-PL" dirty="0">
                <a:solidFill>
                  <a:schemeClr val="tx2"/>
                </a:solidFill>
              </a:rPr>
              <a:t>A. Mickiewicz, </a:t>
            </a:r>
            <a:r>
              <a:rPr lang="pl-PL" i="1" dirty="0">
                <a:solidFill>
                  <a:schemeClr val="tx2"/>
                </a:solidFill>
              </a:rPr>
              <a:t>Do przyjaciół Moskali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580623" y="403761"/>
            <a:ext cx="10515600" cy="1325563"/>
          </a:xfrm>
        </p:spPr>
        <p:txBody>
          <a:bodyPr/>
          <a:lstStyle/>
          <a:p>
            <a:pPr eaLnBrk="1" hangingPunct="1"/>
            <a:r>
              <a:rPr lang="pl-PL" dirty="0"/>
              <a:t>Ogólna metodologia nauk</a:t>
            </a:r>
          </a:p>
        </p:txBody>
      </p:sp>
      <p:pic>
        <p:nvPicPr>
          <p:cNvPr id="5" name="Obraz 4" descr="minkiewicz_wilq naukowy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8365" y="642962"/>
            <a:ext cx="5693635" cy="5927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/>
              <a:t>Ogólna metodologia nauk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/>
              <a:t>Wiedza o umiejętnościach wykorzystywanych przy pracy badawczej, takich np. jak:</a:t>
            </a:r>
          </a:p>
          <a:p>
            <a:pPr eaLnBrk="1" hangingPunct="1"/>
            <a:r>
              <a:rPr lang="pl-PL"/>
              <a:t>definiowanie</a:t>
            </a:r>
          </a:p>
          <a:p>
            <a:pPr eaLnBrk="1" hangingPunct="1"/>
            <a:r>
              <a:rPr lang="pl-PL"/>
              <a:t>klasyfikowanie</a:t>
            </a:r>
          </a:p>
          <a:p>
            <a:pPr eaLnBrk="1" hangingPunct="1"/>
            <a:r>
              <a:rPr lang="pl-PL"/>
              <a:t>wnioskowanie</a:t>
            </a:r>
          </a:p>
          <a:p>
            <a:pPr eaLnBrk="1" hangingPunct="1"/>
            <a:r>
              <a:rPr lang="pl-PL"/>
              <a:t>uzasadnianie twierdzeń</a:t>
            </a:r>
          </a:p>
          <a:p>
            <a:pPr eaLnBrk="1" hangingPunct="1"/>
            <a:r>
              <a:rPr lang="pl-PL"/>
              <a:t>wysuwanie i testowanie hipotez</a:t>
            </a:r>
          </a:p>
          <a:p>
            <a:pPr eaLnBrk="1" hangingPunct="1">
              <a:buFont typeface="Arial" charset="0"/>
              <a:buNone/>
            </a:pPr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acjonalna dyskus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913" y="1628801"/>
            <a:ext cx="9020175" cy="4691037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Teoria argumentacji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Porządek wykładów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76530"/>
            <a:ext cx="9372600" cy="4132791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Pytania o logikę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Pojęcie i budowa argumentu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Zasady racjonalnej dyskusji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Elementy logiki prawniczej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Varia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FEA14-E9AF-422B-A466-D3C07130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</a:t>
            </a:r>
          </a:p>
        </p:txBody>
      </p:sp>
      <p:pic>
        <p:nvPicPr>
          <p:cNvPr id="1026" name="Picture 2" descr="Znalezione obrazy dla zapytania warsztaty prawnicze. logika">
            <a:extLst>
              <a:ext uri="{FF2B5EF4-FFF2-40B4-BE49-F238E27FC236}">
                <a16:creationId xmlns:a16="http://schemas.microsoft.com/office/drawing/2014/main" id="{88205EAD-95A3-4A45-AF61-45F2A46A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240907-7C50-4915-B56C-3E8903F85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6704"/>
            <a:ext cx="5523963" cy="929202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Prezentacje, zadania, zagadnienia do egzaminu: </a:t>
            </a:r>
            <a:r>
              <a:rPr lang="pl-PL" dirty="0">
                <a:hlinkClick r:id="rId3"/>
              </a:rPr>
              <a:t>https://prawo.uni.wroc.pl/user/12147/students-resources</a:t>
            </a:r>
            <a:endParaRPr lang="pl-PL" dirty="0"/>
          </a:p>
        </p:txBody>
      </p:sp>
      <p:pic>
        <p:nvPicPr>
          <p:cNvPr id="1028" name="Picture 4" descr="Pozostałe - Logika dla prawników.">
            <a:extLst>
              <a:ext uri="{FF2B5EF4-FFF2-40B4-BE49-F238E27FC236}">
                <a16:creationId xmlns:a16="http://schemas.microsoft.com/office/drawing/2014/main" id="{4D689690-48D8-4E0B-8EA4-548144135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2638425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34389-6481-402D-9177-5DF18A53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Tak na logikę…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AC201E-F67C-4155-A22B-6264EB23E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Mam o 100 złotych więcej niż ty. </a:t>
            </a:r>
          </a:p>
          <a:p>
            <a:pPr marL="0" indent="0">
              <a:buNone/>
            </a:pPr>
            <a:r>
              <a:rPr lang="pl-PL" sz="3200" dirty="0"/>
              <a:t>Ile masz ty, skoro razem mamy 110 złotych?</a:t>
            </a:r>
          </a:p>
        </p:txBody>
      </p:sp>
    </p:spTree>
    <p:extLst>
      <p:ext uri="{BB962C8B-B14F-4D97-AF65-F5344CB8AC3E}">
        <p14:creationId xmlns:p14="http://schemas.microsoft.com/office/powerpoint/2010/main" val="16961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F91376-79C0-44C4-B60A-BA4D8859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Kto ma klucze?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B439FA-A6B1-4377-897B-D4EA16469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Wokół stołu siedzą: mama, tata, babcia, dziadek, ciocia, wujek i kuzynka. Wszyscy szukają kluczy.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Mama: To wujek ma klucze.</a:t>
            </a:r>
          </a:p>
          <a:p>
            <a:pPr marL="0" indent="0">
              <a:buNone/>
            </a:pPr>
            <a:r>
              <a:rPr lang="pl-PL" dirty="0"/>
              <a:t>Tata: Nie, to dziadek lub kuzynka.</a:t>
            </a:r>
          </a:p>
          <a:p>
            <a:pPr marL="0" indent="0">
              <a:buNone/>
            </a:pPr>
            <a:r>
              <a:rPr lang="pl-PL" dirty="0"/>
              <a:t>Babcia: No dobrze, to ja je mam. </a:t>
            </a:r>
          </a:p>
          <a:p>
            <a:pPr marL="0" indent="0">
              <a:buNone/>
            </a:pPr>
            <a:r>
              <a:rPr lang="pl-PL" dirty="0"/>
              <a:t>Dziadek: Na mnie nie patrzcie, ja ich nie mam.</a:t>
            </a:r>
          </a:p>
          <a:p>
            <a:pPr marL="0" indent="0">
              <a:buNone/>
            </a:pPr>
            <a:r>
              <a:rPr lang="pl-PL" dirty="0"/>
              <a:t>Ciocia: Babcia nie może ich mieć, to ja je mam.</a:t>
            </a:r>
          </a:p>
          <a:p>
            <a:pPr marL="0" indent="0">
              <a:buNone/>
            </a:pPr>
            <a:r>
              <a:rPr lang="pl-PL" dirty="0"/>
              <a:t>Wujek: O nie, to mama lub tata je mają.</a:t>
            </a:r>
          </a:p>
          <a:p>
            <a:pPr marL="0" indent="0">
              <a:buNone/>
            </a:pPr>
            <a:r>
              <a:rPr lang="pl-PL" dirty="0"/>
              <a:t>Kuzynka: Wiem, że tylko jedno z was powiedziało prawdę.</a:t>
            </a:r>
          </a:p>
        </p:txBody>
      </p:sp>
    </p:spTree>
    <p:extLst>
      <p:ext uri="{BB962C8B-B14F-4D97-AF65-F5344CB8AC3E}">
        <p14:creationId xmlns:p14="http://schemas.microsoft.com/office/powerpoint/2010/main" val="11423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Kodeks karny:</a:t>
            </a:r>
          </a:p>
          <a:p>
            <a:pPr>
              <a:buNone/>
            </a:pPr>
            <a:r>
              <a:rPr lang="pl-PL" dirty="0"/>
              <a:t>Art. 226 §1. Kto znieważa funkcjonariusza publicznego albo osobę do pomocy mu przybraną, podczas i w związku z pełnieniem obowiązków służbowych, podlega grzywnie, karze ograniczenia wolności albo pozbawienia wolności do roku. </a:t>
            </a:r>
            <a:endParaRPr lang="pl-PL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sędzia">
            <a:extLst>
              <a:ext uri="{FF2B5EF4-FFF2-40B4-BE49-F238E27FC236}">
                <a16:creationId xmlns:a16="http://schemas.microsoft.com/office/drawing/2014/main" id="{B27180B3-F5A0-47FC-A34F-A5D366A57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2" r="14675"/>
          <a:stretch/>
        </p:blipFill>
        <p:spPr bwMode="auto">
          <a:xfrm>
            <a:off x="6096000" y="231620"/>
            <a:ext cx="5701678" cy="64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98014DB-6026-4248-BCEF-F69F9F478522}"/>
              </a:ext>
            </a:extLst>
          </p:cNvPr>
          <p:cNvSpPr txBox="1"/>
          <p:nvPr/>
        </p:nvSpPr>
        <p:spPr>
          <a:xfrm>
            <a:off x="399245" y="437880"/>
            <a:ext cx="4662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„Zdaniem sądu niewiarygodne jest twierdzenie oskarżonego, że znalezione w domu kołpaki kupił. Doświadczenie życiowe i zawodowe Sądu pozwala przyjąć, że złodziej nie kupuje takich rzeczy jak kołpaki, nawet po okazyjnych cenach, bowiem może je ukraść całkiem za darmo”.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/>
              <a:t>Pojęcie logiki</a:t>
            </a: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4943476" y="3101975"/>
            <a:ext cx="19145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4800">
                <a:solidFill>
                  <a:srgbClr val="0070C0"/>
                </a:solidFill>
                <a:latin typeface="Calibri" pitchFamily="34" charset="0"/>
              </a:rPr>
              <a:t>LOGOS</a:t>
            </a:r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566989" y="4652963"/>
            <a:ext cx="2003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 i="1">
                <a:solidFill>
                  <a:srgbClr val="0070C0"/>
                </a:solidFill>
                <a:latin typeface="Calibri" pitchFamily="34" charset="0"/>
              </a:rPr>
              <a:t>Znak, język</a:t>
            </a:r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7677151" y="4652964"/>
            <a:ext cx="1298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 i="1">
                <a:solidFill>
                  <a:srgbClr val="0070C0"/>
                </a:solidFill>
                <a:latin typeface="Calibri" pitchFamily="34" charset="0"/>
              </a:rPr>
              <a:t>Rozum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4224339" y="1700214"/>
            <a:ext cx="362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i="1">
                <a:solidFill>
                  <a:srgbClr val="0070C0"/>
                </a:solidFill>
                <a:latin typeface="Calibri" pitchFamily="34" charset="0"/>
              </a:rPr>
              <a:t>Porządek rzeczywistości</a:t>
            </a:r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4151313" y="4005263"/>
            <a:ext cx="792162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6888164" y="4005263"/>
            <a:ext cx="936625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>
            <a:stCxn id="3" idx="0"/>
          </p:cNvCxnSpPr>
          <p:nvPr/>
        </p:nvCxnSpPr>
        <p:spPr>
          <a:xfrm flipH="1" flipV="1">
            <a:off x="5880100" y="2276475"/>
            <a:ext cx="20638" cy="825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/>
              <a:t>Działy logiki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40924"/>
            <a:ext cx="10611118" cy="3837904"/>
          </a:xfrm>
        </p:spPr>
        <p:txBody>
          <a:bodyPr/>
          <a:lstStyle/>
          <a:p>
            <a:pPr marL="514350" indent="-514350">
              <a:buNone/>
            </a:pPr>
            <a:r>
              <a:rPr lang="pl-PL" dirty="0"/>
              <a:t>Trzy podstawowe działy logiki współczesnej</a:t>
            </a:r>
          </a:p>
          <a:p>
            <a:pPr marL="514350" indent="-514350">
              <a:buNone/>
            </a:pPr>
            <a:r>
              <a:rPr lang="pl-PL" sz="2000" dirty="0"/>
              <a:t>(możliwość ich przyporządkowania do trzech znaczeń wyrażenia </a:t>
            </a:r>
            <a:r>
              <a:rPr lang="pl-PL" sz="2000" i="1" dirty="0"/>
              <a:t>Logos)</a:t>
            </a:r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Font typeface="Arial" charset="0"/>
              <a:buAutoNum type="arabicPeriod"/>
            </a:pPr>
            <a:r>
              <a:rPr lang="pl-PL" dirty="0"/>
              <a:t>Semiotyka (wiedza o języku)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pl-PL" dirty="0"/>
              <a:t>Teoria argumentacji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pl-PL" dirty="0"/>
              <a:t>Ogólna metodologia nauk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Wiedza o języku</a:t>
            </a:r>
          </a:p>
        </p:txBody>
      </p:sp>
      <p:pic>
        <p:nvPicPr>
          <p:cNvPr id="1026" name="Picture 2" descr="http://www.mhhe.com/biosci/esp/2001_saladin/folder_structure/in/m4/s3/assets/images/inm4s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960" y="554588"/>
            <a:ext cx="7378040" cy="5820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613</Words>
  <Application>Microsoft Office PowerPoint</Application>
  <PresentationFormat>Panoramiczny</PresentationFormat>
  <Paragraphs>83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Logika dla prawników Pytania o logikę</vt:lpstr>
      <vt:lpstr>Literatura</vt:lpstr>
      <vt:lpstr>Tak na logikę…</vt:lpstr>
      <vt:lpstr>Kto ma klucze?</vt:lpstr>
      <vt:lpstr>Prezentacja programu PowerPoint</vt:lpstr>
      <vt:lpstr>Prezentacja programu PowerPoint</vt:lpstr>
      <vt:lpstr>Pojęcie logiki</vt:lpstr>
      <vt:lpstr>Działy logiki</vt:lpstr>
      <vt:lpstr>Wiedza o języku</vt:lpstr>
      <vt:lpstr>Semiotyka</vt:lpstr>
      <vt:lpstr>Komentarz: pojęcie języka</vt:lpstr>
      <vt:lpstr>Odmienna perspektywa</vt:lpstr>
      <vt:lpstr>Performatywny wymiar języka</vt:lpstr>
      <vt:lpstr>Ogólna metodologia nauk</vt:lpstr>
      <vt:lpstr>Ogólna metodologia nauk</vt:lpstr>
      <vt:lpstr>Teoria argumentacji</vt:lpstr>
      <vt:lpstr>Porządek wykładów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Logika dla prawników Pytania o logikę</dc:title>
  <dc:creator>Maciej Pichlak</dc:creator>
  <cp:lastModifiedBy>Maciej Pichlak</cp:lastModifiedBy>
  <cp:revision>11</cp:revision>
  <dcterms:created xsi:type="dcterms:W3CDTF">2019-10-19T07:40:16Z</dcterms:created>
  <dcterms:modified xsi:type="dcterms:W3CDTF">2019-10-22T09:38:14Z</dcterms:modified>
</cp:coreProperties>
</file>