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8" r:id="rId2"/>
    <p:sldId id="283" r:id="rId3"/>
    <p:sldId id="257" r:id="rId4"/>
    <p:sldId id="258" r:id="rId5"/>
    <p:sldId id="259" r:id="rId6"/>
    <p:sldId id="260" r:id="rId7"/>
    <p:sldId id="262" r:id="rId8"/>
    <p:sldId id="294" r:id="rId9"/>
    <p:sldId id="263" r:id="rId10"/>
    <p:sldId id="289" r:id="rId11"/>
    <p:sldId id="292" r:id="rId12"/>
    <p:sldId id="264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A285-9709-438C-976B-B38332F706F9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59EB-9781-4F09-8D1C-819329E41C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18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16D0D5-81F3-44EE-827A-9E4FF346104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/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170BA3-D314-4232-B99B-0E213ECAF6C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14DA2A-CCEB-4FDF-887D-A2A69C5942F6}" type="slidenum">
              <a:rPr lang="en-GB"/>
              <a:pPr/>
              <a:t>7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95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l-PL"/>
          </a:p>
        </p:txBody>
      </p:sp>
      <p:sp>
        <p:nvSpPr>
          <p:cNvPr id="204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2" y="4343231"/>
            <a:ext cx="5484096" cy="411378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5AE04E-EB01-49A9-926D-0B542C0E3922}" type="slidenum">
              <a:rPr lang="en-GB"/>
              <a:pPr/>
              <a:t>10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95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l-PL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2" y="4343231"/>
            <a:ext cx="5484096" cy="411378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D918D6-85D9-4DA4-8F86-F7EA4712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718C06-D184-4DA1-8BBF-10FB51C6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A55B6C-F902-41D5-B3FE-FA584402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C1C1BD-31D6-4266-806F-9B187E1AB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ADB5D8-D75F-4407-AFB3-3C9C1FF95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980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830CE9-2816-4C3F-97B1-DAB57962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7540C16-511F-4E87-9DBB-39414FAC1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DD4399-8F81-49BD-8765-19D88C69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DA1A6B-908A-4E1B-927E-0D7FE1C4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FB7DE9-8B0B-4833-A4A9-DE619EF8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266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40EBDD8-7410-40B9-BE36-2B5C08A30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44D41F4-0B21-49DF-8C14-7730DB701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988C53-A986-4E94-B1BE-E08D7B51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0BB689-71F6-4F0D-8C80-5A8A25F8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91FE3F-810B-42D0-BCBD-1DF5DD65E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20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640" y="273629"/>
            <a:ext cx="10967040" cy="1140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609601" y="6246814"/>
            <a:ext cx="2832100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4169834" y="6246814"/>
            <a:ext cx="3858684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8741834" y="6246814"/>
            <a:ext cx="2834217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2223B-E0BA-401F-A026-C9415BB536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1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9D7C34-0633-4080-B585-239D92AA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7E73E5-EC9C-4889-A554-C0EE4B3AC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FD36C4-886D-4196-A499-EAD1BBB0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2659BD-2907-476C-A765-A2052E47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B58719-E18C-46B2-8630-6BE45CD8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05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19B661-5379-4F62-B3F4-5374AA14E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5C11B2-AE3E-4CF1-93CE-52CE047D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161E39-12D9-4A64-8E03-79908B72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980AA8-67E9-4388-8E1C-3176BFA0C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A772BD-64E0-457A-8992-4F800C50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23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AC24A8-B600-433E-BCE7-0B45A9FB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68F637-7185-4CAB-AC59-D5C2C3FF9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2E64EF-9EAB-499A-9CEF-2D5236A73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654B962-54BE-4B36-B18E-7639510B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8BA354-2059-4B93-BC3D-7D8C4350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0AD484-F2E4-467B-B923-9A9853B9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92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332BAB-C8EB-4D55-90DD-A835B566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B3D08E5-D3E5-4B3B-B2BF-97B7886E8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898C9E-ED56-4A83-8290-7629B8169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2A156B4-E0FD-4619-AB3E-C0D9F4C2D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1F39DF1-4487-46A1-97FC-5DB219718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8479BDA-F7EE-4BB0-84FB-5028563D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C8852DF-7F4C-4064-91C3-3905F7B8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40BFEDF-FBAF-4F4C-8FF8-61C0719B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035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E64CC4-9746-4874-9CA0-97B610741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D4BF4F1-ED84-4E43-9A37-90BEBB16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F7C77A9-170D-4269-BDF9-2340B6F6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9948DA3-43AC-411D-858A-8DF49DBD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05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D2405E3-35EA-4ABA-B3C0-D7B6B9D5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882D83F-FB33-4F11-AFF0-8F6EBF19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12FD60-8F60-43DF-A2F3-11CE8DDE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5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A3ECD3-6985-4B5E-A8A2-A26A59A1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EE8721-64D4-4FEF-A2BB-160D1BAA3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075DC2D-933C-46BB-979F-C8491E3A2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2BD9217-BDB2-4F8E-A4AC-D6269745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70C891-03A2-4F53-B029-0B532B08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11F8B6-EE5B-4D28-8ED6-6AA11128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86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BFC46D-EFA3-4081-875B-5D685A25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ED0216E-92FF-4F17-B37E-0790692FB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E7BD7A-A5CB-42F5-AF20-4EB38E728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44F7DF0-AE90-4884-84D1-BC375EFA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2EAB74-92D6-4E0D-A0BD-DAD26BEB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17728D-FC21-434B-89C8-8E5B1428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39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C665F15-980D-4A79-A13E-E068CD43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664C085-84C0-4337-8332-8EEEC1720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FBECBC-5908-459C-97D8-7C6018464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4115E-4E65-4BAA-866E-F64F9F25C80A}" type="datetimeFigureOut">
              <a:rPr lang="pl-PL" smtClean="0"/>
              <a:t>14.12.2019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FEC3639-720C-45A8-8828-F03C62043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BC3350-B372-4E54-BB34-30C5318C0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28DC-DCB6-4C22-BE67-151DF9A884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91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Y22euSQZ94&amp;t=95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/>
              <a:t>Logika dla prawników</a:t>
            </a:r>
            <a:br>
              <a:rPr lang="pl-PL" dirty="0"/>
            </a:br>
            <a:r>
              <a:rPr lang="pl-PL" sz="4800" dirty="0">
                <a:solidFill>
                  <a:schemeClr val="bg2">
                    <a:lumMod val="50000"/>
                  </a:schemeClr>
                </a:solidFill>
              </a:rPr>
              <a:t>Pojęcie i budowa argumentu</a:t>
            </a:r>
            <a:endParaRPr lang="pl-PL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Dr 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Uniwersytet Wrocławski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Katedra Teorii i Filozofii Prawa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Pokój 302A | </a:t>
            </a: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0" y="313953"/>
            <a:ext cx="8229600" cy="1067152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dirty="0"/>
              <a:t>Możliwe b</a:t>
            </a:r>
            <a:r>
              <a:rPr lang="en-GB" dirty="0" err="1"/>
              <a:t>łędy</a:t>
            </a:r>
            <a:r>
              <a:rPr lang="en-GB" dirty="0"/>
              <a:t> w</a:t>
            </a:r>
            <a:r>
              <a:rPr lang="pl-PL" dirty="0"/>
              <a:t> argumentacji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980480" y="1349423"/>
            <a:ext cx="8229600" cy="5040529"/>
          </a:xfrm>
          <a:prstGeom prst="rect">
            <a:avLst/>
          </a:prstGeom>
          <a:noFill/>
          <a:ln/>
        </p:spPr>
        <p:txBody>
          <a:bodyPr vert="horz" lIns="0" tIns="0" rIns="0" bIns="0" rtlCol="0" anchor="ctr">
            <a:normAutofit fontScale="92500" lnSpcReduction="20000"/>
          </a:bodyPr>
          <a:lstStyle/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/>
              <a:t>1. Błąd materialny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i="1" dirty="0"/>
              <a:t>	co najmniej jedna z przesłanek jest fałszywa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2000" i="1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/>
              <a:t>2. Błąd bezpodstawności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i="1" dirty="0"/>
              <a:t>	co najmniej jedna z przesłanek została przyjęta bez należytych podstaw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2000" i="1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/>
              <a:t>3. Błędne koło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i="1" dirty="0"/>
              <a:t>	Wniosek jest identyczny z jedną z przesłanek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2000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>
                <a:solidFill>
                  <a:schemeClr val="tx2"/>
                </a:solidFill>
              </a:rPr>
              <a:t>		Jesteś głupi, a chcesz skończyć studia? To tylko dowodzi, jak jesteś głupi.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2000" dirty="0">
              <a:solidFill>
                <a:schemeClr val="tx2"/>
              </a:solidFill>
            </a:endParaRP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>
                <a:solidFill>
                  <a:schemeClr val="tx2"/>
                </a:solidFill>
              </a:rPr>
              <a:t>		Oczywiście, że Elvis żyje. Tak twierdzi </a:t>
            </a:r>
            <a:r>
              <a:rPr lang="pl-PL" sz="2000" dirty="0" err="1">
                <a:solidFill>
                  <a:schemeClr val="tx2"/>
                </a:solidFill>
              </a:rPr>
              <a:t>Mickey</a:t>
            </a:r>
            <a:r>
              <a:rPr lang="pl-PL" sz="2000" dirty="0">
                <a:solidFill>
                  <a:schemeClr val="tx2"/>
                </a:solidFill>
              </a:rPr>
              <a:t> Monka, a on chyba wie najlepiej, bo bezpośrednio rozmawia z Elvisem.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2000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sz="2000" dirty="0"/>
              <a:t>4. Brak relacji wynikania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argumentów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Argumenty dedukcyjne</a:t>
            </a:r>
          </a:p>
          <a:p>
            <a:pPr>
              <a:buNone/>
            </a:pPr>
            <a:r>
              <a:rPr lang="pl-PL" sz="2400" i="1" dirty="0"/>
              <a:t>	Argument, w którym wniosek wynika logicznie z (koniunkcji) przesłanek.</a:t>
            </a:r>
          </a:p>
          <a:p>
            <a:pPr>
              <a:buNone/>
            </a:pPr>
            <a:r>
              <a:rPr lang="pl-PL" sz="2400" i="1" dirty="0"/>
              <a:t>	Argument niezawodny</a:t>
            </a:r>
          </a:p>
          <a:p>
            <a:pPr>
              <a:buNone/>
            </a:pPr>
            <a:r>
              <a:rPr lang="pl-PL" sz="2400" i="1" dirty="0"/>
              <a:t>	Ocena formalna – możliwość błędu formalnego</a:t>
            </a:r>
          </a:p>
          <a:p>
            <a:pPr>
              <a:buNone/>
            </a:pPr>
            <a:endParaRPr lang="pl-PL" sz="2400" i="1" dirty="0"/>
          </a:p>
          <a:p>
            <a:pPr>
              <a:buNone/>
            </a:pPr>
            <a:endParaRPr lang="pl-PL" sz="2400" i="1" dirty="0"/>
          </a:p>
          <a:p>
            <a:r>
              <a:rPr lang="pl-PL" sz="2400" dirty="0"/>
              <a:t>Argumenty </a:t>
            </a:r>
            <a:r>
              <a:rPr lang="pl-PL" sz="2400" dirty="0" err="1"/>
              <a:t>niededukcyjne</a:t>
            </a:r>
            <a:endParaRPr lang="pl-PL" sz="2400" dirty="0"/>
          </a:p>
          <a:p>
            <a:pPr>
              <a:buNone/>
            </a:pPr>
            <a:r>
              <a:rPr lang="pl-PL" sz="2400" i="1" dirty="0"/>
              <a:t>	Związek pomiędzy przesłankami a wnioskiem jest innego rodzaju.</a:t>
            </a:r>
          </a:p>
          <a:p>
            <a:pPr>
              <a:buNone/>
            </a:pPr>
            <a:r>
              <a:rPr lang="pl-PL" sz="2400" i="1" dirty="0"/>
              <a:t>	Argument zawodny</a:t>
            </a:r>
          </a:p>
        </p:txBody>
      </p:sp>
    </p:spTree>
    <p:extLst>
      <p:ext uri="{BB962C8B-B14F-4D97-AF65-F5344CB8AC3E}">
        <p14:creationId xmlns:p14="http://schemas.microsoft.com/office/powerpoint/2010/main" val="11809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Teoria argumentacji</a:t>
            </a:r>
          </a:p>
        </p:txBody>
      </p:sp>
      <p:sp>
        <p:nvSpPr>
          <p:cNvPr id="11267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/>
              <a:t>Logika formalna:</a:t>
            </a:r>
          </a:p>
        </p:txBody>
      </p:sp>
      <p:sp>
        <p:nvSpPr>
          <p:cNvPr id="11268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pl-PL"/>
              <a:t>Uniwersalnie ważne schematy wnioskowań</a:t>
            </a:r>
          </a:p>
          <a:p>
            <a:pPr eaLnBrk="1" hangingPunct="1"/>
            <a:r>
              <a:rPr lang="pl-PL"/>
              <a:t>Ważność zależna of formy (schematu)</a:t>
            </a:r>
          </a:p>
          <a:p>
            <a:pPr eaLnBrk="1" hangingPunct="1"/>
            <a:r>
              <a:rPr lang="pl-PL"/>
              <a:t>Prawa logiczne są abstrakcyjne, uniwersalne i akontekstowe</a:t>
            </a:r>
          </a:p>
          <a:p>
            <a:pPr eaLnBrk="1" hangingPunct="1"/>
            <a:r>
              <a:rPr lang="pl-PL"/>
              <a:t>Język sztuczny</a:t>
            </a:r>
          </a:p>
          <a:p>
            <a:pPr eaLnBrk="1" hangingPunct="1"/>
            <a:r>
              <a:rPr lang="pl-PL"/>
              <a:t>Istnieje jeden rodzaj logiki</a:t>
            </a:r>
          </a:p>
        </p:txBody>
      </p:sp>
      <p:sp>
        <p:nvSpPr>
          <p:cNvPr id="11269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pl-PL"/>
              <a:t>Logika nieformalna:</a:t>
            </a:r>
          </a:p>
        </p:txBody>
      </p:sp>
      <p:sp>
        <p:nvSpPr>
          <p:cNvPr id="11270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pl-PL" dirty="0"/>
              <a:t>Wnioskowania o ograniczonej ważności</a:t>
            </a:r>
          </a:p>
          <a:p>
            <a:pPr eaLnBrk="1" hangingPunct="1"/>
            <a:r>
              <a:rPr lang="pl-PL" dirty="0"/>
              <a:t>Wiarygodność zależna od formy, treści i kontekstu</a:t>
            </a:r>
          </a:p>
          <a:p>
            <a:pPr eaLnBrk="1" hangingPunct="1"/>
            <a:r>
              <a:rPr lang="pl-PL" dirty="0"/>
              <a:t>Ustalenia („prawa logiczne”) są lokalne i uwarunkowane kontekstowo</a:t>
            </a:r>
          </a:p>
          <a:p>
            <a:pPr eaLnBrk="1" hangingPunct="1"/>
            <a:r>
              <a:rPr lang="pl-PL" dirty="0"/>
              <a:t>Język naturalny</a:t>
            </a:r>
          </a:p>
          <a:p>
            <a:pPr eaLnBrk="1" hangingPunct="1"/>
            <a:r>
              <a:rPr lang="pl-PL" dirty="0"/>
              <a:t>Możliwość istnienia wielu różnych logik</a:t>
            </a:r>
          </a:p>
        </p:txBody>
      </p:sp>
    </p:spTree>
    <p:extLst>
      <p:ext uri="{BB962C8B-B14F-4D97-AF65-F5344CB8AC3E}">
        <p14:creationId xmlns:p14="http://schemas.microsoft.com/office/powerpoint/2010/main" val="204084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racjonalna dyskus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5913" y="1628801"/>
            <a:ext cx="9020175" cy="4691037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Teoria argumentacji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80434" y="417356"/>
            <a:ext cx="8229600" cy="1066800"/>
          </a:xfrm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dirty="0" err="1"/>
              <a:t>Pojęcie</a:t>
            </a:r>
            <a:r>
              <a:rPr lang="pl-PL" dirty="0"/>
              <a:t> argumentu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0433" y="1646237"/>
            <a:ext cx="10743127" cy="4921987"/>
          </a:xfrm>
        </p:spPr>
        <p:txBody>
          <a:bodyPr vert="horz" lIns="0" tIns="0" rIns="0" bIns="0" rtlCol="0" anchor="ctr">
            <a:normAutofit/>
          </a:bodyPr>
          <a:lstStyle/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200" dirty="0"/>
              <a:t>Sens argumentu według Monty </a:t>
            </a:r>
            <a:r>
              <a:rPr lang="pl-PL" sz="2200" dirty="0" err="1"/>
              <a:t>Pythona</a:t>
            </a:r>
            <a:r>
              <a:rPr lang="pl-PL" sz="2200" dirty="0"/>
              <a:t>: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000" dirty="0">
                <a:hlinkClick r:id="rId3"/>
              </a:rPr>
              <a:t>https://www.youtube.com/watch?v=PY22euSQZ94&amp;t=95s</a:t>
            </a:r>
            <a:endParaRPr lang="pl-PL" sz="22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pl-PL" sz="2200" i="1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200" i="1" dirty="0" err="1"/>
              <a:t>An</a:t>
            </a:r>
            <a:r>
              <a:rPr lang="pl-PL" sz="2200" i="1" dirty="0"/>
              <a:t> argument </a:t>
            </a:r>
            <a:r>
              <a:rPr lang="pl-PL" sz="2200" i="1" dirty="0" err="1"/>
              <a:t>is</a:t>
            </a:r>
            <a:r>
              <a:rPr lang="pl-PL" sz="2200" i="1" dirty="0"/>
              <a:t> a </a:t>
            </a:r>
            <a:r>
              <a:rPr lang="pl-PL" sz="2200" i="1" dirty="0" err="1"/>
              <a:t>collected</a:t>
            </a:r>
            <a:r>
              <a:rPr lang="pl-PL" sz="2200" i="1" dirty="0"/>
              <a:t> </a:t>
            </a:r>
            <a:r>
              <a:rPr lang="pl-PL" sz="2200" i="1" dirty="0" err="1"/>
              <a:t>series</a:t>
            </a:r>
            <a:r>
              <a:rPr lang="pl-PL" sz="2200" i="1" dirty="0"/>
              <a:t> of </a:t>
            </a:r>
            <a:r>
              <a:rPr lang="pl-PL" sz="2200" i="1" dirty="0" err="1"/>
              <a:t>statements</a:t>
            </a:r>
            <a:r>
              <a:rPr lang="pl-PL" sz="2200" i="1" dirty="0"/>
              <a:t> to </a:t>
            </a:r>
            <a:r>
              <a:rPr lang="pl-PL" sz="2200" i="1" dirty="0" err="1"/>
              <a:t>establish</a:t>
            </a:r>
            <a:r>
              <a:rPr lang="pl-PL" sz="2200" i="1" dirty="0"/>
              <a:t> a </a:t>
            </a:r>
            <a:r>
              <a:rPr lang="pl-PL" sz="2200" i="1" dirty="0" err="1"/>
              <a:t>definite</a:t>
            </a:r>
            <a:r>
              <a:rPr lang="pl-PL" sz="2200" i="1" dirty="0"/>
              <a:t> </a:t>
            </a:r>
            <a:r>
              <a:rPr lang="pl-PL" sz="2200" i="1" dirty="0" err="1"/>
              <a:t>proposition</a:t>
            </a:r>
            <a:r>
              <a:rPr lang="pl-PL" sz="2200" i="1" dirty="0"/>
              <a:t>. 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pl-PL" sz="2200" i="1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200" dirty="0"/>
              <a:t>Argument jest zbiorem zdań logicznych celem uzasadnienia określonego twierdzenia.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pl-PL" sz="22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200" dirty="0"/>
              <a:t>Wypowiedź, w ramach której prawdziwość pewnego sądu (konkluzja, wniosek) uzasadniana jest poprzez inne sądy uznane za prawdziwe (przesłanki) .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pl-PL" sz="22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2200" dirty="0"/>
              <a:t>Relacja </a:t>
            </a:r>
            <a:r>
              <a:rPr lang="pl-PL" sz="2200" b="1" dirty="0"/>
              <a:t>uzasadniania </a:t>
            </a:r>
            <a:r>
              <a:rPr lang="pl-PL" sz="2200" dirty="0"/>
              <a:t>lub </a:t>
            </a:r>
            <a:r>
              <a:rPr lang="pl-PL" sz="2200" b="1" dirty="0"/>
              <a:t>wynikania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90281" y="476406"/>
            <a:ext cx="9300694" cy="1172089"/>
          </a:xfrm>
        </p:spPr>
        <p:txBody>
          <a:bodyPr>
            <a:noAutofit/>
          </a:bodyPr>
          <a:lstStyle/>
          <a:p>
            <a:pPr>
              <a:lnSpc>
                <a:spcPct val="93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pl-PL" sz="4000" dirty="0"/>
              <a:t>Jak rozpoznać argument, kiedy się go widzi</a:t>
            </a:r>
            <a:r>
              <a:rPr lang="en-GB" sz="4000" dirty="0"/>
              <a:t>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90282" y="1543206"/>
            <a:ext cx="11011436" cy="4947745"/>
          </a:xfrm>
        </p:spPr>
        <p:txBody>
          <a:bodyPr vert="horz" lIns="0" tIns="0" rIns="0" bIns="0" rtlCol="0" anchor="ctr">
            <a:normAutofit/>
          </a:bodyPr>
          <a:lstStyle/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2400" dirty="0"/>
              <a:t>1. </a:t>
            </a:r>
            <a:r>
              <a:rPr lang="en-GB" sz="2400" dirty="0" err="1"/>
              <a:t>Józek</a:t>
            </a:r>
            <a:r>
              <a:rPr lang="en-GB" sz="2400" dirty="0"/>
              <a:t> </a:t>
            </a:r>
            <a:r>
              <a:rPr lang="en-GB" sz="2400" dirty="0" err="1"/>
              <a:t>wszedł</a:t>
            </a:r>
            <a:r>
              <a:rPr lang="en-GB" sz="2400" dirty="0"/>
              <a:t> do </a:t>
            </a:r>
            <a:r>
              <a:rPr lang="en-GB" sz="2400" dirty="0" err="1"/>
              <a:t>sklepu</a:t>
            </a:r>
            <a:r>
              <a:rPr lang="en-GB" sz="2400" dirty="0"/>
              <a:t>, </a:t>
            </a:r>
            <a:r>
              <a:rPr lang="en-GB" sz="2400" dirty="0" err="1"/>
              <a:t>nie</a:t>
            </a:r>
            <a:r>
              <a:rPr lang="en-GB" sz="2400" dirty="0"/>
              <a:t> </a:t>
            </a:r>
            <a:r>
              <a:rPr lang="en-GB" sz="2400" dirty="0" err="1"/>
              <a:t>przepuszczając</a:t>
            </a:r>
            <a:r>
              <a:rPr lang="en-GB" sz="2400" dirty="0"/>
              <a:t> w </a:t>
            </a:r>
            <a:r>
              <a:rPr lang="en-GB" sz="2400" dirty="0" err="1"/>
              <a:t>drzwiach</a:t>
            </a:r>
            <a:r>
              <a:rPr lang="en-GB" sz="2400" dirty="0"/>
              <a:t> </a:t>
            </a:r>
            <a:r>
              <a:rPr lang="en-GB" sz="2400" dirty="0" err="1"/>
              <a:t>Mariolki</a:t>
            </a:r>
            <a:r>
              <a:rPr lang="en-GB" sz="2400" dirty="0"/>
              <a:t>. W </a:t>
            </a:r>
            <a:r>
              <a:rPr lang="en-GB" sz="2400" dirty="0" err="1"/>
              <a:t>środku</a:t>
            </a:r>
            <a:r>
              <a:rPr lang="en-GB" sz="2400" dirty="0"/>
              <a:t> </a:t>
            </a:r>
            <a:r>
              <a:rPr lang="en-GB" sz="2400" dirty="0" err="1"/>
              <a:t>od</a:t>
            </a:r>
            <a:r>
              <a:rPr lang="en-GB" sz="2400" dirty="0"/>
              <a:t> </a:t>
            </a:r>
            <a:r>
              <a:rPr lang="en-GB" sz="2400" dirty="0" err="1"/>
              <a:t>razu</a:t>
            </a:r>
            <a:r>
              <a:rPr lang="en-GB" sz="2400" dirty="0"/>
              <a:t> </a:t>
            </a:r>
            <a:r>
              <a:rPr lang="en-GB" sz="2400" dirty="0" err="1"/>
              <a:t>skierował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</a:t>
            </a:r>
            <a:r>
              <a:rPr lang="en-GB" sz="2400" dirty="0" err="1"/>
              <a:t>ku</a:t>
            </a:r>
            <a:r>
              <a:rPr lang="en-GB" sz="2400" dirty="0"/>
              <a:t> </a:t>
            </a:r>
            <a:r>
              <a:rPr lang="en-GB" sz="2400" dirty="0" err="1"/>
              <a:t>lodówce</a:t>
            </a:r>
            <a:r>
              <a:rPr lang="en-GB" sz="2400" dirty="0"/>
              <a:t> z </a:t>
            </a:r>
            <a:r>
              <a:rPr lang="en-GB" sz="2400" dirty="0" err="1"/>
              <a:t>piwem</a:t>
            </a:r>
            <a:r>
              <a:rPr lang="en-GB" sz="2400" dirty="0"/>
              <a:t>.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en-GB" sz="24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2400" dirty="0"/>
              <a:t>2. </a:t>
            </a:r>
            <a:r>
              <a:rPr lang="en-GB" sz="2400" dirty="0" err="1"/>
              <a:t>Ponieważ</a:t>
            </a:r>
            <a:r>
              <a:rPr lang="en-GB" sz="2400" dirty="0"/>
              <a:t> </a:t>
            </a:r>
            <a:r>
              <a:rPr lang="en-GB" sz="2400" dirty="0" err="1"/>
              <a:t>Józkowi</a:t>
            </a:r>
            <a:r>
              <a:rPr lang="en-GB" sz="2400" dirty="0"/>
              <a:t> </a:t>
            </a:r>
            <a:r>
              <a:rPr lang="en-GB" sz="2400" dirty="0" err="1"/>
              <a:t>bardzo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</a:t>
            </a:r>
            <a:r>
              <a:rPr lang="en-GB" sz="2400" dirty="0" err="1"/>
              <a:t>spieszyło</a:t>
            </a:r>
            <a:r>
              <a:rPr lang="en-GB" sz="2400" dirty="0"/>
              <a:t>, </a:t>
            </a:r>
            <a:r>
              <a:rPr lang="en-GB" sz="2400" dirty="0" err="1"/>
              <a:t>więc</a:t>
            </a:r>
            <a:r>
              <a:rPr lang="en-GB" sz="2400" dirty="0"/>
              <a:t> </a:t>
            </a:r>
            <a:r>
              <a:rPr lang="en-GB" sz="2400" dirty="0" err="1"/>
              <a:t>zapewne</a:t>
            </a:r>
            <a:r>
              <a:rPr lang="en-GB" sz="2400" dirty="0"/>
              <a:t> </a:t>
            </a:r>
            <a:r>
              <a:rPr lang="en-GB" sz="2400" dirty="0" err="1"/>
              <a:t>miał</a:t>
            </a:r>
            <a:r>
              <a:rPr lang="en-GB" sz="2400" dirty="0"/>
              <a:t> </a:t>
            </a:r>
            <a:r>
              <a:rPr lang="en-GB" sz="2400" dirty="0" err="1"/>
              <a:t>wielką</a:t>
            </a:r>
            <a:r>
              <a:rPr lang="en-GB" sz="2400" dirty="0"/>
              <a:t> </a:t>
            </a:r>
            <a:r>
              <a:rPr lang="en-GB" sz="2400" dirty="0" err="1"/>
              <a:t>ochotę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piwo</a:t>
            </a:r>
            <a:r>
              <a:rPr lang="en-GB" sz="2400" dirty="0"/>
              <a:t>.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en-GB" sz="24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2400" dirty="0"/>
              <a:t>3. </a:t>
            </a:r>
            <a:r>
              <a:rPr lang="en-GB" sz="2400" dirty="0" err="1"/>
              <a:t>Ostatecznie</a:t>
            </a:r>
            <a:r>
              <a:rPr lang="en-GB" sz="2400" dirty="0"/>
              <a:t>, </a:t>
            </a:r>
            <a:r>
              <a:rPr lang="en-GB" sz="2400" dirty="0" err="1"/>
              <a:t>piwo</a:t>
            </a:r>
            <a:r>
              <a:rPr lang="en-GB" sz="2400" dirty="0"/>
              <a:t> </a:t>
            </a:r>
            <a:r>
              <a:rPr lang="en-GB" sz="2400" dirty="0" err="1"/>
              <a:t>okazało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</a:t>
            </a:r>
            <a:r>
              <a:rPr lang="en-GB" sz="2400" dirty="0" err="1"/>
              <a:t>dla</a:t>
            </a:r>
            <a:r>
              <a:rPr lang="en-GB" sz="2400" dirty="0"/>
              <a:t> </a:t>
            </a:r>
            <a:r>
              <a:rPr lang="en-GB" sz="2400" dirty="0" err="1"/>
              <a:t>niego</a:t>
            </a:r>
            <a:r>
              <a:rPr lang="en-GB" sz="2400" dirty="0"/>
              <a:t> </a:t>
            </a:r>
            <a:r>
              <a:rPr lang="en-GB" sz="2400" dirty="0" err="1"/>
              <a:t>ważniejsze</a:t>
            </a:r>
            <a:r>
              <a:rPr lang="en-GB" sz="2400" dirty="0"/>
              <a:t> </a:t>
            </a:r>
            <a:r>
              <a:rPr lang="en-GB" sz="2400" dirty="0" err="1"/>
              <a:t>niż</a:t>
            </a:r>
            <a:r>
              <a:rPr lang="en-GB" sz="2400" dirty="0"/>
              <a:t> </a:t>
            </a:r>
            <a:r>
              <a:rPr lang="en-GB" sz="2400" dirty="0" err="1"/>
              <a:t>Mariolka</a:t>
            </a:r>
            <a:r>
              <a:rPr lang="en-GB" sz="2400" dirty="0"/>
              <a:t>. </a:t>
            </a:r>
            <a:r>
              <a:rPr lang="pl-PL" sz="2400" dirty="0"/>
              <a:t>Cóż, d</a:t>
            </a:r>
            <a:r>
              <a:rPr lang="en-GB" sz="2400" dirty="0" err="1"/>
              <a:t>ziś</a:t>
            </a:r>
            <a:r>
              <a:rPr lang="en-GB" sz="2400" dirty="0"/>
              <a:t> </a:t>
            </a:r>
            <a:r>
              <a:rPr lang="en-GB" sz="2400" dirty="0" err="1"/>
              <a:t>coraz</a:t>
            </a:r>
            <a:r>
              <a:rPr lang="en-GB" sz="2400" dirty="0"/>
              <a:t> </a:t>
            </a:r>
            <a:r>
              <a:rPr lang="en-GB" sz="2400" dirty="0" err="1"/>
              <a:t>trudniej</a:t>
            </a:r>
            <a:r>
              <a:rPr lang="en-GB" sz="2400" dirty="0"/>
              <a:t> o </a:t>
            </a:r>
            <a:r>
              <a:rPr lang="en-GB" sz="2400" dirty="0" err="1"/>
              <a:t>prawdziwego</a:t>
            </a:r>
            <a:r>
              <a:rPr lang="en-GB" sz="2400" dirty="0"/>
              <a:t> </a:t>
            </a:r>
            <a:r>
              <a:rPr lang="en-GB" sz="2400" dirty="0" err="1"/>
              <a:t>dżentelmena</a:t>
            </a:r>
            <a:r>
              <a:rPr lang="en-GB" sz="2400" dirty="0"/>
              <a:t>.</a:t>
            </a:r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en-GB" sz="2400" dirty="0"/>
          </a:p>
          <a:p>
            <a:pPr marL="0" indent="0">
              <a:lnSpc>
                <a:spcPct val="93000"/>
              </a:lnSpc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GB" sz="2400" dirty="0"/>
              <a:t>4. </a:t>
            </a:r>
            <a:r>
              <a:rPr lang="en-GB" sz="2400" dirty="0" err="1"/>
              <a:t>Jeśli</a:t>
            </a:r>
            <a:r>
              <a:rPr lang="en-GB" sz="2400" dirty="0"/>
              <a:t> </a:t>
            </a:r>
            <a:r>
              <a:rPr lang="en-GB" sz="2400" dirty="0" err="1"/>
              <a:t>Józek</a:t>
            </a:r>
            <a:r>
              <a:rPr lang="en-GB" sz="2400" dirty="0"/>
              <a:t> </a:t>
            </a:r>
            <a:r>
              <a:rPr lang="en-GB" sz="2400" dirty="0" err="1"/>
              <a:t>nie</a:t>
            </a:r>
            <a:r>
              <a:rPr lang="en-GB" sz="2400" dirty="0"/>
              <a:t> </a:t>
            </a:r>
            <a:r>
              <a:rPr lang="en-GB" sz="2400" dirty="0" err="1"/>
              <a:t>zmieni</a:t>
            </a:r>
            <a:r>
              <a:rPr lang="en-GB" sz="2400" dirty="0"/>
              <a:t> </a:t>
            </a:r>
            <a:r>
              <a:rPr lang="en-GB" sz="2400" dirty="0" err="1"/>
              <a:t>swoich</a:t>
            </a:r>
            <a:r>
              <a:rPr lang="en-GB" sz="2400" dirty="0"/>
              <a:t> </a:t>
            </a:r>
            <a:r>
              <a:rPr lang="en-GB" sz="2400" dirty="0" err="1"/>
              <a:t>preferencji</a:t>
            </a:r>
            <a:r>
              <a:rPr lang="en-GB" sz="2400" dirty="0"/>
              <a:t>, to </a:t>
            </a:r>
            <a:r>
              <a:rPr lang="en-GB" sz="2400" dirty="0" err="1"/>
              <a:t>jego</a:t>
            </a:r>
            <a:r>
              <a:rPr lang="en-GB" sz="2400" dirty="0"/>
              <a:t> </a:t>
            </a:r>
            <a:r>
              <a:rPr lang="en-GB" sz="2400" dirty="0" err="1"/>
              <a:t>związek</a:t>
            </a:r>
            <a:r>
              <a:rPr lang="en-GB" sz="2400" dirty="0"/>
              <a:t> z </a:t>
            </a:r>
            <a:r>
              <a:rPr lang="en-GB" sz="2400" dirty="0" err="1"/>
              <a:t>Mariolką</a:t>
            </a:r>
            <a:r>
              <a:rPr lang="en-GB" sz="2400" dirty="0"/>
              <a:t> </a:t>
            </a:r>
            <a:r>
              <a:rPr lang="en-GB" sz="2400" dirty="0" err="1"/>
              <a:t>nie</a:t>
            </a:r>
            <a:r>
              <a:rPr lang="en-GB" sz="2400" dirty="0"/>
              <a:t> </a:t>
            </a:r>
            <a:r>
              <a:rPr lang="en-GB" sz="2400" dirty="0" err="1"/>
              <a:t>potrwa</a:t>
            </a:r>
            <a:r>
              <a:rPr lang="en-GB" sz="2400" dirty="0"/>
              <a:t> </a:t>
            </a:r>
            <a:r>
              <a:rPr lang="en-GB" sz="2400" dirty="0" err="1"/>
              <a:t>długo</a:t>
            </a:r>
            <a:r>
              <a:rPr lang="en-GB" sz="2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Wypowiedź argumentacyjna i argument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Jako że każdy człowiek jest śmiertelny, a Sokrates – możecie mi wierzyć – jest człowiekiem, więc także on jest śmiertelny.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sz="2400" dirty="0"/>
              <a:t>P1: Każdy człowiek jest śmiertelny.</a:t>
            </a:r>
          </a:p>
          <a:p>
            <a:pPr>
              <a:buNone/>
            </a:pPr>
            <a:r>
              <a:rPr lang="pl-PL" sz="2400" u="sng" dirty="0"/>
              <a:t>P2: Sokrates jest człowiekiem.</a:t>
            </a:r>
          </a:p>
          <a:p>
            <a:pPr>
              <a:buNone/>
            </a:pPr>
            <a:r>
              <a:rPr lang="pl-PL" sz="2400" dirty="0"/>
              <a:t>W: Sokrates jest śmiertelny.</a:t>
            </a:r>
          </a:p>
        </p:txBody>
      </p:sp>
      <p:pic>
        <p:nvPicPr>
          <p:cNvPr id="4" name="Picture 2" descr="http://ksiazkowehistorie.blox.pl/resource/Smierc_Sokrat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1402" y="2787821"/>
            <a:ext cx="5726838" cy="3730629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2808020" y="4653136"/>
            <a:ext cx="13035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u="sng" dirty="0">
                <a:solidFill>
                  <a:schemeClr val="tx2"/>
                </a:solidFill>
              </a:rPr>
              <a:t>P1   P2</a:t>
            </a:r>
          </a:p>
          <a:p>
            <a:endParaRPr lang="pl-PL" sz="3200" u="sng" dirty="0">
              <a:solidFill>
                <a:schemeClr val="tx2"/>
              </a:solidFill>
            </a:endParaRPr>
          </a:p>
          <a:p>
            <a:pPr algn="ctr"/>
            <a:r>
              <a:rPr lang="pl-PL" sz="3200" dirty="0">
                <a:solidFill>
                  <a:schemeClr val="tx2"/>
                </a:solidFill>
              </a:rPr>
              <a:t>W</a:t>
            </a:r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3478952" y="5142676"/>
            <a:ext cx="0" cy="43204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tatic.guim.co.uk/sys-images/BOOKS/Pix/pictures/2011/1/17/1295278375738/Sherlock-Holmes-007.jpg"/>
          <p:cNvPicPr>
            <a:picLocks noChangeAspect="1" noChangeArrowheads="1"/>
          </p:cNvPicPr>
          <p:nvPr/>
        </p:nvPicPr>
        <p:blipFill>
          <a:blip r:embed="rId2" cstate="print">
            <a:lum bright="71000"/>
          </a:blip>
          <a:srcRect/>
          <a:stretch>
            <a:fillRect/>
          </a:stretch>
        </p:blipFill>
        <p:spPr bwMode="auto">
          <a:xfrm>
            <a:off x="1847528" y="1700809"/>
            <a:ext cx="8208912" cy="4925347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Rekonstrukcja argumentu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7152" y="1632789"/>
            <a:ext cx="8229600" cy="3196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/>
              <a:t>[P1] Chociaż okno salonu jest otwarte, jednak na zewnątrz nie widać żadnych śladów, podczas gdy ziemia jest miękka po wczorajszym deszczu. </a:t>
            </a:r>
            <a:endParaRPr lang="en-US" sz="2000" dirty="0"/>
          </a:p>
          <a:p>
            <a:pPr>
              <a:buNone/>
            </a:pPr>
            <a:r>
              <a:rPr lang="pl-PL" sz="2000" dirty="0"/>
              <a:t>[P2] Klamra zamykająca pudełko nie była wyłamana, lecz otwarta za pomocą klucza, który leżał schowany za zegarem.</a:t>
            </a:r>
          </a:p>
          <a:p>
            <a:pPr>
              <a:buNone/>
            </a:pPr>
            <a:r>
              <a:rPr lang="pl-PL" sz="2000" dirty="0"/>
              <a:t>[P3]</a:t>
            </a:r>
            <a:r>
              <a:rPr lang="en-US" sz="2000" dirty="0"/>
              <a:t> </a:t>
            </a:r>
            <a:r>
              <a:rPr lang="pl-PL" sz="2000" dirty="0"/>
              <a:t>Nikt nie słyszał szczekania psa, więc pies nie zaszczekał</a:t>
            </a:r>
            <a:r>
              <a:rPr lang="en-US" sz="2000" dirty="0"/>
              <a:t>.</a:t>
            </a:r>
            <a:endParaRPr lang="pl-PL" sz="2000" dirty="0"/>
          </a:p>
          <a:p>
            <a:pPr>
              <a:buNone/>
            </a:pPr>
            <a:r>
              <a:rPr lang="pl-PL" sz="2000" dirty="0"/>
              <a:t>[W] Przestępstwo popełniła osoba mieszkająca w tym domu. </a:t>
            </a:r>
            <a:endParaRPr lang="en-US" sz="20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1991544" y="3356992"/>
            <a:ext cx="8064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1919537" y="5013176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P1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390516" y="5013176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238388" y="5013176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P2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258236" y="6074132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W</a:t>
            </a:r>
          </a:p>
        </p:txBody>
      </p:sp>
      <p:cxnSp>
        <p:nvCxnSpPr>
          <p:cNvPr id="11" name="Łącznik łamany 10"/>
          <p:cNvCxnSpPr>
            <a:stCxn id="6" idx="2"/>
            <a:endCxn id="9" idx="1"/>
          </p:cNvCxnSpPr>
          <p:nvPr/>
        </p:nvCxnSpPr>
        <p:spPr>
          <a:xfrm rot="16200000" flipH="1">
            <a:off x="2327552" y="5405059"/>
            <a:ext cx="799346" cy="1062021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Kształt 14"/>
          <p:cNvCxnSpPr>
            <a:stCxn id="7" idx="2"/>
            <a:endCxn id="9" idx="3"/>
          </p:cNvCxnSpPr>
          <p:nvPr/>
        </p:nvCxnSpPr>
        <p:spPr>
          <a:xfrm rot="5400000">
            <a:off x="3814874" y="5483422"/>
            <a:ext cx="799346" cy="905294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>
            <a:stCxn id="8" idx="2"/>
            <a:endCxn id="9" idx="0"/>
          </p:cNvCxnSpPr>
          <p:nvPr/>
        </p:nvCxnSpPr>
        <p:spPr>
          <a:xfrm flipH="1">
            <a:off x="3510068" y="5536396"/>
            <a:ext cx="4998" cy="53773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524001" y="5085184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u="sng" dirty="0">
                <a:solidFill>
                  <a:schemeClr val="tx2"/>
                </a:solidFill>
              </a:rPr>
              <a:t>P1a + P1b +P1c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439816" y="4593902"/>
            <a:ext cx="542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solidFill>
                  <a:schemeClr val="tx2"/>
                </a:solidFill>
              </a:rPr>
              <a:t>P3a</a:t>
            </a:r>
          </a:p>
          <a:p>
            <a:pPr algn="ctr"/>
            <a:endParaRPr lang="pl-PL" dirty="0">
              <a:solidFill>
                <a:schemeClr val="tx2"/>
              </a:solidFill>
            </a:endParaRPr>
          </a:p>
          <a:p>
            <a:pPr algn="ctr"/>
            <a:r>
              <a:rPr lang="pl-PL" dirty="0">
                <a:solidFill>
                  <a:schemeClr val="tx2"/>
                </a:solidFill>
              </a:rPr>
              <a:t>P3b</a:t>
            </a:r>
          </a:p>
        </p:txBody>
      </p:sp>
      <p:cxnSp>
        <p:nvCxnSpPr>
          <p:cNvPr id="18" name="Łącznik prosty ze strzałką 17"/>
          <p:cNvCxnSpPr/>
          <p:nvPr/>
        </p:nvCxnSpPr>
        <p:spPr>
          <a:xfrm>
            <a:off x="4693920" y="4953942"/>
            <a:ext cx="0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114194" y="5085184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u="sng" dirty="0">
                <a:solidFill>
                  <a:schemeClr val="tx2"/>
                </a:solidFill>
              </a:rPr>
              <a:t>P2a + P2b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0" y="313953"/>
            <a:ext cx="8229600" cy="1067152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/>
              <a:t>Entymematy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980480" y="1646093"/>
            <a:ext cx="8229600" cy="4445746"/>
          </a:xfrm>
          <a:prstGeom prst="rect">
            <a:avLst/>
          </a:prstGeom>
          <a:noFill/>
          <a:ln/>
        </p:spPr>
        <p:txBody>
          <a:bodyPr vert="horz" lIns="0" tIns="0" rIns="0" bIns="0" rtlCol="0" anchor="ctr">
            <a:normAutofit/>
          </a:bodyPr>
          <a:lstStyle/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500" i="1" dirty="0" err="1"/>
              <a:t>Czego</a:t>
            </a:r>
            <a:r>
              <a:rPr lang="en-GB" sz="2500" i="1" dirty="0"/>
              <a:t> </a:t>
            </a:r>
            <a:r>
              <a:rPr lang="en-GB" sz="2500" i="1" dirty="0" err="1"/>
              <a:t>tu</a:t>
            </a:r>
            <a:r>
              <a:rPr lang="en-GB" sz="2500" i="1" dirty="0"/>
              <a:t> </a:t>
            </a:r>
            <a:r>
              <a:rPr lang="en-GB" sz="2500" i="1" dirty="0" err="1"/>
              <a:t>brakuje</a:t>
            </a:r>
            <a:r>
              <a:rPr lang="en-GB" sz="2500" i="1" dirty="0"/>
              <a:t>?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500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500" dirty="0" err="1"/>
              <a:t>Teraz</a:t>
            </a:r>
            <a:r>
              <a:rPr lang="en-GB" sz="2500" dirty="0"/>
              <a:t> jest </a:t>
            </a:r>
            <a:r>
              <a:rPr lang="en-GB" sz="2500" dirty="0" err="1"/>
              <a:t>grudzień</a:t>
            </a:r>
            <a:r>
              <a:rPr lang="en-GB" sz="2500" dirty="0"/>
              <a:t>. </a:t>
            </a:r>
            <a:r>
              <a:rPr lang="en-GB" sz="2500" dirty="0" err="1"/>
              <a:t>Zatem</a:t>
            </a:r>
            <a:r>
              <a:rPr lang="en-GB" sz="2500" dirty="0"/>
              <a:t> </a:t>
            </a:r>
            <a:r>
              <a:rPr lang="en-GB" sz="2500" dirty="0" err="1"/>
              <a:t>wkrótce</a:t>
            </a:r>
            <a:r>
              <a:rPr lang="en-GB" sz="2500" dirty="0"/>
              <a:t> </a:t>
            </a:r>
            <a:r>
              <a:rPr lang="en-GB" sz="2500" dirty="0" err="1"/>
              <a:t>będzie</a:t>
            </a:r>
            <a:r>
              <a:rPr lang="en-GB" sz="2500" dirty="0"/>
              <a:t> </a:t>
            </a:r>
            <a:r>
              <a:rPr lang="en-GB" sz="2500" dirty="0" err="1"/>
              <a:t>styczeń</a:t>
            </a:r>
            <a:r>
              <a:rPr lang="en-GB" sz="2500" dirty="0"/>
              <a:t>.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500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500" dirty="0"/>
              <a:t>Po </a:t>
            </a:r>
            <a:r>
              <a:rPr lang="en-GB" sz="2500" dirty="0" err="1"/>
              <a:t>grudniu</a:t>
            </a:r>
            <a:r>
              <a:rPr lang="en-GB" sz="2500" dirty="0"/>
              <a:t> </a:t>
            </a:r>
            <a:r>
              <a:rPr lang="en-GB" sz="2500" dirty="0" err="1"/>
              <a:t>następuje</a:t>
            </a:r>
            <a:r>
              <a:rPr lang="en-GB" sz="2500" dirty="0"/>
              <a:t> </a:t>
            </a:r>
            <a:r>
              <a:rPr lang="en-GB" sz="2500" dirty="0" err="1"/>
              <a:t>styczeń</a:t>
            </a:r>
            <a:r>
              <a:rPr lang="en-GB" sz="2500" dirty="0"/>
              <a:t>. </a:t>
            </a:r>
            <a:r>
              <a:rPr lang="en-GB" sz="2500" dirty="0" err="1"/>
              <a:t>Zatem</a:t>
            </a:r>
            <a:r>
              <a:rPr lang="en-GB" sz="2500" dirty="0"/>
              <a:t> </a:t>
            </a:r>
            <a:r>
              <a:rPr lang="en-GB" sz="2500" dirty="0" err="1"/>
              <a:t>wkrótce</a:t>
            </a:r>
            <a:r>
              <a:rPr lang="en-GB" sz="2500" dirty="0"/>
              <a:t> </a:t>
            </a:r>
            <a:r>
              <a:rPr lang="en-GB" sz="2500" dirty="0" err="1"/>
              <a:t>będzie</a:t>
            </a:r>
            <a:r>
              <a:rPr lang="en-GB" sz="2500" dirty="0"/>
              <a:t> </a:t>
            </a:r>
            <a:r>
              <a:rPr lang="en-GB" sz="2500" dirty="0" err="1"/>
              <a:t>styczeń</a:t>
            </a:r>
            <a:r>
              <a:rPr lang="en-GB" sz="2500" dirty="0"/>
              <a:t>.</a:t>
            </a:r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500" dirty="0"/>
          </a:p>
          <a:p>
            <a:pPr marL="0" indent="0">
              <a:lnSpc>
                <a:spcPct val="93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500" dirty="0" err="1"/>
              <a:t>Większy</a:t>
            </a:r>
            <a:r>
              <a:rPr lang="en-GB" sz="2500" dirty="0"/>
              <a:t> hamburger to </a:t>
            </a:r>
            <a:r>
              <a:rPr lang="en-GB" sz="2500" dirty="0" err="1"/>
              <a:t>lepszy</a:t>
            </a:r>
            <a:r>
              <a:rPr lang="en-GB" sz="2500" dirty="0"/>
              <a:t> hamburger. </a:t>
            </a:r>
            <a:r>
              <a:rPr lang="en-GB" sz="2500" dirty="0" err="1"/>
              <a:t>Hamburgery</a:t>
            </a:r>
            <a:r>
              <a:rPr lang="en-GB" sz="2500" dirty="0"/>
              <a:t> </a:t>
            </a:r>
            <a:r>
              <a:rPr lang="en-GB" sz="2500" dirty="0" err="1"/>
              <a:t>są</a:t>
            </a:r>
            <a:r>
              <a:rPr lang="en-GB" sz="2500" dirty="0"/>
              <a:t> </a:t>
            </a:r>
            <a:r>
              <a:rPr lang="en-GB" sz="2500" dirty="0" err="1"/>
              <a:t>większe</a:t>
            </a:r>
            <a:r>
              <a:rPr lang="en-GB" sz="2500" dirty="0"/>
              <a:t> w </a:t>
            </a:r>
            <a:r>
              <a:rPr lang="en-GB" sz="2500" dirty="0" err="1"/>
              <a:t>BurgerKing</a:t>
            </a:r>
            <a:r>
              <a:rPr lang="en-GB" sz="25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Znalezione obrazy dla zapytania smoking causes slow painful dea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4772627" cy="635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87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Ocena argumentów: słabe i mocne argumenty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0" y="1927374"/>
            <a:ext cx="42588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Przepis na silny argument</a:t>
            </a:r>
            <a:r>
              <a:rPr lang="en-US" dirty="0"/>
              <a:t>:</a:t>
            </a:r>
          </a:p>
          <a:p>
            <a:r>
              <a:rPr lang="pl-PL" dirty="0"/>
              <a:t>Wiarygodne przesłanki</a:t>
            </a:r>
            <a:r>
              <a:rPr lang="en-US" dirty="0"/>
              <a:t>;</a:t>
            </a:r>
          </a:p>
          <a:p>
            <a:r>
              <a:rPr lang="pl-PL" dirty="0"/>
              <a:t>wniosek wynika z przesłanek na podstawie poprawnej zasady wynikania.</a:t>
            </a:r>
            <a:endParaRPr lang="en-US" dirty="0"/>
          </a:p>
        </p:txBody>
      </p:sp>
      <p:pic>
        <p:nvPicPr>
          <p:cNvPr id="1026" name="Picture 2" descr="http://jgordonduncan.files.wordpress.com/2010/02/davidandgolia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7" y="1700808"/>
            <a:ext cx="3846213" cy="43924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613</Words>
  <Application>Microsoft Office PowerPoint</Application>
  <PresentationFormat>Panoramiczny</PresentationFormat>
  <Paragraphs>103</Paragraphs>
  <Slides>12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Logika dla prawników Pojęcie i budowa argumentu</vt:lpstr>
      <vt:lpstr>Teoria argumentacji</vt:lpstr>
      <vt:lpstr>Pojęcie argumentu</vt:lpstr>
      <vt:lpstr>Jak rozpoznać argument, kiedy się go widzi?</vt:lpstr>
      <vt:lpstr>Wypowiedź argumentacyjna i argument</vt:lpstr>
      <vt:lpstr>Rekonstrukcja argumentu</vt:lpstr>
      <vt:lpstr>Entymematy</vt:lpstr>
      <vt:lpstr>Prezentacja programu PowerPoint</vt:lpstr>
      <vt:lpstr>Ocena argumentów: słabe i mocne argumenty</vt:lpstr>
      <vt:lpstr>Możliwe błędy w argumentacji</vt:lpstr>
      <vt:lpstr>Podział argumentów</vt:lpstr>
      <vt:lpstr>Teoria argumentacji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 Pytania o logikę</dc:title>
  <dc:creator>Maciej Pichlak</dc:creator>
  <cp:lastModifiedBy>Maciej Pichlak</cp:lastModifiedBy>
  <cp:revision>19</cp:revision>
  <dcterms:created xsi:type="dcterms:W3CDTF">2019-10-19T07:40:16Z</dcterms:created>
  <dcterms:modified xsi:type="dcterms:W3CDTF">2019-12-14T19:25:04Z</dcterms:modified>
</cp:coreProperties>
</file>