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8" r:id="rId3"/>
    <p:sldId id="262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DF9A94-BDC4-46C2-A0AE-9AA3172E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14861F-1D44-4B0B-AE8E-A32DA82F9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D47944-9F88-451C-B91E-46BB25E3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722AC3-E9FC-49E3-87DC-EEDFE963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171EFC-804B-4C56-B185-2168B82B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58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44F7DD-4AC2-4632-992A-681955BF2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6CF0DC7-BBF5-4D4D-A6AF-37B1C3D56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4B2A93-6FDB-444E-9C30-AD94AAEC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710BF8-D380-4EA0-93EB-C3EED4CF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58C3B8-9E74-4BE0-B886-70579B75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939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1E0D351-B1B5-4357-AAC7-4CC255AFB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27F7F92-480C-405C-910D-CA9065CDA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E572AA-1B61-418F-A08B-1C0F4CB4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6C2EC-B52E-4519-B69C-CFC8A7C6C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52EDF70-2899-4B3A-AC41-6E932733F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868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C19BF6-E936-47F9-93A3-3B30DAB0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9C7AAE-E2CA-4F67-A797-4E5D8802E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DF485B-0711-4A77-8E48-6B35BC0E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2BECF5-47BE-415E-977F-2DABF604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26EF615-076D-4217-B002-A175C631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17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F72B6-E0A8-4C95-A65E-9A3C14C7C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2B069B-7977-485F-8BB6-B0990360A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BB8442-FEA2-41B0-A780-F5D46AB5E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D32B65-00B1-446C-ACFA-75F6B36BD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D334EF-A213-47FD-A4EE-1B7CC2A6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863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6556ED-6487-471F-A1AF-508D1F110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8007F2-1FE7-40C7-97C4-4E4004241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F96AC94-5F48-4CD1-B67D-141F6CA80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712768-0F0E-4041-8C15-5631108D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899CED-5DCC-485F-9DFE-A40B01E9F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1E5ED07-453A-45C5-8D37-BF538F4A9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20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E1EA56-C558-481A-A407-92E0C7F0B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6007C1-E5FB-4B17-8E7C-26EDCD3F6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614DED-256A-45F8-8C20-3AB894BDC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B6A7E97-0F79-4A0F-BD24-C18C1197F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C12C9A4-22C4-4BB6-9FC0-F5F4F0C4B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9335253-CDAF-40E3-B41B-09ECEF30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4282300-FB56-4EE5-8BCB-49D96BA3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C0C5118-8D11-4D96-B4C9-AC0D0B1B8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00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3B0C8A-8B01-47D3-AA69-84A8FCBC2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1CA8B9F-8B41-460E-9772-445730386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08DF382-805B-4926-BB8C-74D3F1F3B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F26CBB2-1D6E-4424-9B8F-01746075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188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65F8007-976F-4EA5-88CC-2984EB2A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A6E0F3F-D2D3-4189-93EA-B0DF1989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B6125B3-7D6A-42B5-B879-DF8A3566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952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FC5149-798D-4FBE-8045-890A216B6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596B53-B8DD-4E60-B667-C69EAA4E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60FED6-517C-4E60-B1B5-920C8BAFF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B2BD69-7015-4B87-98E4-FFE422CC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522B5E4-7F50-4705-85E6-2C7EBA12B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DA540F-E9E3-4CF7-BF6C-F784E474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04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AEC09-F912-408A-A8A7-DF141548C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E919521-2880-41F5-BD17-98C66DA60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A5541F-3A04-459A-8E27-848DB03C8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6B475B3-AFF8-4E67-B3A3-992404960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5FF1E54-CB84-416B-9A2B-6671DCBD8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BFC2D4A-DAB3-4C37-90C5-B81B4782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26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4C85E80-67A4-499C-B401-4701C1CD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41F57B-21F9-4A5B-A277-4E767ECC5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7E49A6-9D8A-4B1E-AC6A-8763776FF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2E5E-0B5C-4379-9C1F-755995F2DC20}" type="datetimeFigureOut">
              <a:rPr lang="pl-PL" smtClean="0"/>
              <a:t>24.01.2020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20D470-77E3-40D2-90C8-E20580E5B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FFF56D-2933-4744-80D3-39FFDCF4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4588-DC89-4566-854D-79A274468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85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/>
              <a:t>Logika dla prawników</a:t>
            </a:r>
            <a:br>
              <a:rPr lang="pl-PL"/>
            </a:br>
            <a:r>
              <a:rPr lang="pl-PL" sz="4800" dirty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pl-PL" sz="4800">
                <a:solidFill>
                  <a:schemeClr val="bg2">
                    <a:lumMod val="50000"/>
                  </a:schemeClr>
                </a:solidFill>
              </a:rPr>
              <a:t>nioskowania </a:t>
            </a:r>
            <a:r>
              <a:rPr lang="pl-PL" sz="4800" dirty="0">
                <a:solidFill>
                  <a:schemeClr val="bg2">
                    <a:lumMod val="50000"/>
                  </a:schemeClr>
                </a:solidFill>
              </a:rPr>
              <a:t>prawnicze</a:t>
            </a:r>
            <a:endParaRPr lang="pl-PL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Dr 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Uniwersytet Wrocławski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Katedra Teorii i Filozofii Prawa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Pokój 302A | </a:t>
            </a: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Analogia czy a </a:t>
            </a:r>
            <a:r>
              <a:rPr lang="pl-PL" dirty="0" err="1"/>
              <a:t>contrario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u="sng" dirty="0"/>
              <a:t>Kryterium ogólne:</a:t>
            </a:r>
            <a:r>
              <a:rPr lang="pl-PL" dirty="0"/>
              <a:t> istnienie wspólnego </a:t>
            </a:r>
            <a:r>
              <a:rPr lang="pl-PL" i="1" dirty="0" err="1"/>
              <a:t>ratio</a:t>
            </a:r>
            <a:r>
              <a:rPr lang="pl-PL" i="1" dirty="0"/>
              <a:t> </a:t>
            </a:r>
            <a:r>
              <a:rPr lang="pl-PL" i="1" dirty="0" err="1"/>
              <a:t>legis</a:t>
            </a:r>
            <a:endParaRPr lang="pl-PL" i="1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dirty="0">
                <a:solidFill>
                  <a:schemeClr val="tx2"/>
                </a:solidFill>
              </a:rPr>
              <a:t>Problem kradzieży impulsów telefonicznych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u="sng" dirty="0"/>
              <a:t>Specyficznie prawnicze kryteria </a:t>
            </a:r>
            <a:r>
              <a:rPr lang="pl-PL" dirty="0"/>
              <a:t>– analogia ograniczona:</a:t>
            </a:r>
          </a:p>
          <a:p>
            <a:r>
              <a:rPr lang="pl-PL" dirty="0"/>
              <a:t>Przez język normy prawnej (zwroty typu „wyłącznie” etc.);</a:t>
            </a:r>
          </a:p>
          <a:p>
            <a:r>
              <a:rPr lang="pl-PL" dirty="0"/>
              <a:t>W prawie karnym na niekorzyść oskarżonego;</a:t>
            </a:r>
          </a:p>
          <a:p>
            <a:r>
              <a:rPr lang="pl-PL" dirty="0"/>
              <a:t>W prawie podatkowym na niekorzyść podatnika;</a:t>
            </a:r>
          </a:p>
          <a:p>
            <a:r>
              <a:rPr lang="pl-PL" dirty="0"/>
              <a:t>Przy ograniczeniach podstawowych praw i wolności człowieka i obywatela;</a:t>
            </a:r>
          </a:p>
          <a:p>
            <a:r>
              <a:rPr lang="pl-PL" dirty="0"/>
              <a:t>Przy normach typu </a:t>
            </a:r>
            <a:r>
              <a:rPr lang="pl-PL" i="1" dirty="0" err="1"/>
              <a:t>lex</a:t>
            </a:r>
            <a:r>
              <a:rPr lang="pl-PL" i="1" dirty="0"/>
              <a:t> </a:t>
            </a:r>
            <a:r>
              <a:rPr lang="pl-PL" i="1" dirty="0" err="1"/>
              <a:t>specialis</a:t>
            </a:r>
            <a:r>
              <a:rPr lang="pl-PL" i="1" dirty="0"/>
              <a:t>;</a:t>
            </a:r>
          </a:p>
          <a:p>
            <a:r>
              <a:rPr lang="pl-PL" dirty="0"/>
              <a:t>Przy wyjątkach od zasad ogólnych.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Analogia </a:t>
            </a:r>
            <a:r>
              <a:rPr lang="pl-PL" dirty="0" err="1"/>
              <a:t>iuris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Analogia z grupy norm, z których wynika wspólna zasada ogólna.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Istnieje stan rzeczy S1, który nie jest unormowany</a:t>
            </a:r>
          </a:p>
          <a:p>
            <a:pPr>
              <a:buNone/>
            </a:pPr>
            <a:r>
              <a:rPr lang="pl-PL" dirty="0"/>
              <a:t>Obowiązują normy N1, N2, N3..., które wspólnie wyrażają pewną zasadę ogólną</a:t>
            </a:r>
          </a:p>
          <a:p>
            <a:pPr>
              <a:buNone/>
            </a:pPr>
            <a:r>
              <a:rPr lang="pl-PL" u="sng" dirty="0"/>
              <a:t>Zasada ogólna nie jest wprost wyrażona w tekście</a:t>
            </a:r>
          </a:p>
          <a:p>
            <a:pPr>
              <a:buNone/>
            </a:pPr>
            <a:r>
              <a:rPr lang="pl-PL" dirty="0"/>
              <a:t>Należy uznać obowiązywanie normy </a:t>
            </a:r>
            <a:r>
              <a:rPr lang="pl-PL" dirty="0" err="1"/>
              <a:t>Nn</a:t>
            </a:r>
            <a:r>
              <a:rPr lang="pl-PL" dirty="0"/>
              <a:t>, która normuje S1 i także wyraża tę samą zasadę ogólną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Analogia </a:t>
            </a:r>
            <a:r>
              <a:rPr lang="pl-PL" dirty="0" err="1"/>
              <a:t>iuris</a:t>
            </a:r>
            <a:r>
              <a:rPr lang="pl-PL" dirty="0"/>
              <a:t>: przykłady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zasada ochrony dobra dziecka w prawie rodzinnym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zasada zamkniętego systemu źródeł prawa w prawie konstytucyjnym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zasada formalizmu procesowego w postępowaniu cywilnym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(tzw. zasady prawa w ujęciu opisowym)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/>
              <a:t>Uwaga! Szczególny sposób użycia terminu analogia </a:t>
            </a:r>
            <a:r>
              <a:rPr lang="pl-PL" i="1" dirty="0" err="1"/>
              <a:t>iuris</a:t>
            </a:r>
            <a:r>
              <a:rPr lang="pl-PL" i="1" dirty="0"/>
              <a:t> przez sądy.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 </a:t>
            </a:r>
            <a:r>
              <a:rPr lang="pl-PL" dirty="0" err="1"/>
              <a:t>fortiori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Skoro obowiązuje norma N1, która posiada określone uzasadnienie (</a:t>
            </a:r>
            <a:r>
              <a:rPr lang="pl-PL" i="1" dirty="0" err="1"/>
              <a:t>ratio</a:t>
            </a:r>
            <a:r>
              <a:rPr lang="pl-PL" i="1" dirty="0"/>
              <a:t> </a:t>
            </a:r>
            <a:r>
              <a:rPr lang="pl-PL" i="1" dirty="0" err="1"/>
              <a:t>legis</a:t>
            </a:r>
            <a:r>
              <a:rPr lang="pl-PL" dirty="0"/>
              <a:t>), to tym bardziej należy uznać obowiązywanie normy N2, mającej silniejsze uzasadnienie.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u="sng" dirty="0">
                <a:solidFill>
                  <a:schemeClr val="tx2"/>
                </a:solidFill>
              </a:rPr>
              <a:t>A </a:t>
            </a:r>
            <a:r>
              <a:rPr lang="pl-PL" i="1" u="sng" dirty="0" err="1">
                <a:solidFill>
                  <a:schemeClr val="tx2"/>
                </a:solidFill>
              </a:rPr>
              <a:t>maiori</a:t>
            </a:r>
            <a:r>
              <a:rPr lang="pl-PL" i="1" u="sng" dirty="0">
                <a:solidFill>
                  <a:schemeClr val="tx2"/>
                </a:solidFill>
              </a:rPr>
              <a:t> ad minus:</a:t>
            </a:r>
          </a:p>
          <a:p>
            <a:pPr>
              <a:buNone/>
            </a:pPr>
            <a:r>
              <a:rPr lang="pl-PL" dirty="0"/>
              <a:t>Skoro wolno czynić więcej, tym bardziej wolno czynić mniej.</a:t>
            </a:r>
          </a:p>
          <a:p>
            <a:pPr>
              <a:buNone/>
            </a:pPr>
            <a:r>
              <a:rPr lang="pl-PL" dirty="0"/>
              <a:t>Skoro nakazane jest czynić więcej, tym bardziej nakazane jest czynić mniej.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u="sng" dirty="0">
                <a:solidFill>
                  <a:schemeClr val="tx2"/>
                </a:solidFill>
              </a:rPr>
              <a:t>A </a:t>
            </a:r>
            <a:r>
              <a:rPr lang="pl-PL" i="1" u="sng" dirty="0" err="1">
                <a:solidFill>
                  <a:schemeClr val="tx2"/>
                </a:solidFill>
              </a:rPr>
              <a:t>minori</a:t>
            </a:r>
            <a:r>
              <a:rPr lang="pl-PL" i="1" u="sng" dirty="0">
                <a:solidFill>
                  <a:schemeClr val="tx2"/>
                </a:solidFill>
              </a:rPr>
              <a:t> ad </a:t>
            </a:r>
            <a:r>
              <a:rPr lang="pl-PL" i="1" u="sng" dirty="0" err="1">
                <a:solidFill>
                  <a:schemeClr val="tx2"/>
                </a:solidFill>
              </a:rPr>
              <a:t>maius</a:t>
            </a:r>
            <a:r>
              <a:rPr lang="pl-PL" i="1" u="sng" dirty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pl-PL" dirty="0"/>
              <a:t>Skoro zakazane jest czynić mniej, tym bardziej zakazane jest czynić więcej.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Spory wokół logiki prawniczej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/>
              <a:t>Bóg obdarzył Jego Wysokość niezwykłą wiedzą oraz wspaniałymi przyrodzonymi talentami… Jego Wysokość nie był jednak szkolony w prawach swojego królestwa Anglii. Zaś sprawy, które dotyczą życia, dziedziczenia, dóbr i majątków jego poddanych nie powinny być rozstrzygane poprzez rozum naturalny, lecz przy pomocy sztucznego rozumu i osądu prawnego. Prawo bowiem jest sztuką wymagającą długich studiów i doświadczenia, nim człowiek posiądzie jej znajomość.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Sir Edward </a:t>
            </a:r>
            <a:r>
              <a:rPr lang="pl-PL" dirty="0" err="1"/>
              <a:t>Coke</a:t>
            </a:r>
            <a:r>
              <a:rPr lang="pl-PL" dirty="0"/>
              <a:t> do Króla Jakuba I, w 1607 r.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Na początek zabijmy wszystkich prawników.</a:t>
            </a:r>
          </a:p>
          <a:p>
            <a:pPr algn="r">
              <a:buNone/>
            </a:pPr>
            <a:r>
              <a:rPr lang="pl-PL" dirty="0"/>
              <a:t>W. Szekspir, </a:t>
            </a:r>
            <a:r>
              <a:rPr lang="pl-PL" i="1" dirty="0"/>
              <a:t>Henryk VI</a:t>
            </a:r>
            <a:r>
              <a:rPr lang="pl-PL" dirty="0"/>
              <a:t>, ok. 1590 r.</a:t>
            </a:r>
            <a:endParaRPr lang="pl-PL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Typy argumentów w ramach argumentacji prawniczej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50629"/>
            <a:ext cx="10515600" cy="4021383"/>
          </a:xfrm>
        </p:spPr>
        <p:txBody>
          <a:bodyPr/>
          <a:lstStyle/>
          <a:p>
            <a:r>
              <a:rPr lang="pl-PL" dirty="0"/>
              <a:t>Ogólne reguły argumentacji teoretycznej</a:t>
            </a:r>
          </a:p>
          <a:p>
            <a:r>
              <a:rPr lang="pl-PL" dirty="0"/>
              <a:t>Ogólne reguły argumentacji praktycznej</a:t>
            </a:r>
          </a:p>
          <a:p>
            <a:r>
              <a:rPr lang="pl-PL" dirty="0"/>
              <a:t>Reguły egzegezy</a:t>
            </a:r>
          </a:p>
          <a:p>
            <a:r>
              <a:rPr lang="pl-PL" dirty="0"/>
              <a:t>Argumenty dogmatyczne</a:t>
            </a:r>
          </a:p>
          <a:p>
            <a:r>
              <a:rPr lang="pl-PL" dirty="0"/>
              <a:t>Orzecznictwo</a:t>
            </a:r>
          </a:p>
          <a:p>
            <a:r>
              <a:rPr lang="pl-PL" dirty="0"/>
              <a:t>Szczególne prawnicze formy argumentów (topiki prawnicze)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Wnioskowania prawnicze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2032248"/>
            <a:ext cx="8229600" cy="748680"/>
          </a:xfrm>
        </p:spPr>
        <p:txBody>
          <a:bodyPr/>
          <a:lstStyle/>
          <a:p>
            <a:pPr algn="ctr">
              <a:buNone/>
            </a:pPr>
            <a:r>
              <a:rPr lang="pl-PL" dirty="0"/>
              <a:t>wnioskowania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998246" y="3501008"/>
            <a:ext cx="1929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u="sng" dirty="0"/>
              <a:t>Logiczne</a:t>
            </a:r>
          </a:p>
          <a:p>
            <a:pPr algn="ctr">
              <a:buFontTx/>
              <a:buChar char="-"/>
            </a:pPr>
            <a:r>
              <a:rPr lang="pl-PL" i="1" dirty="0">
                <a:solidFill>
                  <a:schemeClr val="tx2"/>
                </a:solidFill>
              </a:rPr>
              <a:t>Racjonalność</a:t>
            </a:r>
            <a:br>
              <a:rPr lang="pl-PL" i="1" dirty="0">
                <a:solidFill>
                  <a:schemeClr val="tx2"/>
                </a:solidFill>
              </a:rPr>
            </a:br>
            <a:r>
              <a:rPr lang="pl-PL" i="1" dirty="0">
                <a:solidFill>
                  <a:schemeClr val="tx2"/>
                </a:solidFill>
              </a:rPr>
              <a:t>językowa</a:t>
            </a:r>
          </a:p>
          <a:p>
            <a:pPr algn="ctr">
              <a:buFontTx/>
              <a:buChar char="-"/>
            </a:pPr>
            <a:r>
              <a:rPr lang="pl-PL" i="1" dirty="0">
                <a:solidFill>
                  <a:schemeClr val="tx2"/>
                </a:solidFill>
              </a:rPr>
              <a:t>Logiczne stosunki </a:t>
            </a:r>
            <a:br>
              <a:rPr lang="pl-PL" i="1" dirty="0">
                <a:solidFill>
                  <a:schemeClr val="tx2"/>
                </a:solidFill>
              </a:rPr>
            </a:br>
            <a:r>
              <a:rPr lang="pl-PL" i="1" dirty="0">
                <a:solidFill>
                  <a:schemeClr val="tx2"/>
                </a:solidFill>
              </a:rPr>
              <a:t>między zakresami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871865" y="3501008"/>
            <a:ext cx="2244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u="sng" dirty="0"/>
              <a:t>Instrumentalne</a:t>
            </a:r>
          </a:p>
          <a:p>
            <a:pPr algn="ctr">
              <a:buFontTx/>
              <a:buChar char="-"/>
            </a:pPr>
            <a:r>
              <a:rPr lang="pl-PL" i="1" dirty="0">
                <a:solidFill>
                  <a:schemeClr val="tx2"/>
                </a:solidFill>
              </a:rPr>
              <a:t>Racjonalność</a:t>
            </a:r>
            <a:br>
              <a:rPr lang="pl-PL" i="1" dirty="0">
                <a:solidFill>
                  <a:schemeClr val="tx2"/>
                </a:solidFill>
              </a:rPr>
            </a:br>
            <a:r>
              <a:rPr lang="pl-PL" i="1" dirty="0">
                <a:solidFill>
                  <a:schemeClr val="tx2"/>
                </a:solidFill>
              </a:rPr>
              <a:t>instrumentalna</a:t>
            </a:r>
          </a:p>
          <a:p>
            <a:pPr algn="ctr">
              <a:buFontTx/>
              <a:buChar char="-"/>
            </a:pPr>
            <a:r>
              <a:rPr lang="pl-PL" i="1" dirty="0">
                <a:solidFill>
                  <a:schemeClr val="tx2"/>
                </a:solidFill>
              </a:rPr>
              <a:t>Relacje przyczynowo-</a:t>
            </a:r>
            <a:br>
              <a:rPr lang="pl-PL" i="1" dirty="0">
                <a:solidFill>
                  <a:schemeClr val="tx2"/>
                </a:solidFill>
              </a:rPr>
            </a:br>
            <a:r>
              <a:rPr lang="pl-PL" i="1" dirty="0">
                <a:solidFill>
                  <a:schemeClr val="tx2"/>
                </a:solidFill>
              </a:rPr>
              <a:t>skutkowe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894533" y="3501008"/>
            <a:ext cx="21060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u="sng" dirty="0"/>
              <a:t>Aksjologiczne</a:t>
            </a:r>
          </a:p>
          <a:p>
            <a:pPr algn="ctr">
              <a:buFontTx/>
              <a:buChar char="-"/>
            </a:pPr>
            <a:r>
              <a:rPr lang="pl-PL" i="1" dirty="0">
                <a:solidFill>
                  <a:schemeClr val="tx2"/>
                </a:solidFill>
              </a:rPr>
              <a:t>Racjonalność</a:t>
            </a:r>
            <a:br>
              <a:rPr lang="pl-PL" i="1" dirty="0">
                <a:solidFill>
                  <a:schemeClr val="tx2"/>
                </a:solidFill>
              </a:rPr>
            </a:br>
            <a:r>
              <a:rPr lang="pl-PL" i="1" dirty="0">
                <a:solidFill>
                  <a:schemeClr val="tx2"/>
                </a:solidFill>
              </a:rPr>
              <a:t>aksjologiczna</a:t>
            </a:r>
          </a:p>
          <a:p>
            <a:pPr algn="ctr">
              <a:buFontTx/>
              <a:buChar char="-"/>
            </a:pPr>
            <a:r>
              <a:rPr lang="pl-PL" i="1" dirty="0">
                <a:solidFill>
                  <a:schemeClr val="tx2"/>
                </a:solidFill>
              </a:rPr>
              <a:t>Relacje na poziomie</a:t>
            </a:r>
            <a:br>
              <a:rPr lang="pl-PL" i="1" dirty="0">
                <a:solidFill>
                  <a:schemeClr val="tx2"/>
                </a:solidFill>
              </a:rPr>
            </a:br>
            <a:r>
              <a:rPr lang="pl-PL" i="1" dirty="0" err="1">
                <a:solidFill>
                  <a:schemeClr val="tx2"/>
                </a:solidFill>
              </a:rPr>
              <a:t>ratio</a:t>
            </a:r>
            <a:r>
              <a:rPr lang="pl-PL" i="1" dirty="0">
                <a:solidFill>
                  <a:schemeClr val="tx2"/>
                </a:solidFill>
              </a:rPr>
              <a:t> </a:t>
            </a:r>
            <a:r>
              <a:rPr lang="pl-PL" i="1" dirty="0" err="1">
                <a:solidFill>
                  <a:schemeClr val="tx2"/>
                </a:solidFill>
              </a:rPr>
              <a:t>legis</a:t>
            </a:r>
            <a:endParaRPr lang="pl-PL" i="1" dirty="0">
              <a:solidFill>
                <a:schemeClr val="tx2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287688" y="2708920"/>
            <a:ext cx="180020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7104112" y="2708920"/>
            <a:ext cx="158417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endCxn id="5" idx="0"/>
          </p:cNvCxnSpPr>
          <p:nvPr/>
        </p:nvCxnSpPr>
        <p:spPr>
          <a:xfrm flipH="1">
            <a:off x="5993934" y="2708920"/>
            <a:ext cx="30058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Wnioskowanie aksjologiczne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Oparte na założeniu o konsekwencji ocen prawodawcy</a:t>
            </a:r>
          </a:p>
          <a:p>
            <a:pPr>
              <a:buNone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 podobieństwa (a </a:t>
            </a:r>
            <a:r>
              <a:rPr lang="pl-PL" dirty="0" err="1"/>
              <a:t>simili</a:t>
            </a:r>
            <a:r>
              <a:rPr lang="pl-PL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dirty="0"/>
              <a:t>Analogia </a:t>
            </a:r>
            <a:r>
              <a:rPr lang="pl-PL" dirty="0" err="1"/>
              <a:t>legis</a:t>
            </a:r>
            <a:endParaRPr lang="pl-PL" dirty="0"/>
          </a:p>
          <a:p>
            <a:pPr marL="914400" lvl="1" indent="-514350">
              <a:buFont typeface="+mj-lt"/>
              <a:buAutoNum type="alphaLcParenR"/>
            </a:pPr>
            <a:r>
              <a:rPr lang="pl-PL" dirty="0"/>
              <a:t>Analogia </a:t>
            </a:r>
            <a:r>
              <a:rPr lang="pl-PL" dirty="0" err="1"/>
              <a:t>iuris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 przeciwieństwa (a </a:t>
            </a:r>
            <a:r>
              <a:rPr lang="pl-PL" dirty="0" err="1"/>
              <a:t>contrario</a:t>
            </a:r>
            <a:r>
              <a:rPr lang="pl-PL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A </a:t>
            </a:r>
            <a:r>
              <a:rPr lang="pl-PL" dirty="0" err="1"/>
              <a:t>fortiori</a:t>
            </a:r>
            <a:endParaRPr lang="pl-PL" dirty="0"/>
          </a:p>
          <a:p>
            <a:pPr marL="914400" lvl="1" indent="-514350">
              <a:buFont typeface="+mj-lt"/>
              <a:buAutoNum type="alphaLcParenR"/>
            </a:pPr>
            <a:r>
              <a:rPr lang="pl-PL" dirty="0"/>
              <a:t>A </a:t>
            </a:r>
            <a:r>
              <a:rPr lang="pl-PL" dirty="0" err="1"/>
              <a:t>minori</a:t>
            </a:r>
            <a:r>
              <a:rPr lang="pl-PL" dirty="0"/>
              <a:t> ad </a:t>
            </a:r>
            <a:r>
              <a:rPr lang="pl-PL" dirty="0" err="1"/>
              <a:t>maius</a:t>
            </a:r>
            <a:endParaRPr lang="pl-PL" dirty="0"/>
          </a:p>
          <a:p>
            <a:pPr marL="914400" lvl="1" indent="-514350">
              <a:buFont typeface="+mj-lt"/>
              <a:buAutoNum type="alphaLcParenR"/>
            </a:pPr>
            <a:r>
              <a:rPr lang="pl-PL" dirty="0"/>
              <a:t>A </a:t>
            </a:r>
            <a:r>
              <a:rPr lang="pl-PL" dirty="0" err="1"/>
              <a:t>maiori</a:t>
            </a:r>
            <a:r>
              <a:rPr lang="pl-PL" dirty="0"/>
              <a:t> ad minus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Analogia </a:t>
            </a:r>
            <a:r>
              <a:rPr lang="pl-PL" dirty="0" err="1"/>
              <a:t>legis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Wnioskowanie przez analogię jako jeden z najpopularniejszych argumentów w prawie</a:t>
            </a:r>
          </a:p>
          <a:p>
            <a:pPr>
              <a:buNone/>
            </a:pPr>
            <a:r>
              <a:rPr lang="pl-PL" dirty="0"/>
              <a:t>Analogia </a:t>
            </a:r>
            <a:r>
              <a:rPr lang="pl-PL" dirty="0" err="1"/>
              <a:t>legis</a:t>
            </a:r>
            <a:r>
              <a:rPr lang="pl-PL" dirty="0"/>
              <a:t> stanowi szczególną odmianę tego argumentu, w którym podstawą wnioskowania jest konkretna norma prawna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>
              <a:solidFill>
                <a:schemeClr val="tx2"/>
              </a:solidFill>
            </a:endParaRPr>
          </a:p>
        </p:txBody>
      </p:sp>
      <p:pic>
        <p:nvPicPr>
          <p:cNvPr id="4" name="Picture 2" descr="Znalezione obrazy dla zapytania old vehicle">
            <a:extLst>
              <a:ext uri="{FF2B5EF4-FFF2-40B4-BE49-F238E27FC236}">
                <a16:creationId xmlns:a16="http://schemas.microsoft.com/office/drawing/2014/main" id="{51854CA2-1978-42DF-99B7-16611412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6963" y="3793006"/>
            <a:ext cx="4147844" cy="269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Znalezione obrazy dla zapytania krowa">
            <a:extLst>
              <a:ext uri="{FF2B5EF4-FFF2-40B4-BE49-F238E27FC236}">
                <a16:creationId xmlns:a16="http://schemas.microsoft.com/office/drawing/2014/main" id="{DBC91E01-0918-44F1-A59F-FE0859320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00" y="3793006"/>
            <a:ext cx="4632483" cy="269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Analogia </a:t>
            </a:r>
            <a:r>
              <a:rPr lang="pl-PL" dirty="0" err="1"/>
              <a:t>legis</a:t>
            </a:r>
            <a:r>
              <a:rPr lang="pl-PL" dirty="0"/>
              <a:t> - struktura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Stan rzeczy S2 nie został unormowany.</a:t>
            </a:r>
          </a:p>
          <a:p>
            <a:pPr>
              <a:buNone/>
            </a:pPr>
            <a:r>
              <a:rPr lang="pl-PL" dirty="0"/>
              <a:t>Istnieje stan rzeczy S1, który jest </a:t>
            </a:r>
            <a:r>
              <a:rPr lang="pl-PL" i="1" dirty="0"/>
              <a:t>w sposób istotny</a:t>
            </a:r>
          </a:p>
          <a:p>
            <a:pPr>
              <a:buNone/>
            </a:pPr>
            <a:r>
              <a:rPr lang="pl-PL" i="1" dirty="0"/>
              <a:t>podobny </a:t>
            </a:r>
            <a:r>
              <a:rPr lang="pl-PL" dirty="0"/>
              <a:t>do S2.</a:t>
            </a:r>
          </a:p>
          <a:p>
            <a:pPr>
              <a:buNone/>
            </a:pPr>
            <a:r>
              <a:rPr lang="pl-PL" dirty="0"/>
              <a:t>S1 jest unormowany przez normę N1, która wiąże z</a:t>
            </a:r>
          </a:p>
          <a:p>
            <a:pPr>
              <a:buNone/>
            </a:pPr>
            <a:r>
              <a:rPr lang="pl-PL" u="sng" dirty="0"/>
              <a:t>nim określone konsekwencje prawne.___________</a:t>
            </a:r>
          </a:p>
          <a:p>
            <a:pPr>
              <a:buNone/>
            </a:pPr>
            <a:r>
              <a:rPr lang="pl-PL" dirty="0"/>
              <a:t>Należy uznać obowiązywanie normy N2, która wiąże</a:t>
            </a:r>
          </a:p>
          <a:p>
            <a:pPr>
              <a:buNone/>
            </a:pPr>
            <a:r>
              <a:rPr lang="pl-PL" dirty="0"/>
              <a:t>z S2 takie same lub zbliżone konsekwencje prawne.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Analogia </a:t>
            </a:r>
            <a:r>
              <a:rPr lang="pl-PL" dirty="0" err="1"/>
              <a:t>legis</a:t>
            </a:r>
            <a:r>
              <a:rPr lang="pl-PL" dirty="0"/>
              <a:t> – istotne podobieństwo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Kategoria raczej intuicyjna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Podstawowe kryterium: wspólne </a:t>
            </a:r>
            <a:r>
              <a:rPr lang="pl-PL" i="1" dirty="0" err="1"/>
              <a:t>ratio</a:t>
            </a:r>
            <a:r>
              <a:rPr lang="pl-PL" i="1" dirty="0"/>
              <a:t> </a:t>
            </a:r>
            <a:r>
              <a:rPr lang="pl-PL" i="1" dirty="0" err="1"/>
              <a:t>legis</a:t>
            </a:r>
            <a:endParaRPr lang="pl-PL" i="1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i="1" dirty="0" err="1"/>
              <a:t>Ubi</a:t>
            </a:r>
            <a:r>
              <a:rPr lang="pl-PL" i="1" dirty="0"/>
              <a:t> </a:t>
            </a:r>
            <a:r>
              <a:rPr lang="pl-PL" i="1" dirty="0" err="1"/>
              <a:t>eadem</a:t>
            </a:r>
            <a:r>
              <a:rPr lang="pl-PL" i="1" dirty="0"/>
              <a:t> </a:t>
            </a:r>
            <a:r>
              <a:rPr lang="pl-PL" i="1" dirty="0" err="1"/>
              <a:t>legis</a:t>
            </a:r>
            <a:r>
              <a:rPr lang="pl-PL" i="1" dirty="0"/>
              <a:t> </a:t>
            </a:r>
            <a:r>
              <a:rPr lang="pl-PL" i="1" dirty="0" err="1"/>
              <a:t>ratio</a:t>
            </a:r>
            <a:r>
              <a:rPr lang="pl-PL" i="1" dirty="0"/>
              <a:t>, </a:t>
            </a:r>
            <a:r>
              <a:rPr lang="pl-PL" i="1" dirty="0" err="1"/>
              <a:t>ibi</a:t>
            </a:r>
            <a:r>
              <a:rPr lang="pl-PL" i="1" dirty="0"/>
              <a:t> </a:t>
            </a:r>
            <a:r>
              <a:rPr lang="pl-PL" i="1" dirty="0" err="1"/>
              <a:t>eadem</a:t>
            </a:r>
            <a:r>
              <a:rPr lang="pl-PL" i="1" dirty="0"/>
              <a:t> </a:t>
            </a:r>
            <a:r>
              <a:rPr lang="pl-PL" i="1" dirty="0" err="1"/>
              <a:t>legis</a:t>
            </a:r>
            <a:r>
              <a:rPr lang="pl-PL" i="1" dirty="0"/>
              <a:t> </a:t>
            </a:r>
            <a:r>
              <a:rPr lang="pl-PL" i="1" dirty="0" err="1"/>
              <a:t>dispositio</a:t>
            </a:r>
            <a:r>
              <a:rPr lang="pl-PL" i="1" dirty="0"/>
              <a:t>.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dirty="0"/>
              <a:t>Odmowa zastosowania analogii: </a:t>
            </a:r>
          </a:p>
          <a:p>
            <a:pPr>
              <a:buNone/>
            </a:pPr>
            <a:r>
              <a:rPr lang="pl-PL" dirty="0"/>
              <a:t>wnioskowanie </a:t>
            </a:r>
            <a:r>
              <a:rPr lang="pl-PL" i="1" dirty="0"/>
              <a:t>a </a:t>
            </a:r>
            <a:r>
              <a:rPr lang="pl-PL" i="1" dirty="0" err="1"/>
              <a:t>contrario</a:t>
            </a:r>
            <a:endParaRPr lang="pl-PL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 </a:t>
            </a:r>
            <a:r>
              <a:rPr lang="pl-PL" dirty="0" err="1"/>
              <a:t>contrario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Stan rzeczy S2 nie został unormowany.</a:t>
            </a:r>
          </a:p>
          <a:p>
            <a:pPr>
              <a:buNone/>
            </a:pPr>
            <a:r>
              <a:rPr lang="pl-PL" dirty="0"/>
              <a:t>Istnieje stan rzeczy S1, który jednak </a:t>
            </a:r>
            <a:r>
              <a:rPr lang="pl-PL" i="1" dirty="0"/>
              <a:t>nie jest tożsamy </a:t>
            </a:r>
            <a:r>
              <a:rPr lang="pl-PL" dirty="0"/>
              <a:t>z S2.</a:t>
            </a:r>
          </a:p>
          <a:p>
            <a:pPr>
              <a:buNone/>
            </a:pPr>
            <a:r>
              <a:rPr lang="pl-PL" dirty="0"/>
              <a:t>S1 jest unormowany przez normę N1, która </a:t>
            </a:r>
            <a:r>
              <a:rPr lang="pl-PL" u="sng" dirty="0"/>
              <a:t>wiąże z nim określone konsekwencje prawne.</a:t>
            </a:r>
          </a:p>
          <a:p>
            <a:pPr>
              <a:buNone/>
            </a:pPr>
            <a:r>
              <a:rPr lang="pl-PL" dirty="0"/>
              <a:t>Nie należy wiązać takich samych konsekwencji prawnych z S2.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652</Words>
  <Application>Microsoft Office PowerPoint</Application>
  <PresentationFormat>Panoramiczny</PresentationFormat>
  <Paragraphs>106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Logika dla prawników Wnioskowania prawnicze</vt:lpstr>
      <vt:lpstr>Spory wokół logiki prawniczej</vt:lpstr>
      <vt:lpstr>Typy argumentów w ramach argumentacji prawniczej</vt:lpstr>
      <vt:lpstr>Wnioskowania prawnicze</vt:lpstr>
      <vt:lpstr>Wnioskowanie aksjologiczne</vt:lpstr>
      <vt:lpstr>Analogia legis</vt:lpstr>
      <vt:lpstr>Analogia legis - struktura</vt:lpstr>
      <vt:lpstr>Analogia legis – istotne podobieństwo</vt:lpstr>
      <vt:lpstr>A contrario</vt:lpstr>
      <vt:lpstr>Analogia czy a contrario?</vt:lpstr>
      <vt:lpstr>Analogia iuris</vt:lpstr>
      <vt:lpstr>Analogia iuris: przykłady</vt:lpstr>
      <vt:lpstr>A fortiori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 Pichlak</dc:creator>
  <cp:lastModifiedBy>Maciej Pichlak</cp:lastModifiedBy>
  <cp:revision>3</cp:revision>
  <dcterms:created xsi:type="dcterms:W3CDTF">2020-01-24T21:05:49Z</dcterms:created>
  <dcterms:modified xsi:type="dcterms:W3CDTF">2020-01-24T21:09:55Z</dcterms:modified>
</cp:coreProperties>
</file>