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2" r:id="rId9"/>
    <p:sldId id="264" r:id="rId10"/>
    <p:sldId id="263" r:id="rId11"/>
    <p:sldId id="265" r:id="rId12"/>
    <p:sldId id="267" r:id="rId13"/>
    <p:sldId id="268" r:id="rId14"/>
    <p:sldId id="269" r:id="rId15"/>
    <p:sldId id="270" r:id="rId16"/>
    <p:sldId id="271" r:id="rId17"/>
    <p:sldId id="281" r:id="rId18"/>
    <p:sldId id="272" r:id="rId19"/>
    <p:sldId id="274" r:id="rId20"/>
    <p:sldId id="273" r:id="rId21"/>
    <p:sldId id="275" r:id="rId22"/>
    <p:sldId id="276" r:id="rId23"/>
    <p:sldId id="277" r:id="rId24"/>
    <p:sldId id="278" r:id="rId25"/>
    <p:sldId id="279" r:id="rId26"/>
    <p:sldId id="280" r:id="rId27"/>
    <p:sldId id="282" r:id="rId2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4569EF-7AB1-49C5-B649-F38F54C4C417}" type="datetimeFigureOut">
              <a:rPr lang="pl-PL" smtClean="0"/>
              <a:t>2020-03-26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F4A70-3EF1-41AF-A9DE-EDC107E21D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9674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F4A70-3EF1-41AF-A9DE-EDC107E21D68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2613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6FBE8DB-255F-4FA4-95DA-1B1B87860723}" type="datetimeFigureOut">
              <a:rPr lang="pl-PL" smtClean="0"/>
              <a:pPr/>
              <a:t>2020-03-26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DD902BB-7341-43A2-980F-7A43A3AE1FE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BE8DB-255F-4FA4-95DA-1B1B87860723}" type="datetimeFigureOut">
              <a:rPr lang="pl-PL" smtClean="0"/>
              <a:pPr/>
              <a:t>2020-03-26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02BB-7341-43A2-980F-7A43A3AE1FE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BE8DB-255F-4FA4-95DA-1B1B87860723}" type="datetimeFigureOut">
              <a:rPr lang="pl-PL" smtClean="0"/>
              <a:pPr/>
              <a:t>2020-03-26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02BB-7341-43A2-980F-7A43A3AE1FE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BE8DB-255F-4FA4-95DA-1B1B87860723}" type="datetimeFigureOut">
              <a:rPr lang="pl-PL" smtClean="0"/>
              <a:pPr/>
              <a:t>2020-03-26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02BB-7341-43A2-980F-7A43A3AE1FE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BE8DB-255F-4FA4-95DA-1B1B87860723}" type="datetimeFigureOut">
              <a:rPr lang="pl-PL" smtClean="0"/>
              <a:pPr/>
              <a:t>2020-03-26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02BB-7341-43A2-980F-7A43A3AE1FE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BE8DB-255F-4FA4-95DA-1B1B87860723}" type="datetimeFigureOut">
              <a:rPr lang="pl-PL" smtClean="0"/>
              <a:pPr/>
              <a:t>2020-03-26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02BB-7341-43A2-980F-7A43A3AE1FE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BE8DB-255F-4FA4-95DA-1B1B87860723}" type="datetimeFigureOut">
              <a:rPr lang="pl-PL" smtClean="0"/>
              <a:pPr/>
              <a:t>2020-03-26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02BB-7341-43A2-980F-7A43A3AE1FE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BE8DB-255F-4FA4-95DA-1B1B87860723}" type="datetimeFigureOut">
              <a:rPr lang="pl-PL" smtClean="0"/>
              <a:pPr/>
              <a:t>2020-03-26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02BB-7341-43A2-980F-7A43A3AE1FE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BE8DB-255F-4FA4-95DA-1B1B87860723}" type="datetimeFigureOut">
              <a:rPr lang="pl-PL" smtClean="0"/>
              <a:pPr/>
              <a:t>2020-03-26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02BB-7341-43A2-980F-7A43A3AE1FE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A6FBE8DB-255F-4FA4-95DA-1B1B87860723}" type="datetimeFigureOut">
              <a:rPr lang="pl-PL" smtClean="0"/>
              <a:pPr/>
              <a:t>2020-03-26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02BB-7341-43A2-980F-7A43A3AE1FE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6FBE8DB-255F-4FA4-95DA-1B1B87860723}" type="datetimeFigureOut">
              <a:rPr lang="pl-PL" smtClean="0"/>
              <a:pPr/>
              <a:t>2020-03-26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DD902BB-7341-43A2-980F-7A43A3AE1FE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6FBE8DB-255F-4FA4-95DA-1B1B87860723}" type="datetimeFigureOut">
              <a:rPr lang="pl-PL" smtClean="0"/>
              <a:pPr/>
              <a:t>2020-03-26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DD902BB-7341-43A2-980F-7A43A3AE1FED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URLOP WYPOCZYNKOWY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pl-PL" dirty="0" smtClean="0"/>
              <a:t>NABYCIE PRAWA DO URLOPU WYPOCZYNKOWEGO</a:t>
            </a:r>
          </a:p>
          <a:p>
            <a:pPr algn="ctr"/>
            <a:r>
              <a:rPr lang="pl-PL" dirty="0" smtClean="0"/>
              <a:t>WYMIAR URLOPU WYPOCZYNKOWEGO</a:t>
            </a:r>
          </a:p>
          <a:p>
            <a:pPr algn="ctr"/>
            <a:endParaRPr lang="pl-PL" dirty="0" smtClean="0"/>
          </a:p>
          <a:p>
            <a:r>
              <a:rPr lang="pl-PL" dirty="0" smtClean="0"/>
              <a:t>                                            DR JACEK BOROWICZ</a:t>
            </a:r>
            <a:endParaRPr lang="pl-P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b="1" dirty="0" smtClean="0"/>
              <a:t>CZYNNIKI WARUNKUJĄCE WYMIAR URLOPU WYPOCZYNKOWEGO</a:t>
            </a:r>
          </a:p>
          <a:p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STAŻ PRACY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                    OKRESY NAUKI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                                     WYMIAR CZASU PRACY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WYMIAR URLOPU WYPOCZYNKOWGO</a:t>
            </a:r>
            <a:endParaRPr lang="pl-PL" sz="2000" i="1" u="sng" dirty="0"/>
          </a:p>
        </p:txBody>
      </p:sp>
      <p:cxnSp>
        <p:nvCxnSpPr>
          <p:cNvPr id="5" name="Łącznik prosty ze strzałką 4"/>
          <p:cNvCxnSpPr/>
          <p:nvPr/>
        </p:nvCxnSpPr>
        <p:spPr>
          <a:xfrm flipH="1">
            <a:off x="1835696" y="2348880"/>
            <a:ext cx="2736304" cy="8640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 flipH="1">
            <a:off x="3995936" y="2348880"/>
            <a:ext cx="576064" cy="18722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ze strzałką 8"/>
          <p:cNvCxnSpPr/>
          <p:nvPr/>
        </p:nvCxnSpPr>
        <p:spPr>
          <a:xfrm>
            <a:off x="4572000" y="2348880"/>
            <a:ext cx="2016224" cy="26642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20/26 DNI URLOPU WYPOCZYNKOWEGO                 W ROKU KALENDARZOWYM W ZALEŻNOŚCI OD  STAŻU PRACY OGÓLNEGO OBEJMUJĄCEGO: </a:t>
            </a:r>
          </a:p>
          <a:p>
            <a:pPr algn="ctr">
              <a:buNone/>
            </a:pPr>
            <a:endParaRPr lang="pl-PL" dirty="0" smtClean="0"/>
          </a:p>
          <a:p>
            <a:pPr algn="r">
              <a:buNone/>
            </a:pPr>
            <a:r>
              <a:rPr lang="pl-PL" dirty="0" smtClean="0"/>
              <a:t>- wszystkie wcześniejsze                                   okresy </a:t>
            </a:r>
            <a:r>
              <a:rPr lang="pl-PL" u="sng" dirty="0" smtClean="0"/>
              <a:t>zatrudnienia pracowniczego</a:t>
            </a:r>
            <a:r>
              <a:rPr lang="pl-PL" dirty="0" smtClean="0"/>
              <a:t>, oraz  </a:t>
            </a:r>
          </a:p>
          <a:p>
            <a:pPr algn="r">
              <a:buNone/>
            </a:pPr>
            <a:r>
              <a:rPr lang="pl-PL" dirty="0" smtClean="0"/>
              <a:t>- ostatni ukończony okres nauki,</a:t>
            </a:r>
          </a:p>
          <a:p>
            <a:pPr algn="r">
              <a:buNone/>
            </a:pPr>
            <a:r>
              <a:rPr lang="pl-PL" dirty="0" smtClean="0"/>
              <a:t>- inne okresy zatrudnienia, jeśli przepisy szczególne tak stanowią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WYMIAR URLOPU WYPOCZYNKOWGO</a:t>
            </a:r>
            <a:endParaRPr lang="pl-PL" sz="2000" i="1" u="sng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endParaRPr lang="pl-PL" dirty="0" smtClean="0"/>
          </a:p>
          <a:p>
            <a:pPr algn="ctr">
              <a:buNone/>
            </a:pPr>
            <a:r>
              <a:rPr lang="pl-PL" sz="3200" dirty="0" smtClean="0"/>
              <a:t>URLOP WYPOCZYNKOWY PROPORCJONALNY DO WYMIARU CZASU PRACY</a:t>
            </a:r>
            <a:endParaRPr lang="pl-PL" sz="32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WYMIAR URLOPU WYPOCZYNKOWGO</a:t>
            </a:r>
            <a:endParaRPr lang="pl-PL" sz="2000" i="1" u="sng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pPr algn="ctr">
              <a:buNone/>
            </a:pPr>
            <a:r>
              <a:rPr lang="pl-PL" b="1" dirty="0" smtClean="0"/>
              <a:t>Art. 154. </a:t>
            </a:r>
            <a:r>
              <a:rPr lang="pl-PL" dirty="0" smtClean="0"/>
              <a:t>§ 2  w zw. z </a:t>
            </a:r>
            <a:r>
              <a:rPr lang="pl-PL" b="1" dirty="0" smtClean="0"/>
              <a:t>Art. 154 </a:t>
            </a:r>
            <a:r>
              <a:rPr lang="pl-PL" dirty="0" smtClean="0"/>
              <a:t>§ 1</a:t>
            </a:r>
          </a:p>
          <a:p>
            <a:endParaRPr lang="pl-PL" dirty="0" smtClean="0"/>
          </a:p>
          <a:p>
            <a:r>
              <a:rPr lang="pl-PL" b="1" dirty="0" smtClean="0"/>
              <a:t>Urlop wypoczynkowy (wymiar roczny) jest udzielany proporcjonalnie do wymiaru czasu pracy</a:t>
            </a:r>
            <a:endParaRPr lang="pl-PL" dirty="0" smtClean="0"/>
          </a:p>
          <a:p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WYMIAR URLOPU WYPOCZYNKOWGO</a:t>
            </a:r>
            <a:endParaRPr lang="pl-PL" sz="2000" i="1" u="sng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pPr algn="ctr">
              <a:buNone/>
            </a:pPr>
            <a:r>
              <a:rPr lang="pl-PL" b="1" dirty="0" smtClean="0"/>
              <a:t>Art. 154</a:t>
            </a:r>
            <a:r>
              <a:rPr lang="pl-PL" b="1" baseline="30000" dirty="0" smtClean="0"/>
              <a:t>2</a:t>
            </a:r>
            <a:r>
              <a:rPr lang="pl-PL" b="1" dirty="0" smtClean="0"/>
              <a:t>.</a:t>
            </a:r>
            <a:r>
              <a:rPr lang="pl-PL" dirty="0" smtClean="0"/>
              <a:t> § 2</a:t>
            </a:r>
          </a:p>
          <a:p>
            <a:pPr algn="ctr">
              <a:buNone/>
            </a:pPr>
            <a:endParaRPr lang="pl-PL" dirty="0" smtClean="0"/>
          </a:p>
          <a:p>
            <a:pPr algn="ctr">
              <a:buNone/>
            </a:pPr>
            <a:r>
              <a:rPr lang="pl-PL" b="1" dirty="0" smtClean="0"/>
              <a:t>jeden dzień urlopu odpowiada 8 godzinom pracy</a:t>
            </a:r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WYMIAR URLOPU WYPOCZYNKOWGO</a:t>
            </a:r>
            <a:endParaRPr lang="pl-PL" sz="2000" i="1" u="sng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pPr algn="ctr">
              <a:buNone/>
            </a:pPr>
            <a:r>
              <a:rPr lang="pl-PL" b="1" dirty="0" smtClean="0"/>
              <a:t>Art. 154</a:t>
            </a:r>
            <a:r>
              <a:rPr lang="pl-PL" b="1" baseline="30000" dirty="0" smtClean="0"/>
              <a:t>2</a:t>
            </a:r>
            <a:r>
              <a:rPr lang="pl-PL" b="1" dirty="0" smtClean="0"/>
              <a:t>.</a:t>
            </a:r>
            <a:r>
              <a:rPr lang="pl-PL" dirty="0" smtClean="0"/>
              <a:t> § 1</a:t>
            </a:r>
          </a:p>
          <a:p>
            <a:pPr algn="just">
              <a:buNone/>
            </a:pPr>
            <a:r>
              <a:rPr lang="pl-PL" b="1" dirty="0" smtClean="0"/>
              <a:t>	</a:t>
            </a:r>
          </a:p>
          <a:p>
            <a:pPr algn="just"/>
            <a:r>
              <a:rPr lang="pl-PL" b="1" dirty="0" smtClean="0"/>
              <a:t>urlopu udziela się w dni, </a:t>
            </a:r>
            <a:r>
              <a:rPr lang="pl-PL" b="1" u="sng" dirty="0" smtClean="0"/>
              <a:t>które są dla pracownika dniami pracy</a:t>
            </a:r>
            <a:r>
              <a:rPr lang="pl-PL" b="1" dirty="0" smtClean="0"/>
              <a:t>, zgodnie z obowiązującym go rozkładem czasu pracy, </a:t>
            </a:r>
          </a:p>
          <a:p>
            <a:pPr algn="just"/>
            <a:r>
              <a:rPr lang="pl-PL" b="1" dirty="0" smtClean="0"/>
              <a:t> w wymiarze godzinowym, odpowiadającym </a:t>
            </a:r>
            <a:r>
              <a:rPr lang="pl-PL" b="1" u="sng" dirty="0" smtClean="0"/>
              <a:t>dobowemu wymiarow</a:t>
            </a:r>
            <a:r>
              <a:rPr lang="pl-PL" b="1" dirty="0" smtClean="0"/>
              <a:t>i czasu pracy pracownika w danym dniu.</a:t>
            </a:r>
            <a:endParaRPr lang="pl-PL" dirty="0" smtClean="0"/>
          </a:p>
          <a:p>
            <a:pPr algn="ctr">
              <a:buNone/>
            </a:pPr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WYMIAR URLOPU WYPOCZYNKOWGO</a:t>
            </a:r>
            <a:endParaRPr lang="pl-PL" sz="2000" i="1" u="sng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endParaRPr lang="pl-PL" dirty="0" smtClean="0"/>
          </a:p>
          <a:p>
            <a:pPr algn="ctr">
              <a:buNone/>
            </a:pPr>
            <a:r>
              <a:rPr lang="pl-PL" sz="3600" b="1" dirty="0" smtClean="0"/>
              <a:t>WYKORZYSTANIE URLOPU WYPOCZYNKOWEGO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WYKORZYSTANIE  URLOPU WYPOCZYNKOWGO</a:t>
            </a:r>
            <a:endParaRPr lang="pl-PL" sz="2000" i="1" u="sng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pPr algn="ctr">
              <a:buNone/>
            </a:pPr>
            <a:r>
              <a:rPr lang="pl-PL" sz="2800" b="1" dirty="0" smtClean="0"/>
              <a:t>WYKORZYSTANIE URLOPU WYPOCZYNKOWEGO</a:t>
            </a:r>
          </a:p>
          <a:p>
            <a:pPr algn="ctr">
              <a:buNone/>
            </a:pPr>
            <a:endParaRPr lang="pl-PL" sz="2800" b="1" dirty="0" smtClean="0"/>
          </a:p>
          <a:p>
            <a:pPr algn="ctr">
              <a:buNone/>
            </a:pPr>
            <a:endParaRPr lang="pl-PL" sz="2800" b="1" dirty="0" smtClean="0"/>
          </a:p>
          <a:p>
            <a:pPr>
              <a:buNone/>
            </a:pPr>
            <a:r>
              <a:rPr lang="pl-PL" sz="2800" b="1" dirty="0" smtClean="0"/>
              <a:t>WG. PLANU URLOPÓW</a:t>
            </a:r>
          </a:p>
          <a:p>
            <a:pPr>
              <a:buNone/>
            </a:pPr>
            <a:endParaRPr lang="pl-PL" sz="2800" b="1" dirty="0" smtClean="0"/>
          </a:p>
          <a:p>
            <a:pPr algn="r">
              <a:buNone/>
            </a:pPr>
            <a:r>
              <a:rPr lang="pl-PL" sz="2800" b="1" dirty="0" smtClean="0"/>
              <a:t>WG. INDYWIDUALNEGO </a:t>
            </a:r>
          </a:p>
          <a:p>
            <a:pPr algn="r">
              <a:buNone/>
            </a:pPr>
            <a:r>
              <a:rPr lang="pl-PL" sz="2800" b="1" dirty="0" smtClean="0"/>
              <a:t>UZGODNIENIA STRON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WYKORZYSTANIE  URLOPU WYPOCZYNKOWGO</a:t>
            </a:r>
            <a:endParaRPr lang="pl-PL" sz="2000" i="1" u="sng" dirty="0"/>
          </a:p>
        </p:txBody>
      </p:sp>
      <p:cxnSp>
        <p:nvCxnSpPr>
          <p:cNvPr id="5" name="Łącznik prosty ze strzałką 4"/>
          <p:cNvCxnSpPr/>
          <p:nvPr/>
        </p:nvCxnSpPr>
        <p:spPr>
          <a:xfrm flipH="1">
            <a:off x="2267744" y="2780928"/>
            <a:ext cx="2448272" cy="9361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4716016" y="2780928"/>
            <a:ext cx="2160240" cy="18722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Nabycie prawa do urlopu wypoczynkowego</a:t>
            </a:r>
          </a:p>
          <a:p>
            <a:endParaRPr lang="pl-PL" dirty="0" smtClean="0"/>
          </a:p>
          <a:p>
            <a:r>
              <a:rPr lang="pl-PL" dirty="0" smtClean="0"/>
              <a:t>Uzgodnienie terminu urlopu wypoczynkowego</a:t>
            </a:r>
          </a:p>
          <a:p>
            <a:endParaRPr lang="pl-PL" dirty="0" smtClean="0"/>
          </a:p>
          <a:p>
            <a:r>
              <a:rPr lang="pl-PL" dirty="0" smtClean="0"/>
              <a:t>Udzielenie urlopu wypoczynkowego zgodnie z ustaleniami</a:t>
            </a:r>
          </a:p>
          <a:p>
            <a:endParaRPr lang="pl-PL" dirty="0" smtClean="0"/>
          </a:p>
          <a:p>
            <a:r>
              <a:rPr lang="pl-PL" dirty="0" smtClean="0"/>
              <a:t>Wykorzystanie urlopu wypoczynkowego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WYKORZYSTANIE  URLOPU WYPOCZYNKOWGO</a:t>
            </a:r>
            <a:endParaRPr lang="pl-PL" sz="2000" i="1" u="sng" dirty="0"/>
          </a:p>
        </p:txBody>
      </p:sp>
      <p:sp>
        <p:nvSpPr>
          <p:cNvPr id="4" name="Strzałka w dół 3"/>
          <p:cNvSpPr/>
          <p:nvPr/>
        </p:nvSpPr>
        <p:spPr>
          <a:xfrm>
            <a:off x="1115616" y="1988840"/>
            <a:ext cx="576064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Strzałka w dół 4"/>
          <p:cNvSpPr/>
          <p:nvPr/>
        </p:nvSpPr>
        <p:spPr>
          <a:xfrm>
            <a:off x="2123728" y="3284984"/>
            <a:ext cx="648072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Strzałka w dół 6"/>
          <p:cNvSpPr/>
          <p:nvPr/>
        </p:nvSpPr>
        <p:spPr>
          <a:xfrm>
            <a:off x="2843808" y="4653136"/>
            <a:ext cx="504056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pl-PL" dirty="0" smtClean="0"/>
          </a:p>
          <a:p>
            <a:pPr algn="ctr">
              <a:buNone/>
            </a:pPr>
            <a:r>
              <a:rPr lang="pl-PL" b="1" dirty="0" smtClean="0"/>
              <a:t>Możliwość przesunięcia  terminu urlopu </a:t>
            </a:r>
          </a:p>
          <a:p>
            <a:pPr algn="ctr"/>
            <a:endParaRPr lang="pl-PL" dirty="0" smtClean="0"/>
          </a:p>
          <a:p>
            <a:pPr algn="ctr"/>
            <a:endParaRPr lang="pl-PL" dirty="0" smtClean="0"/>
          </a:p>
          <a:p>
            <a:pPr>
              <a:buNone/>
            </a:pPr>
            <a:r>
              <a:rPr lang="pl-PL" dirty="0" smtClean="0"/>
              <a:t>Wniosek pracownika</a:t>
            </a:r>
          </a:p>
          <a:p>
            <a:pPr algn="r">
              <a:buNone/>
            </a:pPr>
            <a:r>
              <a:rPr lang="pl-PL" dirty="0" smtClean="0"/>
              <a:t>Szczególne potrzeby</a:t>
            </a:r>
          </a:p>
          <a:p>
            <a:pPr algn="r">
              <a:buNone/>
            </a:pPr>
            <a:r>
              <a:rPr lang="pl-PL" dirty="0" smtClean="0"/>
              <a:t> pracodawcy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WYKORZYSTANIE  URLOPU WYPOCZYNKOWGO</a:t>
            </a:r>
            <a:endParaRPr lang="pl-PL" sz="2000" i="1" u="sng" dirty="0"/>
          </a:p>
        </p:txBody>
      </p:sp>
      <p:cxnSp>
        <p:nvCxnSpPr>
          <p:cNvPr id="9" name="Łącznik prosty ze strzałką 8"/>
          <p:cNvCxnSpPr/>
          <p:nvPr/>
        </p:nvCxnSpPr>
        <p:spPr>
          <a:xfrm flipH="1">
            <a:off x="1979712" y="2420888"/>
            <a:ext cx="2592288" cy="8640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ze strzałką 10"/>
          <p:cNvCxnSpPr/>
          <p:nvPr/>
        </p:nvCxnSpPr>
        <p:spPr>
          <a:xfrm>
            <a:off x="4572000" y="2420888"/>
            <a:ext cx="2520280" cy="12961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b="1" dirty="0" smtClean="0"/>
              <a:t>Przesłanki :</a:t>
            </a:r>
          </a:p>
          <a:p>
            <a:pPr algn="r"/>
            <a:r>
              <a:rPr lang="pl-PL" dirty="0" smtClean="0"/>
              <a:t>Status pracowniczy</a:t>
            </a:r>
          </a:p>
          <a:p>
            <a:pPr algn="r"/>
            <a:r>
              <a:rPr lang="pl-PL" dirty="0" smtClean="0"/>
              <a:t>Staż pracy (minimalny)</a:t>
            </a:r>
          </a:p>
          <a:p>
            <a:pPr algn="r"/>
            <a:r>
              <a:rPr lang="pl-PL" dirty="0" smtClean="0"/>
              <a:t>pozostawanie w </a:t>
            </a:r>
            <a:r>
              <a:rPr lang="pl-PL" u="sng" dirty="0" smtClean="0"/>
              <a:t>sensie </a:t>
            </a:r>
            <a:r>
              <a:rPr lang="pl-PL" u="sng" dirty="0"/>
              <a:t>prawny</a:t>
            </a:r>
          </a:p>
          <a:p>
            <a:pPr marL="109728" indent="0" algn="r">
              <a:buNone/>
            </a:pPr>
            <a:r>
              <a:rPr lang="pl-PL" u="sng" dirty="0" smtClean="0"/>
              <a:t>w zatrudnieniu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NABYCIE PRAWA DO URLOPU WYPOCZYNKOWEGO</a:t>
            </a:r>
            <a:br>
              <a:rPr lang="pl-PL" sz="2000" i="1" u="sng" dirty="0" smtClean="0"/>
            </a:br>
            <a:endParaRPr lang="pl-PL" sz="2000" i="1" u="sng" dirty="0"/>
          </a:p>
        </p:txBody>
      </p:sp>
      <p:cxnSp>
        <p:nvCxnSpPr>
          <p:cNvPr id="5" name="Łącznik prosty ze strzałką 4"/>
          <p:cNvCxnSpPr/>
          <p:nvPr/>
        </p:nvCxnSpPr>
        <p:spPr>
          <a:xfrm>
            <a:off x="2987824" y="2204864"/>
            <a:ext cx="2016224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2987824" y="2204864"/>
            <a:ext cx="1512168" cy="9361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ze strzałką 8"/>
          <p:cNvCxnSpPr/>
          <p:nvPr/>
        </p:nvCxnSpPr>
        <p:spPr>
          <a:xfrm>
            <a:off x="2987824" y="2204864"/>
            <a:ext cx="432048" cy="13681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endParaRPr lang="pl-PL" dirty="0" smtClean="0"/>
          </a:p>
          <a:p>
            <a:pPr algn="ctr">
              <a:buNone/>
            </a:pPr>
            <a:r>
              <a:rPr lang="pl-PL" b="1" dirty="0" smtClean="0"/>
              <a:t>Niemożność rozpoczęcia urlopu </a:t>
            </a:r>
          </a:p>
          <a:p>
            <a:pPr algn="ctr"/>
            <a:endParaRPr lang="pl-PL" dirty="0" smtClean="0"/>
          </a:p>
          <a:p>
            <a:pPr algn="ctr">
              <a:buNone/>
            </a:pPr>
            <a:endParaRPr lang="pl-PL" dirty="0" smtClean="0"/>
          </a:p>
          <a:p>
            <a:pPr algn="ctr">
              <a:buNone/>
            </a:pPr>
            <a:r>
              <a:rPr lang="pl-PL" dirty="0" smtClean="0"/>
              <a:t>Obowiązek pracodawcy – przesunięcie obligatoryjne</a:t>
            </a:r>
          </a:p>
          <a:p>
            <a:pPr algn="ctr">
              <a:buNone/>
            </a:pPr>
            <a:endParaRPr lang="pl-PL" dirty="0" smtClean="0"/>
          </a:p>
          <a:p>
            <a:pPr algn="ctr">
              <a:buNone/>
            </a:pPr>
            <a:endParaRPr lang="pl-PL" dirty="0" smtClean="0"/>
          </a:p>
          <a:p>
            <a:pPr algn="ctr">
              <a:buNone/>
            </a:pPr>
            <a:r>
              <a:rPr lang="pl-PL" dirty="0" smtClean="0"/>
              <a:t>Sytuacje wymienione „w szczególności”                w art. 165. </a:t>
            </a:r>
            <a:r>
              <a:rPr lang="pl-PL" dirty="0" err="1" smtClean="0"/>
              <a:t>k.p</a:t>
            </a:r>
            <a:r>
              <a:rPr lang="pl-PL" dirty="0" smtClean="0"/>
              <a:t>.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WYKORZYSTANIE  URLOPU WYPOCZYNKOWGO</a:t>
            </a:r>
            <a:endParaRPr lang="pl-PL" sz="2000" i="1" u="sng" dirty="0"/>
          </a:p>
        </p:txBody>
      </p:sp>
      <p:sp>
        <p:nvSpPr>
          <p:cNvPr id="12" name="Strzałka w dół 11"/>
          <p:cNvSpPr/>
          <p:nvPr/>
        </p:nvSpPr>
        <p:spPr>
          <a:xfrm>
            <a:off x="3995936" y="2348880"/>
            <a:ext cx="100811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Strzałka w dół 12"/>
          <p:cNvSpPr/>
          <p:nvPr/>
        </p:nvSpPr>
        <p:spPr>
          <a:xfrm>
            <a:off x="4283968" y="3933056"/>
            <a:ext cx="432048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pl-PL" dirty="0" smtClean="0"/>
          </a:p>
          <a:p>
            <a:pPr algn="ctr">
              <a:buNone/>
            </a:pPr>
            <a:r>
              <a:rPr lang="pl-PL" b="1" dirty="0" smtClean="0"/>
              <a:t>Częściowe niewykorzystanie urlopu wypoczynkowego</a:t>
            </a:r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r>
              <a:rPr lang="pl-PL" dirty="0" smtClean="0"/>
              <a:t>Obowiązek pracodawcy – przesunięcie obligatoryjne</a:t>
            </a:r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r>
              <a:rPr lang="pl-PL" b="1" dirty="0" smtClean="0"/>
              <a:t>Sytuacje określone ściśle w art. 166 </a:t>
            </a:r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WYKORZYSTANIE  URLOPU WYPOCZYNKOWGO</a:t>
            </a:r>
            <a:endParaRPr lang="pl-PL" sz="2000" i="1" u="sng" dirty="0"/>
          </a:p>
        </p:txBody>
      </p:sp>
      <p:sp>
        <p:nvSpPr>
          <p:cNvPr id="5" name="Strzałka w dół 4"/>
          <p:cNvSpPr/>
          <p:nvPr/>
        </p:nvSpPr>
        <p:spPr>
          <a:xfrm>
            <a:off x="4283968" y="2924944"/>
            <a:ext cx="792088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Strzałka w dół 5"/>
          <p:cNvSpPr/>
          <p:nvPr/>
        </p:nvSpPr>
        <p:spPr>
          <a:xfrm>
            <a:off x="4427984" y="4581128"/>
            <a:ext cx="36004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pl-PL" dirty="0" smtClean="0"/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r>
              <a:rPr lang="pl-PL" b="1" dirty="0" smtClean="0"/>
              <a:t>MOŻLIWOŚĆ ODWOŁANIA PRACOWNIKA                    Z URLOPU</a:t>
            </a:r>
          </a:p>
          <a:p>
            <a:pPr algn="ctr">
              <a:buNone/>
            </a:pPr>
            <a:r>
              <a:rPr lang="pl-PL" b="1" dirty="0" smtClean="0"/>
              <a:t>Art. 167. </a:t>
            </a:r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WYKORZYSTANIE  URLOPU WYPOCZYNKOWGO</a:t>
            </a:r>
            <a:endParaRPr lang="pl-PL" sz="2000" i="1" u="sng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pl-PL" dirty="0" smtClean="0"/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r>
              <a:rPr lang="pl-PL" b="1" dirty="0" smtClean="0"/>
              <a:t>MOŻLIWOŚĆ WYKONYWANIA PRACY </a:t>
            </a:r>
          </a:p>
          <a:p>
            <a:pPr algn="ctr">
              <a:buNone/>
            </a:pPr>
            <a:r>
              <a:rPr lang="pl-PL" b="1" dirty="0" smtClean="0"/>
              <a:t>…NA URLOPIE WYPOCZYNKOWYM?</a:t>
            </a:r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WYKORZYSTANIE  URLOPU WYPOCZYNKOWGO</a:t>
            </a:r>
            <a:endParaRPr lang="pl-PL" sz="2000" i="1" u="sng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pl-PL" dirty="0" smtClean="0"/>
          </a:p>
          <a:p>
            <a:pPr algn="ctr">
              <a:buNone/>
            </a:pPr>
            <a:r>
              <a:rPr lang="pl-PL" b="1" dirty="0" smtClean="0"/>
              <a:t>MOŻLIWOŚĆ „NARZUCENIA”  DRUGIEJ STRONIE  TERMINU WYKORZYSTANIA URLOPU</a:t>
            </a:r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r>
              <a:rPr lang="pl-PL" b="1" dirty="0" smtClean="0"/>
              <a:t>PRZEZ PRACODAWCĘ       PRZEZ PRACOWNIKA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WYKORZYSTANIE  URLOPU WYPOCZYNKOWGO</a:t>
            </a:r>
            <a:endParaRPr lang="pl-PL" sz="2000" i="1" u="sng" dirty="0"/>
          </a:p>
        </p:txBody>
      </p:sp>
      <p:cxnSp>
        <p:nvCxnSpPr>
          <p:cNvPr id="6" name="Łącznik prosty ze strzałką 5"/>
          <p:cNvCxnSpPr/>
          <p:nvPr/>
        </p:nvCxnSpPr>
        <p:spPr>
          <a:xfrm flipH="1">
            <a:off x="1979712" y="2780928"/>
            <a:ext cx="2736304" cy="8640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ze strzałką 7"/>
          <p:cNvCxnSpPr/>
          <p:nvPr/>
        </p:nvCxnSpPr>
        <p:spPr>
          <a:xfrm>
            <a:off x="4716016" y="2780928"/>
            <a:ext cx="2160240" cy="9361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pl-PL" dirty="0" smtClean="0"/>
          </a:p>
          <a:p>
            <a:pPr algn="ctr"/>
            <a:endParaRPr lang="pl-PL" dirty="0" smtClean="0"/>
          </a:p>
          <a:p>
            <a:pPr algn="ctr">
              <a:buNone/>
            </a:pPr>
            <a:r>
              <a:rPr lang="pl-PL" b="1" dirty="0" smtClean="0"/>
              <a:t>URLOP NIEWYKORZYSTANY W NATURZE </a:t>
            </a:r>
          </a:p>
          <a:p>
            <a:pPr algn="ctr">
              <a:buNone/>
            </a:pPr>
            <a:r>
              <a:rPr lang="pl-PL" b="1" dirty="0" smtClean="0"/>
              <a:t>W ROKU NABYCIA 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WYKORZYSTANIE  URLOPU WYPOCZYNKOWGO</a:t>
            </a:r>
            <a:endParaRPr lang="pl-PL" sz="2000" i="1" u="sng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pl-PL" dirty="0" smtClean="0"/>
          </a:p>
          <a:p>
            <a:pPr algn="ctr">
              <a:buNone/>
            </a:pPr>
            <a:r>
              <a:rPr lang="pl-PL" b="1" dirty="0" smtClean="0"/>
              <a:t>URLOP NIEWYKORZYSTANY W ZWIĄZKU </a:t>
            </a:r>
          </a:p>
          <a:p>
            <a:pPr algn="ctr">
              <a:buNone/>
            </a:pPr>
            <a:r>
              <a:rPr lang="pl-PL" b="1" dirty="0" smtClean="0"/>
              <a:t>Z USTANIEM STOSUNKU PRACY </a:t>
            </a:r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endParaRPr lang="pl-PL" b="1" dirty="0" smtClean="0"/>
          </a:p>
          <a:p>
            <a:pPr>
              <a:buNone/>
            </a:pPr>
            <a:r>
              <a:rPr lang="pl-PL" b="1" dirty="0" smtClean="0"/>
              <a:t>OBOWIĄZEK WYPŁATY </a:t>
            </a:r>
          </a:p>
          <a:p>
            <a:pPr>
              <a:buNone/>
            </a:pPr>
            <a:r>
              <a:rPr lang="pl-PL" b="1" dirty="0" smtClean="0"/>
              <a:t>EKWIWALENTU</a:t>
            </a:r>
          </a:p>
          <a:p>
            <a:pPr algn="r">
              <a:buNone/>
            </a:pPr>
            <a:r>
              <a:rPr lang="pl-PL" b="1" dirty="0" smtClean="0"/>
              <a:t>BRAK OBOWIĄZKU </a:t>
            </a:r>
          </a:p>
          <a:p>
            <a:pPr algn="r">
              <a:buNone/>
            </a:pPr>
            <a:r>
              <a:rPr lang="pl-PL" b="1" dirty="0" smtClean="0"/>
              <a:t>WYPŁATY EKWIWALENTU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WYKORZYSTANIE  URLOPU WYPOCZYNKOWGO</a:t>
            </a:r>
            <a:endParaRPr lang="pl-PL" sz="2000" i="1" u="sng" dirty="0"/>
          </a:p>
        </p:txBody>
      </p:sp>
      <p:cxnSp>
        <p:nvCxnSpPr>
          <p:cNvPr id="5" name="Łącznik prosty ze strzałką 4"/>
          <p:cNvCxnSpPr/>
          <p:nvPr/>
        </p:nvCxnSpPr>
        <p:spPr>
          <a:xfrm flipH="1">
            <a:off x="2195736" y="2852936"/>
            <a:ext cx="2376264" cy="8640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4572000" y="2852936"/>
            <a:ext cx="2808312" cy="16561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b="1" dirty="0" smtClean="0"/>
              <a:t>URLOP BEZPŁATNY WG.KP</a:t>
            </a:r>
          </a:p>
          <a:p>
            <a:pPr algn="ctr">
              <a:buNone/>
            </a:pPr>
            <a:endParaRPr lang="pl-PL" b="1" dirty="0" smtClean="0"/>
          </a:p>
          <a:p>
            <a:r>
              <a:rPr lang="pl-PL" b="1" dirty="0" smtClean="0"/>
              <a:t>FAKULTATYWNY</a:t>
            </a:r>
          </a:p>
          <a:p>
            <a:r>
              <a:rPr lang="pl-PL" b="1" dirty="0" smtClean="0"/>
              <a:t>NA WNIOSEK PRACOWNIKA </a:t>
            </a:r>
          </a:p>
          <a:p>
            <a:r>
              <a:rPr lang="pl-PL" b="1" dirty="0" smtClean="0"/>
              <a:t>NIE WLICZANY DO STAŻU PRACY LUB WLICZANY DO STAŻU PRACY</a:t>
            </a:r>
          </a:p>
          <a:p>
            <a:r>
              <a:rPr lang="pl-PL" b="1" dirty="0" smtClean="0"/>
              <a:t>TYPOWO </a:t>
            </a:r>
            <a:r>
              <a:rPr lang="pl-PL" b="1" smtClean="0"/>
              <a:t>NIE MODYFIKOWALNY  (CHYBA ŻE…)</a:t>
            </a:r>
            <a:endParaRPr lang="pl-PL" b="1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WYKORZYSTANIE  URLOPU WYPOCZYNKOWGO</a:t>
            </a:r>
            <a:endParaRPr lang="pl-PL" sz="2000" i="1" u="sn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pPr algn="ctr">
              <a:buNone/>
            </a:pPr>
            <a:r>
              <a:rPr lang="pl-PL" b="1" dirty="0" smtClean="0"/>
              <a:t>NABYCIE PRAWA DO URLOPU WYPOCZYNKOWEGO</a:t>
            </a:r>
          </a:p>
          <a:p>
            <a:pPr algn="ctr">
              <a:buNone/>
            </a:pPr>
            <a:endParaRPr lang="pl-PL" dirty="0" smtClean="0"/>
          </a:p>
          <a:p>
            <a:pPr algn="ctr">
              <a:buNone/>
            </a:pPr>
            <a:endParaRPr lang="pl-PL" dirty="0" smtClean="0"/>
          </a:p>
          <a:p>
            <a:pPr algn="ctr">
              <a:buNone/>
            </a:pPr>
            <a:r>
              <a:rPr lang="pl-PL" dirty="0" smtClean="0"/>
              <a:t>PIERWSZEGO                                KOLEJNEGO</a:t>
            </a:r>
          </a:p>
          <a:p>
            <a:pPr algn="ctr">
              <a:buNone/>
            </a:pPr>
            <a:r>
              <a:rPr lang="pl-PL" b="1" dirty="0" smtClean="0"/>
              <a:t> Art. 153.</a:t>
            </a:r>
            <a:r>
              <a:rPr lang="pl-PL" dirty="0" smtClean="0"/>
              <a:t> § 1.                             </a:t>
            </a:r>
            <a:r>
              <a:rPr lang="pl-PL" b="1" dirty="0" smtClean="0"/>
              <a:t>Art. 153.</a:t>
            </a:r>
            <a:r>
              <a:rPr lang="pl-PL" dirty="0" smtClean="0"/>
              <a:t> § 2. </a:t>
            </a:r>
          </a:p>
          <a:p>
            <a:pPr algn="ctr"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NABYCIE PRAWA DO URLOPU WYPOCZYNKOWEGO</a:t>
            </a:r>
            <a:br>
              <a:rPr lang="pl-PL" sz="2000" i="1" u="sng" dirty="0" smtClean="0"/>
            </a:br>
            <a:endParaRPr lang="pl-PL" sz="2000" i="1" u="sng" dirty="0"/>
          </a:p>
        </p:txBody>
      </p:sp>
      <p:cxnSp>
        <p:nvCxnSpPr>
          <p:cNvPr id="5" name="Łącznik prosty ze strzałką 4"/>
          <p:cNvCxnSpPr/>
          <p:nvPr/>
        </p:nvCxnSpPr>
        <p:spPr>
          <a:xfrm flipH="1">
            <a:off x="1979712" y="2852936"/>
            <a:ext cx="2448272" cy="7920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4427984" y="2852936"/>
            <a:ext cx="2520280" cy="8640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pl-PL" dirty="0" smtClean="0"/>
          </a:p>
          <a:p>
            <a:pPr>
              <a:buNone/>
            </a:pPr>
            <a:r>
              <a:rPr lang="pl-PL" b="1" dirty="0" smtClean="0"/>
              <a:t>URLOP „PIERWSZY”  - DLA KOGO?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dla pracownika podejmującego pracę… po raz pierwszy</a:t>
            </a:r>
          </a:p>
          <a:p>
            <a:pPr algn="r"/>
            <a:endParaRPr lang="pl-PL" dirty="0" smtClean="0"/>
          </a:p>
          <a:p>
            <a:pPr algn="r">
              <a:buNone/>
            </a:pPr>
            <a:r>
              <a:rPr lang="pl-PL" b="1" dirty="0" smtClean="0"/>
              <a:t>URLOP „PIERWSZY”  - KIEDY?</a:t>
            </a:r>
          </a:p>
          <a:p>
            <a:pPr algn="r">
              <a:buNone/>
            </a:pPr>
            <a:r>
              <a:rPr lang="pl-PL" dirty="0" smtClean="0"/>
              <a:t> </a:t>
            </a:r>
          </a:p>
          <a:p>
            <a:pPr algn="r"/>
            <a:r>
              <a:rPr lang="pl-PL" dirty="0" smtClean="0"/>
              <a:t>w roku kalendarzowym, w którym                     podjął pracę po raz pierwszy 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NABYCIE PRAWA DO URLOPU WYPOCZYNKOWEGO</a:t>
            </a:r>
            <a:br>
              <a:rPr lang="pl-PL" sz="2000" i="1" u="sng" dirty="0" smtClean="0"/>
            </a:br>
            <a:endParaRPr lang="pl-PL" sz="2000" i="1" u="sn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 smtClean="0"/>
              <a:t>MINIMLANY STAŻ PRACY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	…uzyskuje prawo do urlopu z upływem każdego miesiąca pracy, </a:t>
            </a:r>
          </a:p>
          <a:p>
            <a:pPr>
              <a:buNone/>
            </a:pPr>
            <a:endParaRPr lang="pl-PL" dirty="0" smtClean="0"/>
          </a:p>
          <a:p>
            <a:r>
              <a:rPr lang="pl-PL" b="1" dirty="0" smtClean="0"/>
              <a:t>WYMIAR </a:t>
            </a:r>
          </a:p>
          <a:p>
            <a:pPr>
              <a:buNone/>
            </a:pPr>
            <a:r>
              <a:rPr lang="pl-PL" dirty="0" smtClean="0"/>
              <a:t>	</a:t>
            </a:r>
          </a:p>
          <a:p>
            <a:pPr>
              <a:buNone/>
            </a:pPr>
            <a:r>
              <a:rPr lang="pl-PL" dirty="0" smtClean="0"/>
              <a:t>	…1/12 wymiaru urlopu przysługującego mu po przepracowaniu roku ( zgodnie z art. 154. § 1-3 )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NABYCIE PRAWA DO URLOPU WYPOCZYNKOWEGO</a:t>
            </a:r>
            <a:br>
              <a:rPr lang="pl-PL" sz="2000" i="1" u="sng" dirty="0" smtClean="0"/>
            </a:br>
            <a:endParaRPr lang="pl-PL" sz="2000" i="1" u="sn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 algn="ctr">
              <a:buNone/>
            </a:pPr>
            <a:r>
              <a:rPr lang="pl-PL" b="1" dirty="0" smtClean="0"/>
              <a:t>URLOP PIERWSZY – PODSUMOWANIE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NABYCIE PRAWA DO URLOPU WYPOCZYNKOWEGO</a:t>
            </a:r>
            <a:br>
              <a:rPr lang="pl-PL" sz="2000" i="1" u="sng" dirty="0" smtClean="0"/>
            </a:br>
            <a:endParaRPr lang="pl-PL" sz="2000" i="1" u="sng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b="1" dirty="0" smtClean="0"/>
              <a:t>Urlop pierwszy – podsumowanie:</a:t>
            </a:r>
          </a:p>
          <a:p>
            <a:r>
              <a:rPr lang="pl-PL" dirty="0" smtClean="0"/>
              <a:t>występuje wyłącznie w pierwszym roku pracowniczego zatrudnienia „w życiu” danej osoby,</a:t>
            </a:r>
          </a:p>
          <a:p>
            <a:r>
              <a:rPr lang="pl-PL" dirty="0" smtClean="0"/>
              <a:t>minimalny staż urlopowy ma charakter ogólny („składany”) a nie zakładowy,</a:t>
            </a:r>
          </a:p>
          <a:p>
            <a:r>
              <a:rPr lang="pl-PL" dirty="0" smtClean="0"/>
              <a:t>nabywany jest „z dołu”, narastająco,</a:t>
            </a:r>
          </a:p>
          <a:p>
            <a:r>
              <a:rPr lang="pl-PL" dirty="0" smtClean="0"/>
              <a:t>pracownik nie musi wyczerpać pełnego wymiaru urlopu pierwszego, żeby nabyć kolejny,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NABYCIE PRAWA DO URLOPU WYPOCZYNKOWEGO</a:t>
            </a:r>
            <a:br>
              <a:rPr lang="pl-PL" sz="2000" i="1" u="sng" dirty="0" smtClean="0"/>
            </a:br>
            <a:endParaRPr lang="pl-PL" sz="2000" i="1" u="sng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pl-PL" b="1" dirty="0" smtClean="0"/>
              <a:t>URLOP „KOLEJNY”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Pozostawanie w zatrudnieniu </a:t>
            </a:r>
            <a:r>
              <a:rPr lang="pl-PL" u="sng" dirty="0" smtClean="0"/>
              <a:t>w kolejnym roku kalendarzowym</a:t>
            </a:r>
          </a:p>
          <a:p>
            <a:r>
              <a:rPr lang="pl-PL" dirty="0" smtClean="0"/>
              <a:t>Prawo do kolejnych urlopów pracownik nabywa w </a:t>
            </a:r>
            <a:r>
              <a:rPr lang="pl-PL" u="sng" dirty="0" smtClean="0"/>
              <a:t>każdym</a:t>
            </a:r>
            <a:r>
              <a:rPr lang="pl-PL" dirty="0" smtClean="0"/>
              <a:t> następnym roku kalendarzowym, w którym jest zatrudniony na zasadach pracowniczych</a:t>
            </a:r>
          </a:p>
          <a:p>
            <a:r>
              <a:rPr lang="pl-PL" dirty="0" smtClean="0"/>
              <a:t>Pracownik nabywa prawo do kolejnego urlopu </a:t>
            </a:r>
            <a:r>
              <a:rPr lang="pl-PL" u="sng" dirty="0" smtClean="0"/>
              <a:t>w wymiarze proporcjonalnym do okresu zatrudnienia </a:t>
            </a:r>
            <a:r>
              <a:rPr lang="pl-PL" dirty="0" smtClean="0"/>
              <a:t>w roku kalendarzowym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NABYCIE PRAWA DO URLOPU WYPOCZYNKOWEGO</a:t>
            </a:r>
            <a:br>
              <a:rPr lang="pl-PL" sz="2000" i="1" u="sng" dirty="0" smtClean="0"/>
            </a:br>
            <a:endParaRPr lang="pl-PL" sz="2000" i="1" u="sn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endParaRPr lang="pl-PL" dirty="0" smtClean="0"/>
          </a:p>
          <a:p>
            <a:pPr algn="ctr">
              <a:buNone/>
            </a:pPr>
            <a:r>
              <a:rPr lang="pl-PL" sz="4000" dirty="0" smtClean="0"/>
              <a:t>WYMIAR URLOPU WYPOCZYNKOWEGO</a:t>
            </a:r>
            <a:endParaRPr lang="pl-PL" sz="40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000" i="1" u="sng" dirty="0" smtClean="0"/>
              <a:t>URLOP  WYPOCZYNKOWY</a:t>
            </a:r>
            <a:br>
              <a:rPr lang="pl-PL" sz="2000" i="1" u="sng" dirty="0" smtClean="0"/>
            </a:br>
            <a:endParaRPr lang="pl-PL" sz="2000" i="1" u="sng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194</TotalTime>
  <Words>549</Words>
  <Application>Microsoft Office PowerPoint</Application>
  <PresentationFormat>Pokaz na ekranie (4:3)</PresentationFormat>
  <Paragraphs>181</Paragraphs>
  <Slides>27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27</vt:i4>
      </vt:variant>
    </vt:vector>
  </HeadingPairs>
  <TitlesOfParts>
    <vt:vector size="28" baseType="lpstr">
      <vt:lpstr>Hol</vt:lpstr>
      <vt:lpstr>URLOP WYPOCZYNKOWY</vt:lpstr>
      <vt:lpstr>NABYCIE PRAWA DO URLOPU WYPOCZYNKOWEGO </vt:lpstr>
      <vt:lpstr>NABYCIE PRAWA DO URLOPU WYPOCZYNKOWEGO </vt:lpstr>
      <vt:lpstr>NABYCIE PRAWA DO URLOPU WYPOCZYNKOWEGO </vt:lpstr>
      <vt:lpstr>NABYCIE PRAWA DO URLOPU WYPOCZYNKOWEGO </vt:lpstr>
      <vt:lpstr>NABYCIE PRAWA DO URLOPU WYPOCZYNKOWEGO </vt:lpstr>
      <vt:lpstr>NABYCIE PRAWA DO URLOPU WYPOCZYNKOWEGO </vt:lpstr>
      <vt:lpstr>NABYCIE PRAWA DO URLOPU WYPOCZYNKOWEGO </vt:lpstr>
      <vt:lpstr>URLOP  WYPOCZYNKOWY </vt:lpstr>
      <vt:lpstr>WYMIAR URLOPU WYPOCZYNKOWGO</vt:lpstr>
      <vt:lpstr>WYMIAR URLOPU WYPOCZYNKOWGO</vt:lpstr>
      <vt:lpstr>WYMIAR URLOPU WYPOCZYNKOWGO</vt:lpstr>
      <vt:lpstr>WYMIAR URLOPU WYPOCZYNKOWGO</vt:lpstr>
      <vt:lpstr>WYMIAR URLOPU WYPOCZYNKOWGO</vt:lpstr>
      <vt:lpstr>WYMIAR URLOPU WYPOCZYNKOWGO</vt:lpstr>
      <vt:lpstr>WYKORZYSTANIE  URLOPU WYPOCZYNKOWGO</vt:lpstr>
      <vt:lpstr>WYKORZYSTANIE  URLOPU WYPOCZYNKOWGO</vt:lpstr>
      <vt:lpstr>WYKORZYSTANIE  URLOPU WYPOCZYNKOWGO</vt:lpstr>
      <vt:lpstr>WYKORZYSTANIE  URLOPU WYPOCZYNKOWGO</vt:lpstr>
      <vt:lpstr>WYKORZYSTANIE  URLOPU WYPOCZYNKOWGO</vt:lpstr>
      <vt:lpstr>WYKORZYSTANIE  URLOPU WYPOCZYNKOWGO</vt:lpstr>
      <vt:lpstr>WYKORZYSTANIE  URLOPU WYPOCZYNKOWGO</vt:lpstr>
      <vt:lpstr>WYKORZYSTANIE  URLOPU WYPOCZYNKOWGO</vt:lpstr>
      <vt:lpstr>WYKORZYSTANIE  URLOPU WYPOCZYNKOWGO</vt:lpstr>
      <vt:lpstr>WYKORZYSTANIE  URLOPU WYPOCZYNKOWGO</vt:lpstr>
      <vt:lpstr>WYKORZYSTANIE  URLOPU WYPOCZYNKOWGO</vt:lpstr>
      <vt:lpstr>WYKORZYSTANIE  URLOPU WYPOCZYNKOWGO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URLOP WYPOCZYNKOWY</dc:title>
  <dc:creator>borowicz</dc:creator>
  <cp:lastModifiedBy>Jacek</cp:lastModifiedBy>
  <cp:revision>23</cp:revision>
  <dcterms:created xsi:type="dcterms:W3CDTF">2014-03-11T11:52:22Z</dcterms:created>
  <dcterms:modified xsi:type="dcterms:W3CDTF">2020-03-26T12:46:52Z</dcterms:modified>
</cp:coreProperties>
</file>