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8" r:id="rId3"/>
    <p:sldId id="284" r:id="rId4"/>
    <p:sldId id="285" r:id="rId5"/>
    <p:sldId id="259" r:id="rId6"/>
    <p:sldId id="267" r:id="rId7"/>
    <p:sldId id="278" r:id="rId8"/>
    <p:sldId id="262" r:id="rId9"/>
    <p:sldId id="263" r:id="rId10"/>
    <p:sldId id="286" r:id="rId11"/>
    <p:sldId id="264" r:id="rId12"/>
    <p:sldId id="265" r:id="rId13"/>
    <p:sldId id="287" r:id="rId14"/>
    <p:sldId id="274" r:id="rId15"/>
    <p:sldId id="288" r:id="rId16"/>
    <p:sldId id="280" r:id="rId17"/>
    <p:sldId id="273" r:id="rId18"/>
    <p:sldId id="281" r:id="rId19"/>
    <p:sldId id="275" r:id="rId20"/>
    <p:sldId id="268" r:id="rId21"/>
    <p:sldId id="269" r:id="rId22"/>
    <p:sldId id="289" r:id="rId23"/>
    <p:sldId id="290" r:id="rId24"/>
    <p:sldId id="291" r:id="rId25"/>
    <p:sldId id="272" r:id="rId26"/>
    <p:sldId id="277" r:id="rId27"/>
    <p:sldId id="282" r:id="rId28"/>
    <p:sldId id="292" r:id="rId29"/>
    <p:sldId id="293" r:id="rId30"/>
    <p:sldId id="29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809" autoAdjust="0"/>
    <p:restoredTop sz="94660"/>
  </p:normalViewPr>
  <p:slideViewPr>
    <p:cSldViewPr snapToGrid="0">
      <p:cViewPr>
        <p:scale>
          <a:sx n="50" d="100"/>
          <a:sy n="50" d="100"/>
        </p:scale>
        <p:origin x="-672" y="-40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943ECF-D704-4F32-AD58-B0DA280CD283}" type="doc">
      <dgm:prSet loTypeId="urn:microsoft.com/office/officeart/2005/8/layout/list1" loCatId="list" qsTypeId="urn:microsoft.com/office/officeart/2005/8/quickstyle/simple5" qsCatId="simple" csTypeId="urn:microsoft.com/office/officeart/2005/8/colors/colorful3" csCatId="colorful" phldr="1"/>
      <dgm:spPr/>
      <dgm:t>
        <a:bodyPr/>
        <a:lstStyle/>
        <a:p>
          <a:endParaRPr lang="pl-PL"/>
        </a:p>
      </dgm:t>
    </dgm:pt>
    <dgm:pt modelId="{909CC528-5968-4996-9DCC-B17A3B3DC22E}">
      <dgm:prSet phldrT="[Tekst]" custT="1"/>
      <dgm:spPr/>
      <dgm:t>
        <a:bodyPr/>
        <a:lstStyle/>
        <a:p>
          <a:pPr algn="ctr"/>
          <a:r>
            <a:rPr lang="pl-PL" sz="1800" dirty="0"/>
            <a:t>Klauzula przewidująca ogólny zakaz nieuczciwych praktyk handlowych (art. 5) </a:t>
          </a:r>
        </a:p>
      </dgm:t>
    </dgm:pt>
    <dgm:pt modelId="{53FF47CD-43C5-44C9-BC93-F2AD2B84896F}" type="parTrans" cxnId="{AE52A2F1-DDDA-4537-8EFE-49177FFE7308}">
      <dgm:prSet/>
      <dgm:spPr/>
      <dgm:t>
        <a:bodyPr/>
        <a:lstStyle/>
        <a:p>
          <a:endParaRPr lang="pl-PL"/>
        </a:p>
      </dgm:t>
    </dgm:pt>
    <dgm:pt modelId="{477B6FEC-D443-43D4-8C06-97E933748A63}" type="sibTrans" cxnId="{AE52A2F1-DDDA-4537-8EFE-49177FFE7308}">
      <dgm:prSet/>
      <dgm:spPr/>
      <dgm:t>
        <a:bodyPr/>
        <a:lstStyle/>
        <a:p>
          <a:endParaRPr lang="pl-PL"/>
        </a:p>
      </dgm:t>
    </dgm:pt>
    <dgm:pt modelId="{17E74139-44BF-4222-BFF6-43412D6CB52A}">
      <dgm:prSet phldrT="[Tekst]" custT="1"/>
      <dgm:spPr/>
      <dgm:t>
        <a:bodyPr/>
        <a:lstStyle/>
        <a:p>
          <a:pPr algn="ctr"/>
          <a:r>
            <a:rPr lang="pl-PL" sz="1800" dirty="0"/>
            <a:t>Zakazy praktyk handlowych wprowadzających w błąd oraz zakaz praktyk agresywnych (art. 6-9)</a:t>
          </a:r>
        </a:p>
      </dgm:t>
    </dgm:pt>
    <dgm:pt modelId="{23FBF202-A3A6-411D-9886-902BC11D6869}" type="parTrans" cxnId="{C43BCB56-0B55-43F5-9103-86C901D256A8}">
      <dgm:prSet/>
      <dgm:spPr/>
      <dgm:t>
        <a:bodyPr/>
        <a:lstStyle/>
        <a:p>
          <a:endParaRPr lang="pl-PL"/>
        </a:p>
      </dgm:t>
    </dgm:pt>
    <dgm:pt modelId="{9003F574-F087-49DB-812B-EA1DF8BDEE14}" type="sibTrans" cxnId="{C43BCB56-0B55-43F5-9103-86C901D256A8}">
      <dgm:prSet/>
      <dgm:spPr/>
      <dgm:t>
        <a:bodyPr/>
        <a:lstStyle/>
        <a:p>
          <a:endParaRPr lang="pl-PL"/>
        </a:p>
      </dgm:t>
    </dgm:pt>
    <dgm:pt modelId="{7BB7C3D2-6609-4DD4-92D0-DD9BA17DC71A}">
      <dgm:prSet phldrT="[Tekst]" custT="1"/>
      <dgm:spPr/>
      <dgm:t>
        <a:bodyPr/>
        <a:lstStyle/>
        <a:p>
          <a:pPr algn="ctr"/>
          <a:r>
            <a:rPr lang="pl-PL" sz="1800" dirty="0"/>
            <a:t>Katalog praktyk handlowych uznawanych za nieuczciwe bezwzględnie ( Załącznik I do Dyrektywy)</a:t>
          </a:r>
        </a:p>
      </dgm:t>
    </dgm:pt>
    <dgm:pt modelId="{C3D23FE1-D575-4CCB-8020-2DE4230EBD3E}" type="parTrans" cxnId="{C51B9869-E701-445A-AE04-E19EC5F47A44}">
      <dgm:prSet/>
      <dgm:spPr/>
      <dgm:t>
        <a:bodyPr/>
        <a:lstStyle/>
        <a:p>
          <a:endParaRPr lang="pl-PL"/>
        </a:p>
      </dgm:t>
    </dgm:pt>
    <dgm:pt modelId="{406EACA3-9E08-4842-8531-337B1439892C}" type="sibTrans" cxnId="{C51B9869-E701-445A-AE04-E19EC5F47A44}">
      <dgm:prSet/>
      <dgm:spPr/>
      <dgm:t>
        <a:bodyPr/>
        <a:lstStyle/>
        <a:p>
          <a:endParaRPr lang="pl-PL"/>
        </a:p>
      </dgm:t>
    </dgm:pt>
    <dgm:pt modelId="{427262FD-4B0B-406C-92CC-CAD68B63FF85}" type="pres">
      <dgm:prSet presAssocID="{90943ECF-D704-4F32-AD58-B0DA280CD283}" presName="linear" presStyleCnt="0">
        <dgm:presLayoutVars>
          <dgm:dir/>
          <dgm:animLvl val="lvl"/>
          <dgm:resizeHandles val="exact"/>
        </dgm:presLayoutVars>
      </dgm:prSet>
      <dgm:spPr/>
      <dgm:t>
        <a:bodyPr/>
        <a:lstStyle/>
        <a:p>
          <a:endParaRPr lang="pl-PL"/>
        </a:p>
      </dgm:t>
    </dgm:pt>
    <dgm:pt modelId="{5C47992A-2293-44C8-A054-6A8AA7779208}" type="pres">
      <dgm:prSet presAssocID="{909CC528-5968-4996-9DCC-B17A3B3DC22E}" presName="parentLin" presStyleCnt="0"/>
      <dgm:spPr/>
      <dgm:t>
        <a:bodyPr/>
        <a:lstStyle/>
        <a:p>
          <a:endParaRPr lang="pl-PL"/>
        </a:p>
      </dgm:t>
    </dgm:pt>
    <dgm:pt modelId="{8F1270C5-E32D-4AA7-90D8-DE4EA7227441}" type="pres">
      <dgm:prSet presAssocID="{909CC528-5968-4996-9DCC-B17A3B3DC22E}" presName="parentLeftMargin" presStyleLbl="node1" presStyleIdx="0" presStyleCnt="3"/>
      <dgm:spPr/>
      <dgm:t>
        <a:bodyPr/>
        <a:lstStyle/>
        <a:p>
          <a:endParaRPr lang="pl-PL"/>
        </a:p>
      </dgm:t>
    </dgm:pt>
    <dgm:pt modelId="{93620C37-EFCB-434D-9E20-DD158AC390DF}" type="pres">
      <dgm:prSet presAssocID="{909CC528-5968-4996-9DCC-B17A3B3DC22E}" presName="parentText" presStyleLbl="node1" presStyleIdx="0" presStyleCnt="3" custScaleX="101135" custScaleY="155931">
        <dgm:presLayoutVars>
          <dgm:chMax val="0"/>
          <dgm:bulletEnabled val="1"/>
        </dgm:presLayoutVars>
      </dgm:prSet>
      <dgm:spPr/>
      <dgm:t>
        <a:bodyPr/>
        <a:lstStyle/>
        <a:p>
          <a:endParaRPr lang="pl-PL"/>
        </a:p>
      </dgm:t>
    </dgm:pt>
    <dgm:pt modelId="{5E962815-B490-4428-9F23-998B029E7C47}" type="pres">
      <dgm:prSet presAssocID="{909CC528-5968-4996-9DCC-B17A3B3DC22E}" presName="negativeSpace" presStyleCnt="0"/>
      <dgm:spPr/>
      <dgm:t>
        <a:bodyPr/>
        <a:lstStyle/>
        <a:p>
          <a:endParaRPr lang="pl-PL"/>
        </a:p>
      </dgm:t>
    </dgm:pt>
    <dgm:pt modelId="{D4B2BA9E-DF7C-4627-8468-346B6746CE9F}" type="pres">
      <dgm:prSet presAssocID="{909CC528-5968-4996-9DCC-B17A3B3DC22E}" presName="childText" presStyleLbl="conFgAcc1" presStyleIdx="0" presStyleCnt="3">
        <dgm:presLayoutVars>
          <dgm:bulletEnabled val="1"/>
        </dgm:presLayoutVars>
      </dgm:prSet>
      <dgm:spPr/>
      <dgm:t>
        <a:bodyPr/>
        <a:lstStyle/>
        <a:p>
          <a:endParaRPr lang="pl-PL"/>
        </a:p>
      </dgm:t>
    </dgm:pt>
    <dgm:pt modelId="{51D793B3-A970-4F84-96A5-BB666AEC6687}" type="pres">
      <dgm:prSet presAssocID="{477B6FEC-D443-43D4-8C06-97E933748A63}" presName="spaceBetweenRectangles" presStyleCnt="0"/>
      <dgm:spPr/>
      <dgm:t>
        <a:bodyPr/>
        <a:lstStyle/>
        <a:p>
          <a:endParaRPr lang="pl-PL"/>
        </a:p>
      </dgm:t>
    </dgm:pt>
    <dgm:pt modelId="{38A4B4B5-D443-4BBF-8857-1B32B294451F}" type="pres">
      <dgm:prSet presAssocID="{17E74139-44BF-4222-BFF6-43412D6CB52A}" presName="parentLin" presStyleCnt="0"/>
      <dgm:spPr/>
      <dgm:t>
        <a:bodyPr/>
        <a:lstStyle/>
        <a:p>
          <a:endParaRPr lang="pl-PL"/>
        </a:p>
      </dgm:t>
    </dgm:pt>
    <dgm:pt modelId="{8CD83A44-C522-4DB1-9CD1-0B6638696544}" type="pres">
      <dgm:prSet presAssocID="{17E74139-44BF-4222-BFF6-43412D6CB52A}" presName="parentLeftMargin" presStyleLbl="node1" presStyleIdx="0" presStyleCnt="3"/>
      <dgm:spPr/>
      <dgm:t>
        <a:bodyPr/>
        <a:lstStyle/>
        <a:p>
          <a:endParaRPr lang="pl-PL"/>
        </a:p>
      </dgm:t>
    </dgm:pt>
    <dgm:pt modelId="{D2790821-AAE4-4AC9-B08F-4F5261978C65}" type="pres">
      <dgm:prSet presAssocID="{17E74139-44BF-4222-BFF6-43412D6CB52A}" presName="parentText" presStyleLbl="node1" presStyleIdx="1" presStyleCnt="3" custScaleX="101174" custScaleY="139240">
        <dgm:presLayoutVars>
          <dgm:chMax val="0"/>
          <dgm:bulletEnabled val="1"/>
        </dgm:presLayoutVars>
      </dgm:prSet>
      <dgm:spPr/>
      <dgm:t>
        <a:bodyPr/>
        <a:lstStyle/>
        <a:p>
          <a:endParaRPr lang="pl-PL"/>
        </a:p>
      </dgm:t>
    </dgm:pt>
    <dgm:pt modelId="{E97684BE-5F71-48B0-ACA0-1DFE1877057C}" type="pres">
      <dgm:prSet presAssocID="{17E74139-44BF-4222-BFF6-43412D6CB52A}" presName="negativeSpace" presStyleCnt="0"/>
      <dgm:spPr/>
      <dgm:t>
        <a:bodyPr/>
        <a:lstStyle/>
        <a:p>
          <a:endParaRPr lang="pl-PL"/>
        </a:p>
      </dgm:t>
    </dgm:pt>
    <dgm:pt modelId="{4CAF54D8-6944-4F11-9538-ECD3C4195A27}" type="pres">
      <dgm:prSet presAssocID="{17E74139-44BF-4222-BFF6-43412D6CB52A}" presName="childText" presStyleLbl="conFgAcc1" presStyleIdx="1" presStyleCnt="3">
        <dgm:presLayoutVars>
          <dgm:bulletEnabled val="1"/>
        </dgm:presLayoutVars>
      </dgm:prSet>
      <dgm:spPr/>
      <dgm:t>
        <a:bodyPr/>
        <a:lstStyle/>
        <a:p>
          <a:endParaRPr lang="pl-PL"/>
        </a:p>
      </dgm:t>
    </dgm:pt>
    <dgm:pt modelId="{E29D911C-4091-4A54-BF5C-F668036D0CEE}" type="pres">
      <dgm:prSet presAssocID="{9003F574-F087-49DB-812B-EA1DF8BDEE14}" presName="spaceBetweenRectangles" presStyleCnt="0"/>
      <dgm:spPr/>
      <dgm:t>
        <a:bodyPr/>
        <a:lstStyle/>
        <a:p>
          <a:endParaRPr lang="pl-PL"/>
        </a:p>
      </dgm:t>
    </dgm:pt>
    <dgm:pt modelId="{DBACD31A-D5F8-4503-A01C-517A5C4913AC}" type="pres">
      <dgm:prSet presAssocID="{7BB7C3D2-6609-4DD4-92D0-DD9BA17DC71A}" presName="parentLin" presStyleCnt="0"/>
      <dgm:spPr/>
      <dgm:t>
        <a:bodyPr/>
        <a:lstStyle/>
        <a:p>
          <a:endParaRPr lang="pl-PL"/>
        </a:p>
      </dgm:t>
    </dgm:pt>
    <dgm:pt modelId="{5F282E81-CB18-4A87-9EC1-323BF0D15EB7}" type="pres">
      <dgm:prSet presAssocID="{7BB7C3D2-6609-4DD4-92D0-DD9BA17DC71A}" presName="parentLeftMargin" presStyleLbl="node1" presStyleIdx="1" presStyleCnt="3"/>
      <dgm:spPr/>
      <dgm:t>
        <a:bodyPr/>
        <a:lstStyle/>
        <a:p>
          <a:endParaRPr lang="pl-PL"/>
        </a:p>
      </dgm:t>
    </dgm:pt>
    <dgm:pt modelId="{08900790-9DC5-48A7-B2CE-2F735C122C70}" type="pres">
      <dgm:prSet presAssocID="{7BB7C3D2-6609-4DD4-92D0-DD9BA17DC71A}" presName="parentText" presStyleLbl="node1" presStyleIdx="2" presStyleCnt="3" custScaleX="101615" custScaleY="136104">
        <dgm:presLayoutVars>
          <dgm:chMax val="0"/>
          <dgm:bulletEnabled val="1"/>
        </dgm:presLayoutVars>
      </dgm:prSet>
      <dgm:spPr/>
      <dgm:t>
        <a:bodyPr/>
        <a:lstStyle/>
        <a:p>
          <a:endParaRPr lang="pl-PL"/>
        </a:p>
      </dgm:t>
    </dgm:pt>
    <dgm:pt modelId="{18803865-74DB-4AD6-B5CF-2451E8894F42}" type="pres">
      <dgm:prSet presAssocID="{7BB7C3D2-6609-4DD4-92D0-DD9BA17DC71A}" presName="negativeSpace" presStyleCnt="0"/>
      <dgm:spPr/>
      <dgm:t>
        <a:bodyPr/>
        <a:lstStyle/>
        <a:p>
          <a:endParaRPr lang="pl-PL"/>
        </a:p>
      </dgm:t>
    </dgm:pt>
    <dgm:pt modelId="{0053B0EC-6A3D-40C7-A123-2151A1C6AE0A}" type="pres">
      <dgm:prSet presAssocID="{7BB7C3D2-6609-4DD4-92D0-DD9BA17DC71A}" presName="childText" presStyleLbl="conFgAcc1" presStyleIdx="2" presStyleCnt="3">
        <dgm:presLayoutVars>
          <dgm:bulletEnabled val="1"/>
        </dgm:presLayoutVars>
      </dgm:prSet>
      <dgm:spPr/>
      <dgm:t>
        <a:bodyPr/>
        <a:lstStyle/>
        <a:p>
          <a:endParaRPr lang="pl-PL"/>
        </a:p>
      </dgm:t>
    </dgm:pt>
  </dgm:ptLst>
  <dgm:cxnLst>
    <dgm:cxn modelId="{C43BCB56-0B55-43F5-9103-86C901D256A8}" srcId="{90943ECF-D704-4F32-AD58-B0DA280CD283}" destId="{17E74139-44BF-4222-BFF6-43412D6CB52A}" srcOrd="1" destOrd="0" parTransId="{23FBF202-A3A6-411D-9886-902BC11D6869}" sibTransId="{9003F574-F087-49DB-812B-EA1DF8BDEE14}"/>
    <dgm:cxn modelId="{6B18E5F2-25CD-4544-A2C9-5ECEAE3147F7}" type="presOf" srcId="{7BB7C3D2-6609-4DD4-92D0-DD9BA17DC71A}" destId="{08900790-9DC5-48A7-B2CE-2F735C122C70}" srcOrd="1" destOrd="0" presId="urn:microsoft.com/office/officeart/2005/8/layout/list1"/>
    <dgm:cxn modelId="{A98EE33C-6F0E-49DC-A925-B837AE37E1DF}" type="presOf" srcId="{909CC528-5968-4996-9DCC-B17A3B3DC22E}" destId="{93620C37-EFCB-434D-9E20-DD158AC390DF}" srcOrd="1" destOrd="0" presId="urn:microsoft.com/office/officeart/2005/8/layout/list1"/>
    <dgm:cxn modelId="{635C56D6-2681-4F05-B3BA-7289BF5E7B01}" type="presOf" srcId="{17E74139-44BF-4222-BFF6-43412D6CB52A}" destId="{D2790821-AAE4-4AC9-B08F-4F5261978C65}" srcOrd="1" destOrd="0" presId="urn:microsoft.com/office/officeart/2005/8/layout/list1"/>
    <dgm:cxn modelId="{AE52A2F1-DDDA-4537-8EFE-49177FFE7308}" srcId="{90943ECF-D704-4F32-AD58-B0DA280CD283}" destId="{909CC528-5968-4996-9DCC-B17A3B3DC22E}" srcOrd="0" destOrd="0" parTransId="{53FF47CD-43C5-44C9-BC93-F2AD2B84896F}" sibTransId="{477B6FEC-D443-43D4-8C06-97E933748A63}"/>
    <dgm:cxn modelId="{C51B9869-E701-445A-AE04-E19EC5F47A44}" srcId="{90943ECF-D704-4F32-AD58-B0DA280CD283}" destId="{7BB7C3D2-6609-4DD4-92D0-DD9BA17DC71A}" srcOrd="2" destOrd="0" parTransId="{C3D23FE1-D575-4CCB-8020-2DE4230EBD3E}" sibTransId="{406EACA3-9E08-4842-8531-337B1439892C}"/>
    <dgm:cxn modelId="{9956312B-906D-4964-B40B-C75980955364}" type="presOf" srcId="{90943ECF-D704-4F32-AD58-B0DA280CD283}" destId="{427262FD-4B0B-406C-92CC-CAD68B63FF85}" srcOrd="0" destOrd="0" presId="urn:microsoft.com/office/officeart/2005/8/layout/list1"/>
    <dgm:cxn modelId="{5B278DE0-3A50-4FCC-9392-C8CD31435B3B}" type="presOf" srcId="{7BB7C3D2-6609-4DD4-92D0-DD9BA17DC71A}" destId="{5F282E81-CB18-4A87-9EC1-323BF0D15EB7}" srcOrd="0" destOrd="0" presId="urn:microsoft.com/office/officeart/2005/8/layout/list1"/>
    <dgm:cxn modelId="{DB608A33-D571-4509-86D6-163857620371}" type="presOf" srcId="{909CC528-5968-4996-9DCC-B17A3B3DC22E}" destId="{8F1270C5-E32D-4AA7-90D8-DE4EA7227441}" srcOrd="0" destOrd="0" presId="urn:microsoft.com/office/officeart/2005/8/layout/list1"/>
    <dgm:cxn modelId="{231052D2-8D0B-4365-ACE6-DEA154BCF71F}" type="presOf" srcId="{17E74139-44BF-4222-BFF6-43412D6CB52A}" destId="{8CD83A44-C522-4DB1-9CD1-0B6638696544}" srcOrd="0" destOrd="0" presId="urn:microsoft.com/office/officeart/2005/8/layout/list1"/>
    <dgm:cxn modelId="{4E168DD6-9A84-4A9D-B065-8E60BF3AD114}" type="presParOf" srcId="{427262FD-4B0B-406C-92CC-CAD68B63FF85}" destId="{5C47992A-2293-44C8-A054-6A8AA7779208}" srcOrd="0" destOrd="0" presId="urn:microsoft.com/office/officeart/2005/8/layout/list1"/>
    <dgm:cxn modelId="{CF3FCFBC-5233-411E-9622-2908DBA71E4A}" type="presParOf" srcId="{5C47992A-2293-44C8-A054-6A8AA7779208}" destId="{8F1270C5-E32D-4AA7-90D8-DE4EA7227441}" srcOrd="0" destOrd="0" presId="urn:microsoft.com/office/officeart/2005/8/layout/list1"/>
    <dgm:cxn modelId="{2B08EB90-5F39-4A22-A85D-DABF0E9F5F54}" type="presParOf" srcId="{5C47992A-2293-44C8-A054-6A8AA7779208}" destId="{93620C37-EFCB-434D-9E20-DD158AC390DF}" srcOrd="1" destOrd="0" presId="urn:microsoft.com/office/officeart/2005/8/layout/list1"/>
    <dgm:cxn modelId="{9C277771-0487-45E7-9D9C-A8A39C013141}" type="presParOf" srcId="{427262FD-4B0B-406C-92CC-CAD68B63FF85}" destId="{5E962815-B490-4428-9F23-998B029E7C47}" srcOrd="1" destOrd="0" presId="urn:microsoft.com/office/officeart/2005/8/layout/list1"/>
    <dgm:cxn modelId="{64224317-5F56-41AA-890A-EE8755F0A08F}" type="presParOf" srcId="{427262FD-4B0B-406C-92CC-CAD68B63FF85}" destId="{D4B2BA9E-DF7C-4627-8468-346B6746CE9F}" srcOrd="2" destOrd="0" presId="urn:microsoft.com/office/officeart/2005/8/layout/list1"/>
    <dgm:cxn modelId="{44A2824F-D94C-49EB-A320-C024C04F824B}" type="presParOf" srcId="{427262FD-4B0B-406C-92CC-CAD68B63FF85}" destId="{51D793B3-A970-4F84-96A5-BB666AEC6687}" srcOrd="3" destOrd="0" presId="urn:microsoft.com/office/officeart/2005/8/layout/list1"/>
    <dgm:cxn modelId="{1BE5504A-3B95-46A4-8F9E-600AC9BF4E3A}" type="presParOf" srcId="{427262FD-4B0B-406C-92CC-CAD68B63FF85}" destId="{38A4B4B5-D443-4BBF-8857-1B32B294451F}" srcOrd="4" destOrd="0" presId="urn:microsoft.com/office/officeart/2005/8/layout/list1"/>
    <dgm:cxn modelId="{20024BBE-F31A-4AD1-854D-9A49F975C9FD}" type="presParOf" srcId="{38A4B4B5-D443-4BBF-8857-1B32B294451F}" destId="{8CD83A44-C522-4DB1-9CD1-0B6638696544}" srcOrd="0" destOrd="0" presId="urn:microsoft.com/office/officeart/2005/8/layout/list1"/>
    <dgm:cxn modelId="{3148BAAD-4337-4AA1-963E-178D3267B42A}" type="presParOf" srcId="{38A4B4B5-D443-4BBF-8857-1B32B294451F}" destId="{D2790821-AAE4-4AC9-B08F-4F5261978C65}" srcOrd="1" destOrd="0" presId="urn:microsoft.com/office/officeart/2005/8/layout/list1"/>
    <dgm:cxn modelId="{A28EE5C1-2848-40C1-A430-E60450BC6DF7}" type="presParOf" srcId="{427262FD-4B0B-406C-92CC-CAD68B63FF85}" destId="{E97684BE-5F71-48B0-ACA0-1DFE1877057C}" srcOrd="5" destOrd="0" presId="urn:microsoft.com/office/officeart/2005/8/layout/list1"/>
    <dgm:cxn modelId="{E5E55C1B-6559-469F-992C-75AA667A4740}" type="presParOf" srcId="{427262FD-4B0B-406C-92CC-CAD68B63FF85}" destId="{4CAF54D8-6944-4F11-9538-ECD3C4195A27}" srcOrd="6" destOrd="0" presId="urn:microsoft.com/office/officeart/2005/8/layout/list1"/>
    <dgm:cxn modelId="{37DAD1EB-0AD9-4F60-94EA-387A07D7D781}" type="presParOf" srcId="{427262FD-4B0B-406C-92CC-CAD68B63FF85}" destId="{E29D911C-4091-4A54-BF5C-F668036D0CEE}" srcOrd="7" destOrd="0" presId="urn:microsoft.com/office/officeart/2005/8/layout/list1"/>
    <dgm:cxn modelId="{6CFA83B6-E415-44F0-9C6D-B3F82108091D}" type="presParOf" srcId="{427262FD-4B0B-406C-92CC-CAD68B63FF85}" destId="{DBACD31A-D5F8-4503-A01C-517A5C4913AC}" srcOrd="8" destOrd="0" presId="urn:microsoft.com/office/officeart/2005/8/layout/list1"/>
    <dgm:cxn modelId="{D7F4DAE7-2FAA-4313-8417-E2AA7E331CD3}" type="presParOf" srcId="{DBACD31A-D5F8-4503-A01C-517A5C4913AC}" destId="{5F282E81-CB18-4A87-9EC1-323BF0D15EB7}" srcOrd="0" destOrd="0" presId="urn:microsoft.com/office/officeart/2005/8/layout/list1"/>
    <dgm:cxn modelId="{C698140E-F942-44F7-8313-3AFD16DBCB2C}" type="presParOf" srcId="{DBACD31A-D5F8-4503-A01C-517A5C4913AC}" destId="{08900790-9DC5-48A7-B2CE-2F735C122C70}" srcOrd="1" destOrd="0" presId="urn:microsoft.com/office/officeart/2005/8/layout/list1"/>
    <dgm:cxn modelId="{0FE62481-517C-40BE-B165-4B7DD30FBC16}" type="presParOf" srcId="{427262FD-4B0B-406C-92CC-CAD68B63FF85}" destId="{18803865-74DB-4AD6-B5CF-2451E8894F42}" srcOrd="9" destOrd="0" presId="urn:microsoft.com/office/officeart/2005/8/layout/list1"/>
    <dgm:cxn modelId="{014EDFB7-264E-40FA-B0AC-2C13668678B9}" type="presParOf" srcId="{427262FD-4B0B-406C-92CC-CAD68B63FF85}" destId="{0053B0EC-6A3D-40C7-A123-2151A1C6AE0A}"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B5B55-8AAE-4065-91F8-CADDD0EEFB4E}">
      <dsp:nvSpPr>
        <dsp:cNvPr id="0" name=""/>
        <dsp:cNvSpPr/>
      </dsp:nvSpPr>
      <dsp:spPr>
        <a:xfrm>
          <a:off x="-3312827" y="-509584"/>
          <a:ext cx="3950476" cy="3950476"/>
        </a:xfrm>
        <a:prstGeom prst="blockArc">
          <a:avLst>
            <a:gd name="adj1" fmla="val 18900000"/>
            <a:gd name="adj2" fmla="val 2700000"/>
            <a:gd name="adj3" fmla="val 547"/>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73A635-8EE7-4129-BB04-158CD8E7AB7A}">
      <dsp:nvSpPr>
        <dsp:cNvPr id="0" name=""/>
        <dsp:cNvSpPr/>
      </dsp:nvSpPr>
      <dsp:spPr>
        <a:xfrm>
          <a:off x="410020" y="293130"/>
          <a:ext cx="11002560" cy="5862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5345" tIns="53340" rIns="53340" bIns="53340" numCol="1" spcCol="1270" anchor="ctr" anchorCtr="0">
          <a:noAutofit/>
        </a:bodyPr>
        <a:lstStyle/>
        <a:p>
          <a:pPr marL="0" lvl="0" indent="0" algn="l" defTabSz="933450">
            <a:lnSpc>
              <a:spcPct val="90000"/>
            </a:lnSpc>
            <a:spcBef>
              <a:spcPct val="0"/>
            </a:spcBef>
            <a:spcAft>
              <a:spcPct val="35000"/>
            </a:spcAft>
            <a:buNone/>
          </a:pPr>
          <a:r>
            <a:rPr lang="pl-PL" sz="2100" kern="1200" dirty="0"/>
            <a:t>Klauzula przewidująca ogólny zakaz nieuczciwych praktyk handlowych (art. 5) </a:t>
          </a:r>
        </a:p>
      </dsp:txBody>
      <dsp:txXfrm>
        <a:off x="410020" y="293130"/>
        <a:ext cx="11002560" cy="586261"/>
      </dsp:txXfrm>
    </dsp:sp>
    <dsp:sp modelId="{911BEA8C-86BA-4D73-B535-F2CEFE49C667}">
      <dsp:nvSpPr>
        <dsp:cNvPr id="0" name=""/>
        <dsp:cNvSpPr/>
      </dsp:nvSpPr>
      <dsp:spPr>
        <a:xfrm>
          <a:off x="43607" y="219848"/>
          <a:ext cx="732826" cy="73282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003D98F-0917-44C2-9238-8D3A072B649E}">
      <dsp:nvSpPr>
        <dsp:cNvPr id="0" name=""/>
        <dsp:cNvSpPr/>
      </dsp:nvSpPr>
      <dsp:spPr>
        <a:xfrm>
          <a:off x="623126" y="1172522"/>
          <a:ext cx="10789454" cy="5862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5345" tIns="53340" rIns="53340" bIns="53340" numCol="1" spcCol="1270" anchor="ctr" anchorCtr="0">
          <a:noAutofit/>
        </a:bodyPr>
        <a:lstStyle/>
        <a:p>
          <a:pPr marL="0" lvl="0" indent="0" algn="l" defTabSz="933450">
            <a:lnSpc>
              <a:spcPct val="90000"/>
            </a:lnSpc>
            <a:spcBef>
              <a:spcPct val="0"/>
            </a:spcBef>
            <a:spcAft>
              <a:spcPct val="35000"/>
            </a:spcAft>
            <a:buNone/>
          </a:pPr>
          <a:r>
            <a:rPr lang="pl-PL" sz="2100" kern="1200" dirty="0"/>
            <a:t>Zakazy praktyk handlowych wprowadzających w błąd oraz zakaz praktyk agresywnych (art. 6-9)</a:t>
          </a:r>
        </a:p>
      </dsp:txBody>
      <dsp:txXfrm>
        <a:off x="623126" y="1172522"/>
        <a:ext cx="10789454" cy="586261"/>
      </dsp:txXfrm>
    </dsp:sp>
    <dsp:sp modelId="{B0D74CCE-E953-44B6-8F09-113CFCCEF9ED}">
      <dsp:nvSpPr>
        <dsp:cNvPr id="0" name=""/>
        <dsp:cNvSpPr/>
      </dsp:nvSpPr>
      <dsp:spPr>
        <a:xfrm>
          <a:off x="256713" y="1099240"/>
          <a:ext cx="732826" cy="73282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91134C9-5DD0-49C3-806C-8A182D826ABD}">
      <dsp:nvSpPr>
        <dsp:cNvPr id="0" name=""/>
        <dsp:cNvSpPr/>
      </dsp:nvSpPr>
      <dsp:spPr>
        <a:xfrm>
          <a:off x="410020" y="2051914"/>
          <a:ext cx="11002560" cy="5862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65345" tIns="53340" rIns="53340" bIns="53340" numCol="1" spcCol="1270" anchor="ctr" anchorCtr="0">
          <a:noAutofit/>
        </a:bodyPr>
        <a:lstStyle/>
        <a:p>
          <a:pPr marL="0" lvl="0" indent="0" algn="l" defTabSz="933450">
            <a:lnSpc>
              <a:spcPct val="90000"/>
            </a:lnSpc>
            <a:spcBef>
              <a:spcPct val="0"/>
            </a:spcBef>
            <a:spcAft>
              <a:spcPct val="35000"/>
            </a:spcAft>
            <a:buNone/>
          </a:pPr>
          <a:r>
            <a:rPr lang="pl-PL" sz="2100" kern="1200" dirty="0"/>
            <a:t>Katalog praktyk handlowych uznawanych za nieuczciwe bezwzględnie ( Załącznik I do Dyrektywy)</a:t>
          </a:r>
        </a:p>
      </dsp:txBody>
      <dsp:txXfrm>
        <a:off x="410020" y="2051914"/>
        <a:ext cx="11002560" cy="586261"/>
      </dsp:txXfrm>
    </dsp:sp>
    <dsp:sp modelId="{41B6DAE5-903E-42CF-93FE-86EDC309D970}">
      <dsp:nvSpPr>
        <dsp:cNvPr id="0" name=""/>
        <dsp:cNvSpPr/>
      </dsp:nvSpPr>
      <dsp:spPr>
        <a:xfrm>
          <a:off x="43607" y="1978632"/>
          <a:ext cx="732826" cy="732826"/>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5019" y="4953000"/>
            <a:ext cx="12197020"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E2C0B3F2-F7C3-4A07-B6F2-71E9359EB28A}" type="datetimeFigureOut">
              <a:rPr lang="pl-PL" smtClean="0"/>
              <a:pPr/>
              <a:t>07.04.2019</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961F155C-DC2C-4B36-A24D-E6AD3455F2FE}" type="slidenum">
              <a:rPr lang="pl-PL" smtClean="0"/>
              <a:pPr/>
              <a:t>‹#›</a:t>
            </a:fld>
            <a:endParaRPr lang="pl-PL"/>
          </a:p>
        </p:txBody>
      </p:sp>
    </p:spTree>
  </p:cSld>
  <p:clrMapOvr>
    <a:masterClrMapping/>
  </p:clrMapOvr>
  <p:transition spd="slow">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609600" y="1481330"/>
            <a:ext cx="109728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61F155C-DC2C-4B36-A24D-E6AD3455F2FE}" type="slidenum">
              <a:rPr lang="pl-PL" smtClean="0"/>
              <a:pPr/>
              <a:t>‹#›</a:t>
            </a:fld>
            <a:endParaRPr lang="pl-PL"/>
          </a:p>
        </p:txBody>
      </p:sp>
    </p:spTree>
  </p:cSld>
  <p:clrMapOvr>
    <a:masterClrMapping/>
  </p:clrMapOvr>
  <p:transition spd="slow">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9125351" y="274641"/>
            <a:ext cx="236996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609600" y="274641"/>
            <a:ext cx="84328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61F155C-DC2C-4B36-A24D-E6AD3455F2FE}" type="slidenum">
              <a:rPr lang="pl-PL" smtClean="0"/>
              <a:pPr/>
              <a:t>‹#›</a:t>
            </a:fld>
            <a:endParaRPr lang="pl-PL"/>
          </a:p>
        </p:txBody>
      </p:sp>
    </p:spTree>
  </p:cSld>
  <p:clrMapOvr>
    <a:masterClrMapping/>
  </p:clrMapOvr>
  <p:transition spd="slow">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61F155C-DC2C-4B36-A24D-E6AD3455F2FE}" type="slidenum">
              <a:rPr lang="pl-PL" smtClean="0"/>
              <a:pPr/>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transition spd="slow">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61F155C-DC2C-4B36-A24D-E6AD3455F2FE}" type="slidenum">
              <a:rPr lang="pl-PL" smtClean="0"/>
              <a:pPr/>
              <a:t>‹#›</a:t>
            </a:fld>
            <a:endParaRPr lang="pl-PL"/>
          </a:p>
        </p:txBody>
      </p:sp>
      <p:sp>
        <p:nvSpPr>
          <p:cNvPr id="7" name="Pag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61F155C-DC2C-4B36-A24D-E6AD3455F2FE}" type="slidenum">
              <a:rPr lang="pl-PL" smtClean="0"/>
              <a:pPr/>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109728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961F155C-DC2C-4B36-A24D-E6AD3455F2FE}"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961F155C-DC2C-4B36-A24D-E6AD3455F2FE}" type="slidenum">
              <a:rPr lang="pl-PL" smtClean="0"/>
              <a:pPr/>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E2C0B3F2-F7C3-4A07-B6F2-71E9359EB28A}" type="datetimeFigureOut">
              <a:rPr lang="pl-PL" smtClean="0"/>
              <a:pPr/>
              <a:t>07.04.2019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961F155C-DC2C-4B36-A24D-E6AD3455F2FE}" type="slidenum">
              <a:rPr lang="pl-PL" smtClean="0"/>
              <a:pPr/>
              <a:t>‹#›</a:t>
            </a:fld>
            <a:endParaRPr lang="pl-PL"/>
          </a:p>
        </p:txBody>
      </p:sp>
    </p:spTree>
  </p:cSld>
  <p:clrMapOvr>
    <a:masterClrMapping/>
  </p:clrMapOvr>
  <p:transition spd="slow">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8969376" y="6407944"/>
            <a:ext cx="2560320" cy="365760"/>
          </a:xfrm>
        </p:spPr>
        <p:txBody>
          <a:bodyPr/>
          <a:lstStyle>
            <a:extLst/>
          </a:lstStyle>
          <a:p>
            <a:fld id="{E2C0B3F2-F7C3-4A07-B6F2-71E9359EB28A}" type="datetimeFigureOut">
              <a:rPr lang="pl-PL" smtClean="0"/>
              <a:pPr/>
              <a:t>07.04.2019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961F155C-DC2C-4B36-A24D-E6AD3455F2FE}"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E2C0B3F2-F7C3-4A07-B6F2-71E9359EB28A}" type="datetimeFigureOut">
              <a:rPr lang="pl-PL" smtClean="0"/>
              <a:pPr/>
              <a:t>07.04.2019</a:t>
            </a:fld>
            <a:endParaRPr lang="pl-PL"/>
          </a:p>
        </p:txBody>
      </p:sp>
      <p:sp>
        <p:nvSpPr>
          <p:cNvPr id="6" name="Symbol zastępczy stopki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961F155C-DC2C-4B36-A24D-E6AD3455F2FE}" type="slidenum">
              <a:rPr lang="pl-PL" smtClean="0"/>
              <a:pPr/>
              <a:t>‹#›</a:t>
            </a:fld>
            <a:endParaRPr lang="pl-PL"/>
          </a:p>
        </p:txBody>
      </p:sp>
      <p:sp>
        <p:nvSpPr>
          <p:cNvPr id="2" name="Tytuł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y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955249" y="5001994"/>
            <a:ext cx="5069337"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71414" y="5785023"/>
            <a:ext cx="506933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y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E2C0B3F2-F7C3-4A07-B6F2-71E9359EB28A}" type="datetimeFigureOut">
              <a:rPr lang="pl-PL" smtClean="0"/>
              <a:pPr/>
              <a:t>07.04.2019</a:t>
            </a:fld>
            <a:endParaRPr lang="pl-PL"/>
          </a:p>
        </p:txBody>
      </p:sp>
      <p:sp>
        <p:nvSpPr>
          <p:cNvPr id="22" name="Symbol zastępczy stopki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961F155C-DC2C-4B36-A24D-E6AD3455F2FE}"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ransition spd="slow">
    <p:fade/>
  </p:transition>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youtube.com/watch?v=0GK7nhV4sNk"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904775" y="2339743"/>
            <a:ext cx="10363200" cy="1829761"/>
          </a:xfrm>
        </p:spPr>
        <p:txBody>
          <a:bodyPr/>
          <a:lstStyle/>
          <a:p>
            <a:r>
              <a:rPr lang="pl-PL" dirty="0"/>
              <a:t>Ochrona </a:t>
            </a:r>
            <a:r>
              <a:rPr lang="pl-PL" dirty="0" smtClean="0"/>
              <a:t>konsumenta </a:t>
            </a:r>
            <a:r>
              <a:rPr lang="pl-PL" dirty="0"/>
              <a:t>przed nieuczciwą reklamą</a:t>
            </a:r>
          </a:p>
        </p:txBody>
      </p:sp>
      <p:sp>
        <p:nvSpPr>
          <p:cNvPr id="3" name="Podtytuł 2"/>
          <p:cNvSpPr>
            <a:spLocks noGrp="1"/>
          </p:cNvSpPr>
          <p:nvPr>
            <p:ph type="subTitle" idx="1"/>
          </p:nvPr>
        </p:nvSpPr>
        <p:spPr>
          <a:xfrm>
            <a:off x="7883090" y="6102415"/>
            <a:ext cx="4077903" cy="633947"/>
          </a:xfrm>
        </p:spPr>
        <p:txBody>
          <a:bodyPr>
            <a:normAutofit fontScale="92500"/>
          </a:bodyPr>
          <a:lstStyle/>
          <a:p>
            <a:r>
              <a:rPr lang="pl-PL" b="1" i="1" dirty="0" smtClean="0"/>
              <a:t>mgr Barbara </a:t>
            </a:r>
            <a:r>
              <a:rPr lang="pl-PL" b="1" i="1" dirty="0" err="1" smtClean="0"/>
              <a:t>Trybulińska</a:t>
            </a:r>
            <a:endParaRPr lang="pl-PL" b="1" i="1" dirty="0"/>
          </a:p>
        </p:txBody>
      </p:sp>
    </p:spTree>
    <p:extLst>
      <p:ext uri="{BB962C8B-B14F-4D97-AF65-F5344CB8AC3E}">
        <p14:creationId xmlns:p14="http://schemas.microsoft.com/office/powerpoint/2010/main" xmlns="" val="4200103342"/>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871330"/>
            <a:ext cx="10972800" cy="4135962"/>
          </a:xfrm>
        </p:spPr>
        <p:txBody>
          <a:bodyPr>
            <a:normAutofit/>
          </a:bodyPr>
          <a:lstStyle/>
          <a:p>
            <a:pPr marL="0" indent="0" algn="just">
              <a:lnSpc>
                <a:spcPct val="150000"/>
              </a:lnSpc>
              <a:buNone/>
            </a:pPr>
            <a:r>
              <a:rPr lang="pl-PL" dirty="0" smtClean="0"/>
              <a:t>Za nieuczciwą praktykę rynkową uznaje się w szczególności </a:t>
            </a:r>
            <a:r>
              <a:rPr lang="pl-PL" u="sng" dirty="0" smtClean="0"/>
              <a:t>praktykę rynkową wprowadzającą w błąd</a:t>
            </a:r>
            <a:r>
              <a:rPr lang="pl-PL" dirty="0" smtClean="0"/>
              <a:t> oraz </a:t>
            </a:r>
            <a:r>
              <a:rPr lang="pl-PL" u="sng" dirty="0" smtClean="0"/>
              <a:t>agresywną praktykę rynkową</a:t>
            </a:r>
            <a:r>
              <a:rPr lang="pl-PL" dirty="0" smtClean="0"/>
              <a:t>, a także stosowanie sprzecznego z prawem kodeksu dobrych praktyk. </a:t>
            </a:r>
            <a:endParaRPr lang="pl-PL" dirty="0"/>
          </a:p>
        </p:txBody>
      </p:sp>
      <p:sp>
        <p:nvSpPr>
          <p:cNvPr id="2" name="Tytuł 1"/>
          <p:cNvSpPr>
            <a:spLocks noGrp="1"/>
          </p:cNvSpPr>
          <p:nvPr>
            <p:ph type="title"/>
          </p:nvPr>
        </p:nvSpPr>
        <p:spPr/>
        <p:txBody>
          <a:bodyPr>
            <a:normAutofit fontScale="90000"/>
          </a:bodyPr>
          <a:lstStyle/>
          <a:p>
            <a:pPr algn="ctr"/>
            <a:r>
              <a:rPr lang="pl-PL" dirty="0" smtClean="0"/>
              <a:t>ZAKAZ STOSOWANIA NIEUCZCIWYCH PRAKTYK RYNKOWYCH</a:t>
            </a:r>
            <a:endParaRPr lang="pl-PL" dirty="0"/>
          </a:p>
        </p:txBody>
      </p:sp>
    </p:spTree>
    <p:extLst>
      <p:ext uri="{BB962C8B-B14F-4D97-AF65-F5344CB8AC3E}">
        <p14:creationId xmlns:p14="http://schemas.microsoft.com/office/powerpoint/2010/main" xmlns="" val="322504831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365125" indent="-365125" algn="just">
              <a:lnSpc>
                <a:spcPct val="150000"/>
              </a:lnSpc>
              <a:buFont typeface="Wingdings" panose="05000000000000000000" pitchFamily="2" charset="2"/>
              <a:buChar char="v"/>
            </a:pPr>
            <a:r>
              <a:rPr lang="pl-PL" dirty="0" smtClean="0"/>
              <a:t>Brak </a:t>
            </a:r>
            <a:r>
              <a:rPr lang="pl-PL" dirty="0"/>
              <a:t>definicji w ustawie</a:t>
            </a:r>
          </a:p>
          <a:p>
            <a:pPr marL="365125" indent="-365125" algn="just">
              <a:lnSpc>
                <a:spcPct val="150000"/>
              </a:lnSpc>
              <a:buFont typeface="Wingdings" panose="05000000000000000000" pitchFamily="2" charset="2"/>
              <a:buChar char="v"/>
            </a:pPr>
            <a:r>
              <a:rPr lang="pl-PL" dirty="0" smtClean="0"/>
              <a:t>Pojęcie </a:t>
            </a:r>
            <a:r>
              <a:rPr lang="pl-PL" dirty="0"/>
              <a:t>zostało zdefiniowane w dyrektywie 2005/29/WE</a:t>
            </a:r>
          </a:p>
          <a:p>
            <a:pPr marL="365125" indent="-365125" algn="just">
              <a:lnSpc>
                <a:spcPct val="150000"/>
              </a:lnSpc>
              <a:buFont typeface="Wingdings" panose="05000000000000000000" pitchFamily="2" charset="2"/>
              <a:buChar char="v"/>
            </a:pPr>
            <a:r>
              <a:rPr lang="pl-PL" dirty="0" smtClean="0"/>
              <a:t>Jest to </a:t>
            </a:r>
            <a:r>
              <a:rPr lang="pl-PL" dirty="0"/>
              <a:t>wykorzystanie praktyki handlowej w celu znacznego ograniczenia zdolności konsumenta do podjęcia świadomej decyzji i skłonienia go tym samym do podjęcia decyzji dotyczącej transakcji, której inaczej by nie podjął</a:t>
            </a:r>
          </a:p>
          <a:p>
            <a:pPr marL="365125" indent="-365125" algn="just">
              <a:buFont typeface="Wingdings" panose="05000000000000000000" pitchFamily="2" charset="2"/>
              <a:buChar char="v"/>
            </a:pPr>
            <a:endParaRPr lang="pl-PL" dirty="0"/>
          </a:p>
        </p:txBody>
      </p:sp>
      <p:sp>
        <p:nvSpPr>
          <p:cNvPr id="2" name="Tytuł 1"/>
          <p:cNvSpPr>
            <a:spLocks noGrp="1"/>
          </p:cNvSpPr>
          <p:nvPr>
            <p:ph type="title"/>
          </p:nvPr>
        </p:nvSpPr>
        <p:spPr/>
        <p:txBody>
          <a:bodyPr>
            <a:normAutofit fontScale="90000"/>
          </a:bodyPr>
          <a:lstStyle/>
          <a:p>
            <a:pPr algn="ctr"/>
            <a:r>
              <a:rPr lang="pl-PL" dirty="0" smtClean="0"/>
              <a:t>ISTOTNE ZNIEKSZTAŁCENIE ZACHOWANIA PRZECIĘTNEGO KONSUMENTA</a:t>
            </a:r>
            <a:endParaRPr lang="pl-PL" dirty="0"/>
          </a:p>
        </p:txBody>
      </p:sp>
    </p:spTree>
    <p:extLst>
      <p:ext uri="{BB962C8B-B14F-4D97-AF65-F5344CB8AC3E}">
        <p14:creationId xmlns:p14="http://schemas.microsoft.com/office/powerpoint/2010/main" xmlns="" val="53159512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520456"/>
            <a:ext cx="12192000" cy="4752753"/>
          </a:xfrm>
        </p:spPr>
        <p:txBody>
          <a:bodyPr>
            <a:normAutofit fontScale="85000" lnSpcReduction="20000"/>
          </a:bodyPr>
          <a:lstStyle/>
          <a:p>
            <a:pPr algn="just">
              <a:lnSpc>
                <a:spcPct val="150000"/>
              </a:lnSpc>
            </a:pPr>
            <a:r>
              <a:rPr lang="pl-PL" dirty="0"/>
              <a:t>Jeśli działanie to w jakikolwiek sposób powoduje lub może powodować podjęcie przez przeciętnego konsumenta decyzji dotyczącej umowy, której inaczej by nie podjął</a:t>
            </a:r>
          </a:p>
          <a:p>
            <a:pPr algn="just">
              <a:lnSpc>
                <a:spcPct val="150000"/>
              </a:lnSpc>
            </a:pPr>
            <a:r>
              <a:rPr lang="pl-PL" dirty="0" smtClean="0"/>
              <a:t>Przykłady działań wprowadzających w błąd:</a:t>
            </a:r>
          </a:p>
          <a:p>
            <a:pPr lvl="1" algn="just">
              <a:lnSpc>
                <a:spcPct val="150000"/>
              </a:lnSpc>
            </a:pPr>
            <a:r>
              <a:rPr lang="pl-PL" dirty="0" smtClean="0"/>
              <a:t>rozpowszechnianie </a:t>
            </a:r>
            <a:r>
              <a:rPr lang="pl-PL" dirty="0"/>
              <a:t>nieprawdziwych informacji; </a:t>
            </a:r>
            <a:endParaRPr lang="pl-PL" dirty="0" smtClean="0"/>
          </a:p>
          <a:p>
            <a:pPr lvl="1" algn="just">
              <a:lnSpc>
                <a:spcPct val="150000"/>
              </a:lnSpc>
            </a:pPr>
            <a:r>
              <a:rPr lang="pl-PL" dirty="0" smtClean="0"/>
              <a:t>rozpowszechnianie </a:t>
            </a:r>
            <a:r>
              <a:rPr lang="pl-PL" dirty="0"/>
              <a:t>prawdziwych informacji w sposób mogący wprowadzać w </a:t>
            </a:r>
            <a:r>
              <a:rPr lang="pl-PL" dirty="0" smtClean="0"/>
              <a:t>błąd;</a:t>
            </a:r>
          </a:p>
          <a:p>
            <a:pPr lvl="1" algn="just">
              <a:lnSpc>
                <a:spcPct val="150000"/>
              </a:lnSpc>
            </a:pPr>
            <a:r>
              <a:rPr lang="pl-PL" dirty="0" smtClean="0"/>
              <a:t>nieprzestrzeganie </a:t>
            </a:r>
            <a:r>
              <a:rPr lang="pl-PL" dirty="0"/>
              <a:t>kodeksu dobrych praktyk, do którego przedsiębiorca dobrowolnie przystąpił jeżeli przedsiębiorca ten informuje w ramach praktyki rynkowej, że jest związany kodeksem dobrych praktyk; </a:t>
            </a:r>
            <a:endParaRPr lang="pl-PL" dirty="0" smtClean="0"/>
          </a:p>
          <a:p>
            <a:pPr lvl="1" algn="just">
              <a:lnSpc>
                <a:spcPct val="150000"/>
              </a:lnSpc>
            </a:pPr>
            <a:r>
              <a:rPr lang="pl-PL" dirty="0" smtClean="0"/>
              <a:t>reklama </a:t>
            </a:r>
            <a:r>
              <a:rPr lang="pl-PL" dirty="0"/>
              <a:t>porównawcza</a:t>
            </a:r>
          </a:p>
          <a:p>
            <a:endParaRPr lang="pl-PL" dirty="0"/>
          </a:p>
        </p:txBody>
      </p:sp>
      <p:sp>
        <p:nvSpPr>
          <p:cNvPr id="2" name="Tytuł 1"/>
          <p:cNvSpPr>
            <a:spLocks noGrp="1"/>
          </p:cNvSpPr>
          <p:nvPr>
            <p:ph type="title"/>
          </p:nvPr>
        </p:nvSpPr>
        <p:spPr/>
        <p:txBody>
          <a:bodyPr>
            <a:normAutofit fontScale="90000"/>
          </a:bodyPr>
          <a:lstStyle/>
          <a:p>
            <a:pPr algn="ctr"/>
            <a:r>
              <a:rPr lang="pl-PL" dirty="0" smtClean="0"/>
              <a:t>PRZEKAZ REKLAMOWY WPROWADZAJĄCY W BŁĄD</a:t>
            </a:r>
            <a:endParaRPr lang="pl-PL" dirty="0"/>
          </a:p>
        </p:txBody>
      </p:sp>
    </p:spTree>
    <p:extLst>
      <p:ext uri="{BB962C8B-B14F-4D97-AF65-F5344CB8AC3E}">
        <p14:creationId xmlns:p14="http://schemas.microsoft.com/office/powerpoint/2010/main" xmlns="" val="402501317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barba\AppData\Local\Microsoft\Windows\INetCache\IE\91NEAWYX\clause-63977_960_720[1].jpg"/>
          <p:cNvPicPr>
            <a:picLocks noChangeAspect="1" noChangeArrowheads="1"/>
          </p:cNvPicPr>
          <p:nvPr/>
        </p:nvPicPr>
        <p:blipFill>
          <a:blip r:embed="rId2" cstate="print"/>
          <a:srcRect/>
          <a:stretch>
            <a:fillRect/>
          </a:stretch>
        </p:blipFill>
        <p:spPr bwMode="auto">
          <a:xfrm>
            <a:off x="8610175" y="4348716"/>
            <a:ext cx="3337276" cy="2360428"/>
          </a:xfrm>
          <a:prstGeom prst="rect">
            <a:avLst/>
          </a:prstGeom>
          <a:ln>
            <a:noFill/>
          </a:ln>
          <a:effectLst>
            <a:softEdge rad="112500"/>
          </a:effectLst>
        </p:spPr>
      </p:pic>
      <p:sp>
        <p:nvSpPr>
          <p:cNvPr id="3" name="Symbol zastępczy zawartości 2"/>
          <p:cNvSpPr>
            <a:spLocks noGrp="1"/>
          </p:cNvSpPr>
          <p:nvPr>
            <p:ph idx="1"/>
          </p:nvPr>
        </p:nvSpPr>
        <p:spPr>
          <a:xfrm>
            <a:off x="0" y="1520456"/>
            <a:ext cx="12192000" cy="4752753"/>
          </a:xfrm>
        </p:spPr>
        <p:txBody>
          <a:bodyPr>
            <a:normAutofit fontScale="85000" lnSpcReduction="20000"/>
          </a:bodyPr>
          <a:lstStyle/>
          <a:p>
            <a:pPr algn="just">
              <a:lnSpc>
                <a:spcPct val="150000"/>
              </a:lnSpc>
              <a:buNone/>
            </a:pPr>
            <a:r>
              <a:rPr lang="pl-PL" dirty="0" smtClean="0"/>
              <a:t>Działanie wprowadzające </a:t>
            </a:r>
            <a:r>
              <a:rPr lang="pl-PL" dirty="0" smtClean="0"/>
              <a:t>w błąd </a:t>
            </a:r>
            <a:r>
              <a:rPr lang="pl-PL" dirty="0" smtClean="0"/>
              <a:t>może </a:t>
            </a:r>
            <a:r>
              <a:rPr lang="pl-PL" dirty="0" smtClean="0"/>
              <a:t>w szczególności dotyczyć:</a:t>
            </a:r>
            <a:endParaRPr lang="pl-PL" dirty="0" smtClean="0"/>
          </a:p>
          <a:p>
            <a:pPr algn="just">
              <a:lnSpc>
                <a:spcPct val="150000"/>
              </a:lnSpc>
              <a:buFont typeface="Wingdings" panose="05000000000000000000" pitchFamily="2" charset="2"/>
              <a:buChar char="Ø"/>
            </a:pPr>
            <a:r>
              <a:rPr lang="pl-PL" dirty="0" smtClean="0"/>
              <a:t>istnienia </a:t>
            </a:r>
            <a:r>
              <a:rPr lang="pl-PL" dirty="0" smtClean="0"/>
              <a:t>produktu, jego rodzaju lub dostępności;</a:t>
            </a:r>
          </a:p>
          <a:p>
            <a:pPr algn="just">
              <a:lnSpc>
                <a:spcPct val="150000"/>
              </a:lnSpc>
              <a:buFont typeface="Wingdings" panose="05000000000000000000" pitchFamily="2" charset="2"/>
              <a:buChar char="Ø"/>
            </a:pPr>
            <a:r>
              <a:rPr lang="pl-PL" dirty="0" smtClean="0"/>
              <a:t>cech </a:t>
            </a:r>
            <a:r>
              <a:rPr lang="pl-PL" dirty="0" smtClean="0"/>
              <a:t>produktu, w szczególności jego pochodzenia geograficznego lub handlowego, ilości, jakości etc.;</a:t>
            </a:r>
          </a:p>
          <a:p>
            <a:pPr algn="just">
              <a:lnSpc>
                <a:spcPct val="150000"/>
              </a:lnSpc>
              <a:buFont typeface="Wingdings" panose="05000000000000000000" pitchFamily="2" charset="2"/>
              <a:buChar char="Ø"/>
            </a:pPr>
            <a:r>
              <a:rPr lang="pl-PL" dirty="0" smtClean="0"/>
              <a:t>obowiązków </a:t>
            </a:r>
            <a:r>
              <a:rPr lang="pl-PL" dirty="0" smtClean="0"/>
              <a:t>przedsiębiorcy związanych z produktem;</a:t>
            </a:r>
          </a:p>
          <a:p>
            <a:pPr algn="just">
              <a:lnSpc>
                <a:spcPct val="150000"/>
              </a:lnSpc>
              <a:buFont typeface="Wingdings" panose="05000000000000000000" pitchFamily="2" charset="2"/>
              <a:buChar char="Ø"/>
            </a:pPr>
            <a:r>
              <a:rPr lang="pl-PL" dirty="0" smtClean="0"/>
              <a:t>praw </a:t>
            </a:r>
            <a:r>
              <a:rPr lang="pl-PL" dirty="0" smtClean="0"/>
              <a:t>konsumenta (np. co do naprawy, wymiany, obniżenia ceny)</a:t>
            </a:r>
          </a:p>
          <a:p>
            <a:pPr algn="just">
              <a:lnSpc>
                <a:spcPct val="150000"/>
              </a:lnSpc>
              <a:buFont typeface="Wingdings" panose="05000000000000000000" pitchFamily="2" charset="2"/>
              <a:buChar char="Ø"/>
            </a:pPr>
            <a:r>
              <a:rPr lang="pl-PL" dirty="0" smtClean="0"/>
              <a:t>ceny</a:t>
            </a:r>
            <a:endParaRPr lang="pl-PL" dirty="0" smtClean="0"/>
          </a:p>
          <a:p>
            <a:pPr algn="just">
              <a:lnSpc>
                <a:spcPct val="150000"/>
              </a:lnSpc>
              <a:buFont typeface="Wingdings" panose="05000000000000000000" pitchFamily="2" charset="2"/>
              <a:buChar char="Ø"/>
            </a:pPr>
            <a:r>
              <a:rPr lang="pl-PL" dirty="0" smtClean="0"/>
              <a:t>rodzaju sprzedaży</a:t>
            </a:r>
          </a:p>
          <a:p>
            <a:pPr algn="ctr">
              <a:lnSpc>
                <a:spcPct val="150000"/>
              </a:lnSpc>
              <a:buNone/>
            </a:pPr>
            <a:r>
              <a:rPr lang="pl-PL" dirty="0" smtClean="0"/>
              <a:t>(katalog </a:t>
            </a:r>
            <a:r>
              <a:rPr lang="pl-PL" dirty="0" smtClean="0"/>
              <a:t>otwarty)</a:t>
            </a:r>
            <a:endParaRPr lang="pl-PL" dirty="0"/>
          </a:p>
        </p:txBody>
      </p:sp>
      <p:sp>
        <p:nvSpPr>
          <p:cNvPr id="2" name="Tytuł 1"/>
          <p:cNvSpPr>
            <a:spLocks noGrp="1"/>
          </p:cNvSpPr>
          <p:nvPr>
            <p:ph type="title"/>
          </p:nvPr>
        </p:nvSpPr>
        <p:spPr/>
        <p:txBody>
          <a:bodyPr>
            <a:normAutofit fontScale="90000"/>
          </a:bodyPr>
          <a:lstStyle/>
          <a:p>
            <a:pPr algn="ctr"/>
            <a:r>
              <a:rPr lang="pl-PL" dirty="0" smtClean="0"/>
              <a:t>PRZEKAZ REKLAMOWY WPROWADZAJĄCY W BŁĄD</a:t>
            </a:r>
            <a:endParaRPr lang="pl-PL" dirty="0"/>
          </a:p>
        </p:txBody>
      </p:sp>
    </p:spTree>
    <p:extLst>
      <p:ext uri="{BB962C8B-B14F-4D97-AF65-F5344CB8AC3E}">
        <p14:creationId xmlns:p14="http://schemas.microsoft.com/office/powerpoint/2010/main" xmlns="" val="402501317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736510"/>
            <a:ext cx="12025423" cy="4525963"/>
          </a:xfrm>
        </p:spPr>
        <p:txBody>
          <a:bodyPr>
            <a:noAutofit/>
          </a:bodyPr>
          <a:lstStyle/>
          <a:p>
            <a:pPr marL="365125" indent="-365125" algn="just">
              <a:lnSpc>
                <a:spcPct val="150000"/>
              </a:lnSpc>
              <a:buFont typeface="Wingdings" panose="05000000000000000000" pitchFamily="2" charset="2"/>
              <a:buChar char="à"/>
            </a:pPr>
            <a:r>
              <a:rPr lang="pl-PL" sz="2000" b="1" dirty="0" smtClean="0">
                <a:sym typeface="Wingdings" panose="05000000000000000000" pitchFamily="2" charset="2"/>
              </a:rPr>
              <a:t>reklama przynęta</a:t>
            </a:r>
            <a:r>
              <a:rPr lang="pl-PL" sz="2000" dirty="0" smtClean="0">
                <a:sym typeface="Wingdings" panose="05000000000000000000" pitchFamily="2" charset="2"/>
              </a:rPr>
              <a:t>,</a:t>
            </a:r>
            <a:r>
              <a:rPr lang="pl-PL" sz="2000" dirty="0" smtClean="0"/>
              <a:t> która polega na propozycji nabycia produktu po określonej cenie, bez ujawniania, że przedsiębiorca może mieć uzasadnione podstawy, aby sądzić, że nie będzie w stanie dostarczyć lub zamówić u innego przedsiębiorcy dostawy tych lub równorzędnych produktów po takiej cenie, przez taki okres i w takich ilościach, jakie są uzasadnione, biorąc pod uwagę produkt, zakres reklamy produktu i oferowaną cenę;</a:t>
            </a:r>
            <a:r>
              <a:rPr lang="pl-PL" sz="2000" dirty="0" smtClean="0">
                <a:sym typeface="Wingdings" panose="05000000000000000000" pitchFamily="2" charset="2"/>
              </a:rPr>
              <a:t> </a:t>
            </a:r>
          </a:p>
          <a:p>
            <a:pPr marL="365125" indent="-365125" algn="just">
              <a:lnSpc>
                <a:spcPct val="150000"/>
              </a:lnSpc>
              <a:buFont typeface="Wingdings" panose="05000000000000000000" pitchFamily="2" charset="2"/>
              <a:buChar char="à"/>
            </a:pPr>
            <a:r>
              <a:rPr lang="pl-PL" sz="2000" b="1" dirty="0" smtClean="0"/>
              <a:t>reklama przynęta i zamiana</a:t>
            </a:r>
            <a:r>
              <a:rPr lang="pl-PL" sz="2000" dirty="0" smtClean="0"/>
              <a:t>, która polega na propozycji nabycia produktu po określonej cenie, a następnie odmowie pokazania konsumentom reklamowanego produktu lub odmowie przyjęcia zamówień na produkt lub dostarczenia go w racjonalnym terminie lub demonstrowaniu wadliwej próbki produktu, z zamiarem promowania innego produktu;</a:t>
            </a:r>
            <a:endParaRPr lang="pl-PL" sz="2000" dirty="0">
              <a:sym typeface="Wingdings" panose="05000000000000000000" pitchFamily="2" charset="2"/>
            </a:endParaRPr>
          </a:p>
        </p:txBody>
      </p:sp>
      <p:sp>
        <p:nvSpPr>
          <p:cNvPr id="2" name="Tytuł 1"/>
          <p:cNvSpPr>
            <a:spLocks noGrp="1"/>
          </p:cNvSpPr>
          <p:nvPr>
            <p:ph type="title"/>
          </p:nvPr>
        </p:nvSpPr>
        <p:spPr>
          <a:xfrm>
            <a:off x="838200" y="365125"/>
            <a:ext cx="10515600" cy="1460500"/>
          </a:xfrm>
        </p:spPr>
        <p:txBody>
          <a:bodyPr>
            <a:normAutofit/>
          </a:bodyPr>
          <a:lstStyle/>
          <a:p>
            <a:pPr algn="ctr"/>
            <a:r>
              <a:rPr lang="pl-PL" dirty="0" smtClean="0"/>
              <a:t>REKLAMY ZAWSZE WPROWADZAJĄCE W BŁĄD</a:t>
            </a:r>
            <a:endParaRPr lang="pl-PL" dirty="0"/>
          </a:p>
        </p:txBody>
      </p:sp>
    </p:spTree>
    <p:extLst>
      <p:ext uri="{BB962C8B-B14F-4D97-AF65-F5344CB8AC3E}">
        <p14:creationId xmlns:p14="http://schemas.microsoft.com/office/powerpoint/2010/main" xmlns="" val="246595856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662083"/>
            <a:ext cx="11582400" cy="4525963"/>
          </a:xfrm>
        </p:spPr>
        <p:txBody>
          <a:bodyPr>
            <a:normAutofit fontScale="92500" lnSpcReduction="10000"/>
          </a:bodyPr>
          <a:lstStyle/>
          <a:p>
            <a:pPr marL="365125" indent="-365125" algn="just">
              <a:lnSpc>
                <a:spcPct val="150000"/>
              </a:lnSpc>
              <a:buFont typeface="Wingdings" panose="05000000000000000000" pitchFamily="2" charset="2"/>
              <a:buChar char="à"/>
            </a:pPr>
            <a:r>
              <a:rPr lang="pl-PL" dirty="0" smtClean="0">
                <a:sym typeface="Wingdings" panose="05000000000000000000" pitchFamily="2" charset="2"/>
              </a:rPr>
              <a:t>promocja ograniczona czasowo (jeśli jest niezgodna z prawdą)</a:t>
            </a:r>
          </a:p>
          <a:p>
            <a:pPr marL="365125" indent="-365125" algn="just">
              <a:lnSpc>
                <a:spcPct val="150000"/>
              </a:lnSpc>
              <a:buFont typeface="Wingdings" panose="05000000000000000000" pitchFamily="2" charset="2"/>
              <a:buChar char="à"/>
            </a:pPr>
            <a:r>
              <a:rPr lang="pl-PL" dirty="0" smtClean="0">
                <a:sym typeface="Wingdings" panose="05000000000000000000" pitchFamily="2" charset="2"/>
              </a:rPr>
              <a:t>reklama pozorująca wykonanie produktu przez innego, najczęściej renomowanego wykonawcę produktu podobnego</a:t>
            </a:r>
          </a:p>
          <a:p>
            <a:pPr marL="365125" indent="-365125" algn="just">
              <a:lnSpc>
                <a:spcPct val="150000"/>
              </a:lnSpc>
              <a:buFont typeface="Wingdings" panose="05000000000000000000" pitchFamily="2" charset="2"/>
              <a:buChar char="à"/>
            </a:pPr>
            <a:r>
              <a:rPr lang="pl-PL" b="1" dirty="0" smtClean="0">
                <a:sym typeface="Wingdings" panose="05000000000000000000" pitchFamily="2" charset="2"/>
              </a:rPr>
              <a:t>kryptoreklama</a:t>
            </a:r>
            <a:r>
              <a:rPr lang="pl-PL" dirty="0" smtClean="0"/>
              <a:t>, która polega na wykorzystywaniu treści publicystycznych w środkach masowego przekazu w celu promocji produktu w sytuacji gdy przedsiębiorca zapłacił za tę promocję, a nie wynika to wyraźnie z treści lub z obrazów lub dźwięków łatwo rozpoznawalnych przez konsumenta;</a:t>
            </a:r>
            <a:endParaRPr lang="pl-PL" dirty="0" smtClean="0">
              <a:sym typeface="Wingdings" panose="05000000000000000000" pitchFamily="2" charset="2"/>
            </a:endParaRPr>
          </a:p>
          <a:p>
            <a:pPr marL="365125" indent="-365125" algn="just">
              <a:lnSpc>
                <a:spcPct val="150000"/>
              </a:lnSpc>
              <a:buFont typeface="Wingdings" panose="05000000000000000000" pitchFamily="2" charset="2"/>
              <a:buChar char="à"/>
            </a:pPr>
            <a:endParaRPr lang="pl-PL" dirty="0">
              <a:sym typeface="Wingdings" panose="05000000000000000000" pitchFamily="2" charset="2"/>
            </a:endParaRPr>
          </a:p>
        </p:txBody>
      </p:sp>
      <p:sp>
        <p:nvSpPr>
          <p:cNvPr id="2" name="Tytuł 1"/>
          <p:cNvSpPr>
            <a:spLocks noGrp="1"/>
          </p:cNvSpPr>
          <p:nvPr>
            <p:ph type="title"/>
          </p:nvPr>
        </p:nvSpPr>
        <p:spPr>
          <a:xfrm>
            <a:off x="838200" y="365125"/>
            <a:ext cx="10515600" cy="1460500"/>
          </a:xfrm>
        </p:spPr>
        <p:txBody>
          <a:bodyPr>
            <a:normAutofit/>
          </a:bodyPr>
          <a:lstStyle/>
          <a:p>
            <a:pPr algn="ctr"/>
            <a:r>
              <a:rPr lang="pl-PL" dirty="0" smtClean="0"/>
              <a:t>REKLAMY ZAWSZE WPROWADZAJĄCE W BŁĄD</a:t>
            </a:r>
            <a:endParaRPr lang="pl-PL" dirty="0"/>
          </a:p>
        </p:txBody>
      </p:sp>
    </p:spTree>
    <p:extLst>
      <p:ext uri="{BB962C8B-B14F-4D97-AF65-F5344CB8AC3E}">
        <p14:creationId xmlns:p14="http://schemas.microsoft.com/office/powerpoint/2010/main" xmlns="" val="246595856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881963"/>
            <a:ext cx="11353800" cy="4294999"/>
          </a:xfrm>
        </p:spPr>
        <p:txBody>
          <a:bodyPr/>
          <a:lstStyle/>
          <a:p>
            <a:pPr marL="365125" indent="-365125" algn="just">
              <a:lnSpc>
                <a:spcPct val="150000"/>
              </a:lnSpc>
              <a:buFont typeface="Wingdings" panose="05000000000000000000" pitchFamily="2" charset="2"/>
              <a:buChar char="à"/>
            </a:pPr>
            <a:r>
              <a:rPr lang="pl-PL" dirty="0" smtClean="0"/>
              <a:t>reklamowanie </a:t>
            </a:r>
            <a:r>
              <a:rPr lang="pl-PL" dirty="0"/>
              <a:t>piramid finansowych</a:t>
            </a:r>
          </a:p>
          <a:p>
            <a:pPr marL="365125" indent="-365125" algn="just">
              <a:lnSpc>
                <a:spcPct val="150000"/>
              </a:lnSpc>
              <a:buFont typeface="Wingdings" panose="05000000000000000000" pitchFamily="2" charset="2"/>
              <a:buChar char="à"/>
            </a:pPr>
            <a:r>
              <a:rPr lang="pl-PL" dirty="0" smtClean="0"/>
              <a:t>reklamowanie </a:t>
            </a:r>
            <a:r>
              <a:rPr lang="pl-PL" dirty="0"/>
              <a:t>produktów jako ostatnie sztuki, aby wywrzeć presję na </a:t>
            </a:r>
            <a:r>
              <a:rPr lang="pl-PL" dirty="0" smtClean="0"/>
              <a:t>konsumencie, tak by </a:t>
            </a:r>
            <a:r>
              <a:rPr lang="pl-PL" dirty="0"/>
              <a:t>skłonił się do zakupu na mniej korzystnych warunkach</a:t>
            </a:r>
          </a:p>
          <a:p>
            <a:pPr marL="365125" indent="-365125" algn="just">
              <a:lnSpc>
                <a:spcPct val="150000"/>
              </a:lnSpc>
              <a:buFont typeface="Wingdings" panose="05000000000000000000" pitchFamily="2" charset="2"/>
              <a:buChar char="à"/>
            </a:pPr>
            <a:r>
              <a:rPr lang="pl-PL" dirty="0" smtClean="0"/>
              <a:t>prezentowanie </a:t>
            </a:r>
            <a:r>
              <a:rPr lang="pl-PL" dirty="0"/>
              <a:t>uprawnień przysługujących konsumentom z mocy prawa, jako cechy wyróżniającej ofertę przedsiębiorcy</a:t>
            </a:r>
          </a:p>
          <a:p>
            <a:pPr marL="365125" indent="-365125" algn="just">
              <a:buNone/>
            </a:pPr>
            <a:endParaRPr lang="pl-PL" dirty="0"/>
          </a:p>
        </p:txBody>
      </p:sp>
      <p:sp>
        <p:nvSpPr>
          <p:cNvPr id="4" name="Tytuł 1"/>
          <p:cNvSpPr>
            <a:spLocks noGrp="1"/>
          </p:cNvSpPr>
          <p:nvPr>
            <p:ph type="title"/>
          </p:nvPr>
        </p:nvSpPr>
        <p:spPr>
          <a:xfrm>
            <a:off x="838200" y="365125"/>
            <a:ext cx="10515600" cy="1460500"/>
          </a:xfrm>
        </p:spPr>
        <p:txBody>
          <a:bodyPr>
            <a:normAutofit/>
          </a:bodyPr>
          <a:lstStyle/>
          <a:p>
            <a:pPr algn="ctr"/>
            <a:r>
              <a:rPr lang="pl-PL" dirty="0" smtClean="0"/>
              <a:t>REKLAMY ZAWSZE WPROWADZAJĄCE W BŁĄD</a:t>
            </a:r>
            <a:endParaRPr lang="pl-PL" dirty="0"/>
          </a:p>
        </p:txBody>
      </p:sp>
    </p:spTree>
    <p:extLst>
      <p:ext uri="{BB962C8B-B14F-4D97-AF65-F5344CB8AC3E}">
        <p14:creationId xmlns:p14="http://schemas.microsoft.com/office/powerpoint/2010/main" xmlns="" val="381585964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78464" y="1308939"/>
            <a:ext cx="11291777" cy="4740987"/>
          </a:xfrm>
        </p:spPr>
        <p:txBody>
          <a:bodyPr>
            <a:normAutofit fontScale="92500" lnSpcReduction="20000"/>
          </a:bodyPr>
          <a:lstStyle/>
          <a:p>
            <a:pPr marL="0" indent="0" algn="just">
              <a:lnSpc>
                <a:spcPct val="150000"/>
              </a:lnSpc>
              <a:buNone/>
            </a:pPr>
            <a:r>
              <a:rPr lang="pl-PL" dirty="0"/>
              <a:t>Nieuczciwa reklama może przejawiać </a:t>
            </a:r>
            <a:r>
              <a:rPr lang="pl-PL" dirty="0" smtClean="0"/>
              <a:t>się także </a:t>
            </a:r>
            <a:r>
              <a:rPr lang="pl-PL" dirty="0"/>
              <a:t>poprzez zaniechanie – jeśli pomija istotne informacje potrzebne przeciętnemu konsumentowi do podjęcia decyzji dotyczącej umowy i przez to konsument zawiera umowę której by prawdopodobnie nie zawarł </a:t>
            </a:r>
            <a:r>
              <a:rPr lang="pl-PL" dirty="0" smtClean="0"/>
              <a:t>mając wszystkie </a:t>
            </a:r>
            <a:r>
              <a:rPr lang="pl-PL" dirty="0"/>
              <a:t>informacje.  </a:t>
            </a:r>
          </a:p>
          <a:p>
            <a:pPr marL="0" indent="0" algn="just">
              <a:lnSpc>
                <a:spcPct val="150000"/>
              </a:lnSpc>
              <a:buNone/>
            </a:pPr>
            <a:r>
              <a:rPr lang="pl-PL" dirty="0" smtClean="0"/>
              <a:t>Przy </a:t>
            </a:r>
            <a:r>
              <a:rPr lang="pl-PL" dirty="0"/>
              <a:t>badaniu czy zaszło zaniechanie należy brać pod uwagę specyfikę środka komunikowania jakiego użyto, a więc czy były warunki do zamieszczenia wszystkich istotnych informacji i czy przedsiębiorca w inny sposób nie uzupełnił brakujących informacji.</a:t>
            </a:r>
          </a:p>
        </p:txBody>
      </p:sp>
      <p:sp>
        <p:nvSpPr>
          <p:cNvPr id="4" name="Tytuł 1"/>
          <p:cNvSpPr>
            <a:spLocks noGrp="1"/>
          </p:cNvSpPr>
          <p:nvPr>
            <p:ph type="title"/>
          </p:nvPr>
        </p:nvSpPr>
        <p:spPr>
          <a:xfrm>
            <a:off x="848832" y="0"/>
            <a:ext cx="10515600" cy="1460500"/>
          </a:xfrm>
        </p:spPr>
        <p:txBody>
          <a:bodyPr>
            <a:normAutofit/>
          </a:bodyPr>
          <a:lstStyle/>
          <a:p>
            <a:pPr algn="ctr"/>
            <a:r>
              <a:rPr lang="pl-PL" dirty="0" smtClean="0"/>
              <a:t>ZANIECHANIE</a:t>
            </a:r>
            <a:endParaRPr lang="pl-PL" dirty="0"/>
          </a:p>
        </p:txBody>
      </p:sp>
    </p:spTree>
    <p:extLst>
      <p:ext uri="{BB962C8B-B14F-4D97-AF65-F5344CB8AC3E}">
        <p14:creationId xmlns:p14="http://schemas.microsoft.com/office/powerpoint/2010/main" xmlns="" val="2772048317"/>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lgn="just">
              <a:lnSpc>
                <a:spcPct val="150000"/>
              </a:lnSpc>
              <a:buNone/>
            </a:pPr>
            <a:r>
              <a:rPr lang="pl-PL" dirty="0"/>
              <a:t>O agresywnej praktyce rynkowej w kontekście reklamy możemy mówić  kiedy przez niedopuszczalny nacisk w znaczny sposób dochodzi lub może dojść do ograniczenia swobody wyboru lub zachowania  przeciętnego konsumenta względem produktu, co powoduje lub może powodować podjęcie przez niego decyzji dotyczącej umowy, której inaczej by nie </a:t>
            </a:r>
            <a:r>
              <a:rPr lang="pl-PL" dirty="0" smtClean="0"/>
              <a:t>podjął.</a:t>
            </a:r>
            <a:endParaRPr lang="pl-PL" dirty="0"/>
          </a:p>
        </p:txBody>
      </p:sp>
      <p:sp>
        <p:nvSpPr>
          <p:cNvPr id="2" name="Tytuł 1"/>
          <p:cNvSpPr>
            <a:spLocks noGrp="1"/>
          </p:cNvSpPr>
          <p:nvPr>
            <p:ph type="title"/>
          </p:nvPr>
        </p:nvSpPr>
        <p:spPr/>
        <p:txBody>
          <a:bodyPr>
            <a:normAutofit fontScale="90000"/>
          </a:bodyPr>
          <a:lstStyle/>
          <a:p>
            <a:pPr algn="ctr"/>
            <a:r>
              <a:rPr lang="pl-PL" dirty="0" smtClean="0"/>
              <a:t>AGRESYWNE PRAKTYKI RYNKOWE JAKO CZYNY NIEUCZCIWEJ REKLAMY</a:t>
            </a:r>
            <a:endParaRPr lang="pl-PL" dirty="0"/>
          </a:p>
        </p:txBody>
      </p:sp>
    </p:spTree>
    <p:extLst>
      <p:ext uri="{BB962C8B-B14F-4D97-AF65-F5344CB8AC3E}">
        <p14:creationId xmlns:p14="http://schemas.microsoft.com/office/powerpoint/2010/main" xmlns="" val="5399260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algn="just">
              <a:lnSpc>
                <a:spcPct val="150000"/>
              </a:lnSpc>
              <a:buFont typeface="Wingdings" panose="05000000000000000000" pitchFamily="2" charset="2"/>
              <a:buChar char="à"/>
            </a:pPr>
            <a:r>
              <a:rPr lang="pl-PL" dirty="0" smtClean="0">
                <a:sym typeface="Wingdings" panose="05000000000000000000" pitchFamily="2" charset="2"/>
              </a:rPr>
              <a:t>uciążliwe </a:t>
            </a:r>
            <a:r>
              <a:rPr lang="pl-PL" dirty="0">
                <a:sym typeface="Wingdings" panose="05000000000000000000" pitchFamily="2" charset="2"/>
              </a:rPr>
              <a:t>nakłanianie do nabycia produktów przez telefon, faks, pocztę elektroniczną (niewywołane przez konsumenta)</a:t>
            </a:r>
          </a:p>
          <a:p>
            <a:pPr algn="just">
              <a:lnSpc>
                <a:spcPct val="150000"/>
              </a:lnSpc>
              <a:buFont typeface="Wingdings" panose="05000000000000000000" pitchFamily="2" charset="2"/>
              <a:buChar char="à"/>
            </a:pPr>
            <a:r>
              <a:rPr lang="pl-PL" dirty="0" smtClean="0">
                <a:sym typeface="Wingdings" panose="05000000000000000000" pitchFamily="2" charset="2"/>
              </a:rPr>
              <a:t>umieszczanie </a:t>
            </a:r>
            <a:r>
              <a:rPr lang="pl-PL" dirty="0">
                <a:sym typeface="Wingdings" panose="05000000000000000000" pitchFamily="2" charset="2"/>
              </a:rPr>
              <a:t>w reklamie bezpośredniego wezwania dzieci do nabycia reklamowanych produktów lub do nakłonienia rodziców do zakupu</a:t>
            </a:r>
          </a:p>
          <a:p>
            <a:pPr algn="just">
              <a:lnSpc>
                <a:spcPct val="150000"/>
              </a:lnSpc>
              <a:buFont typeface="Wingdings" panose="05000000000000000000" pitchFamily="2" charset="2"/>
              <a:buChar char="à"/>
            </a:pPr>
            <a:r>
              <a:rPr lang="pl-PL" dirty="0" smtClean="0">
                <a:sym typeface="Wingdings" panose="05000000000000000000" pitchFamily="2" charset="2"/>
              </a:rPr>
              <a:t>informowanie </a:t>
            </a:r>
            <a:r>
              <a:rPr lang="pl-PL" dirty="0">
                <a:sym typeface="Wingdings" panose="05000000000000000000" pitchFamily="2" charset="2"/>
              </a:rPr>
              <a:t>konsumenta o tym, że jeżeli nie nabędzie produktu, przedsiębiorcy może grozić utrata pracy lub środków do życia</a:t>
            </a:r>
            <a:endParaRPr lang="pl-PL" dirty="0"/>
          </a:p>
        </p:txBody>
      </p:sp>
      <p:sp>
        <p:nvSpPr>
          <p:cNvPr id="2" name="Tytuł 1"/>
          <p:cNvSpPr>
            <a:spLocks noGrp="1"/>
          </p:cNvSpPr>
          <p:nvPr>
            <p:ph type="title"/>
          </p:nvPr>
        </p:nvSpPr>
        <p:spPr/>
        <p:txBody>
          <a:bodyPr>
            <a:normAutofit fontScale="90000"/>
          </a:bodyPr>
          <a:lstStyle/>
          <a:p>
            <a:pPr algn="ctr"/>
            <a:r>
              <a:rPr lang="pl-PL" dirty="0" smtClean="0"/>
              <a:t>ZAWSZE NIEUCZCIWE AGRESYWNE PRAKTYKI RYNKOWE</a:t>
            </a:r>
            <a:endParaRPr lang="pl-PL" dirty="0"/>
          </a:p>
        </p:txBody>
      </p:sp>
    </p:spTree>
    <p:extLst>
      <p:ext uri="{BB962C8B-B14F-4D97-AF65-F5344CB8AC3E}">
        <p14:creationId xmlns:p14="http://schemas.microsoft.com/office/powerpoint/2010/main" xmlns="" val="3936987856"/>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7891" y="1099932"/>
            <a:ext cx="11020926" cy="4858106"/>
          </a:xfrm>
        </p:spPr>
        <p:txBody>
          <a:bodyPr>
            <a:normAutofit fontScale="70000" lnSpcReduction="20000"/>
          </a:bodyPr>
          <a:lstStyle/>
          <a:p>
            <a:pPr marL="0" indent="0" algn="ctr">
              <a:lnSpc>
                <a:spcPct val="170000"/>
              </a:lnSpc>
              <a:buNone/>
            </a:pPr>
            <a:r>
              <a:rPr lang="pl-PL" sz="3200" b="1" dirty="0" smtClean="0"/>
              <a:t>Art. 3 lit. a)</a:t>
            </a:r>
          </a:p>
          <a:p>
            <a:pPr marL="0" indent="0" algn="just">
              <a:lnSpc>
                <a:spcPct val="170000"/>
              </a:lnSpc>
              <a:buNone/>
            </a:pPr>
            <a:r>
              <a:rPr lang="pl-PL" sz="3200" dirty="0" smtClean="0"/>
              <a:t>Reklama </a:t>
            </a:r>
            <a:r>
              <a:rPr lang="pl-PL" sz="3200" dirty="0" smtClean="0"/>
              <a:t>– przekaz zawierający w szczególności </a:t>
            </a:r>
            <a:r>
              <a:rPr lang="pl-PL" sz="3200" b="1" dirty="0" smtClean="0"/>
              <a:t>informację lub wypowiedź</a:t>
            </a:r>
            <a:r>
              <a:rPr lang="pl-PL" sz="3200" dirty="0" smtClean="0"/>
              <a:t>, zwłaszcza </a:t>
            </a:r>
            <a:r>
              <a:rPr lang="pl-PL" sz="3200" b="1" dirty="0" smtClean="0"/>
              <a:t>odpłatny lub za wynagrodzeniem w innej formie</a:t>
            </a:r>
            <a:r>
              <a:rPr lang="pl-PL" sz="3200" dirty="0" smtClean="0"/>
              <a:t>, towarzyszący czyjejkolwiek działalności, </a:t>
            </a:r>
            <a:r>
              <a:rPr lang="pl-PL" sz="3200" b="1" dirty="0" smtClean="0"/>
              <a:t>mający na celu zwiększenie zbytu produktów, inną formę korzystania z nich lub osiągnięcie innego efektu, które są pożądane przez reklamodawcę</a:t>
            </a:r>
            <a:r>
              <a:rPr lang="pl-PL" sz="3200" dirty="0" smtClean="0"/>
              <a:t>. Do reklamy zalicza się również promocję sprzedaży, oferty kierowane do odbiorców za pomocą marketingu bezpośredniego lub sponsoring.</a:t>
            </a:r>
            <a:endParaRPr lang="pl-PL" sz="2900" dirty="0"/>
          </a:p>
        </p:txBody>
      </p:sp>
      <p:sp>
        <p:nvSpPr>
          <p:cNvPr id="2" name="Tytuł 1"/>
          <p:cNvSpPr>
            <a:spLocks noGrp="1"/>
          </p:cNvSpPr>
          <p:nvPr>
            <p:ph type="title"/>
          </p:nvPr>
        </p:nvSpPr>
        <p:spPr>
          <a:xfrm>
            <a:off x="838200" y="1"/>
            <a:ext cx="10515600" cy="1099930"/>
          </a:xfrm>
        </p:spPr>
        <p:txBody>
          <a:bodyPr>
            <a:normAutofit/>
          </a:bodyPr>
          <a:lstStyle/>
          <a:p>
            <a:pPr algn="ctr"/>
            <a:r>
              <a:rPr lang="pl-PL" dirty="0" smtClean="0"/>
              <a:t>KODEKS ERYKI REKLAMY</a:t>
            </a:r>
            <a:endParaRPr lang="pl-PL" dirty="0"/>
          </a:p>
        </p:txBody>
      </p:sp>
    </p:spTree>
    <p:extLst>
      <p:ext uri="{BB962C8B-B14F-4D97-AF65-F5344CB8AC3E}">
        <p14:creationId xmlns:p14="http://schemas.microsoft.com/office/powerpoint/2010/main" xmlns="" val="426365992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32522" y="1584252"/>
            <a:ext cx="12059478" cy="5273748"/>
          </a:xfrm>
        </p:spPr>
        <p:txBody>
          <a:bodyPr>
            <a:normAutofit fontScale="55000" lnSpcReduction="20000"/>
          </a:bodyPr>
          <a:lstStyle/>
          <a:p>
            <a:pPr marL="0" indent="0" algn="ctr">
              <a:lnSpc>
                <a:spcPct val="170000"/>
              </a:lnSpc>
              <a:buNone/>
            </a:pPr>
            <a:r>
              <a:rPr lang="pl-PL" b="1" dirty="0"/>
              <a:t>Art.  </a:t>
            </a:r>
            <a:r>
              <a:rPr lang="pl-PL" b="1" dirty="0" smtClean="0"/>
              <a:t>12</a:t>
            </a:r>
            <a:r>
              <a:rPr lang="pl-PL" b="1" dirty="0" smtClean="0"/>
              <a:t> </a:t>
            </a:r>
            <a:r>
              <a:rPr lang="pl-PL" b="1" dirty="0" smtClean="0"/>
              <a:t>(nieuczciwe praktyki rynkowe)</a:t>
            </a:r>
            <a:endParaRPr lang="pl-PL" b="1" dirty="0"/>
          </a:p>
          <a:p>
            <a:pPr marL="0" indent="0" algn="just">
              <a:lnSpc>
                <a:spcPct val="170000"/>
              </a:lnSpc>
              <a:buNone/>
            </a:pPr>
            <a:r>
              <a:rPr lang="pl-PL" dirty="0" smtClean="0"/>
              <a:t>1</a:t>
            </a:r>
            <a:r>
              <a:rPr lang="pl-PL" dirty="0"/>
              <a:t>. W razie dokonania nieuczciwej praktyki rynkowej konsument, którego interes został zagrożony lub naruszony, może żądać</a:t>
            </a:r>
            <a:r>
              <a:rPr lang="pl-PL" dirty="0" smtClean="0"/>
              <a:t>:</a:t>
            </a:r>
            <a:endParaRPr lang="pl-PL" dirty="0"/>
          </a:p>
          <a:p>
            <a:pPr marL="361950" indent="-361950" algn="just">
              <a:lnSpc>
                <a:spcPct val="170000"/>
              </a:lnSpc>
              <a:buFont typeface="+mj-lt"/>
              <a:buAutoNum type="arabicParenR"/>
            </a:pPr>
            <a:r>
              <a:rPr lang="pl-PL" dirty="0" smtClean="0"/>
              <a:t>zaniechania tej praktyki;</a:t>
            </a:r>
            <a:endParaRPr lang="pl-PL" dirty="0"/>
          </a:p>
          <a:p>
            <a:pPr marL="361950" indent="-361950" algn="just">
              <a:lnSpc>
                <a:spcPct val="170000"/>
              </a:lnSpc>
              <a:buFont typeface="+mj-lt"/>
              <a:buAutoNum type="arabicParenR"/>
            </a:pPr>
            <a:r>
              <a:rPr lang="pl-PL" dirty="0" smtClean="0"/>
              <a:t>usunięcia </a:t>
            </a:r>
            <a:r>
              <a:rPr lang="pl-PL" dirty="0"/>
              <a:t>skutków tej praktyki</a:t>
            </a:r>
            <a:r>
              <a:rPr lang="pl-PL" dirty="0" smtClean="0"/>
              <a:t>;</a:t>
            </a:r>
            <a:endParaRPr lang="pl-PL" dirty="0"/>
          </a:p>
          <a:p>
            <a:pPr marL="361950" indent="-361950" algn="just">
              <a:lnSpc>
                <a:spcPct val="170000"/>
              </a:lnSpc>
              <a:buFont typeface="+mj-lt"/>
              <a:buAutoNum type="arabicParenR"/>
            </a:pPr>
            <a:r>
              <a:rPr lang="pl-PL" dirty="0" smtClean="0"/>
              <a:t>złożenia </a:t>
            </a:r>
            <a:r>
              <a:rPr lang="pl-PL" dirty="0"/>
              <a:t>jednokrotnego lub wielokrotnego oświadczenia odpowiedniej treści i w odpowiedniej </a:t>
            </a:r>
            <a:r>
              <a:rPr lang="pl-PL" dirty="0" smtClean="0"/>
              <a:t>formie;</a:t>
            </a:r>
            <a:endParaRPr lang="pl-PL" dirty="0"/>
          </a:p>
          <a:p>
            <a:pPr marL="361950" indent="-361950" algn="just">
              <a:lnSpc>
                <a:spcPct val="170000"/>
              </a:lnSpc>
              <a:buFont typeface="+mj-lt"/>
              <a:buAutoNum type="arabicParenR"/>
            </a:pPr>
            <a:r>
              <a:rPr lang="pl-PL" dirty="0" smtClean="0"/>
              <a:t>naprawienia </a:t>
            </a:r>
            <a:r>
              <a:rPr lang="pl-PL" dirty="0"/>
              <a:t>wyrządzonej szkody na zasadach ogólnych, w szczególności żądania unieważnienia umowy z obowiązkiem wzajemnego zwrotu świadczeń oraz zwrotu przez przedsiębiorcę kosztów związanych z nabyciem produktu</a:t>
            </a:r>
            <a:r>
              <a:rPr lang="pl-PL" dirty="0" smtClean="0"/>
              <a:t>;</a:t>
            </a:r>
            <a:endParaRPr lang="pl-PL" dirty="0"/>
          </a:p>
          <a:p>
            <a:pPr marL="361950" indent="-361950" algn="just">
              <a:lnSpc>
                <a:spcPct val="170000"/>
              </a:lnSpc>
              <a:buFont typeface="+mj-lt"/>
              <a:buAutoNum type="arabicParenR"/>
            </a:pPr>
            <a:r>
              <a:rPr lang="pl-PL" dirty="0" smtClean="0"/>
              <a:t>zasądzenia </a:t>
            </a:r>
            <a:r>
              <a:rPr lang="pl-PL" dirty="0"/>
              <a:t>odpowiedniej sumy pieniężnej na określony cel społeczny związany ze wspieraniem kultury polskiej, ochroną dziedzictwa narodowego lub ochroną </a:t>
            </a:r>
            <a:r>
              <a:rPr lang="pl-PL" dirty="0" smtClean="0"/>
              <a:t>konsumentów.</a:t>
            </a:r>
          </a:p>
          <a:p>
            <a:pPr marL="0" indent="0" algn="just">
              <a:lnSpc>
                <a:spcPct val="170000"/>
              </a:lnSpc>
              <a:buNone/>
            </a:pPr>
            <a:r>
              <a:rPr lang="pl-PL" sz="2900" dirty="0" smtClean="0"/>
              <a:t>Z roszczeniami 1), 3) i 5) </a:t>
            </a:r>
            <a:r>
              <a:rPr lang="pl-PL" sz="2900" dirty="0"/>
              <a:t>mogą wystąpić </a:t>
            </a:r>
            <a:r>
              <a:rPr lang="pl-PL" sz="2900" dirty="0" smtClean="0"/>
              <a:t>również: Rzecznik </a:t>
            </a:r>
            <a:r>
              <a:rPr lang="pl-PL" sz="2900" dirty="0"/>
              <a:t>Praw Obywatelskich; Rzecznik </a:t>
            </a:r>
            <a:r>
              <a:rPr lang="pl-PL" sz="2900" dirty="0" smtClean="0"/>
              <a:t>Finansowy; krajowa </a:t>
            </a:r>
            <a:r>
              <a:rPr lang="pl-PL" sz="2900" dirty="0"/>
              <a:t>lub regionalna organizacja, której celem statutowym jest ochrona interesów </a:t>
            </a:r>
            <a:r>
              <a:rPr lang="pl-PL" sz="2900" dirty="0" smtClean="0"/>
              <a:t>konsumentów; powiatowy </a:t>
            </a:r>
            <a:r>
              <a:rPr lang="pl-PL" sz="2900" dirty="0"/>
              <a:t>(miejski) rzecznik konsumentów.</a:t>
            </a:r>
          </a:p>
        </p:txBody>
      </p:sp>
      <p:sp>
        <p:nvSpPr>
          <p:cNvPr id="2" name="Tytuł 1"/>
          <p:cNvSpPr>
            <a:spLocks noGrp="1"/>
          </p:cNvSpPr>
          <p:nvPr>
            <p:ph type="title"/>
          </p:nvPr>
        </p:nvSpPr>
        <p:spPr/>
        <p:txBody>
          <a:bodyPr>
            <a:normAutofit fontScale="90000"/>
          </a:bodyPr>
          <a:lstStyle/>
          <a:p>
            <a:pPr algn="ctr"/>
            <a:r>
              <a:rPr lang="pl-PL" dirty="0" smtClean="0"/>
              <a:t>KONSEKWENCJE NARUSZENIA PRZEPISÓW USTAWY – ODPOWIEDZIALNOŚĆ CYWILNA</a:t>
            </a:r>
            <a:endParaRPr lang="pl-PL" dirty="0"/>
          </a:p>
        </p:txBody>
      </p:sp>
    </p:spTree>
    <p:extLst>
      <p:ext uri="{BB962C8B-B14F-4D97-AF65-F5344CB8AC3E}">
        <p14:creationId xmlns:p14="http://schemas.microsoft.com/office/powerpoint/2010/main" xmlns="" val="26373969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89113" y="887895"/>
            <a:ext cx="10823713" cy="5699885"/>
          </a:xfrm>
        </p:spPr>
        <p:txBody>
          <a:bodyPr>
            <a:normAutofit fontScale="85000" lnSpcReduction="10000"/>
          </a:bodyPr>
          <a:lstStyle/>
          <a:p>
            <a:pPr algn="just">
              <a:lnSpc>
                <a:spcPct val="150000"/>
              </a:lnSpc>
              <a:buFont typeface="Wingdings" panose="05000000000000000000" pitchFamily="2" charset="2"/>
              <a:buChar char="v"/>
            </a:pPr>
            <a:r>
              <a:rPr lang="pl-PL" b="1" dirty="0" smtClean="0"/>
              <a:t>Ciężar </a:t>
            </a:r>
            <a:r>
              <a:rPr lang="pl-PL" b="1" dirty="0"/>
              <a:t>dowodu</a:t>
            </a:r>
            <a:r>
              <a:rPr lang="pl-PL" dirty="0"/>
              <a:t>, że dana praktyka rynkowa </a:t>
            </a:r>
            <a:r>
              <a:rPr lang="pl-PL" dirty="0">
                <a:solidFill>
                  <a:srgbClr val="FF0000"/>
                </a:solidFill>
              </a:rPr>
              <a:t>nie stanowi nieuczciwej praktyki wprowadzającej w błąd</a:t>
            </a:r>
            <a:r>
              <a:rPr lang="pl-PL" dirty="0"/>
              <a:t> </a:t>
            </a:r>
            <a:r>
              <a:rPr lang="pl-PL" b="1" dirty="0"/>
              <a:t>spoczywa na przedsiębiorcy, któremu zarzuca się stosowanie nieuczciwej praktyki rynkowej</a:t>
            </a:r>
            <a:r>
              <a:rPr lang="pl-PL" dirty="0" smtClean="0"/>
              <a:t>.</a:t>
            </a:r>
            <a:endParaRPr lang="pl-PL" dirty="0"/>
          </a:p>
          <a:p>
            <a:pPr algn="just">
              <a:lnSpc>
                <a:spcPct val="150000"/>
              </a:lnSpc>
              <a:buFont typeface="Wingdings" panose="05000000000000000000" pitchFamily="2" charset="2"/>
              <a:buChar char="v"/>
            </a:pPr>
            <a:r>
              <a:rPr lang="pl-PL" dirty="0" smtClean="0"/>
              <a:t>Roszczenia </a:t>
            </a:r>
            <a:r>
              <a:rPr lang="pl-PL" dirty="0"/>
              <a:t>z tytułu nieuczciwej praktyki rynkowej, o których mowa w art. 12 ust. 1 pkt 1-3 i 5, ulegają przedawnieniu z upływem lat </a:t>
            </a:r>
            <a:r>
              <a:rPr lang="pl-PL" dirty="0" smtClean="0"/>
              <a:t>trzech.</a:t>
            </a:r>
            <a:r>
              <a:rPr lang="pl-PL" dirty="0" smtClean="0"/>
              <a:t> </a:t>
            </a:r>
            <a:r>
              <a:rPr lang="pl-PL" dirty="0" smtClean="0"/>
              <a:t>Bieg </a:t>
            </a:r>
            <a:r>
              <a:rPr lang="pl-PL" dirty="0"/>
              <a:t>przedawnienia rozpoczyna się oddzielnie, co do </a:t>
            </a:r>
            <a:r>
              <a:rPr lang="pl-PL" dirty="0" smtClean="0"/>
              <a:t>każdego naruszenia</a:t>
            </a:r>
            <a:r>
              <a:rPr lang="pl-PL" dirty="0"/>
              <a:t>.</a:t>
            </a:r>
            <a:br>
              <a:rPr lang="pl-PL" dirty="0"/>
            </a:br>
            <a:r>
              <a:rPr lang="pl-PL" dirty="0"/>
              <a:t>(Termin ten nie dotyczy żądania naprawienia wyrządzonej szkody na zasadach ogólnych, w szczególności żądania unieważnienia umowy z obowiązkiem wzajemnego zwrotu świadczeń oraz zwrotu przez przedsiębiorcę kosztów związanych z nabyciem produktu)</a:t>
            </a:r>
          </a:p>
        </p:txBody>
      </p:sp>
    </p:spTree>
    <p:extLst>
      <p:ext uri="{BB962C8B-B14F-4D97-AF65-F5344CB8AC3E}">
        <p14:creationId xmlns:p14="http://schemas.microsoft.com/office/powerpoint/2010/main" xmlns="" val="642897549"/>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09600" y="1481329"/>
            <a:ext cx="10972800" cy="4728085"/>
          </a:xfrm>
        </p:spPr>
        <p:txBody>
          <a:bodyPr>
            <a:normAutofit fontScale="85000" lnSpcReduction="10000"/>
          </a:bodyPr>
          <a:lstStyle/>
          <a:p>
            <a:pPr marL="365125" indent="-365125" algn="just">
              <a:buNone/>
            </a:pPr>
            <a:r>
              <a:rPr lang="pl-PL" dirty="0" smtClean="0"/>
              <a:t>Czynem </a:t>
            </a:r>
            <a:r>
              <a:rPr lang="pl-PL" dirty="0" smtClean="0"/>
              <a:t>nieuczciwej konkurencji w zakresie reklamy jest w szczególności:</a:t>
            </a:r>
          </a:p>
          <a:p>
            <a:pPr marL="361950" indent="-361950" algn="just">
              <a:buFont typeface="+mj-lt"/>
              <a:buAutoNum type="arabicParenR"/>
            </a:pPr>
            <a:r>
              <a:rPr lang="pl-PL" dirty="0" smtClean="0"/>
              <a:t>reklama </a:t>
            </a:r>
            <a:r>
              <a:rPr lang="pl-PL" dirty="0" smtClean="0"/>
              <a:t>sprzeczna z przepisami prawa, dobrymi obyczajami lub uchybiająca godności człowieka;</a:t>
            </a:r>
          </a:p>
          <a:p>
            <a:pPr marL="361950" indent="-361950" algn="just">
              <a:buFont typeface="+mj-lt"/>
              <a:buAutoNum type="arabicParenR"/>
            </a:pPr>
            <a:r>
              <a:rPr lang="pl-PL" dirty="0" smtClean="0"/>
              <a:t>reklama </a:t>
            </a:r>
            <a:r>
              <a:rPr lang="pl-PL" dirty="0" smtClean="0"/>
              <a:t>wprowadzająca klienta w błąd i mogąca przez to wpłynąć na jego decyzję co do nabycia towaru lub usługi;</a:t>
            </a:r>
          </a:p>
          <a:p>
            <a:pPr marL="361950" indent="-361950" algn="just">
              <a:buFont typeface="+mj-lt"/>
              <a:buAutoNum type="arabicParenR"/>
            </a:pPr>
            <a:r>
              <a:rPr lang="pl-PL" dirty="0" smtClean="0"/>
              <a:t>reklama </a:t>
            </a:r>
            <a:r>
              <a:rPr lang="pl-PL" dirty="0" smtClean="0"/>
              <a:t>odwołująca się do uczuć klientów przez wywoływanie lęku, wykorzystywanie przesądów lub łatwowierności dzieci;</a:t>
            </a:r>
          </a:p>
          <a:p>
            <a:pPr marL="361950" indent="-361950" algn="just">
              <a:buFont typeface="+mj-lt"/>
              <a:buAutoNum type="arabicParenR"/>
            </a:pPr>
            <a:r>
              <a:rPr lang="pl-PL" dirty="0" smtClean="0"/>
              <a:t>wypowiedź</a:t>
            </a:r>
            <a:r>
              <a:rPr lang="pl-PL" dirty="0" smtClean="0"/>
              <a:t>, która, zachęcając do nabywania towarów lub usług, sprawia wrażenie neutralnej informacji;</a:t>
            </a:r>
          </a:p>
          <a:p>
            <a:pPr marL="361950" indent="-361950" algn="just">
              <a:buFont typeface="+mj-lt"/>
              <a:buAutoNum type="arabicParenR"/>
            </a:pPr>
            <a:r>
              <a:rPr lang="pl-PL" dirty="0" smtClean="0"/>
              <a:t>reklama</a:t>
            </a:r>
            <a:r>
              <a:rPr lang="pl-PL" dirty="0" smtClean="0"/>
              <a:t>, która stanowi istotną ingerencję w sferę prywatności, w szczególności przez uciążliwe dla klientów nagabywanie w miejscach publicznych, przesyłanie na koszt klienta niezamówionych towarów lub nadużywanie technicznych środków przekazu informacji</a:t>
            </a:r>
            <a:r>
              <a:rPr lang="pl-PL" dirty="0" smtClean="0"/>
              <a:t>.</a:t>
            </a:r>
            <a:endParaRPr lang="pl-PL" dirty="0" smtClean="0"/>
          </a:p>
        </p:txBody>
      </p:sp>
      <p:sp>
        <p:nvSpPr>
          <p:cNvPr id="3" name="Tytuł 2"/>
          <p:cNvSpPr>
            <a:spLocks noGrp="1"/>
          </p:cNvSpPr>
          <p:nvPr>
            <p:ph type="title"/>
          </p:nvPr>
        </p:nvSpPr>
        <p:spPr/>
        <p:txBody>
          <a:bodyPr>
            <a:normAutofit fontScale="90000"/>
          </a:bodyPr>
          <a:lstStyle/>
          <a:p>
            <a:pPr algn="ctr"/>
            <a:r>
              <a:rPr lang="pl-PL" dirty="0" smtClean="0"/>
              <a:t>USTAWA O ZWALCZANIU NIEUCZCIWEJ KONKURENCJI</a:t>
            </a:r>
            <a:endParaRPr lang="pl-PL"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09600" y="1481329"/>
            <a:ext cx="10972800" cy="5068327"/>
          </a:xfrm>
        </p:spPr>
        <p:txBody>
          <a:bodyPr>
            <a:normAutofit fontScale="85000" lnSpcReduction="20000"/>
          </a:bodyPr>
          <a:lstStyle/>
          <a:p>
            <a:pPr marL="0" indent="0" algn="just">
              <a:buNone/>
            </a:pPr>
            <a:r>
              <a:rPr lang="pl-PL" dirty="0" smtClean="0"/>
              <a:t>Reklama </a:t>
            </a:r>
            <a:r>
              <a:rPr lang="pl-PL" dirty="0" smtClean="0"/>
              <a:t>umożliwiająca bezpośrednio lub pośrednio rozpoznanie konkurenta albo towarów lub usług oferowanych przez konkurenta, zwana dalej ,,reklamą porównawczą'', stanowi czyn nieuczciwej konkurencji, jeżeli jest sprzeczna z dobrymi obyczajami. Reklama porównawcza nie jest sprzeczna z dobrymi obyczajami, jeżeli łącznie spełnia następujące przesłanki:</a:t>
            </a:r>
          </a:p>
          <a:p>
            <a:pPr marL="0" indent="0" algn="just"/>
            <a:r>
              <a:rPr lang="pl-PL" dirty="0" smtClean="0"/>
              <a:t> nie </a:t>
            </a:r>
            <a:r>
              <a:rPr lang="pl-PL" dirty="0" smtClean="0"/>
              <a:t>jest reklamą wprowadzającą w </a:t>
            </a:r>
            <a:r>
              <a:rPr lang="pl-PL" dirty="0" smtClean="0"/>
              <a:t>błąd;</a:t>
            </a:r>
            <a:endParaRPr lang="pl-PL" dirty="0" smtClean="0"/>
          </a:p>
          <a:p>
            <a:pPr marL="0" indent="0" algn="just"/>
            <a:r>
              <a:rPr lang="pl-PL" dirty="0" smtClean="0"/>
              <a:t> w </a:t>
            </a:r>
            <a:r>
              <a:rPr lang="pl-PL" dirty="0" smtClean="0"/>
              <a:t>sposób rzetelny i dający się zweryfikować na podstawie obiektywnych kryteriów porównuje towary lub usługi zaspokajające te same potrzeby lub przeznaczone do tego samego celu;</a:t>
            </a:r>
          </a:p>
          <a:p>
            <a:pPr marL="0" indent="0" algn="just"/>
            <a:r>
              <a:rPr lang="pl-PL" dirty="0" smtClean="0"/>
              <a:t> w </a:t>
            </a:r>
            <a:r>
              <a:rPr lang="pl-PL" dirty="0" smtClean="0"/>
              <a:t>sposób obiektywny porównuje jedną lub kilka istotnych, charakterystycznych, sprawdzalnych i typowych cech tych towarów i usług, do których może należeć także cena</a:t>
            </a:r>
            <a:r>
              <a:rPr lang="pl-PL" dirty="0" smtClean="0"/>
              <a:t>;</a:t>
            </a:r>
          </a:p>
          <a:p>
            <a:pPr marL="0" indent="0" algn="just"/>
            <a:r>
              <a:rPr lang="pl-PL" dirty="0" smtClean="0"/>
              <a:t>nie powoduje na rynku pomyłek w rozróżnieniu między reklamującym a jego konkurentem, ani między ich towarami albo usługami, znakami towarowymi, oznaczeniami przedsiębiorstwa lub innymi oznaczeniami odróżniającymi</a:t>
            </a:r>
            <a:r>
              <a:rPr lang="pl-PL" dirty="0" smtClean="0"/>
              <a:t>;</a:t>
            </a:r>
            <a:endParaRPr lang="pl-PL" dirty="0" smtClean="0"/>
          </a:p>
        </p:txBody>
      </p:sp>
      <p:sp>
        <p:nvSpPr>
          <p:cNvPr id="3" name="Tytuł 2"/>
          <p:cNvSpPr>
            <a:spLocks noGrp="1"/>
          </p:cNvSpPr>
          <p:nvPr>
            <p:ph type="title"/>
          </p:nvPr>
        </p:nvSpPr>
        <p:spPr/>
        <p:txBody>
          <a:bodyPr>
            <a:normAutofit/>
          </a:bodyPr>
          <a:lstStyle/>
          <a:p>
            <a:pPr algn="ctr"/>
            <a:r>
              <a:rPr lang="pl-PL" dirty="0" smtClean="0"/>
              <a:t>REKLAMA PORÓWNAWCZA</a:t>
            </a:r>
            <a:endParaRPr lang="pl-PL" dirty="0"/>
          </a:p>
        </p:txBody>
      </p:sp>
    </p:spTree>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609600" y="1481329"/>
            <a:ext cx="10972800" cy="4728085"/>
          </a:xfrm>
        </p:spPr>
        <p:txBody>
          <a:bodyPr>
            <a:normAutofit fontScale="85000" lnSpcReduction="10000"/>
          </a:bodyPr>
          <a:lstStyle/>
          <a:p>
            <a:pPr algn="just"/>
            <a:r>
              <a:rPr lang="pl-PL" dirty="0" smtClean="0"/>
              <a:t>nie </a:t>
            </a:r>
            <a:r>
              <a:rPr lang="pl-PL" dirty="0" smtClean="0"/>
              <a:t>dyskredytuje towarów, usług, działalności, znaków towarowych, oznaczeń przedsiębiorstwa lub innych oznaczeń odróżniających, a także okoliczności dotyczących konkurenta;</a:t>
            </a:r>
          </a:p>
          <a:p>
            <a:pPr algn="just"/>
            <a:r>
              <a:rPr lang="pl-PL" dirty="0" smtClean="0"/>
              <a:t>w </a:t>
            </a:r>
            <a:r>
              <a:rPr lang="pl-PL" dirty="0" smtClean="0"/>
              <a:t>odniesieniu do towarów z chronionym oznaczeniem geograficznym lub chronioną nazwą pochodzenia odnosi się zawsze do towarów z takim samym oznaczeniem;</a:t>
            </a:r>
          </a:p>
          <a:p>
            <a:pPr algn="just"/>
            <a:r>
              <a:rPr lang="pl-PL" dirty="0" smtClean="0"/>
              <a:t>nie </a:t>
            </a:r>
            <a:r>
              <a:rPr lang="pl-PL" dirty="0" smtClean="0"/>
              <a:t>wykorzystuje w nieuczciwy sposób renomy znaku towarowego, oznaczenia przedsiębiorstwa lub innego oznaczenia odróżniającego konkurenta ani też chronionego oznaczenia geograficznego lub chronionej nazwy pochodzenia produktów konkurencyjnych;</a:t>
            </a:r>
          </a:p>
          <a:p>
            <a:pPr algn="just"/>
            <a:r>
              <a:rPr lang="pl-PL" dirty="0" smtClean="0"/>
              <a:t>nie </a:t>
            </a:r>
            <a:r>
              <a:rPr lang="pl-PL" dirty="0" smtClean="0"/>
              <a:t>przedstawia towaru lub usługi jako imitacji czy naśladownictwa towaru lub usługi opatrzonych chronionym znakiem towarowym, chronionym oznaczeniem geograficznym lub chronioną nazwą pochodzenia albo innym oznaczeniem odróżniającym.</a:t>
            </a:r>
            <a:endParaRPr lang="pl-PL" dirty="0"/>
          </a:p>
        </p:txBody>
      </p:sp>
      <p:sp>
        <p:nvSpPr>
          <p:cNvPr id="3" name="Tytuł 2"/>
          <p:cNvSpPr>
            <a:spLocks noGrp="1"/>
          </p:cNvSpPr>
          <p:nvPr>
            <p:ph type="title"/>
          </p:nvPr>
        </p:nvSpPr>
        <p:spPr/>
        <p:txBody>
          <a:bodyPr>
            <a:normAutofit/>
          </a:bodyPr>
          <a:lstStyle/>
          <a:p>
            <a:pPr algn="ctr"/>
            <a:r>
              <a:rPr lang="pl-PL" dirty="0" smtClean="0"/>
              <a:t>REKLAMA PORÓWNAWCZA</a:t>
            </a:r>
            <a:endParaRPr lang="pl-PL" dirty="0"/>
          </a:p>
        </p:txBody>
      </p:sp>
    </p:spTree>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ymbol zastępczy zawartości 4"/>
          <p:cNvPicPr>
            <a:picLocks noGrp="1" noChangeAspect="1"/>
          </p:cNvPicPr>
          <p:nvPr>
            <p:ph idx="4294967295"/>
          </p:nvPr>
        </p:nvPicPr>
        <p:blipFill>
          <a:blip r:embed="rId2">
            <a:extLst>
              <a:ext uri="{28A0092B-C50C-407E-A947-70E740481C1C}">
                <a14:useLocalDpi xmlns:a14="http://schemas.microsoft.com/office/drawing/2010/main" xmlns="" val="0"/>
              </a:ext>
            </a:extLst>
          </a:blip>
          <a:stretch>
            <a:fillRect/>
          </a:stretch>
        </p:blipFill>
        <p:spPr>
          <a:xfrm>
            <a:off x="0" y="0"/>
            <a:ext cx="4822825" cy="6858000"/>
          </a:xfrm>
        </p:spPr>
      </p:pic>
      <p:sp>
        <p:nvSpPr>
          <p:cNvPr id="7" name="Podtytuł 6"/>
          <p:cNvSpPr>
            <a:spLocks noGrp="1"/>
          </p:cNvSpPr>
          <p:nvPr>
            <p:ph type="subTitle" idx="4294967295"/>
          </p:nvPr>
        </p:nvSpPr>
        <p:spPr>
          <a:xfrm>
            <a:off x="5127625" y="304800"/>
            <a:ext cx="6899275" cy="6553200"/>
          </a:xfrm>
        </p:spPr>
        <p:txBody>
          <a:bodyPr>
            <a:normAutofit lnSpcReduction="10000"/>
          </a:bodyPr>
          <a:lstStyle/>
          <a:p>
            <a:pPr marL="365125" indent="-9525" algn="just">
              <a:buNone/>
            </a:pPr>
            <a:r>
              <a:rPr lang="pl-PL" b="1" dirty="0"/>
              <a:t>Decyzja w sprawie reklamy pozornie ograniczonej czasowo</a:t>
            </a:r>
          </a:p>
          <a:p>
            <a:pPr marL="342900" indent="-342900" algn="just">
              <a:buFontTx/>
              <a:buChar char="-"/>
            </a:pPr>
            <a:r>
              <a:rPr lang="pl-PL" dirty="0"/>
              <a:t>W reklamie firma mówiła o promocji na dostawę która miała trwać do następnego piątku</a:t>
            </a:r>
          </a:p>
          <a:p>
            <a:pPr marL="342900" indent="-342900" algn="just">
              <a:buFontTx/>
              <a:buChar char="-"/>
            </a:pPr>
            <a:r>
              <a:rPr lang="pl-PL" dirty="0"/>
              <a:t>Tak naprawdę promocja trwała przez każdy roboczy tydzień od czerwca 2012 r. do lutego 2013 r.</a:t>
            </a:r>
          </a:p>
          <a:p>
            <a:pPr marL="342900" indent="-342900" algn="just">
              <a:buFontTx/>
              <a:buChar char="-"/>
            </a:pPr>
            <a:r>
              <a:rPr lang="pl-PL" dirty="0"/>
              <a:t>Prezes UOKiK wszczął z urzędu postępowanie wyjaśniające</a:t>
            </a:r>
          </a:p>
          <a:p>
            <a:pPr marL="342900" indent="-342900" algn="just">
              <a:buFontTx/>
              <a:buChar char="-"/>
            </a:pPr>
            <a:r>
              <a:rPr lang="pl-PL" dirty="0"/>
              <a:t>Na firmę została nałożona kara w wysokości 515.365,00 zł.</a:t>
            </a:r>
          </a:p>
          <a:p>
            <a:pPr marL="342900" indent="-342900" algn="just">
              <a:buFontTx/>
              <a:buChar char="-"/>
            </a:pPr>
            <a:r>
              <a:rPr lang="pl-PL" dirty="0"/>
              <a:t>Spółka odwołała się do Sądu Okręgowego w Warszawie, który w sprawie sygn. akt XVII </a:t>
            </a:r>
            <a:r>
              <a:rPr lang="pl-PL" dirty="0" err="1"/>
              <a:t>AmA</a:t>
            </a:r>
            <a:r>
              <a:rPr lang="pl-PL" dirty="0"/>
              <a:t> 142/13 oddalił odwołanie</a:t>
            </a:r>
          </a:p>
        </p:txBody>
      </p:sp>
    </p:spTree>
    <p:extLst>
      <p:ext uri="{BB962C8B-B14F-4D97-AF65-F5344CB8AC3E}">
        <p14:creationId xmlns:p14="http://schemas.microsoft.com/office/powerpoint/2010/main" xmlns="" val="3296292533"/>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825624"/>
            <a:ext cx="12192000" cy="5032375"/>
          </a:xfrm>
        </p:spPr>
        <p:txBody>
          <a:bodyPr>
            <a:normAutofit fontScale="85000" lnSpcReduction="20000"/>
          </a:bodyPr>
          <a:lstStyle/>
          <a:p>
            <a:pPr algn="just">
              <a:lnSpc>
                <a:spcPct val="150000"/>
              </a:lnSpc>
              <a:buFont typeface="Wingdings" panose="05000000000000000000" pitchFamily="2" charset="2"/>
              <a:buChar char="v"/>
            </a:pPr>
            <a:r>
              <a:rPr lang="pl-PL" dirty="0" smtClean="0"/>
              <a:t>Link </a:t>
            </a:r>
            <a:r>
              <a:rPr lang="pl-PL" dirty="0"/>
              <a:t>4 oskarżał w swoich reklamach innych agentów ubezpieczeniowych o to że cieszą się </a:t>
            </a:r>
            <a:r>
              <a:rPr lang="pl-PL" dirty="0" smtClean="0"/>
              <a:t>ze </a:t>
            </a:r>
            <a:r>
              <a:rPr lang="pl-PL" dirty="0"/>
              <a:t>wzrostu cen ubezpieczeń OC</a:t>
            </a:r>
          </a:p>
          <a:p>
            <a:pPr algn="just">
              <a:lnSpc>
                <a:spcPct val="150000"/>
              </a:lnSpc>
              <a:buFont typeface="Wingdings" panose="05000000000000000000" pitchFamily="2" charset="2"/>
              <a:buChar char="v"/>
            </a:pPr>
            <a:r>
              <a:rPr lang="pl-PL" dirty="0" smtClean="0"/>
              <a:t>Wymiar </a:t>
            </a:r>
            <a:r>
              <a:rPr lang="pl-PL" dirty="0"/>
              <a:t>sprawiedliwości, w tym także SN uznały że taka treść reklamy narusza dobre obyczaje i zakazały jej transmisji oraz orzekły karę finansową i nakazały emisję sprostowania </a:t>
            </a:r>
          </a:p>
          <a:p>
            <a:pPr algn="just">
              <a:lnSpc>
                <a:spcPct val="150000"/>
              </a:lnSpc>
              <a:buFont typeface="Wingdings" panose="05000000000000000000" pitchFamily="2" charset="2"/>
              <a:buChar char="v"/>
            </a:pPr>
            <a:r>
              <a:rPr lang="pl-PL" dirty="0" smtClean="0"/>
              <a:t>Odrzucono </a:t>
            </a:r>
            <a:r>
              <a:rPr lang="pl-PL" dirty="0"/>
              <a:t>natomiast zarzut, że reklamy Link 4 wprowadzały w błąd odnośnie cen – stwierdzono że uważny konsument powinien był sprawdzić czy rzeczywiście oferta Link 4 jest tańsza a powód (Polska Izba Pośredników Ubezpieczeniowych i Finansowych) nie udowodnił, że reklama ta miała wpływ na działania klientów.</a:t>
            </a:r>
          </a:p>
        </p:txBody>
      </p:sp>
      <p:sp>
        <p:nvSpPr>
          <p:cNvPr id="2" name="Tytuł 1"/>
          <p:cNvSpPr>
            <a:spLocks noGrp="1"/>
          </p:cNvSpPr>
          <p:nvPr>
            <p:ph type="title"/>
          </p:nvPr>
        </p:nvSpPr>
        <p:spPr/>
        <p:txBody>
          <a:bodyPr>
            <a:normAutofit fontScale="90000"/>
          </a:bodyPr>
          <a:lstStyle/>
          <a:p>
            <a:pPr algn="ctr"/>
            <a:r>
              <a:rPr lang="pl-PL" dirty="0" smtClean="0"/>
              <a:t>NARUSZENIE DOBRYCH OBYCZAJÓW W REKLAMIE</a:t>
            </a:r>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877300" y="887104"/>
            <a:ext cx="3012387" cy="1015626"/>
          </a:xfrm>
          <a:prstGeom prst="rect">
            <a:avLst/>
          </a:prstGeom>
        </p:spPr>
      </p:pic>
    </p:spTree>
    <p:extLst>
      <p:ext uri="{BB962C8B-B14F-4D97-AF65-F5344CB8AC3E}">
        <p14:creationId xmlns:p14="http://schemas.microsoft.com/office/powerpoint/2010/main" xmlns="" val="1885831118"/>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825625"/>
            <a:ext cx="12192000" cy="4932984"/>
          </a:xfrm>
        </p:spPr>
        <p:txBody>
          <a:bodyPr>
            <a:normAutofit fontScale="92500" lnSpcReduction="20000"/>
          </a:bodyPr>
          <a:lstStyle/>
          <a:p>
            <a:pPr algn="just">
              <a:lnSpc>
                <a:spcPct val="150000"/>
              </a:lnSpc>
            </a:pPr>
            <a:r>
              <a:rPr lang="pl-PL" dirty="0"/>
              <a:t>Plus reklamował nową ofertę hasłem </a:t>
            </a:r>
            <a:r>
              <a:rPr lang="pl-PL" dirty="0" smtClean="0"/>
              <a:t>„29 </a:t>
            </a:r>
            <a:r>
              <a:rPr lang="pl-PL" dirty="0"/>
              <a:t>groszy za minutę do wszystkich”.</a:t>
            </a:r>
          </a:p>
          <a:p>
            <a:pPr algn="just">
              <a:lnSpc>
                <a:spcPct val="150000"/>
              </a:lnSpc>
            </a:pPr>
            <a:r>
              <a:rPr lang="pl-PL" dirty="0"/>
              <a:t>W reklamie zabrakło informacji, że oferta ta będzie działać tylko wtedy, gdy klient wykupi dodatkowy pakiet minut i wykorzysta go w całości w danym okresie rozliczeniowym.</a:t>
            </a:r>
          </a:p>
          <a:p>
            <a:pPr algn="just">
              <a:lnSpc>
                <a:spcPct val="150000"/>
              </a:lnSpc>
            </a:pPr>
            <a:r>
              <a:rPr lang="pl-PL" dirty="0"/>
              <a:t>Co prawda w regulaminie promocji znalazły się odpowiednie postanowienia ale Prezes UOKiK uznał, że informacja o </a:t>
            </a:r>
            <a:r>
              <a:rPr lang="pl-PL" dirty="0" smtClean="0"/>
              <a:t>tak istotnej </a:t>
            </a:r>
            <a:r>
              <a:rPr lang="pl-PL" dirty="0"/>
              <a:t>dla treści promocji kwestii nie została odpowiednio wyeksponowana w materiale reklamowym.</a:t>
            </a:r>
          </a:p>
          <a:p>
            <a:pPr algn="just">
              <a:lnSpc>
                <a:spcPct val="150000"/>
              </a:lnSpc>
            </a:pPr>
            <a:r>
              <a:rPr lang="pl-PL" dirty="0" smtClean="0"/>
              <a:t>Nałożona kara to: </a:t>
            </a:r>
            <a:r>
              <a:rPr lang="pl-PL" dirty="0"/>
              <a:t>1.859.067,00 zł. </a:t>
            </a:r>
          </a:p>
        </p:txBody>
      </p:sp>
      <p:sp>
        <p:nvSpPr>
          <p:cNvPr id="2" name="Tytuł 1"/>
          <p:cNvSpPr>
            <a:spLocks noGrp="1"/>
          </p:cNvSpPr>
          <p:nvPr>
            <p:ph type="title"/>
          </p:nvPr>
        </p:nvSpPr>
        <p:spPr/>
        <p:txBody>
          <a:bodyPr/>
          <a:lstStyle/>
          <a:p>
            <a:pPr algn="ctr"/>
            <a:r>
              <a:rPr lang="pl-PL" dirty="0" smtClean="0"/>
              <a:t>ZANIECHANIE POLKOMTEL S.A.</a:t>
            </a:r>
            <a:endParaRPr lang="pl-PL" dirty="0"/>
          </a:p>
        </p:txBody>
      </p:sp>
      <p:pic>
        <p:nvPicPr>
          <p:cNvPr id="5" name="Obraz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594166" y="1027906"/>
            <a:ext cx="2277393" cy="797719"/>
          </a:xfrm>
          <a:prstGeom prst="rect">
            <a:avLst/>
          </a:prstGeom>
        </p:spPr>
      </p:pic>
    </p:spTree>
    <p:extLst>
      <p:ext uri="{BB962C8B-B14F-4D97-AF65-F5344CB8AC3E}">
        <p14:creationId xmlns:p14="http://schemas.microsoft.com/office/powerpoint/2010/main" xmlns="" val="234694974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buNone/>
            </a:pPr>
            <a:endParaRPr lang="pl-PL" dirty="0" smtClean="0">
              <a:hlinkClick r:id="rId2"/>
            </a:endParaRPr>
          </a:p>
          <a:p>
            <a:pPr>
              <a:buNone/>
            </a:pPr>
            <a:endParaRPr lang="pl-PL" dirty="0" smtClean="0">
              <a:hlinkClick r:id="rId2"/>
            </a:endParaRPr>
          </a:p>
          <a:p>
            <a:pPr>
              <a:buNone/>
            </a:pPr>
            <a:endParaRPr lang="pl-PL" dirty="0" smtClean="0">
              <a:hlinkClick r:id="rId2"/>
            </a:endParaRPr>
          </a:p>
          <a:p>
            <a:pPr algn="ctr">
              <a:buNone/>
            </a:pPr>
            <a:r>
              <a:rPr lang="pl-PL" dirty="0" smtClean="0">
                <a:hlinkClick r:id="rId2"/>
              </a:rPr>
              <a:t>https</a:t>
            </a:r>
            <a:r>
              <a:rPr lang="pl-PL" dirty="0" smtClean="0">
                <a:hlinkClick r:id="rId2"/>
              </a:rPr>
              <a:t>://</a:t>
            </a:r>
            <a:r>
              <a:rPr lang="pl-PL" dirty="0" smtClean="0">
                <a:hlinkClick r:id="rId2"/>
              </a:rPr>
              <a:t>www.youtube.com/watch?v=0GK7nhV4sNk</a:t>
            </a:r>
            <a:endParaRPr lang="pl-PL" dirty="0" smtClean="0"/>
          </a:p>
        </p:txBody>
      </p:sp>
      <p:sp>
        <p:nvSpPr>
          <p:cNvPr id="3" name="Tytuł 2"/>
          <p:cNvSpPr>
            <a:spLocks noGrp="1"/>
          </p:cNvSpPr>
          <p:nvPr>
            <p:ph type="title"/>
          </p:nvPr>
        </p:nvSpPr>
        <p:spPr/>
        <p:txBody>
          <a:bodyPr/>
          <a:lstStyle/>
          <a:p>
            <a:pPr algn="ctr"/>
            <a:r>
              <a:rPr lang="pl-PL" dirty="0" smtClean="0"/>
              <a:t>CIEKAWOSTKI ;)</a:t>
            </a:r>
            <a:endParaRPr lang="pl-PL" dirty="0"/>
          </a:p>
        </p:txBody>
      </p:sp>
    </p:spTree>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ymbol zastępczy zawartości 3" descr="1266956198_by_BiggieSmalls95_600.jpg"/>
          <p:cNvPicPr>
            <a:picLocks noGrp="1" noChangeAspect="1"/>
          </p:cNvPicPr>
          <p:nvPr>
            <p:ph idx="1"/>
          </p:nvPr>
        </p:nvPicPr>
        <p:blipFill>
          <a:blip r:embed="rId2"/>
          <a:stretch>
            <a:fillRect/>
          </a:stretch>
        </p:blipFill>
        <p:spPr>
          <a:xfrm>
            <a:off x="3763162" y="1201737"/>
            <a:ext cx="4695038" cy="5305393"/>
          </a:xfrm>
        </p:spPr>
      </p:pic>
      <p:sp>
        <p:nvSpPr>
          <p:cNvPr id="3" name="Tytuł 2"/>
          <p:cNvSpPr>
            <a:spLocks noGrp="1"/>
          </p:cNvSpPr>
          <p:nvPr>
            <p:ph type="title"/>
          </p:nvPr>
        </p:nvSpPr>
        <p:spPr/>
        <p:txBody>
          <a:bodyPr/>
          <a:lstStyle/>
          <a:p>
            <a:pPr algn="ctr"/>
            <a:r>
              <a:rPr lang="pl-PL" dirty="0" smtClean="0"/>
              <a:t>CIEKAWOSTKI ;)</a:t>
            </a:r>
            <a:endParaRPr lang="pl-PL"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7891" y="1029903"/>
            <a:ext cx="11126804" cy="5447899"/>
          </a:xfrm>
        </p:spPr>
        <p:txBody>
          <a:bodyPr>
            <a:noAutofit/>
          </a:bodyPr>
          <a:lstStyle/>
          <a:p>
            <a:pPr marL="0" indent="0" algn="just">
              <a:lnSpc>
                <a:spcPct val="170000"/>
              </a:lnSpc>
              <a:buNone/>
            </a:pPr>
            <a:r>
              <a:rPr lang="pl-PL" sz="2400" dirty="0" smtClean="0"/>
              <a:t>Dla uniknięcia wątpliwości, reklamą w rozumieniu Kodeksu nie jest</a:t>
            </a:r>
            <a:r>
              <a:rPr lang="pl-PL" sz="2400" dirty="0" smtClean="0"/>
              <a:t>:</a:t>
            </a:r>
          </a:p>
          <a:p>
            <a:pPr marL="0" indent="0" algn="just">
              <a:lnSpc>
                <a:spcPct val="170000"/>
              </a:lnSpc>
              <a:buAutoNum type="arabicParenBoth"/>
            </a:pPr>
            <a:r>
              <a:rPr lang="pl-PL" sz="2400" dirty="0" smtClean="0"/>
              <a:t> przekaz </a:t>
            </a:r>
            <a:r>
              <a:rPr lang="pl-PL" sz="2400" dirty="0" smtClean="0"/>
              <a:t>mający na celu propagowanie pożądanych społecznie zachowań, jeżeli nie jest jednocześnie związany z promocją reklamodawcy, przedmiotu jego działalności, jego produktu lub produktów pozostających w jego dyspozycji</a:t>
            </a:r>
            <a:r>
              <a:rPr lang="pl-PL" sz="2400" dirty="0" smtClean="0"/>
              <a:t>;</a:t>
            </a:r>
          </a:p>
          <a:p>
            <a:pPr marL="0" indent="0" algn="just">
              <a:lnSpc>
                <a:spcPct val="170000"/>
              </a:lnSpc>
              <a:buAutoNum type="arabicParenBoth"/>
            </a:pPr>
            <a:r>
              <a:rPr lang="pl-PL" sz="2400" dirty="0" smtClean="0"/>
              <a:t> przekaz </a:t>
            </a:r>
            <a:r>
              <a:rPr lang="pl-PL" sz="2400" dirty="0" smtClean="0"/>
              <a:t>będący elementem kampanii wyborczej lub referendalnej, w tym również przekaz o treści propagującej określone zachowanie odbiorców w wyborach lub </a:t>
            </a:r>
            <a:r>
              <a:rPr lang="pl-PL" sz="2400" dirty="0" smtClean="0"/>
              <a:t>referendum;</a:t>
            </a:r>
          </a:p>
        </p:txBody>
      </p:sp>
      <p:sp>
        <p:nvSpPr>
          <p:cNvPr id="2" name="Tytuł 1"/>
          <p:cNvSpPr>
            <a:spLocks noGrp="1"/>
          </p:cNvSpPr>
          <p:nvPr>
            <p:ph type="title"/>
          </p:nvPr>
        </p:nvSpPr>
        <p:spPr>
          <a:xfrm>
            <a:off x="838200" y="1"/>
            <a:ext cx="10515600" cy="1099930"/>
          </a:xfrm>
        </p:spPr>
        <p:txBody>
          <a:bodyPr>
            <a:normAutofit/>
          </a:bodyPr>
          <a:lstStyle/>
          <a:p>
            <a:pPr algn="ctr"/>
            <a:r>
              <a:rPr lang="pl-PL" dirty="0" smtClean="0"/>
              <a:t>KODEKS ERYKI REKLAMY</a:t>
            </a:r>
            <a:endParaRPr lang="pl-PL" dirty="0"/>
          </a:p>
        </p:txBody>
      </p:sp>
    </p:spTree>
    <p:extLst>
      <p:ext uri="{BB962C8B-B14F-4D97-AF65-F5344CB8AC3E}">
        <p14:creationId xmlns:p14="http://schemas.microsoft.com/office/powerpoint/2010/main" xmlns="" val="426365992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5" descr="lowicz-trefna-promocja-duze.jpg"/>
          <p:cNvPicPr>
            <a:picLocks noGrp="1" noChangeAspect="1"/>
          </p:cNvPicPr>
          <p:nvPr>
            <p:ph idx="1"/>
          </p:nvPr>
        </p:nvPicPr>
        <p:blipFill>
          <a:blip r:embed="rId2"/>
          <a:stretch>
            <a:fillRect/>
          </a:stretch>
        </p:blipFill>
        <p:spPr>
          <a:xfrm>
            <a:off x="2615292" y="698500"/>
            <a:ext cx="7049407" cy="6168231"/>
          </a:xfrm>
        </p:spPr>
      </p:pic>
      <p:sp>
        <p:nvSpPr>
          <p:cNvPr id="3" name="Tytuł 2"/>
          <p:cNvSpPr>
            <a:spLocks noGrp="1"/>
          </p:cNvSpPr>
          <p:nvPr>
            <p:ph type="title"/>
          </p:nvPr>
        </p:nvSpPr>
        <p:spPr/>
        <p:txBody>
          <a:bodyPr/>
          <a:lstStyle/>
          <a:p>
            <a:pPr algn="ctr"/>
            <a:r>
              <a:rPr lang="pl-PL" dirty="0" smtClean="0"/>
              <a:t>CIEKAWOSTKI ;)</a:t>
            </a:r>
            <a:endParaRPr lang="pl-PL"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67891" y="1029903"/>
            <a:ext cx="11126804" cy="5447899"/>
          </a:xfrm>
        </p:spPr>
        <p:txBody>
          <a:bodyPr>
            <a:noAutofit/>
          </a:bodyPr>
          <a:lstStyle/>
          <a:p>
            <a:pPr marL="0" indent="0" algn="just">
              <a:lnSpc>
                <a:spcPct val="170000"/>
              </a:lnSpc>
              <a:buFont typeface="Wingdings" pitchFamily="2" charset="2"/>
              <a:buAutoNum type="arabicParenBoth" startAt="3"/>
            </a:pPr>
            <a:r>
              <a:rPr lang="pl-PL" sz="2200" dirty="0" smtClean="0"/>
              <a:t> przekaz</a:t>
            </a:r>
            <a:r>
              <a:rPr lang="pl-PL" sz="2200" dirty="0" smtClean="0"/>
              <a:t>, także publiczny, pochodzący od podmiotu (np. spółki kapitałowej, fundacji), wymagany obowiązującymi przepisami prawa lub skierowany do jego organów, udziałowców lub potencjalnych udziałowców, w szczególności w zakresie obejmującym stan faktyczny, prawny, finansowy, a także w zakresie informacji dotyczących akcji i innych papierów wartościowych, kwitów depozytowych, znaków legitymacyjnych lub innych jednostek udziałowych (uczestnictwa) w odniesieniu do: (i) tego podmiotu, (ii) podmiotów z nim powiązanych bezpośrednio lub pośrednio.</a:t>
            </a:r>
            <a:endParaRPr lang="pl-PL" sz="2200" dirty="0"/>
          </a:p>
        </p:txBody>
      </p:sp>
      <p:sp>
        <p:nvSpPr>
          <p:cNvPr id="2" name="Tytuł 1"/>
          <p:cNvSpPr>
            <a:spLocks noGrp="1"/>
          </p:cNvSpPr>
          <p:nvPr>
            <p:ph type="title"/>
          </p:nvPr>
        </p:nvSpPr>
        <p:spPr>
          <a:xfrm>
            <a:off x="838200" y="1"/>
            <a:ext cx="10515600" cy="1099930"/>
          </a:xfrm>
        </p:spPr>
        <p:txBody>
          <a:bodyPr>
            <a:normAutofit/>
          </a:bodyPr>
          <a:lstStyle/>
          <a:p>
            <a:pPr algn="ctr"/>
            <a:r>
              <a:rPr lang="pl-PL" dirty="0" smtClean="0"/>
              <a:t>KODEKS ERYKI REKLAMY</a:t>
            </a:r>
            <a:endParaRPr lang="pl-PL" dirty="0"/>
          </a:p>
        </p:txBody>
      </p:sp>
    </p:spTree>
    <p:extLst>
      <p:ext uri="{BB962C8B-B14F-4D97-AF65-F5344CB8AC3E}">
        <p14:creationId xmlns:p14="http://schemas.microsoft.com/office/powerpoint/2010/main" xmlns="" val="4263659924"/>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62000" y="1809958"/>
            <a:ext cx="10515600" cy="4351338"/>
          </a:xfrm>
        </p:spPr>
        <p:txBody>
          <a:bodyPr>
            <a:normAutofit/>
          </a:bodyPr>
          <a:lstStyle/>
          <a:p>
            <a:pPr marL="0" indent="0" algn="ctr">
              <a:lnSpc>
                <a:spcPct val="150000"/>
              </a:lnSpc>
              <a:buNone/>
            </a:pPr>
            <a:r>
              <a:rPr lang="pl-PL" sz="2400" b="1" dirty="0" smtClean="0"/>
              <a:t>Art. 4 </a:t>
            </a:r>
            <a:r>
              <a:rPr lang="pl-PL" sz="2400" b="1" dirty="0" err="1" smtClean="0"/>
              <a:t>pkt</a:t>
            </a:r>
            <a:r>
              <a:rPr lang="pl-PL" sz="2400" b="1" dirty="0" smtClean="0"/>
              <a:t> 17)</a:t>
            </a:r>
          </a:p>
          <a:p>
            <a:pPr marL="0" indent="0" algn="just">
              <a:lnSpc>
                <a:spcPct val="150000"/>
              </a:lnSpc>
              <a:buNone/>
            </a:pPr>
            <a:r>
              <a:rPr lang="pl-PL" sz="2400" dirty="0" smtClean="0"/>
              <a:t>Reklamą </a:t>
            </a:r>
            <a:r>
              <a:rPr lang="pl-PL" sz="2400" dirty="0" smtClean="0"/>
              <a:t>jest </a:t>
            </a:r>
            <a:r>
              <a:rPr lang="pl-PL" sz="2400" b="1" dirty="0" smtClean="0"/>
              <a:t>przekaz handlowy</a:t>
            </a:r>
            <a:r>
              <a:rPr lang="pl-PL" sz="2400" dirty="0" smtClean="0"/>
              <a:t>, </a:t>
            </a:r>
            <a:r>
              <a:rPr lang="pl-PL" sz="2400" dirty="0" smtClean="0"/>
              <a:t>pochodzący od podmiotu publicznego lub prywatnego, w związku z jego działalnością gospodarczą lub zawodową, </a:t>
            </a:r>
            <a:r>
              <a:rPr lang="pl-PL" sz="2400" b="1" dirty="0" smtClean="0"/>
              <a:t>zmierzający do promocji sprzedaży lub odpłatnego korzystania z towarów lub usług</a:t>
            </a:r>
            <a:r>
              <a:rPr lang="pl-PL" sz="2400" dirty="0" smtClean="0"/>
              <a:t>; reklamą jest także </a:t>
            </a:r>
            <a:r>
              <a:rPr lang="pl-PL" sz="2400" dirty="0" err="1" smtClean="0"/>
              <a:t>autopromocja</a:t>
            </a:r>
            <a:r>
              <a:rPr lang="pl-PL" sz="2400" dirty="0" smtClean="0"/>
              <a:t>;</a:t>
            </a:r>
            <a:endParaRPr lang="pl-PL" sz="2400" b="1" dirty="0"/>
          </a:p>
        </p:txBody>
      </p:sp>
      <p:sp>
        <p:nvSpPr>
          <p:cNvPr id="2" name="Tytuł 1"/>
          <p:cNvSpPr>
            <a:spLocks noGrp="1"/>
          </p:cNvSpPr>
          <p:nvPr>
            <p:ph type="title"/>
          </p:nvPr>
        </p:nvSpPr>
        <p:spPr/>
        <p:txBody>
          <a:bodyPr>
            <a:normAutofit/>
          </a:bodyPr>
          <a:lstStyle/>
          <a:p>
            <a:pPr algn="ctr"/>
            <a:r>
              <a:rPr lang="pl-PL" dirty="0" smtClean="0"/>
              <a:t>USTAWA O RADIOFONII I TELEWIZJI</a:t>
            </a:r>
            <a:endParaRPr lang="pl-PL" dirty="0"/>
          </a:p>
        </p:txBody>
      </p:sp>
      <p:pic>
        <p:nvPicPr>
          <p:cNvPr id="1027" name="Picture 3" descr="C:\Users\barba\AppData\Local\Microsoft\Windows\INetCache\IE\8FS8ATR5\clause-67399_960_720[1].jpg"/>
          <p:cNvPicPr>
            <a:picLocks noChangeAspect="1" noChangeArrowheads="1"/>
          </p:cNvPicPr>
          <p:nvPr/>
        </p:nvPicPr>
        <p:blipFill>
          <a:blip r:embed="rId2" cstate="print"/>
          <a:srcRect/>
          <a:stretch>
            <a:fillRect/>
          </a:stretch>
        </p:blipFill>
        <p:spPr bwMode="auto">
          <a:xfrm>
            <a:off x="8864867" y="4528666"/>
            <a:ext cx="3134627" cy="2213830"/>
          </a:xfrm>
          <a:prstGeom prst="rect">
            <a:avLst/>
          </a:prstGeom>
          <a:ln>
            <a:noFill/>
          </a:ln>
          <a:effectLst>
            <a:softEdge rad="112500"/>
          </a:effectLst>
        </p:spPr>
      </p:pic>
    </p:spTree>
    <p:extLst>
      <p:ext uri="{BB962C8B-B14F-4D97-AF65-F5344CB8AC3E}">
        <p14:creationId xmlns:p14="http://schemas.microsoft.com/office/powerpoint/2010/main" xmlns="" val="7245011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825625"/>
            <a:ext cx="12192000" cy="4351338"/>
          </a:xfrm>
        </p:spPr>
        <p:txBody>
          <a:bodyPr/>
          <a:lstStyle/>
          <a:p>
            <a:pPr>
              <a:lnSpc>
                <a:spcPct val="150000"/>
              </a:lnSpc>
              <a:buFont typeface="Wingdings" panose="05000000000000000000" pitchFamily="2" charset="2"/>
              <a:buChar char="§"/>
            </a:pPr>
            <a:r>
              <a:rPr lang="pl-PL" dirty="0"/>
              <a:t>Dyrektywa która była podstawą do stworzenia ustawy o przeciwdziałaniu nieuczciwym praktykom rynkowym</a:t>
            </a:r>
          </a:p>
          <a:p>
            <a:pPr>
              <a:buFont typeface="Wingdings" panose="05000000000000000000" pitchFamily="2" charset="2"/>
              <a:buChar char="§"/>
            </a:pPr>
            <a:r>
              <a:rPr lang="pl-PL" dirty="0"/>
              <a:t>Opracowano w niej podział nieuczciwych praktyk na 3 główne segmenty: </a:t>
            </a:r>
          </a:p>
        </p:txBody>
      </p:sp>
      <p:sp>
        <p:nvSpPr>
          <p:cNvPr id="2" name="Tytuł 1"/>
          <p:cNvSpPr>
            <a:spLocks noGrp="1"/>
          </p:cNvSpPr>
          <p:nvPr>
            <p:ph type="title"/>
          </p:nvPr>
        </p:nvSpPr>
        <p:spPr>
          <a:xfrm>
            <a:off x="462013" y="274638"/>
            <a:ext cx="11261558" cy="1143000"/>
          </a:xfrm>
        </p:spPr>
        <p:txBody>
          <a:bodyPr>
            <a:noAutofit/>
          </a:bodyPr>
          <a:lstStyle/>
          <a:p>
            <a:pPr algn="ctr"/>
            <a:r>
              <a:rPr lang="pl-PL" sz="3200" dirty="0" smtClean="0"/>
              <a:t>DYREKTYWA 2005/29/WE O NIEUCZCIWYCH PRAKTYKACH HANDLOWYCH Z DNIA 11.05. 2005 R.</a:t>
            </a:r>
            <a:endParaRPr lang="pl-PL" sz="3200" dirty="0"/>
          </a:p>
        </p:txBody>
      </p:sp>
      <p:graphicFrame>
        <p:nvGraphicFramePr>
          <p:cNvPr id="4" name="Diagram 3"/>
          <p:cNvGraphicFramePr/>
          <p:nvPr>
            <p:extLst>
              <p:ext uri="{D42A27DB-BD31-4B8C-83A1-F6EECF244321}">
                <p14:modId xmlns:p14="http://schemas.microsoft.com/office/powerpoint/2010/main" xmlns="" val="3441217464"/>
              </p:ext>
            </p:extLst>
          </p:nvPr>
        </p:nvGraphicFramePr>
        <p:xfrm>
          <a:off x="443739" y="3926693"/>
          <a:ext cx="11449878" cy="29313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77499641"/>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344557"/>
            <a:ext cx="11181522" cy="5832406"/>
          </a:xfrm>
        </p:spPr>
        <p:txBody>
          <a:bodyPr>
            <a:normAutofit/>
          </a:bodyPr>
          <a:lstStyle/>
          <a:p>
            <a:pPr marL="0" indent="0" algn="just">
              <a:lnSpc>
                <a:spcPct val="150000"/>
              </a:lnSpc>
              <a:buFont typeface="Wingdings" panose="05000000000000000000" pitchFamily="2" charset="2"/>
              <a:buChar char="v"/>
              <a:tabLst>
                <a:tab pos="625475" algn="l"/>
              </a:tabLst>
            </a:pPr>
            <a:r>
              <a:rPr lang="pl-PL" dirty="0"/>
              <a:t> Dyrektywa 2005/29/WE została w zasadzie całkowicie implementowana do naszego systemu prawnego </a:t>
            </a:r>
          </a:p>
          <a:p>
            <a:pPr marL="0" indent="0" algn="just">
              <a:lnSpc>
                <a:spcPct val="150000"/>
              </a:lnSpc>
              <a:buFont typeface="Wingdings" panose="05000000000000000000" pitchFamily="2" charset="2"/>
              <a:buChar char="v"/>
              <a:tabLst>
                <a:tab pos="625475" algn="l"/>
              </a:tabLst>
            </a:pPr>
            <a:r>
              <a:rPr lang="pl-PL" dirty="0"/>
              <a:t> Wcześniej w Polsce do ochrony konsumentów i przedsiębiorców stosowano jedną ustawę – ustawę z dnia 16 kwietnia 1993 r. o zwalczaniu nieuczciwej konkurencji</a:t>
            </a:r>
          </a:p>
          <a:p>
            <a:pPr marL="0" indent="0" algn="just">
              <a:lnSpc>
                <a:spcPct val="150000"/>
              </a:lnSpc>
              <a:buFont typeface="Wingdings" panose="05000000000000000000" pitchFamily="2" charset="2"/>
              <a:buChar char="v"/>
              <a:tabLst>
                <a:tab pos="625475" algn="l"/>
              </a:tabLst>
            </a:pPr>
            <a:r>
              <a:rPr lang="pl-PL" dirty="0"/>
              <a:t> Po dyrektywach unijnych nasz system ochrony został rozbity na dwie ustawy </a:t>
            </a:r>
            <a:r>
              <a:rPr lang="pl-PL" dirty="0" smtClean="0"/>
              <a:t>(pytanie czy zasadnie </a:t>
            </a:r>
            <a:r>
              <a:rPr lang="pl-PL" dirty="0" smtClean="0">
                <a:sym typeface="Wingdings" pitchFamily="2" charset="2"/>
              </a:rPr>
              <a:t></a:t>
            </a:r>
            <a:r>
              <a:rPr lang="pl-PL" dirty="0" smtClean="0"/>
              <a:t> </a:t>
            </a:r>
            <a:r>
              <a:rPr lang="pl-PL" dirty="0"/>
              <a:t>w końcu nieuczciwa reklama często jednocześnie dotyka konsumentów i </a:t>
            </a:r>
            <a:r>
              <a:rPr lang="pl-PL" dirty="0" smtClean="0"/>
              <a:t>przedsiębiorców)</a:t>
            </a:r>
            <a:endParaRPr lang="pl-PL" dirty="0"/>
          </a:p>
        </p:txBody>
      </p:sp>
    </p:spTree>
    <p:extLst>
      <p:ext uri="{BB962C8B-B14F-4D97-AF65-F5344CB8AC3E}">
        <p14:creationId xmlns:p14="http://schemas.microsoft.com/office/powerpoint/2010/main" xmlns="" val="345118470"/>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1865381"/>
            <a:ext cx="10515600" cy="4351338"/>
          </a:xfrm>
        </p:spPr>
        <p:txBody>
          <a:bodyPr/>
          <a:lstStyle/>
          <a:p>
            <a:pPr algn="just">
              <a:lnSpc>
                <a:spcPct val="150000"/>
              </a:lnSpc>
            </a:pPr>
            <a:r>
              <a:rPr lang="pl-PL" dirty="0"/>
              <a:t>Brak definicji reklamy wyrażonej expressis verbis </a:t>
            </a:r>
          </a:p>
          <a:p>
            <a:pPr algn="just">
              <a:lnSpc>
                <a:spcPct val="150000"/>
              </a:lnSpc>
            </a:pPr>
            <a:r>
              <a:rPr lang="pl-PL" dirty="0"/>
              <a:t>W art. 2 pkt 4 zdefiniowano </a:t>
            </a:r>
            <a:r>
              <a:rPr lang="pl-PL" u="sng" dirty="0"/>
              <a:t>praktyki rynkowe</a:t>
            </a:r>
            <a:r>
              <a:rPr lang="pl-PL" dirty="0"/>
              <a:t> jako działanie lub zaniechanie przedsiębiorcy, sposób postępowania, oświadczenie </a:t>
            </a:r>
            <a:r>
              <a:rPr lang="pl-PL" b="1" dirty="0"/>
              <a:t>lub informację handlową, w szczególności reklamę i marketing, bezpośrednio związane z promocją lub nabyciem produktu przez konsumenta;</a:t>
            </a:r>
          </a:p>
        </p:txBody>
      </p:sp>
      <p:sp>
        <p:nvSpPr>
          <p:cNvPr id="2" name="Tytuł 1"/>
          <p:cNvSpPr>
            <a:spLocks noGrp="1"/>
          </p:cNvSpPr>
          <p:nvPr>
            <p:ph type="title"/>
          </p:nvPr>
        </p:nvSpPr>
        <p:spPr>
          <a:xfrm>
            <a:off x="498613" y="272359"/>
            <a:ext cx="11194774" cy="1325563"/>
          </a:xfrm>
        </p:spPr>
        <p:txBody>
          <a:bodyPr>
            <a:normAutofit fontScale="90000"/>
          </a:bodyPr>
          <a:lstStyle/>
          <a:p>
            <a:pPr algn="ctr"/>
            <a:r>
              <a:rPr lang="pl-PL" dirty="0" smtClean="0"/>
              <a:t>USTAWA O PRZECIWDZIAŁANIU NIEUCZCIWYM PRAKTYKOM RYNKOWYM</a:t>
            </a:r>
            <a:endParaRPr lang="pl-PL" dirty="0"/>
          </a:p>
        </p:txBody>
      </p:sp>
    </p:spTree>
    <p:extLst>
      <p:ext uri="{BB962C8B-B14F-4D97-AF65-F5344CB8AC3E}">
        <p14:creationId xmlns:p14="http://schemas.microsoft.com/office/powerpoint/2010/main" xmlns="" val="286919569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marL="365125" indent="-365125" algn="just">
              <a:lnSpc>
                <a:spcPct val="150000"/>
              </a:lnSpc>
              <a:buNone/>
            </a:pPr>
            <a:r>
              <a:rPr lang="pl-PL" dirty="0" smtClean="0"/>
              <a:t>Nieuczciwe praktyki rynkowe, czyli takie które: </a:t>
            </a:r>
          </a:p>
          <a:p>
            <a:pPr marL="365125" indent="-365125" algn="just">
              <a:lnSpc>
                <a:spcPct val="150000"/>
              </a:lnSpc>
              <a:buFont typeface="Wingdings" panose="05000000000000000000" pitchFamily="2" charset="2"/>
              <a:buChar char="Ø"/>
            </a:pPr>
            <a:r>
              <a:rPr lang="pl-PL" dirty="0" smtClean="0"/>
              <a:t>są </a:t>
            </a:r>
            <a:r>
              <a:rPr lang="pl-PL" dirty="0"/>
              <a:t>stosowane przez przedsiębiorców wobec konsumentów</a:t>
            </a:r>
          </a:p>
          <a:p>
            <a:pPr marL="365125" indent="-365125" algn="just">
              <a:lnSpc>
                <a:spcPct val="150000"/>
              </a:lnSpc>
              <a:buFont typeface="Wingdings" panose="05000000000000000000" pitchFamily="2" charset="2"/>
              <a:buChar char="Ø"/>
            </a:pPr>
            <a:r>
              <a:rPr lang="pl-PL" dirty="0" smtClean="0"/>
              <a:t>są </a:t>
            </a:r>
            <a:r>
              <a:rPr lang="pl-PL" dirty="0"/>
              <a:t>sprzeczne z dobrymi obyczajami (związanymi z rzetelnym sposobem prowadzenia działalności i zachowaniem uczciwości)</a:t>
            </a:r>
          </a:p>
          <a:p>
            <a:pPr marL="365125" indent="-365125" algn="just">
              <a:lnSpc>
                <a:spcPct val="150000"/>
              </a:lnSpc>
              <a:buFont typeface="Wingdings" panose="05000000000000000000" pitchFamily="2" charset="2"/>
              <a:buChar char="Ø"/>
            </a:pPr>
            <a:r>
              <a:rPr lang="pl-PL" dirty="0" smtClean="0"/>
              <a:t>mogą </a:t>
            </a:r>
            <a:r>
              <a:rPr lang="pl-PL" b="1" dirty="0"/>
              <a:t>w istotny sposób zniekształcać zachowanie rynkowe </a:t>
            </a:r>
            <a:r>
              <a:rPr lang="pl-PL" dirty="0"/>
              <a:t>przeciętnego konsumenta przed zawarciem umowy dotyczącej produktu, w trakcie jej zawierania lub po jej zawarciu</a:t>
            </a:r>
          </a:p>
        </p:txBody>
      </p:sp>
      <p:sp>
        <p:nvSpPr>
          <p:cNvPr id="2" name="Tytuł 1"/>
          <p:cNvSpPr>
            <a:spLocks noGrp="1"/>
          </p:cNvSpPr>
          <p:nvPr>
            <p:ph type="title"/>
          </p:nvPr>
        </p:nvSpPr>
        <p:spPr/>
        <p:txBody>
          <a:bodyPr>
            <a:normAutofit fontScale="90000"/>
          </a:bodyPr>
          <a:lstStyle/>
          <a:p>
            <a:pPr algn="ctr"/>
            <a:r>
              <a:rPr lang="pl-PL" dirty="0" smtClean="0"/>
              <a:t>ZAKAZ STOSOWANIA NIEUCZCIWYCH PRAKTYK RYNKOWYCH</a:t>
            </a:r>
            <a:endParaRPr lang="pl-PL" dirty="0"/>
          </a:p>
        </p:txBody>
      </p:sp>
    </p:spTree>
    <p:extLst>
      <p:ext uri="{BB962C8B-B14F-4D97-AF65-F5344CB8AC3E}">
        <p14:creationId xmlns:p14="http://schemas.microsoft.com/office/powerpoint/2010/main" xmlns="" val="322504831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4000">
        <p159:morph option="byObject"/>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800</TotalTime>
  <Words>2026</Words>
  <Application>Microsoft Office PowerPoint</Application>
  <PresentationFormat>Niestandardowy</PresentationFormat>
  <Paragraphs>124</Paragraphs>
  <Slides>30</Slides>
  <Notes>0</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Hol</vt:lpstr>
      <vt:lpstr>Ochrona konsumenta przed nieuczciwą reklamą</vt:lpstr>
      <vt:lpstr>KODEKS ERYKI REKLAMY</vt:lpstr>
      <vt:lpstr>KODEKS ERYKI REKLAMY</vt:lpstr>
      <vt:lpstr>KODEKS ERYKI REKLAMY</vt:lpstr>
      <vt:lpstr>USTAWA O RADIOFONII I TELEWIZJI</vt:lpstr>
      <vt:lpstr>DYREKTYWA 2005/29/WE O NIEUCZCIWYCH PRAKTYKACH HANDLOWYCH Z DNIA 11.05. 2005 R.</vt:lpstr>
      <vt:lpstr>Slajd 7</vt:lpstr>
      <vt:lpstr>USTAWA O PRZECIWDZIAŁANIU NIEUCZCIWYM PRAKTYKOM RYNKOWYM</vt:lpstr>
      <vt:lpstr>ZAKAZ STOSOWANIA NIEUCZCIWYCH PRAKTYK RYNKOWYCH</vt:lpstr>
      <vt:lpstr>ZAKAZ STOSOWANIA NIEUCZCIWYCH PRAKTYK RYNKOWYCH</vt:lpstr>
      <vt:lpstr>ISTOTNE ZNIEKSZTAŁCENIE ZACHOWANIA PRZECIĘTNEGO KONSUMENTA</vt:lpstr>
      <vt:lpstr>PRZEKAZ REKLAMOWY WPROWADZAJĄCY W BŁĄD</vt:lpstr>
      <vt:lpstr>PRZEKAZ REKLAMOWY WPROWADZAJĄCY W BŁĄD</vt:lpstr>
      <vt:lpstr>REKLAMY ZAWSZE WPROWADZAJĄCE W BŁĄD</vt:lpstr>
      <vt:lpstr>REKLAMY ZAWSZE WPROWADZAJĄCE W BŁĄD</vt:lpstr>
      <vt:lpstr>REKLAMY ZAWSZE WPROWADZAJĄCE W BŁĄD</vt:lpstr>
      <vt:lpstr>ZANIECHANIE</vt:lpstr>
      <vt:lpstr>AGRESYWNE PRAKTYKI RYNKOWE JAKO CZYNY NIEUCZCIWEJ REKLAMY</vt:lpstr>
      <vt:lpstr>ZAWSZE NIEUCZCIWE AGRESYWNE PRAKTYKI RYNKOWE</vt:lpstr>
      <vt:lpstr>KONSEKWENCJE NARUSZENIA PRZEPISÓW USTAWY – ODPOWIEDZIALNOŚĆ CYWILNA</vt:lpstr>
      <vt:lpstr>Slajd 21</vt:lpstr>
      <vt:lpstr>USTAWA O ZWALCZANIU NIEUCZCIWEJ KONKURENCJI</vt:lpstr>
      <vt:lpstr>REKLAMA PORÓWNAWCZA</vt:lpstr>
      <vt:lpstr>REKLAMA PORÓWNAWCZA</vt:lpstr>
      <vt:lpstr>Slajd 25</vt:lpstr>
      <vt:lpstr>NARUSZENIE DOBRYCH OBYCZAJÓW W REKLAMIE</vt:lpstr>
      <vt:lpstr>ZANIECHANIE POLKOMTEL S.A.</vt:lpstr>
      <vt:lpstr>CIEKAWOSTKI ;)</vt:lpstr>
      <vt:lpstr>CIEKAWOSTKI ;)</vt:lpstr>
      <vt:lpstr>CIEKAWOSTKI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Ochrona Konsumenta przed nieuczciwą reklamą</dc:title>
  <dc:creator>Piotr Krupiński</dc:creator>
  <cp:lastModifiedBy>barbara.trybulinska@gmail.com</cp:lastModifiedBy>
  <cp:revision>66</cp:revision>
  <dcterms:created xsi:type="dcterms:W3CDTF">2017-03-05T18:23:02Z</dcterms:created>
  <dcterms:modified xsi:type="dcterms:W3CDTF">2019-04-07T22:07:17Z</dcterms:modified>
</cp:coreProperties>
</file>