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90" r:id="rId8"/>
    <p:sldId id="291" r:id="rId9"/>
    <p:sldId id="294" r:id="rId10"/>
    <p:sldId id="268" r:id="rId11"/>
    <p:sldId id="289" r:id="rId12"/>
    <p:sldId id="269" r:id="rId13"/>
    <p:sldId id="272" r:id="rId14"/>
    <p:sldId id="275" r:id="rId15"/>
    <p:sldId id="286" r:id="rId16"/>
    <p:sldId id="271" r:id="rId17"/>
    <p:sldId id="295" r:id="rId18"/>
    <p:sldId id="296" r:id="rId19"/>
    <p:sldId id="274" r:id="rId20"/>
    <p:sldId id="273" r:id="rId21"/>
    <p:sldId id="276" r:id="rId22"/>
    <p:sldId id="278" r:id="rId23"/>
    <p:sldId id="297" r:id="rId24"/>
    <p:sldId id="279" r:id="rId25"/>
    <p:sldId id="280" r:id="rId26"/>
    <p:sldId id="281" r:id="rId27"/>
    <p:sldId id="298" r:id="rId28"/>
    <p:sldId id="288" r:id="rId29"/>
    <p:sldId id="259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5BF"/>
    <a:srgbClr val="B057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3D45EAA-B1D3-4C16-B832-5FF2FF664D01}" type="datetimeFigureOut">
              <a:rPr lang="pl-PL" smtClean="0"/>
              <a:pPr/>
              <a:t>09.10.2019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F8C0FF-84BD-4C6B-AF84-D03747B7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search?q=Borje+O.+Saxberg&amp;tbm=isch&amp;source=iu&amp;ictx=1&amp;fir=bj5eCtcDL0DJdM:,JFqc7QTU3gVjZM,_&amp;usg=AI4_-kRfXSt8HT06dYgj2eIJPcZANSaVdg&amp;sa=X&amp;ved=2ahUKEwiGsNCHjN_gAhWlp4sKHZ6iBxMQ9QEwAXoECAYQBA" TargetMode="External"/><Relationship Id="rId2" Type="http://schemas.openxmlformats.org/officeDocument/2006/relationships/hyperlink" Target="http://nf.pl/manager/zarzadzanie-organizacja-ewolucja-nauki-i-metod,,10683,1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olshero.com/toolsheroes/edgar-sche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286015"/>
          </a:xfrm>
        </p:spPr>
        <p:txBody>
          <a:bodyPr/>
          <a:lstStyle/>
          <a:p>
            <a:pPr algn="ctr"/>
            <a:r>
              <a:rPr lang="pl-PL" dirty="0" smtClean="0"/>
              <a:t>Nauka  organizacji i zarządzania</a:t>
            </a:r>
            <a:br>
              <a:rPr lang="pl-PL" dirty="0" smtClean="0"/>
            </a:br>
            <a:r>
              <a:rPr lang="pl-PL" dirty="0" smtClean="0"/>
              <a:t>Wykład nr 1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3571876"/>
            <a:ext cx="6400800" cy="189547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pPr algn="r"/>
            <a:r>
              <a:rPr lang="pl-PL" dirty="0" smtClean="0"/>
              <a:t>dr Justyna Mielczarek-Mikołajów, </a:t>
            </a:r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Geneza badań nad organizacją i zarządzaniem </a:t>
            </a:r>
            <a:endParaRPr lang="pl-P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Poszukiwania procesów zarządzania i organizacji zarządzania produkcją przemysłową datuje się na przełom XVII/VIII i łączy się z rewolucją przemysłową.</a:t>
            </a:r>
          </a:p>
          <a:p>
            <a:pPr algn="just">
              <a:buNone/>
            </a:pPr>
            <a:endParaRPr lang="pl-PL" sz="2000" dirty="0" smtClean="0"/>
          </a:p>
          <a:p>
            <a:pPr algn="just"/>
            <a:r>
              <a:rPr lang="pl-PL" sz="2000" dirty="0" smtClean="0"/>
              <a:t>Badania te podejmowali głównie w praktyce, nie mający przygotowania teoretycznego.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Często  badania wtedy podejmowane</a:t>
            </a:r>
          </a:p>
          <a:p>
            <a:pPr algn="just">
              <a:buNone/>
            </a:pPr>
            <a:r>
              <a:rPr lang="pl-PL" sz="2000" dirty="0" smtClean="0"/>
              <a:t>    nie zostały nigdzie opisane i </a:t>
            </a:r>
          </a:p>
          <a:p>
            <a:pPr algn="just">
              <a:buNone/>
            </a:pPr>
            <a:r>
              <a:rPr lang="pl-PL" sz="2000" dirty="0" smtClean="0"/>
              <a:t>     utrwalone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357694"/>
            <a:ext cx="3742830" cy="20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Geneza badań nad organizacją i zarządzaniem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XIX/XX w. – powstanie Nauki </a:t>
            </a:r>
            <a:r>
              <a:rPr lang="pl-PL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endParaRPr lang="pl-PL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„Nauka organizacji i zarządzania powstała jako naukowa refleksja nad praktycznymi działaniami podejmowanymi w okresie XIX i początków XX wieku w dziedzinie organizacji pracy i poszukiwania procesów zarządzania produkcją przemysłową w nowych warunkach, jakie nastąpiły w wyniku rewolucji przemysłowej przełomu XVIII i XIX wieku.”</a:t>
            </a:r>
          </a:p>
          <a:p>
            <a:pPr marL="0" indent="0" algn="r">
              <a:buNone/>
            </a:pPr>
            <a:r>
              <a:rPr lang="pl-PL" sz="2000" dirty="0" smtClean="0"/>
              <a:t>(Jerzy Korczak)</a:t>
            </a:r>
          </a:p>
          <a:p>
            <a:pPr marL="0" indent="0" algn="r">
              <a:buNone/>
            </a:pPr>
            <a:endParaRPr lang="pl-PL" sz="2000" dirty="0" smtClean="0"/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Determinantą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>powstania i rozwoju nauki </a:t>
            </a:r>
            <a:r>
              <a:rPr lang="pl-PL" dirty="0" err="1" smtClean="0"/>
              <a:t>oiz</a:t>
            </a:r>
            <a:r>
              <a:rPr lang="pl-PL" dirty="0" smtClean="0"/>
              <a:t> był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walor praktyczny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Prekursorzy (XVIII/XIX w.)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R. Owen – przedstawiciel socjalizmu utopijnego, działacz przemysłowy, menedżer i reformator; przeprowadzał eksperymenty a pracownika widział jako człowieka zasługującego na szacunek a nie robotnika postrzeganego jako dodatku do maszyny</a:t>
            </a:r>
          </a:p>
          <a:p>
            <a:pPr algn="just"/>
            <a:r>
              <a:rPr lang="pl-PL" dirty="0" err="1" smtClean="0"/>
              <a:t>Ch</a:t>
            </a:r>
            <a:r>
              <a:rPr lang="pl-PL" dirty="0" smtClean="0"/>
              <a:t>. Babbage –matematyk, który starał się wszelkie zjawiska społeczne opisywać i analizować za pomocą liczb, twórca maszyny liczącej, według niego praca ludzka może być badana w sposób naukowy, przedstawił w sposób naukowy zasadę podziału pracy jako podstawę organizacji produkcji a także zastosowania metod mierzenia czasu pracy.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Proces powstania szkoły 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ZAINTERESOWANIE PROBLEMEM ORGANIZACYJNYM</a:t>
            </a:r>
          </a:p>
          <a:p>
            <a:pPr marL="0" indent="0" algn="ctr">
              <a:buNone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OBRANIE METODY BADAWCZEJ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BADANIA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USTALENIA BADAWCZE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Akceptacja ustaleń 					Brak akceptacji                       POWSTAJE ZALĄZEK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(min. częściowe)               SZKOŁY</a:t>
            </a:r>
          </a:p>
          <a:p>
            <a:pPr marL="0" indent="0" algn="r">
              <a:spcBef>
                <a:spcPts val="0"/>
              </a:spcBef>
              <a:buNone/>
            </a:pPr>
            <a:endParaRPr lang="pl-PL" sz="2000" dirty="0" smtClean="0"/>
          </a:p>
          <a:p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rot="5400000">
            <a:off x="4321967" y="2678901"/>
            <a:ext cx="35719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rot="5400000">
            <a:off x="4286248" y="35718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5400000">
            <a:off x="4394199" y="4178305"/>
            <a:ext cx="35719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rot="5400000">
            <a:off x="4465637" y="4821247"/>
            <a:ext cx="35719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5400000">
            <a:off x="2751125" y="5464189"/>
            <a:ext cx="35719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6502414" y="5072074"/>
            <a:ext cx="1427172" cy="642942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214678" y="571501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Cechy szkół w </a:t>
            </a:r>
            <a:r>
              <a:rPr lang="pl-PL" b="1" dirty="0" err="1" smtClean="0">
                <a:solidFill>
                  <a:schemeClr val="accent6">
                    <a:lumMod val="75000"/>
                  </a:schemeClr>
                </a:solidFill>
              </a:rPr>
              <a:t>NOiZ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różne okresy występowania, </a:t>
            </a:r>
          </a:p>
          <a:p>
            <a:pPr algn="just"/>
            <a:r>
              <a:rPr lang="pl-PL" dirty="0" smtClean="0"/>
              <a:t>nie odrzucano dorobku poprzednich szkół </a:t>
            </a:r>
          </a:p>
          <a:p>
            <a:pPr marL="0" indent="0" algn="just">
              <a:buNone/>
            </a:pPr>
            <a:r>
              <a:rPr lang="pl-PL" dirty="0" smtClean="0"/>
              <a:t>     (mimo ich krytyki i niedostatków),</a:t>
            </a:r>
          </a:p>
          <a:p>
            <a:pPr algn="just"/>
            <a:r>
              <a:rPr lang="pl-PL" dirty="0" smtClean="0"/>
              <a:t>niejednolite pod względem kierunków i metod badawczych,</a:t>
            </a:r>
          </a:p>
          <a:p>
            <a:pPr algn="just"/>
            <a:r>
              <a:rPr lang="pl-PL" dirty="0" smtClean="0"/>
              <a:t>prawie każda szkoła miała kierunki badawcze</a:t>
            </a:r>
          </a:p>
          <a:p>
            <a:pPr marL="0" indent="0" algn="just">
              <a:buNone/>
            </a:pPr>
            <a:r>
              <a:rPr lang="pl-PL" dirty="0" smtClean="0"/>
              <a:t>      (dominująca myśl występująca w ramach danej szkoły w jakimś podokresie),</a:t>
            </a:r>
          </a:p>
          <a:p>
            <a:pPr algn="just"/>
            <a:r>
              <a:rPr lang="pl-PL" dirty="0" smtClean="0"/>
              <a:t>ewolucja nauki </a:t>
            </a:r>
            <a:r>
              <a:rPr lang="pl-PL" dirty="0" err="1" smtClean="0"/>
              <a:t>oiz</a:t>
            </a:r>
            <a:r>
              <a:rPr lang="pl-PL" dirty="0" smtClean="0"/>
              <a:t> nie przebiegała jednolicie </a:t>
            </a:r>
          </a:p>
          <a:p>
            <a:pPr marL="0" indent="0" algn="just">
              <a:buNone/>
            </a:pPr>
            <a:r>
              <a:rPr lang="pl-PL" dirty="0" smtClean="0"/>
              <a:t>     (USA        Europa i inne kontynenty; proces akceptacji szkoły mógł trwać długo lub nie zawsze występował).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C000"/>
                </a:solidFill>
              </a:rPr>
              <a:t>UMOWNY PODZIAŁ SZKÓŁ 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1. SZKOŁA KLASYCZNA (1880-1924) - kierunek naukowego zarządzania (1880-1915), - kierunek administracyjny (1916-1924)</a:t>
            </a:r>
          </a:p>
          <a:p>
            <a:r>
              <a:rPr lang="pl-PL" dirty="0" smtClean="0"/>
              <a:t> 2. SZKOŁA BEHAWIORALNA (1924 do chwili obecnej) - ruch stosunków międzyludzkich –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relations</a:t>
            </a:r>
            <a:r>
              <a:rPr lang="pl-PL" dirty="0" smtClean="0"/>
              <a:t> – 1924-1939 - kierunek behawioralny – zachowań organizacyjnych – lata ’40 - ‘50 </a:t>
            </a:r>
          </a:p>
          <a:p>
            <a:r>
              <a:rPr lang="pl-PL" dirty="0" smtClean="0"/>
              <a:t>3. SZKOŁA ILOŚCIOWA (od 1941/42 do chwili obecnej) - kierunek badań operacyjnych od 1941 - kierunek teorii decyzji od końca lat ’40 </a:t>
            </a:r>
          </a:p>
          <a:p>
            <a:r>
              <a:rPr lang="pl-PL" dirty="0" smtClean="0"/>
              <a:t>4. SZKOŁA SYSTEMÓW SPOŁECZNYCH – sporne początek w latach ’40 lub ’50</a:t>
            </a:r>
          </a:p>
          <a:p>
            <a:r>
              <a:rPr lang="pl-PL" dirty="0" smtClean="0"/>
              <a:t> 5. SZKOŁA NEOKLASYCZNA – druga połowa lat ’60 do chwili obecnej – nazywana szkołą empiryczną lub mianem integrującego podejścia sytuacyjnego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436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F.W. Taylor</a:t>
            </a:r>
            <a:b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NAUKOWE ZARZĄDZANIE</a:t>
            </a:r>
            <a:endParaRPr lang="pl-PL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8686800" cy="44314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dirty="0" smtClean="0"/>
              <a:t> </a:t>
            </a:r>
            <a:r>
              <a:rPr lang="pl-PL" sz="2400" dirty="0" smtClean="0"/>
              <a:t>F.W. Taylor wskazywał, iż  celem naukowego </a:t>
            </a:r>
          </a:p>
          <a:p>
            <a:pPr algn="just">
              <a:buNone/>
            </a:pPr>
            <a:r>
              <a:rPr lang="pl-PL" sz="2400" dirty="0" smtClean="0"/>
              <a:t>    zarządzania jest zagwarantowanie dobrobytu </a:t>
            </a:r>
          </a:p>
          <a:p>
            <a:pPr algn="just">
              <a:buNone/>
            </a:pPr>
            <a:r>
              <a:rPr lang="pl-PL" sz="2400" dirty="0" smtClean="0"/>
              <a:t>	powinno być zagwarantowanie maksimum dobrobytu zarówno pracodawcy, jak i każdemu pracownikowi.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/>
              <a:t>Naukowy dobór i stały rozwój pracowników; szkolenia.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/>
              <a:t> Stała współpraca </a:t>
            </a:r>
          </a:p>
          <a:p>
            <a:pPr algn="just">
              <a:buNone/>
            </a:pPr>
            <a:r>
              <a:rPr lang="pl-PL" sz="2400" dirty="0" smtClean="0"/>
              <a:t>pracowników i kierowników.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/>
              <a:t> System akordowy</a:t>
            </a:r>
          </a:p>
        </p:txBody>
      </p:sp>
      <p:pic>
        <p:nvPicPr>
          <p:cNvPr id="4" name="Obraz 3" descr="C:\Users\Tysia\Desktop\FWTay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428760" cy="18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j.mielczarek\Desktop\Wynagrodzenia-pracownikow-produkcyjnych-Jakie-stawki-i-premie-181111-200x133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2376264" cy="158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NAUKOWE ZARZĄDZANIE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Podstawowym celem naukowego zarządzania powinno być zagwarantowanie maksimum dobrobytu zarówno pracodawcy, jak i pracownikom.</a:t>
            </a:r>
          </a:p>
          <a:p>
            <a:pPr algn="just"/>
            <a:r>
              <a:rPr lang="pl-PL" sz="2400" dirty="0" smtClean="0"/>
              <a:t>Według Taylora dobrobyt pracodawcy nie może istnieć dłuższy czas bez dobrobytu pracownika.</a:t>
            </a:r>
          </a:p>
          <a:p>
            <a:pPr algn="just"/>
            <a:r>
              <a:rPr lang="pl-PL" sz="2400" dirty="0" smtClean="0"/>
              <a:t>Zarządzanie to dla Taylora dokładne poznanie tego, co ludzie mają zrobić a następnie dopilnowanie, aby zrobili to w najlepszy i najtańszy.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Podstawowe idee organizacji i zarządzania wg Emersona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Jasno określony cel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Zdrowy sąd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Rada fachowa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Dyscyplina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Sprawiedliwe, uczciwe postępowanie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Niezawodne, natychmiastowe, dokładne sprawozdanie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Porządek rozkład w przebiegu działania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Wzorce i normy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Warunki przystosowane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Wzorcowe sposoby działania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Pisemne instrukcje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Nagroda za wydajność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zrobić coś szybciej?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547496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b="1" dirty="0" smtClean="0">
                <a:solidFill>
                  <a:srgbClr val="FF0000"/>
                </a:solidFill>
              </a:rPr>
              <a:t>Nauka organizacji i zarządzania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Kierowanie – sztuka czy wiedza?</a:t>
            </a:r>
          </a:p>
          <a:p>
            <a:pPr algn="ctr">
              <a:buNone/>
            </a:pPr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876"/>
            <a:ext cx="3833816" cy="18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B05720"/>
                </a:solidFill>
              </a:rPr>
              <a:t>Szkoła Naukowego Zarządzania</a:t>
            </a:r>
            <a:endParaRPr lang="pl-PL" b="1" dirty="0">
              <a:solidFill>
                <a:srgbClr val="B0572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H.L. Gant – przeprowadzał eksperymenty w zakresie wzrostu wydajności pracy wytwórczej i kierowania nią : ustalił właściwe zadanie dzienne dla człowieka odpowiedniego do danej pracy, ustalił wynagrodzenie, które skłoni pracownika do wykonania zadania, wskazał na proces planowania, który miał zapewnić nieprzerwaną i wydajną pracę.</a:t>
            </a:r>
          </a:p>
          <a:p>
            <a:r>
              <a:rPr lang="pl-PL" sz="2200" dirty="0" smtClean="0"/>
              <a:t>Gilbert – obserwacja pracy murarzy, </a:t>
            </a:r>
          </a:p>
          <a:p>
            <a:pPr>
              <a:buNone/>
            </a:pPr>
            <a:r>
              <a:rPr lang="pl-PL" sz="2200" dirty="0" smtClean="0"/>
              <a:t>zniwelowanie czynności z 18 do 5, </a:t>
            </a:r>
          </a:p>
          <a:p>
            <a:pPr>
              <a:buNone/>
            </a:pPr>
            <a:r>
              <a:rPr lang="pl-PL" sz="2200" dirty="0" smtClean="0"/>
              <a:t>zwiększenie efektywności o 200 %; praca                              opublikowana „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Philosophy</a:t>
            </a:r>
            <a:r>
              <a:rPr lang="pl-PL" sz="2200" dirty="0" smtClean="0"/>
              <a:t> of                                     Management”</a:t>
            </a:r>
            <a:endParaRPr lang="pl-PL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72074"/>
            <a:ext cx="2460384" cy="163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DF65BF"/>
                </a:solidFill>
              </a:rPr>
              <a:t>H.FAYOL</a:t>
            </a:r>
            <a:r>
              <a:rPr lang="pl-PL" sz="2000" b="1" dirty="0" smtClean="0">
                <a:solidFill>
                  <a:srgbClr val="DF65BF"/>
                </a:solidFill>
              </a:rPr>
              <a:t/>
            </a:r>
            <a:br>
              <a:rPr lang="pl-PL" sz="2000" b="1" dirty="0" smtClean="0">
                <a:solidFill>
                  <a:srgbClr val="DF65BF"/>
                </a:solidFill>
              </a:rPr>
            </a:br>
            <a:r>
              <a:rPr lang="pl-PL" sz="2000" b="1" dirty="0" smtClean="0">
                <a:solidFill>
                  <a:srgbClr val="DF65BF"/>
                </a:solidFill>
              </a:rPr>
              <a:t>KIERUNEK ADMINISTRACYJNY</a:t>
            </a:r>
            <a:endParaRPr lang="pl-PL" sz="2000" b="1" dirty="0">
              <a:solidFill>
                <a:srgbClr val="DF65B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dirty="0" smtClean="0"/>
              <a:t> `14 zasad </a:t>
            </a:r>
            <a:r>
              <a:rPr lang="pl-PL" dirty="0" err="1" smtClean="0"/>
              <a:t>Fayola</a:t>
            </a:r>
            <a:r>
              <a:rPr lang="pl-PL" dirty="0" smtClean="0"/>
              <a:t> (ogólne zasady administracji- zasady zarządzania) : </a:t>
            </a:r>
          </a:p>
          <a:p>
            <a:pPr algn="just"/>
            <a:r>
              <a:rPr lang="pl-PL" dirty="0" smtClean="0"/>
              <a:t>   podział pracy, autorytet, dyscyplina, jedność rozkazodawstwa, jednolitość kierownictwa, podporządkowanie interesów ogólnych interesowi ogółu, wynagradzania, centralizacja, hierarchia, ład, stałość personelu, ludzkość w obchodzeniu się, inicjatywa, zgranie personelu.</a:t>
            </a:r>
          </a:p>
          <a:p>
            <a:pPr algn="just"/>
            <a:r>
              <a:rPr lang="pl-PL" dirty="0" smtClean="0"/>
              <a:t>Kładka </a:t>
            </a:r>
            <a:r>
              <a:rPr lang="pl-PL" dirty="0" err="1" smtClean="0"/>
              <a:t>Fayola</a:t>
            </a:r>
            <a:r>
              <a:rPr lang="pl-PL" dirty="0" smtClean="0"/>
              <a:t> – upoważnienie pracowników podlegających różnym przełożonym  do wchodzenia w bezpośrednie stosunki organizacyjne i przekazywania stosowanych informacji zwrotnych swoim właściwym przełożonym.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642918"/>
            <a:ext cx="1285874" cy="162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 smtClean="0"/>
              <a:t>Hierarchia organizacyjna a wielkość przedsiębiorstwa (H. </a:t>
            </a:r>
            <a:r>
              <a:rPr lang="pl-PL" sz="3000" dirty="0" err="1" smtClean="0"/>
              <a:t>Fayol</a:t>
            </a:r>
            <a:r>
              <a:rPr lang="pl-PL" sz="3000" dirty="0" smtClean="0"/>
              <a:t>)</a:t>
            </a:r>
            <a:endParaRPr lang="pl-PL" sz="3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14282" y="2214553"/>
          <a:ext cx="8501122" cy="442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357454"/>
                <a:gridCol w="2286016"/>
                <a:gridCol w="2000264"/>
              </a:tblGrid>
              <a:tr h="92358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Małe przedsiębiorstwo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Średnie przedsiębiorstwo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Wielkie</a:t>
                      </a:r>
                      <a:r>
                        <a:rPr lang="pl-PL" sz="1200" baseline="0" dirty="0" smtClean="0"/>
                        <a:t> przedsiębiorstwo</a:t>
                      </a:r>
                      <a:endParaRPr lang="pl-PL" sz="1200" dirty="0" smtClean="0"/>
                    </a:p>
                  </a:txBody>
                  <a:tcPr/>
                </a:tc>
              </a:tr>
              <a:tr h="646506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Uzdolnienie administracyjne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15%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30%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40%</a:t>
                      </a:r>
                      <a:endParaRPr lang="pl-PL" sz="1200" dirty="0"/>
                    </a:p>
                  </a:txBody>
                  <a:tcPr/>
                </a:tc>
              </a:tr>
              <a:tr h="646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Uzdolnienia techniczne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30%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25%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15%</a:t>
                      </a:r>
                      <a:endParaRPr lang="pl-PL" sz="1200" dirty="0"/>
                    </a:p>
                  </a:txBody>
                  <a:tcPr/>
                </a:tc>
              </a:tr>
              <a:tr h="92358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Uzdolnienia handlowe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15%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15%</a:t>
                      </a:r>
                      <a:endParaRPr lang="pl-PL" sz="1200" dirty="0"/>
                    </a:p>
                  </a:txBody>
                  <a:tcPr/>
                </a:tc>
              </a:tr>
              <a:tr h="374563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Uzdolnienia</a:t>
                      </a:r>
                      <a:r>
                        <a:rPr lang="pl-PL" sz="1200" baseline="0" dirty="0" smtClean="0"/>
                        <a:t> finansowe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</a:tr>
              <a:tr h="374563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Uzdolnienia ubezpieczeniowe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</a:tr>
              <a:tr h="374563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Uzdolnienia </a:t>
                      </a:r>
                      <a:r>
                        <a:rPr lang="pl-PL" sz="1200" dirty="0" err="1" smtClean="0"/>
                        <a:t>rachunkowościowe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10%</a:t>
                      </a:r>
                      <a:endParaRPr lang="pl-PL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Myśl H. </a:t>
            </a:r>
            <a:r>
              <a:rPr lang="pl-PL" dirty="0" err="1" smtClean="0">
                <a:solidFill>
                  <a:srgbClr val="FF0000"/>
                </a:solidFill>
              </a:rPr>
              <a:t>Fayola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Kontynuatorami myśli H. </a:t>
            </a:r>
            <a:r>
              <a:rPr lang="pl-PL" dirty="0" err="1" smtClean="0"/>
              <a:t>Fayola</a:t>
            </a:r>
            <a:r>
              <a:rPr lang="pl-PL" dirty="0" smtClean="0"/>
              <a:t> byli: L.F. </a:t>
            </a:r>
            <a:r>
              <a:rPr lang="pl-PL" dirty="0" err="1" smtClean="0"/>
              <a:t>Urwick</a:t>
            </a:r>
            <a:r>
              <a:rPr lang="pl-PL" dirty="0" smtClean="0"/>
              <a:t> i L.H. </a:t>
            </a:r>
            <a:r>
              <a:rPr lang="pl-PL" dirty="0" err="1" smtClean="0"/>
              <a:t>Gulick</a:t>
            </a:r>
            <a:endParaRPr lang="pl-PL" dirty="0" smtClean="0"/>
          </a:p>
          <a:p>
            <a:pPr algn="just"/>
            <a:r>
              <a:rPr lang="pl-PL" dirty="0" smtClean="0"/>
              <a:t>L. H. </a:t>
            </a:r>
            <a:r>
              <a:rPr lang="pl-PL" dirty="0" err="1" smtClean="0"/>
              <a:t>Urwick</a:t>
            </a:r>
            <a:r>
              <a:rPr lang="pl-PL" dirty="0" smtClean="0"/>
              <a:t>- struktura powinna być oparta na zasadach  i logicznym schemacie organizacyjnym, które mają pierwszeństwo przed aspektami osobowości; istota zasady specjalizacji – nie można mieszać umiejętności technicznych i administracyjnych </a:t>
            </a:r>
          </a:p>
          <a:p>
            <a:pPr algn="just"/>
            <a:r>
              <a:rPr lang="pl-PL" dirty="0" smtClean="0"/>
              <a:t>L. H. </a:t>
            </a:r>
            <a:r>
              <a:rPr lang="pl-PL" dirty="0" err="1" smtClean="0"/>
              <a:t>Gulick</a:t>
            </a:r>
            <a:r>
              <a:rPr lang="pl-PL" dirty="0" smtClean="0"/>
              <a:t> – wzbogacił koncepcje funkcji administracyjnej </a:t>
            </a:r>
            <a:r>
              <a:rPr lang="pl-PL" dirty="0" err="1" smtClean="0"/>
              <a:t>Fayola</a:t>
            </a:r>
            <a:r>
              <a:rPr lang="pl-PL" dirty="0" smtClean="0"/>
              <a:t> , gdyż w jego opinii działalność administracyjna jest bardziej złożona i obejmuje: planowanie, organizację, kompletowanie załogi, kierowanie, koordynację, sprawozdawczość, sporządzanie budżetu</a:t>
            </a: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C000"/>
                </a:solidFill>
              </a:rPr>
              <a:t>M. Weber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M. Weber – twórca idealnego modelu biurokracji, wyróżnił typy panowania (racjonalny, tradycyjny charyzmatyczny)</a:t>
            </a:r>
          </a:p>
          <a:p>
            <a:endParaRPr lang="pl-PL" dirty="0" smtClean="0"/>
          </a:p>
          <a:p>
            <a:r>
              <a:rPr lang="pl-PL" dirty="0" smtClean="0"/>
              <a:t>Biurokratyczny model – urzędnicy są osobiście wolni i podlegają jedynie rzeczowym obowiązkom służbowym, stałe pensje, mogą być zwolnieni, perspektywa kariery. </a:t>
            </a:r>
            <a:endParaRPr lang="pl-PL" dirty="0"/>
          </a:p>
        </p:txBody>
      </p:sp>
      <p:pic>
        <p:nvPicPr>
          <p:cNvPr id="4" name="Picture 2" descr="C:\Users\j.mielczarek\Desktop\ArticleWe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928670"/>
            <a:ext cx="1557949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KIERUNEK HUMAN RELATION</a:t>
            </a:r>
            <a:br>
              <a:rPr lang="pl-PL" dirty="0" smtClean="0"/>
            </a:br>
            <a:r>
              <a:rPr lang="pl-PL" dirty="0" smtClean="0"/>
              <a:t>E. MAYO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200" dirty="0" smtClean="0"/>
              <a:t>Początek szkoły – eksperyment w Hawthorne – wpływ poziomu natężenia na wydajność pracy robotników</a:t>
            </a:r>
          </a:p>
          <a:p>
            <a:pPr algn="just"/>
            <a:r>
              <a:rPr lang="pl-PL" sz="2200" dirty="0" smtClean="0"/>
              <a:t>Efekt Hawthorne- sam sposób przeprowadzania badań implikuje określone reakcje u osób, będących ich przedmiotem </a:t>
            </a:r>
          </a:p>
          <a:p>
            <a:pPr algn="just"/>
            <a:r>
              <a:rPr lang="pl-PL" sz="2200" dirty="0" smtClean="0"/>
              <a:t>E. </a:t>
            </a:r>
            <a:r>
              <a:rPr lang="pl-PL" sz="2200" dirty="0" err="1" smtClean="0"/>
              <a:t>Mayo</a:t>
            </a:r>
            <a:r>
              <a:rPr lang="pl-PL" sz="2200" dirty="0" smtClean="0"/>
              <a:t> zauważył, iż po wprowadzeniu swobody pracowników w poruszaniu, zmniejszeniu dnia pracy oraz wprowadzeniu  przerw, pracownice były bardziej efektywne</a:t>
            </a:r>
          </a:p>
          <a:p>
            <a:r>
              <a:rPr lang="pl-PL" sz="2200" dirty="0" smtClean="0"/>
              <a:t>Znaczenia zadowolenia pracy</a:t>
            </a:r>
            <a:endParaRPr lang="pl-PL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5157192"/>
            <a:ext cx="20512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Kierunek behawioralny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>
                <a:solidFill>
                  <a:srgbClr val="DF65BF"/>
                </a:solidFill>
              </a:rPr>
              <a:t>Pracownik nie jest jedynie „człowiekiem ekonomicznym</a:t>
            </a:r>
            <a:r>
              <a:rPr lang="pl-PL" dirty="0" smtClean="0"/>
              <a:t>” ale także „człowiekiem społecznym”</a:t>
            </a:r>
          </a:p>
          <a:p>
            <a:pPr algn="just"/>
            <a:r>
              <a:rPr lang="pl-PL" dirty="0" smtClean="0">
                <a:solidFill>
                  <a:srgbClr val="DF65BF"/>
                </a:solidFill>
              </a:rPr>
              <a:t>Bodźce ekonomiczne nie są jedynymi oddziałującymi na pracowników</a:t>
            </a:r>
            <a:r>
              <a:rPr lang="pl-PL" dirty="0" smtClean="0"/>
              <a:t>, dlatego ekonomiczne aspekty nie są jedynymi, które wpływają na pracę pracownika</a:t>
            </a:r>
          </a:p>
          <a:p>
            <a:pPr algn="just"/>
            <a:r>
              <a:rPr lang="pl-PL" dirty="0" smtClean="0"/>
              <a:t>W organizacji formalne tworzą się organizacje nieformalne, które tworzą grupy, stąd ważne jest zrozumienie zachowań grupowych</a:t>
            </a:r>
          </a:p>
          <a:p>
            <a:pPr algn="just"/>
            <a:r>
              <a:rPr lang="pl-PL" dirty="0" smtClean="0"/>
              <a:t>Zmienne wyznaczone przez behawiorystów: potrzeby jednostki, zachowania małych grup, zachowania przełożonych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Kierunek behawioralny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Nazywany „nową szkołą stosunków międzyludzkich” – pracownik nie jest jedynie „człowiekiem ekonomicznym” ale także                         „ człowiekiem społecznym”</a:t>
            </a:r>
          </a:p>
          <a:p>
            <a:pPr algn="just"/>
            <a:r>
              <a:rPr lang="pl-PL" dirty="0" smtClean="0"/>
              <a:t>Przedstawiciele: W. </a:t>
            </a:r>
            <a:r>
              <a:rPr lang="pl-PL" dirty="0" err="1" smtClean="0"/>
              <a:t>Foote</a:t>
            </a:r>
            <a:r>
              <a:rPr lang="pl-PL" dirty="0" smtClean="0"/>
              <a:t>, D. Roy (spędził 11 miesięcy w fabryce, pracując jako robotnik)</a:t>
            </a:r>
          </a:p>
          <a:p>
            <a:pPr algn="just"/>
            <a:r>
              <a:rPr lang="pl-PL" dirty="0" smtClean="0"/>
              <a:t>Osiągnięcia szkoły: indywidualne motywacje pozaekonomiczne, znaczenie sieci stosunków międzyosobowych i subkultur, 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Opracowano na podstawie: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A. </a:t>
            </a:r>
            <a:r>
              <a:rPr lang="pl-PL" b="1" dirty="0" err="1" smtClean="0"/>
              <a:t>Chrisidu-Budnik</a:t>
            </a:r>
            <a:r>
              <a:rPr lang="pl-PL" b="1" dirty="0" smtClean="0"/>
              <a:t>, J. Korczak, A. Pakuła, J. </a:t>
            </a:r>
            <a:r>
              <a:rPr lang="pl-PL" b="1" dirty="0" err="1" smtClean="0"/>
              <a:t>Supernat</a:t>
            </a:r>
            <a:r>
              <a:rPr lang="pl-PL" b="1" dirty="0" smtClean="0"/>
              <a:t>, </a:t>
            </a:r>
            <a:r>
              <a:rPr lang="pl-PL" b="1" i="1" dirty="0" smtClean="0"/>
              <a:t>Nauka organizacji i zarządzania</a:t>
            </a:r>
            <a:r>
              <a:rPr lang="pl-PL" b="1" dirty="0" smtClean="0"/>
              <a:t>, Kolonia Limited, 2005</a:t>
            </a:r>
          </a:p>
          <a:p>
            <a:r>
              <a:rPr lang="pl-PL" b="1" dirty="0" smtClean="0"/>
              <a:t>H. Wojtaszek, </a:t>
            </a:r>
            <a:r>
              <a:rPr lang="pl-PL" b="1" i="1" dirty="0" smtClean="0"/>
              <a:t>Od historii metod zarządzania do sprawnego funkcjonowania organizacji</a:t>
            </a:r>
            <a:r>
              <a:rPr lang="pl-PL" b="1" dirty="0" smtClean="0"/>
              <a:t>, </a:t>
            </a:r>
            <a:r>
              <a:rPr lang="pl-PL" dirty="0" smtClean="0"/>
              <a:t>ZS WSH Zarządzanie 2014 (1), s. </a:t>
            </a:r>
            <a:r>
              <a:rPr lang="pl-PL" smtClean="0"/>
              <a:t>347-356</a:t>
            </a:r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Linki do </a:t>
            </a:r>
            <a:r>
              <a:rPr lang="pl-PL" dirty="0" err="1" smtClean="0"/>
              <a:t>zdjeć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>
                <a:hlinkClick r:id="rId2"/>
              </a:rPr>
              <a:t>http://nf.pl/manager/zarzadzanie-organizacja-ewolucja-nauki-i-metod,,10683,147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https://www.google.pl/search?q=Borje+O.+Saxberg&amp;tbm=isch&amp;source=iu&amp;ictx=1&amp;fir=bj5eCtcDL0DJdM%253A%252CJFqc7QTU3gVjZM%252C_&amp;usg=AI4_-kRfXSt8HT06dYgj2eIJPcZANSaVdg&amp;sa=X&amp;ved=2ahUKEwiGsNCHjN_gAhWlp4sKHZ6iBxMQ9QEwAXoECAYQBA#imgrc=Km8GZvYGY-G47M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4"/>
              </a:rPr>
              <a:t>https://www.toolshero.com/toolsheroes/edgar-schein/</a:t>
            </a:r>
            <a:endParaRPr lang="pl-PL" dirty="0" smtClean="0"/>
          </a:p>
          <a:p>
            <a:r>
              <a:rPr lang="pl-PL" dirty="0" smtClean="0"/>
              <a:t>https://www.google.pl/search?q=Luther+Halsey+Gulick&amp;tbm=isch&amp;source=iu&amp;ictx=1&amp;fir=99Wz7Of3yeNrLM%253A%252C8YVPUhUYQ8bpCM%252C%252Fm%252F0cd1gq&amp;usg=AI4_-kQb2VOiG8a_t0jfrBYRDRUGQMqK9w&amp;sa=X&amp;ved=2ahUKEwjE54rhid_gAhW1AxAIHdu1CDgQ_B0wEHoECAUQEA#imgrc=99Wz7Of3yeNrLM:</a:t>
            </a:r>
          </a:p>
          <a:p>
            <a:r>
              <a:rPr lang="pl-PL" dirty="0" smtClean="0"/>
              <a:t>https://www.google.pl/search?biw=1366&amp;bih=657&amp;tbm=isch&amp;sa=1&amp;ei=SDZ4XN3YN-PorgT2v5SoDQ&amp;q=rewolucja+przemys%C5%82ow%C4%85&amp;oq=rewolucja+przemys%C5%82ow%C4%85&amp;gs_l=img.3...34333.35931..36562...0.0..0.71.256.4......0....1..gws-wiz-img.uWt6Ww-bOPI#imgrc=kEVi6hqp70kGTM: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Kierowanie to sztuka</a:t>
            </a:r>
            <a:endParaRPr lang="pl-PL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8743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43164"/>
                <a:gridCol w="5686436"/>
              </a:tblGrid>
              <a:tr h="100925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Przedstawiciel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Argumentacja</a:t>
                      </a:r>
                      <a:endParaRPr lang="pl-PL" dirty="0"/>
                    </a:p>
                  </a:txBody>
                  <a:tcPr/>
                </a:tc>
              </a:tr>
              <a:tr h="1009258">
                <a:tc>
                  <a:txBody>
                    <a:bodyPr/>
                    <a:lstStyle/>
                    <a:p>
                      <a:r>
                        <a:rPr lang="pl-PL" sz="1600" dirty="0" err="1" smtClean="0"/>
                        <a:t>Marry</a:t>
                      </a:r>
                      <a:r>
                        <a:rPr lang="pl-PL" sz="1600" dirty="0" smtClean="0"/>
                        <a:t> Parker</a:t>
                      </a:r>
                      <a:r>
                        <a:rPr lang="pl-PL" sz="1600" baseline="0" dirty="0" smtClean="0"/>
                        <a:t>  </a:t>
                      </a:r>
                      <a:r>
                        <a:rPr lang="pl-PL" sz="1600" baseline="0" dirty="0" err="1" smtClean="0"/>
                        <a:t>Follet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pl-PL" sz="1600" dirty="0" smtClean="0"/>
                        <a:t>Umiejętność, biegłość,</a:t>
                      </a:r>
                      <a:r>
                        <a:rPr lang="pl-PL" sz="1600" baseline="0" dirty="0" smtClean="0"/>
                        <a:t> w wykonywaniu czegoś</a:t>
                      </a:r>
                      <a:r>
                        <a:rPr lang="pl-PL" sz="1600" dirty="0" smtClean="0"/>
                        <a:t>                                                            kunszt;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pojęcie związane z intuicją,                                                     wizją artystyczną.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</a:tr>
              <a:tr h="1009258">
                <a:tc>
                  <a:txBody>
                    <a:bodyPr/>
                    <a:lstStyle/>
                    <a:p>
                      <a:r>
                        <a:rPr lang="pl-PL" sz="1600" dirty="0" err="1" smtClean="0"/>
                        <a:t>Hnery</a:t>
                      </a:r>
                      <a:r>
                        <a:rPr lang="pl-PL" sz="1600" dirty="0" smtClean="0"/>
                        <a:t> M. </a:t>
                      </a:r>
                      <a:r>
                        <a:rPr lang="pl-PL" sz="1600" dirty="0" err="1" smtClean="0"/>
                        <a:t>Bottinger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1600" dirty="0" smtClean="0"/>
                        <a:t>Sztuka</a:t>
                      </a:r>
                      <a:r>
                        <a:rPr lang="pl-PL" sz="1600" baseline="0" dirty="0" smtClean="0"/>
                        <a:t> porządkowania chaosu, c</a:t>
                      </a:r>
                      <a:r>
                        <a:rPr lang="pl-PL" sz="1600" dirty="0" smtClean="0"/>
                        <a:t>zęści składowe kierowania: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wizja artysty,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znajomość rzemiosła</a:t>
                      </a:r>
                    </a:p>
                    <a:p>
                      <a:r>
                        <a:rPr lang="pl-PL" sz="1600" dirty="0" smtClean="0"/>
                        <a:t>skuteczne komunikowanie;</a:t>
                      </a:r>
                      <a:r>
                        <a:rPr lang="pl-PL" sz="1600" baseline="0" dirty="0" smtClean="0"/>
                        <a:t> pr</a:t>
                      </a:r>
                      <a:r>
                        <a:rPr lang="pl-PL" sz="1600" dirty="0" smtClean="0"/>
                        <a:t>awdziwą sztuką można władać dopiero wtedy gdy będzie się kształcić wrodzone umiejętności (np. umiejętność śpiewania, malowania, kierowania)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2643182"/>
            <a:ext cx="1322022" cy="18002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929198"/>
            <a:ext cx="1285884" cy="1738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Kierowanie to wiedza</a:t>
            </a:r>
            <a:endParaRPr lang="pl-P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186766" cy="4572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164"/>
                <a:gridCol w="5643602"/>
              </a:tblGrid>
              <a:tr h="82329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Przedstawiciel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Argumentacja</a:t>
                      </a:r>
                      <a:endParaRPr lang="pl-PL" dirty="0"/>
                    </a:p>
                  </a:txBody>
                  <a:tcPr/>
                </a:tc>
              </a:tr>
              <a:tr h="1499713">
                <a:tc>
                  <a:txBody>
                    <a:bodyPr/>
                    <a:lstStyle/>
                    <a:p>
                      <a:r>
                        <a:rPr lang="pl-PL" dirty="0" smtClean="0"/>
                        <a:t>L</a:t>
                      </a:r>
                      <a:r>
                        <a:rPr lang="pl-PL" baseline="0" dirty="0" smtClean="0"/>
                        <a:t>uther </a:t>
                      </a:r>
                      <a:r>
                        <a:rPr lang="pl-PL" baseline="0" dirty="0" err="1" smtClean="0"/>
                        <a:t>Halsey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Gulick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Kierowanie jest</a:t>
                      </a:r>
                      <a:r>
                        <a:rPr lang="pl-PL" baseline="0" dirty="0" smtClean="0"/>
                        <a:t> dziedziną wiedzy, pozwalającą na systematyczne zrozumienie istoty współpracy ludzi dla osiągnięcia celów oraz do zwiększenia użyteczności systemów współdziałania; wiedza ta mogłaby wskazać kierownikom sposób postępowania w konkretnych sytuacjach</a:t>
                      </a:r>
                      <a:endParaRPr lang="pl-PL" dirty="0"/>
                    </a:p>
                  </a:txBody>
                  <a:tcPr/>
                </a:tc>
              </a:tr>
              <a:tr h="1499713">
                <a:tc>
                  <a:txBody>
                    <a:bodyPr/>
                    <a:lstStyle/>
                    <a:p>
                      <a:r>
                        <a:rPr lang="pl-PL" dirty="0" smtClean="0"/>
                        <a:t>Daniel Katz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Opowiadał się za dominacją wiedzy</a:t>
                      </a:r>
                      <a:r>
                        <a:rPr lang="pl-PL" baseline="0" dirty="0" smtClean="0"/>
                        <a:t> nad umiejętnościami. </a:t>
                      </a:r>
                      <a:r>
                        <a:rPr lang="pl-PL" dirty="0" smtClean="0"/>
                        <a:t>Opisał umiejętności techniczne,</a:t>
                      </a:r>
                      <a:r>
                        <a:rPr lang="pl-PL" baseline="0" dirty="0" smtClean="0"/>
                        <a:t> które musi opanować kandydat na kierownika, aby mógł skutecznie kierować podwładnymi; </a:t>
                      </a:r>
                      <a:r>
                        <a:rPr lang="pl-PL" dirty="0" smtClean="0"/>
                        <a:t>powstają szkoły i kierunki studiów dotyczące nauczania organizacji i zarządzania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00438"/>
            <a:ext cx="1549291" cy="11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4786323"/>
            <a:ext cx="1143008" cy="1509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Kierowanie to zawód</a:t>
            </a:r>
            <a:endParaRPr lang="pl-PL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500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7478"/>
                <a:gridCol w="5472122"/>
              </a:tblGrid>
              <a:tr h="53657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Przedstawiciel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Argumentacja</a:t>
                      </a:r>
                      <a:endParaRPr lang="pl-PL" dirty="0"/>
                    </a:p>
                  </a:txBody>
                  <a:tcPr/>
                </a:tc>
              </a:tr>
              <a:tr h="1226614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Edgar H.</a:t>
                      </a:r>
                    </a:p>
                    <a:p>
                      <a:pPr algn="l"/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Schein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Kierowanie to wolny zawód, gdyż podobnie jak w innych wolnych zawodach np. adwokata,</a:t>
                      </a:r>
                      <a:r>
                        <a:rPr lang="pl-PL" baseline="0" dirty="0" smtClean="0"/>
                        <a:t> lekarza, kierownicy powinni kierować się ogólnymi zasadami postępowania dzięki czemu zyskują pozycję zawodową, muszą kierować się kodeksem etycznym chroniącym klientów.</a:t>
                      </a:r>
                      <a:endParaRPr lang="pl-PL" dirty="0"/>
                    </a:p>
                  </a:txBody>
                  <a:tcPr/>
                </a:tc>
              </a:tr>
              <a:tr h="1226614">
                <a:tc>
                  <a:txBody>
                    <a:bodyPr/>
                    <a:lstStyle/>
                    <a:p>
                      <a:r>
                        <a:rPr lang="pl-PL" dirty="0" smtClean="0"/>
                        <a:t>                               </a:t>
                      </a:r>
                      <a:r>
                        <a:rPr lang="pl-PL" dirty="0" err="1" smtClean="0"/>
                        <a:t>Borje</a:t>
                      </a:r>
                      <a:r>
                        <a:rPr lang="pl-PL" dirty="0" smtClean="0"/>
                        <a:t> O.                              </a:t>
                      </a:r>
                    </a:p>
                    <a:p>
                      <a:r>
                        <a:rPr lang="pl-PL" dirty="0" smtClean="0"/>
                        <a:t>                              </a:t>
                      </a:r>
                      <a:r>
                        <a:rPr lang="pl-PL" dirty="0" err="1" smtClean="0"/>
                        <a:t>Saxberg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Konieczne jest osobiste poświęcenie i oddanie zawodowi – przepisy wprowadzają</a:t>
                      </a:r>
                      <a:r>
                        <a:rPr lang="pl-PL" baseline="0" dirty="0" smtClean="0"/>
                        <a:t> nienormowany czas pracy pracowników.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496"/>
            <a:ext cx="1093104" cy="153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1071570" cy="1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„Mit wykształconych kierowników”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br>
              <a:rPr lang="pl-PL" dirty="0" smtClean="0">
                <a:solidFill>
                  <a:srgbClr val="00B050"/>
                </a:solidFill>
              </a:rPr>
            </a:b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513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Lata 60 i 70 XX w.</a:t>
            </a:r>
          </a:p>
          <a:p>
            <a:pPr marL="0" indent="0">
              <a:buNone/>
            </a:pPr>
            <a:r>
              <a:rPr lang="pl-PL" dirty="0" smtClean="0"/>
              <a:t>(rozczarowanie absolwentów szkół uczących </a:t>
            </a:r>
          </a:p>
          <a:p>
            <a:pPr marL="0" indent="0">
              <a:buNone/>
            </a:pPr>
            <a:r>
              <a:rPr lang="pl-PL" dirty="0" err="1" smtClean="0"/>
              <a:t>oiz</a:t>
            </a:r>
            <a:r>
              <a:rPr lang="pl-PL" dirty="0" smtClean="0"/>
              <a:t>, sama wiedza bowiem nie wystarcza)</a:t>
            </a:r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endParaRPr lang="pl-PL" sz="1050" dirty="0" smtClean="0"/>
          </a:p>
          <a:p>
            <a:pPr marL="0" indent="0">
              <a:buNone/>
            </a:pPr>
            <a:r>
              <a:rPr lang="pl-PL" dirty="0" smtClean="0"/>
              <a:t>Cechy charakterystyczne:</a:t>
            </a:r>
          </a:p>
          <a:p>
            <a:pPr>
              <a:buFontTx/>
              <a:buChar char="-"/>
            </a:pPr>
            <a:r>
              <a:rPr lang="pl-PL" dirty="0" smtClean="0"/>
              <a:t>nauczanie kładzie nacisk na zdolności </a:t>
            </a:r>
          </a:p>
          <a:p>
            <a:pPr>
              <a:buNone/>
            </a:pPr>
            <a:r>
              <a:rPr lang="pl-PL" dirty="0" smtClean="0"/>
              <a:t>analityczne (rozwiązanie problemu i </a:t>
            </a:r>
          </a:p>
          <a:p>
            <a:pPr>
              <a:buNone/>
            </a:pPr>
            <a:r>
              <a:rPr lang="pl-PL" dirty="0" smtClean="0"/>
              <a:t>podjęcie decyzji),</a:t>
            </a:r>
          </a:p>
          <a:p>
            <a:pPr>
              <a:buFontTx/>
              <a:buChar char="-"/>
            </a:pPr>
            <a:r>
              <a:rPr lang="pl-PL" dirty="0" smtClean="0"/>
              <a:t>należy uczyć także przewidywania,</a:t>
            </a:r>
          </a:p>
          <a:p>
            <a:pPr>
              <a:buFontTx/>
              <a:buChar char="-"/>
            </a:pPr>
            <a:r>
              <a:rPr lang="pl-PL" dirty="0" smtClean="0"/>
              <a:t> problemów i wykorzystywania okazji,</a:t>
            </a:r>
          </a:p>
          <a:p>
            <a:pPr>
              <a:buFontTx/>
              <a:buChar char="-"/>
            </a:pPr>
            <a:r>
              <a:rPr lang="pl-PL" dirty="0" smtClean="0"/>
              <a:t>cechy skutecznego kierownika:</a:t>
            </a:r>
          </a:p>
          <a:p>
            <a:pPr marL="0" indent="0">
              <a:buNone/>
            </a:pPr>
            <a:r>
              <a:rPr lang="pl-PL" dirty="0" smtClean="0"/>
              <a:t>	posiada potrzebę kierowania,</a:t>
            </a:r>
          </a:p>
          <a:p>
            <a:pPr marL="0" indent="0">
              <a:buNone/>
            </a:pPr>
            <a:r>
              <a:rPr lang="pl-PL" dirty="0" smtClean="0"/>
              <a:t>	posiada potrzebę władzy,                      John Sterling Livingstone</a:t>
            </a:r>
          </a:p>
          <a:p>
            <a:pPr marL="0" indent="0">
              <a:buNone/>
            </a:pPr>
            <a:r>
              <a:rPr lang="pl-PL" dirty="0" smtClean="0"/>
              <a:t>	posiada zdolności empatii.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2002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Geneza badań nad organizacją i zarządzaniem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Kiedy nastąpił początek naukowego badania organizacji i zarządzania?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Początki…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67" y="2249488"/>
            <a:ext cx="780666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Początki…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b="1" dirty="0" smtClean="0"/>
              <a:t>Pracownik winien zarabiać „akurat tyle, aby nie umrzeć” – twierdził ponoć jeden z fabrykantów</a:t>
            </a:r>
          </a:p>
          <a:p>
            <a:pPr algn="just"/>
            <a:r>
              <a:rPr lang="pl-PL" dirty="0" smtClean="0"/>
              <a:t>„W 1903 jeden z lekarzy przedstawił bardzo interesujące zestawienie wydatków 5-sobowej rodziny robotniczej, złożonej z rodziców i trójki małych dzieci, pozostającej na utrzymaniu ojca zarabiającego 5 rubli i 30 kopiejek tygodniowo, czyli powyżej średniej. Mieszkanie miało kosztować ich rubla, chleb 1 rb. 5 kop., ziemniaki – 45 kop., 7 kwart (nieco mniej niż 7 l) mleka – 49 kop., 2–3 funty (0,4 kg) mięsa – 30–45 kop., funt słoniny – 18 kop., ¼ funta kawy – 18 kop., funt cukru – 13 kop., opał – 1 rb. 20 kop. </a:t>
            </a:r>
            <a:r>
              <a:rPr lang="pl-PL" b="1" dirty="0" smtClean="0"/>
              <a:t>Na nadzwyczajne wydatki i „czarną godzinę” zostawały więc naszej rodzinie maksymalnie 2 ruble</a:t>
            </a:r>
            <a:r>
              <a:rPr lang="pl-PL" dirty="0" smtClean="0"/>
              <a:t>. Każdy dodatkowy wydatek stawał się poważnym problemem”.</a:t>
            </a:r>
          </a:p>
          <a:p>
            <a:pPr algn="just"/>
            <a:r>
              <a:rPr lang="pl-PL" sz="1400" dirty="0" smtClean="0"/>
              <a:t>https://tytus.edu.pl/2018/08/23/wsrod-dymow-i-pylu-jak-zyli-robotnicy-w-xix-wiecznej-lodzi/</a:t>
            </a:r>
            <a:endParaRPr lang="pl-PL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1413</TotalTime>
  <Words>1612</Words>
  <Application>Microsoft Office PowerPoint</Application>
  <PresentationFormat>Pokaz na ekranie (4:3)</PresentationFormat>
  <Paragraphs>200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Wielkomiejski</vt:lpstr>
      <vt:lpstr>Nauka  organizacji i zarządzania Wykład nr 1 </vt:lpstr>
      <vt:lpstr>Nauka organizacji i zarządzania </vt:lpstr>
      <vt:lpstr>Kierowanie to sztuka</vt:lpstr>
      <vt:lpstr>Kierowanie to wiedza</vt:lpstr>
      <vt:lpstr>Kierowanie to zawód</vt:lpstr>
      <vt:lpstr>„Mit wykształconych kierowników”  </vt:lpstr>
      <vt:lpstr>Geneza badań nad organizacją i zarządzaniem </vt:lpstr>
      <vt:lpstr>Początki…</vt:lpstr>
      <vt:lpstr>Początki…</vt:lpstr>
      <vt:lpstr>Geneza badań nad organizacją i zarządzaniem </vt:lpstr>
      <vt:lpstr>Geneza badań nad organizacją i zarządzaniem </vt:lpstr>
      <vt:lpstr>Prekursorzy (XVIII/XIX w.)</vt:lpstr>
      <vt:lpstr>Proces powstania szkoły </vt:lpstr>
      <vt:lpstr>Cechy szkół w NOiZ</vt:lpstr>
      <vt:lpstr>UMOWNY PODZIAŁ SZKÓŁ </vt:lpstr>
      <vt:lpstr>F.W. Taylor NAUKOWE ZARZĄDZANIE</vt:lpstr>
      <vt:lpstr> NAUKOWE ZARZĄDZANIE</vt:lpstr>
      <vt:lpstr>Podstawowe idee organizacji i zarządzania wg Emersona </vt:lpstr>
      <vt:lpstr>Jak zrobić coś szybciej?</vt:lpstr>
      <vt:lpstr>Szkoła Naukowego Zarządzania</vt:lpstr>
      <vt:lpstr>H.FAYOL KIERUNEK ADMINISTRACYJNY</vt:lpstr>
      <vt:lpstr>Hierarchia organizacyjna a wielkość przedsiębiorstwa (H. Fayol)</vt:lpstr>
      <vt:lpstr>Myśl H. Fayola</vt:lpstr>
      <vt:lpstr>M. Weber</vt:lpstr>
      <vt:lpstr>KIERUNEK HUMAN RELATION E. MAYO</vt:lpstr>
      <vt:lpstr>Kierunek behawioralny</vt:lpstr>
      <vt:lpstr>Kierunek behawioralny</vt:lpstr>
      <vt:lpstr>Opracowano na podstawie:</vt:lpstr>
      <vt:lpstr>Linki do zdjeć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 organizacji i zarządzania Wykład nr 1</dc:title>
  <dc:creator>Justyna Mielczarek</dc:creator>
  <cp:lastModifiedBy>użytkownik</cp:lastModifiedBy>
  <cp:revision>24</cp:revision>
  <dcterms:created xsi:type="dcterms:W3CDTF">2019-02-28T16:52:43Z</dcterms:created>
  <dcterms:modified xsi:type="dcterms:W3CDTF">2019-10-09T08:37:19Z</dcterms:modified>
</cp:coreProperties>
</file>