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7" r:id="rId2"/>
    <p:sldId id="276" r:id="rId3"/>
    <p:sldId id="277" r:id="rId4"/>
    <p:sldId id="278" r:id="rId5"/>
    <p:sldId id="279" r:id="rId6"/>
    <p:sldId id="280" r:id="rId7"/>
    <p:sldId id="282" r:id="rId8"/>
    <p:sldId id="283" r:id="rId9"/>
    <p:sldId id="284" r:id="rId10"/>
    <p:sldId id="285" r:id="rId11"/>
    <p:sldId id="287" r:id="rId12"/>
    <p:sldId id="28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hropos.us.edu.pl/anthropos10/texty/kozminski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11137674" cy="3076304"/>
          </a:xfrm>
        </p:spPr>
        <p:txBody>
          <a:bodyPr>
            <a:normAutofit/>
          </a:bodyPr>
          <a:lstStyle/>
          <a:p>
            <a:r>
              <a:rPr lang="pl-PL" dirty="0" smtClean="0"/>
              <a:t>Libertarianizm, </a:t>
            </a:r>
            <a:r>
              <a:rPr lang="pl-PL" dirty="0" err="1" smtClean="0"/>
              <a:t>socliberalizm</a:t>
            </a:r>
            <a:r>
              <a:rPr lang="pl-PL" dirty="0" smtClean="0"/>
              <a:t>, </a:t>
            </a:r>
            <a:r>
              <a:rPr lang="pl-PL" dirty="0" err="1" smtClean="0"/>
              <a:t>komunitaryzm</a:t>
            </a:r>
            <a:r>
              <a:rPr lang="pl-PL" dirty="0" smtClean="0"/>
              <a:t>, John </a:t>
            </a:r>
            <a:r>
              <a:rPr lang="pl-PL" dirty="0" err="1" smtClean="0"/>
              <a:t>Rawles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Komunitaryzm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tx1"/>
                </a:solidFill>
              </a:rPr>
              <a:t>Nurt stanowiący odpowiedź na liberalizm, koncepcje Johna </a:t>
            </a:r>
            <a:r>
              <a:rPr lang="pl-PL" dirty="0" err="1" smtClean="0">
                <a:solidFill>
                  <a:schemeClr val="tx1"/>
                </a:solidFill>
              </a:rPr>
              <a:t>Rawlsa</a:t>
            </a:r>
            <a:r>
              <a:rPr lang="pl-PL" dirty="0" smtClean="0">
                <a:solidFill>
                  <a:schemeClr val="tx1"/>
                </a:solidFill>
              </a:rPr>
              <a:t>. 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Nie tworzy spójnej doktryny. Podkreśla znaczenie wspólnoty i zakorzenienia w niej jednostki.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Twórca: Michael </a:t>
            </a:r>
            <a:r>
              <a:rPr lang="pl-PL" dirty="0" err="1" smtClean="0">
                <a:solidFill>
                  <a:schemeClr val="tx1"/>
                </a:solidFill>
              </a:rPr>
              <a:t>Sandel</a:t>
            </a:r>
            <a:endParaRPr lang="pl-PL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5023" y="215537"/>
            <a:ext cx="11268302" cy="6383671"/>
          </a:xfrm>
        </p:spPr>
        <p:txBody>
          <a:bodyPr anchor="t">
            <a:normAutofit/>
          </a:bodyPr>
          <a:lstStyle/>
          <a:p>
            <a:pPr algn="ctr">
              <a:buNone/>
            </a:pPr>
            <a:r>
              <a:rPr lang="pl-PL" sz="2800" b="1" dirty="0" smtClean="0">
                <a:solidFill>
                  <a:schemeClr val="tx1"/>
                </a:solidFill>
              </a:rPr>
              <a:t>Krytyka liberalizmu</a:t>
            </a:r>
          </a:p>
          <a:p>
            <a:pPr>
              <a:buNone/>
            </a:pPr>
            <a:endParaRPr lang="pl-PL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pl-PL" dirty="0" smtClean="0">
                <a:solidFill>
                  <a:schemeClr val="tx1"/>
                </a:solidFill>
              </a:rPr>
              <a:t>Liberalizm błędnie uznaje się za ideologię uniwersalną, podczas gdy w praktyce dobra te zostały wywiedzione z aksjologii konkretnej kultury – zachodniej. </a:t>
            </a:r>
          </a:p>
          <a:p>
            <a:pPr>
              <a:buNone/>
            </a:pPr>
            <a:r>
              <a:rPr lang="pl-PL" dirty="0" smtClean="0">
                <a:solidFill>
                  <a:schemeClr val="tx1"/>
                </a:solidFill>
              </a:rPr>
              <a:t>Nie można utrzymać wizji społeczeństwa opartego na koncepcji dobra, które nie jest zakorzenione we wspólnocie i nie jest w niej identyfikowane jako służące jej członkom.</a:t>
            </a:r>
          </a:p>
          <a:p>
            <a:pPr>
              <a:buNone/>
            </a:pPr>
            <a:r>
              <a:rPr lang="pl-PL" dirty="0" smtClean="0">
                <a:solidFill>
                  <a:schemeClr val="tx1"/>
                </a:solidFill>
              </a:rPr>
              <a:t>Liberałowie uważają, że człowiek jest różny od wartości, które wyznaje, uprzedni wobec nich, dowolnie je wybiera. </a:t>
            </a:r>
            <a:r>
              <a:rPr lang="pl-PL" dirty="0" err="1" smtClean="0">
                <a:solidFill>
                  <a:schemeClr val="tx1"/>
                </a:solidFill>
              </a:rPr>
              <a:t>Komunitaryści</a:t>
            </a:r>
            <a:r>
              <a:rPr lang="pl-PL" dirty="0" smtClean="0">
                <a:solidFill>
                  <a:schemeClr val="tx1"/>
                </a:solidFill>
              </a:rPr>
              <a:t>: Człowiek nie istnieje poza społeczeństwem, poza wspólnotą. </a:t>
            </a:r>
          </a:p>
          <a:p>
            <a:pPr>
              <a:buNone/>
            </a:pPr>
            <a:r>
              <a:rPr lang="pl-PL" dirty="0" smtClean="0">
                <a:solidFill>
                  <a:schemeClr val="tx1"/>
                </a:solidFill>
              </a:rPr>
              <a:t>Podmiot radykalnie usytuowany: nie jest uprzedni wobec wartości, które wyznaje, lecz to one decydują o tym, kim jest.</a:t>
            </a:r>
          </a:p>
          <a:p>
            <a:pPr>
              <a:buNone/>
            </a:pPr>
            <a:r>
              <a:rPr lang="pl-PL" dirty="0" smtClean="0">
                <a:solidFill>
                  <a:schemeClr val="tx1"/>
                </a:solidFill>
              </a:rPr>
              <a:t>Krytyka liberalnego społeczeństwa: egoistycznej rywalizacji, zanik wartości moralnych, permisywizm, fakt istnienia grup społecznych, którym nie powiodło się na liberalnym rynku, a które są poddane wykluczeniu, upadek etosu służby i społeczeństwa obywatelskiego, szalejący konsumpcjonizm etc. Krytyka atomizacji społeczeństwa. </a:t>
            </a:r>
          </a:p>
          <a:p>
            <a:pPr>
              <a:buNone/>
            </a:pPr>
            <a:endParaRPr lang="pl-PL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pl-PL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0956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Komunitaryzm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628072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>
                <a:solidFill>
                  <a:schemeClr val="tx1"/>
                </a:solidFill>
              </a:rPr>
              <a:t>Antyliberalny nurt we współczesnej anglosaskiej filozofii politycznej powstały w latach 80. XX w., afirmujący wspólnotę jako niezbędną do osiągnięcia przez jednostkę wymiaru moralnego i zakorzenienia;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Sama wolność negatywna nie wystarczy, należy także człowieka </a:t>
            </a:r>
            <a:r>
              <a:rPr lang="pl-PL" dirty="0" err="1" smtClean="0">
                <a:solidFill>
                  <a:schemeClr val="tx1"/>
                </a:solidFill>
              </a:rPr>
              <a:t>wyedukowac</a:t>
            </a:r>
            <a:r>
              <a:rPr lang="pl-PL" dirty="0" smtClean="0">
                <a:solidFill>
                  <a:schemeClr val="tx1"/>
                </a:solidFill>
              </a:rPr>
              <a:t>: metafora lasu. ,, gdyby nie pewne zasady i zwyczaje, których jednostka nie kreuje, lecz odkrywa - takie jak np. maniery przy stole albo zasady wymowy (</a:t>
            </a:r>
            <a:r>
              <a:rPr lang="pl-PL" dirty="0" err="1" smtClean="0">
                <a:solidFill>
                  <a:schemeClr val="tx1"/>
                </a:solidFill>
              </a:rPr>
              <a:t>pronunciation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norms</a:t>
            </a:r>
            <a:r>
              <a:rPr lang="pl-PL" dirty="0" smtClean="0">
                <a:solidFill>
                  <a:schemeClr val="tx1"/>
                </a:solidFill>
              </a:rPr>
              <a:t>) pozwalające jednostce "orientować się w przestrzeni moralnej" - wszyscy bylibyśmy zagubionymi wędrowcami.”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 Etyka społeczna "nie może być zawieszona w próżni” 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Koncepcja dobra substancjalnego, materialnego - a nie proceduralnego, formalnego. Dobro substancjalne to podzielany przez konkretną wspólnotę system wartości, zaangażowanie w sprawy zbiorowości, "współpraca niezależna od intencji, zamierzeń i celów</a:t>
            </a:r>
            <a:r>
              <a:rPr lang="pl-PL" dirty="0" smtClean="0">
                <a:solidFill>
                  <a:schemeClr val="tx1"/>
                </a:solidFill>
                <a:hlinkClick r:id="rId2"/>
              </a:rPr>
              <a:t>”</a:t>
            </a:r>
            <a:r>
              <a:rPr lang="pl-PL" dirty="0" smtClean="0">
                <a:solidFill>
                  <a:schemeClr val="tx1"/>
                </a:solidFill>
              </a:rPr>
              <a:t>. Proceduralnie rozumiane dobro wspólne polega na indywidualnym dążeniu do własnych celów przez jednostki, o ile da się pogodzić z dążeniem do celu przez inne jednostki. "Tym, co odgrywa tu kluczową rolę, są procedury podejmowania decyzji i właśnie dlatego pragnę tę odmianę liberalnej teorii określać mianem "proceduralnej„</a:t>
            </a:r>
          </a:p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5023" y="215537"/>
            <a:ext cx="11268302" cy="6383671"/>
          </a:xfrm>
        </p:spPr>
        <p:txBody>
          <a:bodyPr anchor="t">
            <a:normAutofit lnSpcReduction="10000"/>
          </a:bodyPr>
          <a:lstStyle/>
          <a:p>
            <a:pPr algn="ctr">
              <a:buNone/>
            </a:pPr>
            <a:r>
              <a:rPr lang="pl-PL" sz="2800" b="1" dirty="0" err="1" smtClean="0">
                <a:solidFill>
                  <a:schemeClr val="tx1"/>
                </a:solidFill>
              </a:rPr>
              <a:t>Socliberalizm</a:t>
            </a:r>
            <a:r>
              <a:rPr lang="pl-PL" sz="2800" b="1" dirty="0" smtClean="0">
                <a:solidFill>
                  <a:schemeClr val="tx1"/>
                </a:solidFill>
              </a:rPr>
              <a:t> </a:t>
            </a:r>
          </a:p>
          <a:p>
            <a:pPr>
              <a:buNone/>
            </a:pPr>
            <a:r>
              <a:rPr lang="pl-PL" sz="2800" dirty="0" err="1" smtClean="0">
                <a:solidFill>
                  <a:schemeClr val="tx1"/>
                </a:solidFill>
              </a:rPr>
              <a:t>Socliberalizm</a:t>
            </a:r>
            <a:r>
              <a:rPr lang="pl-PL" sz="2800" dirty="0" smtClean="0">
                <a:solidFill>
                  <a:schemeClr val="tx1"/>
                </a:solidFill>
              </a:rPr>
              <a:t>, liberalizm socjalny, liberalizm społeczny, ,,Nowy liberalizm”</a:t>
            </a:r>
            <a:endParaRPr lang="pl-PL" sz="28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pl-PL" sz="2800" b="1" dirty="0" smtClean="0">
                <a:solidFill>
                  <a:schemeClr val="tx1"/>
                </a:solidFill>
              </a:rPr>
              <a:t>Twórca: Leonard </a:t>
            </a:r>
            <a:r>
              <a:rPr lang="pl-PL" sz="2800" b="1" dirty="0" err="1" smtClean="0">
                <a:solidFill>
                  <a:schemeClr val="tx1"/>
                </a:solidFill>
              </a:rPr>
              <a:t>Hobhouse</a:t>
            </a:r>
            <a:endParaRPr lang="pl-PL" sz="28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pl-PL" sz="2800" dirty="0" smtClean="0">
                <a:solidFill>
                  <a:schemeClr val="tx1"/>
                </a:solidFill>
              </a:rPr>
              <a:t>Podstawy koncepcji:</a:t>
            </a:r>
          </a:p>
          <a:p>
            <a:r>
              <a:rPr lang="pl-PL" sz="2800" dirty="0" smtClean="0">
                <a:solidFill>
                  <a:schemeClr val="tx1"/>
                </a:solidFill>
              </a:rPr>
              <a:t>Krytyka leseferyzmu;</a:t>
            </a:r>
          </a:p>
          <a:p>
            <a:r>
              <a:rPr lang="pl-PL" sz="2800" dirty="0" smtClean="0">
                <a:solidFill>
                  <a:schemeClr val="tx1"/>
                </a:solidFill>
              </a:rPr>
              <a:t>Ochrona pracownika, jako słabszej strony umowy;</a:t>
            </a:r>
          </a:p>
          <a:p>
            <a:r>
              <a:rPr lang="pl-PL" sz="2800" dirty="0" smtClean="0">
                <a:solidFill>
                  <a:schemeClr val="tx1"/>
                </a:solidFill>
              </a:rPr>
              <a:t>System powszechnej oświaty oraz pomocy dla ubogich; państwo miało zapewniać równy start;</a:t>
            </a:r>
          </a:p>
          <a:p>
            <a:r>
              <a:rPr lang="pl-PL" sz="2800" dirty="0" smtClean="0">
                <a:solidFill>
                  <a:schemeClr val="tx1"/>
                </a:solidFill>
              </a:rPr>
              <a:t>Wolność: konieczność dla społeczeństwa, interes społeczny to uzupełnienie wolności indywidualnej;</a:t>
            </a:r>
          </a:p>
          <a:p>
            <a:r>
              <a:rPr lang="pl-PL" sz="2800" dirty="0" smtClean="0">
                <a:solidFill>
                  <a:schemeClr val="tx1"/>
                </a:solidFill>
              </a:rPr>
              <a:t>Państwo ma walczyć z nierównościami społecznymi. </a:t>
            </a:r>
          </a:p>
          <a:p>
            <a:pPr>
              <a:buNone/>
            </a:pPr>
            <a:endParaRPr lang="pl-PL" sz="28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pl-PL" dirty="0" smtClean="0">
              <a:solidFill>
                <a:schemeClr val="tx1"/>
              </a:solidFill>
            </a:endParaRPr>
          </a:p>
          <a:p>
            <a:endParaRPr lang="pl-PL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0956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684213" y="685800"/>
          <a:ext cx="8477040" cy="5603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/>
                <a:gridCol w="4209840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John</a:t>
                      </a:r>
                      <a:r>
                        <a:rPr lang="pl-PL" baseline="0" dirty="0" smtClean="0"/>
                        <a:t> Maynard Keynes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62551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Najważniejsza praca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Ogólna teoria zatrudnienia, procentu i pieniądza</a:t>
                      </a:r>
                      <a:endParaRPr lang="pl-PL" dirty="0" smtClean="0"/>
                    </a:p>
                    <a:p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Koncepcja</a:t>
                      </a:r>
                      <a:r>
                        <a:rPr lang="pl-PL" baseline="0" dirty="0" smtClean="0"/>
                        <a:t>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Welfare</a:t>
                      </a:r>
                      <a:r>
                        <a:rPr lang="pl-PL" dirty="0" smtClean="0"/>
                        <a:t> state –</a:t>
                      </a:r>
                      <a:r>
                        <a:rPr lang="pl-PL" baseline="0" dirty="0" smtClean="0"/>
                        <a:t> państwo dobrobytu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Rynek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Rynek nie jest</a:t>
                      </a:r>
                      <a:r>
                        <a:rPr lang="pl-PL" baseline="0" dirty="0" smtClean="0"/>
                        <a:t> niezawodny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Konieczne jest korygowanie decyzji</a:t>
                      </a:r>
                      <a:r>
                        <a:rPr lang="pl-PL" baseline="0" dirty="0" smtClean="0"/>
                        <a:t> jednostek gospodarujących 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Odpowiedź na kryzys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Należy pobudzić</a:t>
                      </a:r>
                      <a:r>
                        <a:rPr lang="pl-PL" baseline="0" dirty="0" smtClean="0"/>
                        <a:t> inwestycje – aktywna rola państwa 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Należy pobudzać konsumpcję 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Narzędzia:</a:t>
                      </a:r>
                      <a:r>
                        <a:rPr lang="pl-PL" baseline="0" dirty="0" smtClean="0"/>
                        <a:t>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Podatki,</a:t>
                      </a:r>
                      <a:r>
                        <a:rPr lang="pl-PL" baseline="0" dirty="0" smtClean="0"/>
                        <a:t> Wydatki budżetowe;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Stopa redyskontowa,</a:t>
                      </a:r>
                      <a:r>
                        <a:rPr lang="pl-PL" baseline="0" dirty="0" smtClean="0"/>
                        <a:t> rezerwa obowiązkowa, emisja pieniądza – zapewnienie tanich kredytów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Opieka państwa ,,od kołyski</a:t>
                      </a:r>
                      <a:r>
                        <a:rPr lang="pl-PL" baseline="0" dirty="0" smtClean="0"/>
                        <a:t> aż po grób” 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61850" y="5350933"/>
            <a:ext cx="8534400" cy="1507067"/>
          </a:xfrm>
        </p:spPr>
        <p:txBody>
          <a:bodyPr/>
          <a:lstStyle/>
          <a:p>
            <a:r>
              <a:rPr lang="pl-PL" dirty="0" smtClean="0"/>
              <a:t>Keynesizm (</a:t>
            </a:r>
            <a:r>
              <a:rPr lang="pl-PL" dirty="0" err="1" smtClean="0"/>
              <a:t>wg</a:t>
            </a:r>
            <a:r>
              <a:rPr lang="pl-PL" dirty="0" smtClean="0"/>
              <a:t>. </a:t>
            </a:r>
            <a:r>
              <a:rPr lang="pl-PL" dirty="0" err="1" smtClean="0"/>
              <a:t>Libertarian</a:t>
            </a:r>
            <a:r>
              <a:rPr lang="pl-PL" dirty="0" smtClean="0"/>
              <a:t>)</a:t>
            </a:r>
            <a:endParaRPr lang="pl-PL" dirty="0"/>
          </a:p>
        </p:txBody>
      </p:sp>
      <p:pic>
        <p:nvPicPr>
          <p:cNvPr id="6" name="Symbol zastępczy zawartości 5" descr="Keyn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35340" y="487599"/>
            <a:ext cx="4803481" cy="473971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822235" y="457201"/>
            <a:ext cx="8001000" cy="1052422"/>
          </a:xfrm>
        </p:spPr>
        <p:txBody>
          <a:bodyPr/>
          <a:lstStyle/>
          <a:p>
            <a:r>
              <a:rPr lang="pl-PL" dirty="0" smtClean="0"/>
              <a:t>Libertarianizm </a:t>
            </a:r>
            <a:endParaRPr lang="pl-PL" dirty="0"/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684212" y="1906439"/>
            <a:ext cx="6400800" cy="3884762"/>
          </a:xfrm>
        </p:spPr>
        <p:txBody>
          <a:bodyPr>
            <a:normAutofit/>
          </a:bodyPr>
          <a:lstStyle/>
          <a:p>
            <a:r>
              <a:rPr lang="pl-PL" dirty="0" smtClean="0">
                <a:solidFill>
                  <a:schemeClr val="tx1"/>
                </a:solidFill>
              </a:rPr>
              <a:t>Powstały w USA jako reakcja przeciwko </a:t>
            </a:r>
            <a:r>
              <a:rPr lang="pl-PL" dirty="0" err="1" smtClean="0">
                <a:solidFill>
                  <a:schemeClr val="tx1"/>
                </a:solidFill>
              </a:rPr>
              <a:t>socliberalizmowi</a:t>
            </a:r>
            <a:r>
              <a:rPr lang="pl-PL" dirty="0" smtClean="0">
                <a:solidFill>
                  <a:schemeClr val="tx1"/>
                </a:solidFill>
              </a:rPr>
              <a:t>;  zarzut odejścia od ideałów liberalnych. 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Wyraz chęci powrotu do klasycznych koncepcji liberalnych 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Ideologia bardziej radykalna niż liberalizm (granica nie jest jasna), często promuje zupełną likwidację państwa (</a:t>
            </a:r>
            <a:r>
              <a:rPr lang="pl-PL" dirty="0" err="1" smtClean="0">
                <a:solidFill>
                  <a:schemeClr val="tx1"/>
                </a:solidFill>
              </a:rPr>
              <a:t>anarchokapitalizm</a:t>
            </a:r>
            <a:r>
              <a:rPr lang="pl-PL" dirty="0" smtClean="0">
                <a:solidFill>
                  <a:schemeClr val="tx1"/>
                </a:solidFill>
              </a:rPr>
              <a:t>). </a:t>
            </a:r>
          </a:p>
          <a:p>
            <a:r>
              <a:rPr lang="pl-PL" dirty="0" err="1" smtClean="0">
                <a:solidFill>
                  <a:schemeClr val="tx1"/>
                </a:solidFill>
              </a:rPr>
              <a:t>Minarchizm</a:t>
            </a:r>
            <a:r>
              <a:rPr lang="pl-PL" dirty="0" smtClean="0">
                <a:solidFill>
                  <a:schemeClr val="tx1"/>
                </a:solidFill>
              </a:rPr>
              <a:t> – znaczące ograniczenie roli państwa do minimum. </a:t>
            </a:r>
            <a:endParaRPr lang="pl-PL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Aksjomaty i zasady libertarianizmu 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684212" y="685800"/>
          <a:ext cx="10823425" cy="283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9351"/>
                <a:gridCol w="8234074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Aksjomat</a:t>
                      </a:r>
                      <a:r>
                        <a:rPr lang="pl-PL" baseline="0" dirty="0" smtClean="0"/>
                        <a:t>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1.</a:t>
                      </a:r>
                      <a:r>
                        <a:rPr lang="pl-PL" baseline="0" dirty="0" smtClean="0"/>
                        <a:t> Aksjomat o nieagresji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Każdy przymus jest z definicji zły, negatywnie wartościowany etycznie, niesłuszny. Wszystkie transakcje muszą być oparte na</a:t>
                      </a:r>
                      <a:r>
                        <a:rPr lang="pl-PL" baseline="0" dirty="0" smtClean="0"/>
                        <a:t> dobrowolności stron.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2. Aksjomat</a:t>
                      </a:r>
                      <a:r>
                        <a:rPr lang="pl-PL" baseline="0" dirty="0" smtClean="0"/>
                        <a:t> </a:t>
                      </a:r>
                      <a:r>
                        <a:rPr lang="pl-PL" baseline="0" dirty="0" err="1" smtClean="0"/>
                        <a:t>samoposiadania</a:t>
                      </a:r>
                      <a:r>
                        <a:rPr lang="pl-PL" baseline="0" dirty="0" smtClean="0"/>
                        <a:t>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Człowiek ma absolutne prawo do dysponowania swoim ciałem i rozporządzania swoim życiem.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3. Prawo pierwotnego zawłaszczenia</a:t>
                      </a:r>
                      <a:r>
                        <a:rPr lang="pl-PL" baseline="0" dirty="0" smtClean="0"/>
                        <a:t>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Człowiek ma absolutne prawo do sprawiedliwie zawłaszczonych rzeczy.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759125" y="3614468"/>
            <a:ext cx="98858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Inne istotne kwestie:</a:t>
            </a:r>
          </a:p>
          <a:p>
            <a:r>
              <a:rPr lang="pl-PL" dirty="0" smtClean="0"/>
              <a:t>Wiara w wolny rynek jako najlepszy regulator dystrybucji dóbr</a:t>
            </a:r>
          </a:p>
          <a:p>
            <a:r>
              <a:rPr lang="pl-PL" dirty="0" smtClean="0"/>
              <a:t>,,Nie ma przestępstwa bez ofiary”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5023" y="215537"/>
            <a:ext cx="11268302" cy="6383671"/>
          </a:xfrm>
        </p:spPr>
        <p:txBody>
          <a:bodyPr anchor="t">
            <a:normAutofit/>
          </a:bodyPr>
          <a:lstStyle/>
          <a:p>
            <a:pPr algn="ctr">
              <a:buNone/>
            </a:pPr>
            <a:r>
              <a:rPr lang="pl-PL" sz="2800" b="1" dirty="0" smtClean="0">
                <a:solidFill>
                  <a:schemeClr val="tx1"/>
                </a:solidFill>
              </a:rPr>
              <a:t>Koncepcja  sprawiedliwości u </a:t>
            </a:r>
            <a:r>
              <a:rPr lang="pl-PL" sz="2800" b="1" dirty="0" err="1" smtClean="0">
                <a:solidFill>
                  <a:schemeClr val="tx1"/>
                </a:solidFill>
              </a:rPr>
              <a:t>libertarian</a:t>
            </a:r>
            <a:endParaRPr lang="pl-PL" sz="28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pl-PL" dirty="0" smtClean="0">
                <a:solidFill>
                  <a:schemeClr val="tx1"/>
                </a:solidFill>
              </a:rPr>
              <a:t>Autor: Robert </a:t>
            </a:r>
            <a:r>
              <a:rPr lang="pl-PL" dirty="0" err="1" smtClean="0">
                <a:solidFill>
                  <a:schemeClr val="tx1"/>
                </a:solidFill>
              </a:rPr>
              <a:t>Nozick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</a:p>
          <a:p>
            <a:pPr>
              <a:buNone/>
            </a:pPr>
            <a:r>
              <a:rPr lang="pl-PL" dirty="0" smtClean="0">
                <a:solidFill>
                  <a:schemeClr val="tx1"/>
                </a:solidFill>
              </a:rPr>
              <a:t>Tzw. Koncepcja sprawiedliwości transakcyjnej </a:t>
            </a:r>
          </a:p>
          <a:p>
            <a:pPr marL="457200" indent="-457200"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Sprawiedliwa dystrybucja to po prostu każdy rezultat dobrowolnej wymiany między jednostkami.</a:t>
            </a:r>
          </a:p>
          <a:p>
            <a:pPr marL="457200" indent="-457200"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Wszystko, co zostało sprawiedliwie nabyte, może być przedmiotem transferu;</a:t>
            </a:r>
          </a:p>
          <a:p>
            <a:pPr marL="457200" indent="-457200"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Pierwotne nabycie jest sprawiedliwe; Nieprawomocność tytułu własności, wyklucza prawomocność transakcji. </a:t>
            </a:r>
          </a:p>
          <a:p>
            <a:pPr marL="457200" indent="-457200">
              <a:buAutoNum type="arabicPeriod"/>
            </a:pPr>
            <a:r>
              <a:rPr lang="pl-PL" dirty="0" smtClean="0">
                <a:solidFill>
                  <a:schemeClr val="tx1"/>
                </a:solidFill>
              </a:rPr>
              <a:t>Zasada kompensacji, naprawy krzywd: w przypadku gdy zasada 2 lub 3 zostały pogwałcone, możemy domagać się rekompensaty, odszkodowania.</a:t>
            </a:r>
          </a:p>
          <a:p>
            <a:pPr marL="457200" indent="-457200">
              <a:buNone/>
            </a:pPr>
            <a:r>
              <a:rPr lang="pl-PL" dirty="0" smtClean="0">
                <a:solidFill>
                  <a:schemeClr val="tx1"/>
                </a:solidFill>
              </a:rPr>
              <a:t>Państwo – tylko minimalne, ograniczone do wąskiej funkcji ochrony przeciwko gwałtowi, kradzieży,  oszustwu, narzucaniu zobowiązań. 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Pierwotne uwłaszczenie: problem siły. Zawłaszczenie za pomocą siły jest prawomocne jeżeli pozostawia innym odpowiednią ilość dóbr, która nie pogarsza sytuacji nikogo innego. Czasem objęcie dobra wspólnego własnością prywatną opłaca się wszystkim. </a:t>
            </a:r>
          </a:p>
        </p:txBody>
      </p:sp>
    </p:spTree>
    <p:extLst>
      <p:ext uri="{BB962C8B-B14F-4D97-AF65-F5344CB8AC3E}">
        <p14:creationId xmlns:p14="http://schemas.microsoft.com/office/powerpoint/2010/main" xmlns="" val="710956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Teoria sprawiedliwości Johna </a:t>
            </a:r>
            <a:r>
              <a:rPr lang="pl-PL" dirty="0" err="1" smtClean="0"/>
              <a:t>Rawlesa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tx1"/>
                </a:solidFill>
              </a:rPr>
              <a:t>Zasada ogólna: Wszelkie pierwotne dobra społeczne: wolności szanse, dochód i bogactwo, mają być rozdzielane równo, chyba, że nierówna dystrybucja jest z korzyścią dla najmniej uprzywilejowanych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Zasada </a:t>
            </a:r>
            <a:r>
              <a:rPr lang="pl-PL" dirty="0" err="1" smtClean="0">
                <a:solidFill>
                  <a:schemeClr val="tx1"/>
                </a:solidFill>
              </a:rPr>
              <a:t>maksyminu</a:t>
            </a:r>
            <a:r>
              <a:rPr lang="pl-PL" dirty="0" smtClean="0">
                <a:solidFill>
                  <a:schemeClr val="tx1"/>
                </a:solidFill>
              </a:rPr>
              <a:t>: jednostki, nic nie wiedząc o swoim położeniu, opowiadają się za takim układem, w którym najgorsza pozycja, w której mogłyby się znaleźć, byłaby najkorzystniejsza. </a:t>
            </a:r>
            <a:endParaRPr lang="pl-PL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5023" y="215537"/>
            <a:ext cx="11268302" cy="6383671"/>
          </a:xfrm>
        </p:spPr>
        <p:txBody>
          <a:bodyPr anchor="t">
            <a:normAutofit/>
          </a:bodyPr>
          <a:lstStyle/>
          <a:p>
            <a:pPr algn="ctr">
              <a:buNone/>
            </a:pPr>
            <a:r>
              <a:rPr lang="pl-PL" sz="2800" b="1" dirty="0" smtClean="0">
                <a:solidFill>
                  <a:schemeClr val="tx1"/>
                </a:solidFill>
              </a:rPr>
              <a:t>Koncepcja  sprawiedliwości Johna </a:t>
            </a:r>
            <a:r>
              <a:rPr lang="pl-PL" sz="2800" b="1" dirty="0" err="1" smtClean="0">
                <a:solidFill>
                  <a:schemeClr val="tx1"/>
                </a:solidFill>
              </a:rPr>
              <a:t>Rawlesa</a:t>
            </a:r>
            <a:r>
              <a:rPr lang="pl-PL" sz="2800" b="1" dirty="0" smtClean="0">
                <a:solidFill>
                  <a:schemeClr val="tx1"/>
                </a:solidFill>
              </a:rPr>
              <a:t> </a:t>
            </a:r>
          </a:p>
          <a:p>
            <a:pPr>
              <a:buNone/>
            </a:pPr>
            <a:endParaRPr lang="pl-PL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pl-PL" dirty="0" smtClean="0">
                <a:solidFill>
                  <a:schemeClr val="tx1"/>
                </a:solidFill>
              </a:rPr>
              <a:t>Usuwamy tylko te nierówności, które kogoś krzywdzą, a nie wszystkie. </a:t>
            </a:r>
          </a:p>
          <a:p>
            <a:pPr>
              <a:buNone/>
            </a:pPr>
            <a:r>
              <a:rPr lang="pl-PL" dirty="0" smtClean="0">
                <a:solidFill>
                  <a:schemeClr val="tx1"/>
                </a:solidFill>
              </a:rPr>
              <a:t>Zasada 1: Każda osoba  powinna mieć równe prawo do jak najszerszego całościowego systemu równych, podstawowych wolności, dającego się pogodzić z podobnym systemem dla wszystkich.  </a:t>
            </a:r>
          </a:p>
          <a:p>
            <a:pPr>
              <a:buNone/>
            </a:pPr>
            <a:r>
              <a:rPr lang="pl-PL" dirty="0" smtClean="0">
                <a:solidFill>
                  <a:schemeClr val="tx1"/>
                </a:solidFill>
              </a:rPr>
              <a:t>Zasada 2: </a:t>
            </a:r>
            <a:r>
              <a:rPr lang="pl-PL" dirty="0" err="1" smtClean="0">
                <a:solidFill>
                  <a:schemeClr val="tx1"/>
                </a:solidFill>
              </a:rPr>
              <a:t>Nierównosci</a:t>
            </a:r>
            <a:r>
              <a:rPr lang="pl-PL" dirty="0" smtClean="0">
                <a:solidFill>
                  <a:schemeClr val="tx1"/>
                </a:solidFill>
              </a:rPr>
              <a:t> społeczne i ekonomiczne mają być tak ułożone, by:</a:t>
            </a:r>
          </a:p>
          <a:p>
            <a:pPr>
              <a:buFontTx/>
              <a:buChar char="-"/>
            </a:pPr>
            <a:r>
              <a:rPr lang="pl-PL" dirty="0" smtClean="0">
                <a:solidFill>
                  <a:schemeClr val="tx1"/>
                </a:solidFill>
              </a:rPr>
              <a:t>Były z największa korzyścią dla najbardziej upośledzonych i JEDNOCZEŚNIE</a:t>
            </a:r>
          </a:p>
          <a:p>
            <a:pPr>
              <a:buFontTx/>
              <a:buChar char="-"/>
            </a:pPr>
            <a:r>
              <a:rPr lang="pl-PL" dirty="0" smtClean="0">
                <a:solidFill>
                  <a:schemeClr val="tx1"/>
                </a:solidFill>
              </a:rPr>
              <a:t>Były związane z dostępnością urzędów i stanowisk dla wszystkich, w warunkach autentycznej równości szans.</a:t>
            </a:r>
          </a:p>
          <a:p>
            <a:pPr>
              <a:buNone/>
            </a:pPr>
            <a:r>
              <a:rPr lang="pl-PL" dirty="0" smtClean="0">
                <a:solidFill>
                  <a:schemeClr val="tx1"/>
                </a:solidFill>
              </a:rPr>
              <a:t>Priorytet wolności: (Pierwsza zasada priorytetu): zasady sprawiedliwości maja być zestawiane w porządku linearnym, tj. wolność może być ograniczana jedynie w imię wolności. </a:t>
            </a:r>
          </a:p>
          <a:p>
            <a:pPr>
              <a:buNone/>
            </a:pPr>
            <a:r>
              <a:rPr lang="pl-PL" dirty="0" smtClean="0">
                <a:solidFill>
                  <a:schemeClr val="tx1"/>
                </a:solidFill>
              </a:rPr>
              <a:t>Druga zasada priorytetu: druga zasada ma pierwszeństwo wobec zasady efektywności i wobec zasady maksymalizowania sumy korzyści, a zasada równych szans ma pierwszeństwo wobec zasady dyferencji. </a:t>
            </a:r>
          </a:p>
        </p:txBody>
      </p:sp>
    </p:spTree>
    <p:extLst>
      <p:ext uri="{BB962C8B-B14F-4D97-AF65-F5344CB8AC3E}">
        <p14:creationId xmlns:p14="http://schemas.microsoft.com/office/powerpoint/2010/main" xmlns="" val="710956981"/>
      </p:ext>
    </p:extLst>
  </p:cSld>
  <p:clrMapOvr>
    <a:masterClrMapping/>
  </p:clrMapOvr>
</p:sld>
</file>

<file path=ppt/theme/theme1.xml><?xml version="1.0" encoding="utf-8"?>
<a:theme xmlns:a="http://schemas.openxmlformats.org/drawingml/2006/main" name="Wycinek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841</TotalTime>
  <Words>883</Words>
  <Application>Microsoft Office PowerPoint</Application>
  <PresentationFormat>Niestandardowy</PresentationFormat>
  <Paragraphs>81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Wycinek</vt:lpstr>
      <vt:lpstr>Libertarianizm, socliberalizm, komunitaryzm, John Rawles</vt:lpstr>
      <vt:lpstr>Slajd 2</vt:lpstr>
      <vt:lpstr>Slajd 3</vt:lpstr>
      <vt:lpstr>Keynesizm (wg. Libertarian)</vt:lpstr>
      <vt:lpstr>Libertarianizm </vt:lpstr>
      <vt:lpstr>Aksjomaty i zasady libertarianizmu </vt:lpstr>
      <vt:lpstr>Slajd 7</vt:lpstr>
      <vt:lpstr>Teoria sprawiedliwości Johna Rawlesa </vt:lpstr>
      <vt:lpstr>Slajd 9</vt:lpstr>
      <vt:lpstr>Komunitaryzm </vt:lpstr>
      <vt:lpstr>Slajd 11</vt:lpstr>
      <vt:lpstr>Komunitaryzm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Law and Government</dc:title>
  <dc:creator>Marcin</dc:creator>
  <cp:lastModifiedBy>MJ</cp:lastModifiedBy>
  <cp:revision>84</cp:revision>
  <dcterms:created xsi:type="dcterms:W3CDTF">2016-10-07T09:19:11Z</dcterms:created>
  <dcterms:modified xsi:type="dcterms:W3CDTF">2020-01-04T09:03:53Z</dcterms:modified>
</cp:coreProperties>
</file>