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74" r:id="rId3"/>
    <p:sldId id="276" r:id="rId4"/>
    <p:sldId id="277" r:id="rId5"/>
    <p:sldId id="278" r:id="rId6"/>
    <p:sldId id="279" r:id="rId7"/>
    <p:sldId id="280" r:id="rId8"/>
    <p:sldId id="284" r:id="rId9"/>
    <p:sldId id="281" r:id="rId10"/>
    <p:sldId id="282" r:id="rId11"/>
    <p:sldId id="28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Date Placeholder 2"/>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l-PL"/>
              <a:t>Kliknij, aby edytować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12/30/2019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 </a:t>
            </a:r>
            <a:r>
              <a:rPr lang="pl-PL" dirty="0" smtClean="0"/>
              <a:t>Lenin, Trocki </a:t>
            </a:r>
            <a:endParaRPr lang="pl-PL" dirty="0"/>
          </a:p>
        </p:txBody>
      </p:sp>
      <p:sp>
        <p:nvSpPr>
          <p:cNvPr id="3" name="Podtytuł 2"/>
          <p:cNvSpPr>
            <a:spLocks noGrp="1"/>
          </p:cNvSpPr>
          <p:nvPr>
            <p:ph type="subTitle" idx="1"/>
          </p:nvPr>
        </p:nvSpPr>
        <p:spPr/>
        <p:txBody>
          <a:bodyPr/>
          <a:lstStyle/>
          <a:p>
            <a:r>
              <a:rPr lang="pl-PL" dirty="0" smtClean="0">
                <a:solidFill>
                  <a:schemeClr val="tx1"/>
                </a:solidFill>
              </a:rPr>
              <a:t>Materiały dla studentów NSP</a:t>
            </a:r>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75586" y="651295"/>
            <a:ext cx="8534400" cy="5119777"/>
          </a:xfrm>
        </p:spPr>
        <p:txBody>
          <a:bodyPr>
            <a:normAutofit fontScale="85000" lnSpcReduction="20000"/>
          </a:bodyPr>
          <a:lstStyle/>
          <a:p>
            <a:r>
              <a:rPr lang="pl-PL" dirty="0" smtClean="0">
                <a:solidFill>
                  <a:schemeClr val="tx1"/>
                </a:solidFill>
              </a:rPr>
              <a:t>„Marksizm powinien przybrać narodową formę, zanim może być zastosowany. Nie ma takiego pojęcia jak abstrakcyjny marksizm, istnieje tylko marksizm konkretny. To, co my nazywamy konkretnym marksizmem – jest marksizmem, który przybrał narodową formę</a:t>
            </a:r>
            <a:r>
              <a:rPr lang="pl-PL" dirty="0" smtClean="0">
                <a:solidFill>
                  <a:schemeClr val="tx1"/>
                </a:solidFill>
              </a:rPr>
              <a:t>”</a:t>
            </a:r>
          </a:p>
          <a:p>
            <a:r>
              <a:rPr lang="pl-PL" dirty="0" smtClean="0">
                <a:solidFill>
                  <a:schemeClr val="tx1"/>
                </a:solidFill>
              </a:rPr>
              <a:t>Koncepcja ,,jedności </a:t>
            </a:r>
            <a:r>
              <a:rPr lang="pl-PL" dirty="0" smtClean="0">
                <a:solidFill>
                  <a:schemeClr val="tx1"/>
                </a:solidFill>
              </a:rPr>
              <a:t>i walki przeciwieństw” </a:t>
            </a:r>
            <a:r>
              <a:rPr lang="pl-PL" dirty="0" smtClean="0">
                <a:solidFill>
                  <a:schemeClr val="tx1"/>
                </a:solidFill>
              </a:rPr>
              <a:t>: „</a:t>
            </a:r>
            <a:r>
              <a:rPr lang="pl-PL" dirty="0" smtClean="0">
                <a:solidFill>
                  <a:schemeClr val="tx1"/>
                </a:solidFill>
              </a:rPr>
              <a:t>sprzeczne strony nie mogą istnieć izolowane jedna od drugiej</a:t>
            </a:r>
            <a:r>
              <a:rPr lang="pl-PL" dirty="0" smtClean="0">
                <a:solidFill>
                  <a:schemeClr val="tx1"/>
                </a:solidFill>
              </a:rPr>
              <a:t>”</a:t>
            </a:r>
            <a:r>
              <a:rPr lang="pl-PL" dirty="0" smtClean="0">
                <a:solidFill>
                  <a:schemeClr val="tx1"/>
                </a:solidFill>
              </a:rPr>
              <a:t> </a:t>
            </a:r>
            <a:r>
              <a:rPr lang="pl-PL" dirty="0" smtClean="0">
                <a:solidFill>
                  <a:schemeClr val="tx1"/>
                </a:solidFill>
              </a:rPr>
              <a:t>Wszystko</a:t>
            </a:r>
            <a:r>
              <a:rPr lang="pl-PL" dirty="0" smtClean="0">
                <a:solidFill>
                  <a:schemeClr val="tx1"/>
                </a:solidFill>
              </a:rPr>
              <a:t>, co dzieje się w świecie, jest wynikiem sprzeczności i do nich się sprowadza: „Sprzeczność i walka są powszechne i </a:t>
            </a:r>
            <a:r>
              <a:rPr lang="pl-PL" dirty="0" smtClean="0">
                <a:solidFill>
                  <a:schemeClr val="tx1"/>
                </a:solidFill>
              </a:rPr>
              <a:t>absolutne”. </a:t>
            </a:r>
          </a:p>
          <a:p>
            <a:r>
              <a:rPr lang="pl-PL" dirty="0" smtClean="0">
                <a:solidFill>
                  <a:schemeClr val="tx1"/>
                </a:solidFill>
              </a:rPr>
              <a:t>Naturalnym </a:t>
            </a:r>
            <a:r>
              <a:rPr lang="pl-PL" dirty="0" smtClean="0">
                <a:solidFill>
                  <a:schemeClr val="tx1"/>
                </a:solidFill>
              </a:rPr>
              <a:t>stanem życia społecznego jest walka, a równowaga może być tylko etapem przejściowym szybko prowadzącym do pojawienia się nowych </a:t>
            </a:r>
            <a:r>
              <a:rPr lang="pl-PL" dirty="0" smtClean="0">
                <a:solidFill>
                  <a:schemeClr val="tx1"/>
                </a:solidFill>
              </a:rPr>
              <a:t>przeciwieństw</a:t>
            </a:r>
          </a:p>
          <a:p>
            <a:r>
              <a:rPr lang="pl-PL" dirty="0" smtClean="0">
                <a:solidFill>
                  <a:schemeClr val="tx1"/>
                </a:solidFill>
              </a:rPr>
              <a:t>. </a:t>
            </a:r>
            <a:r>
              <a:rPr lang="pl-PL" dirty="0" smtClean="0">
                <a:solidFill>
                  <a:schemeClr val="tx1"/>
                </a:solidFill>
              </a:rPr>
              <a:t>Co więcej, prawidłowość ta dotyczyć miała także socjalizmu, w którym motorem miały być „</a:t>
            </a:r>
            <a:r>
              <a:rPr lang="pl-PL" i="1" dirty="0" smtClean="0">
                <a:solidFill>
                  <a:schemeClr val="tx1"/>
                </a:solidFill>
              </a:rPr>
              <a:t>sprzeczności w łonie ludu</a:t>
            </a:r>
            <a:r>
              <a:rPr lang="pl-PL" dirty="0" smtClean="0">
                <a:solidFill>
                  <a:schemeClr val="tx1"/>
                </a:solidFill>
              </a:rPr>
              <a:t>”, prowadzące do odradzania się walki klasowej. Mao podkreślał, że nawet w warunkach dyktatury proletariatu „walka klasowa między proletariatem a burżuazją w dziedzinie ideologii będzie trwać długo i przebiegać </a:t>
            </a:r>
            <a:r>
              <a:rPr lang="pl-PL" dirty="0" smtClean="0">
                <a:solidFill>
                  <a:schemeClr val="tx1"/>
                </a:solidFill>
              </a:rPr>
              <a:t>zygzakami”</a:t>
            </a:r>
          </a:p>
          <a:p>
            <a:r>
              <a:rPr lang="pl-PL" dirty="0" smtClean="0">
                <a:solidFill>
                  <a:schemeClr val="tx1"/>
                </a:solidFill>
              </a:rPr>
              <a:t>Istnieją zatem sprzeczności antagonistyczne (między proletariatem a imperializmem) i nieantagonistyczne (w ramach proletariatu)</a:t>
            </a:r>
          </a:p>
          <a:p>
            <a:r>
              <a:rPr lang="pl-PL" dirty="0" smtClean="0">
                <a:solidFill>
                  <a:schemeClr val="tx1"/>
                </a:solidFill>
              </a:rPr>
              <a:t>Zrównanie ze sobą bazy i nadbudowy</a:t>
            </a:r>
            <a:endParaRPr lang="pl-PL" dirty="0" smtClean="0">
              <a:solidFill>
                <a:schemeClr val="tx1"/>
              </a:solidFill>
            </a:endParaRPr>
          </a:p>
          <a:p>
            <a:endParaRPr lang="pl-PL"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744597" y="685800"/>
            <a:ext cx="8534400" cy="3615267"/>
          </a:xfrm>
        </p:spPr>
        <p:txBody>
          <a:bodyPr>
            <a:normAutofit fontScale="92500" lnSpcReduction="10000"/>
          </a:bodyPr>
          <a:lstStyle/>
          <a:p>
            <a:r>
              <a:rPr lang="pl-PL" dirty="0" smtClean="0">
                <a:solidFill>
                  <a:schemeClr val="tx1"/>
                </a:solidFill>
              </a:rPr>
              <a:t>1965 </a:t>
            </a:r>
            <a:r>
              <a:rPr lang="pl-PL" dirty="0" err="1" smtClean="0">
                <a:solidFill>
                  <a:schemeClr val="tx1"/>
                </a:solidFill>
              </a:rPr>
              <a:t>r</a:t>
            </a:r>
            <a:r>
              <a:rPr lang="pl-PL" dirty="0" smtClean="0">
                <a:solidFill>
                  <a:schemeClr val="tx1"/>
                </a:solidFill>
              </a:rPr>
              <a:t> - zasadnicza </a:t>
            </a:r>
            <a:r>
              <a:rPr lang="pl-PL" dirty="0" smtClean="0">
                <a:solidFill>
                  <a:schemeClr val="tx1"/>
                </a:solidFill>
              </a:rPr>
              <a:t>sprzeczność współczesnego świata </a:t>
            </a:r>
            <a:r>
              <a:rPr lang="pl-PL" dirty="0" smtClean="0">
                <a:solidFill>
                  <a:schemeClr val="tx1"/>
                </a:solidFill>
              </a:rPr>
              <a:t>to konflikt </a:t>
            </a:r>
            <a:r>
              <a:rPr lang="pl-PL" dirty="0" smtClean="0">
                <a:solidFill>
                  <a:schemeClr val="tx1"/>
                </a:solidFill>
              </a:rPr>
              <a:t>między „</a:t>
            </a:r>
            <a:r>
              <a:rPr lang="pl-PL" i="1" dirty="0" smtClean="0">
                <a:solidFill>
                  <a:schemeClr val="tx1"/>
                </a:solidFill>
              </a:rPr>
              <a:t>światową wsią</a:t>
            </a:r>
            <a:r>
              <a:rPr lang="pl-PL" dirty="0" smtClean="0">
                <a:solidFill>
                  <a:schemeClr val="tx1"/>
                </a:solidFill>
              </a:rPr>
              <a:t>” (zacofane kraje postkolonialne) i „</a:t>
            </a:r>
            <a:r>
              <a:rPr lang="pl-PL" i="1" dirty="0" smtClean="0">
                <a:solidFill>
                  <a:schemeClr val="tx1"/>
                </a:solidFill>
              </a:rPr>
              <a:t>światowym miastem</a:t>
            </a:r>
            <a:r>
              <a:rPr lang="pl-PL" dirty="0" smtClean="0">
                <a:solidFill>
                  <a:schemeClr val="tx1"/>
                </a:solidFill>
              </a:rPr>
              <a:t>” (imperializm) i rzucił hasło „światowa wieś okrąża miasto </a:t>
            </a:r>
            <a:r>
              <a:rPr lang="pl-PL" dirty="0" smtClean="0">
                <a:solidFill>
                  <a:schemeClr val="tx1"/>
                </a:solidFill>
              </a:rPr>
              <a:t>świata”</a:t>
            </a:r>
            <a:endParaRPr lang="pl-PL" dirty="0" smtClean="0">
              <a:solidFill>
                <a:schemeClr val="tx1"/>
              </a:solidFill>
            </a:endParaRPr>
          </a:p>
          <a:p>
            <a:r>
              <a:rPr lang="pl-PL" dirty="0" smtClean="0">
                <a:solidFill>
                  <a:schemeClr val="tx1"/>
                </a:solidFill>
              </a:rPr>
              <a:t>Naturalnym przywódcą uciskanych narodów III Świata w ich walce przeciw „</a:t>
            </a:r>
            <a:r>
              <a:rPr lang="pl-PL" i="1" dirty="0" smtClean="0">
                <a:solidFill>
                  <a:schemeClr val="tx1"/>
                </a:solidFill>
              </a:rPr>
              <a:t>imperializmowi i </a:t>
            </a:r>
            <a:r>
              <a:rPr lang="pl-PL" i="1" dirty="0" err="1" smtClean="0">
                <a:solidFill>
                  <a:schemeClr val="tx1"/>
                </a:solidFill>
              </a:rPr>
              <a:t>socjalimperializmowi</a:t>
            </a:r>
            <a:r>
              <a:rPr lang="pl-PL" dirty="0" smtClean="0">
                <a:solidFill>
                  <a:schemeClr val="tx1"/>
                </a:solidFill>
              </a:rPr>
              <a:t>” (czyli ZSRR) </a:t>
            </a:r>
            <a:r>
              <a:rPr lang="pl-PL" dirty="0" smtClean="0">
                <a:solidFill>
                  <a:schemeClr val="tx1"/>
                </a:solidFill>
              </a:rPr>
              <a:t>miały być Chiny. </a:t>
            </a:r>
            <a:endParaRPr lang="pl-PL" dirty="0" smtClean="0">
              <a:solidFill>
                <a:schemeClr val="tx1"/>
              </a:solidFill>
            </a:endParaRPr>
          </a:p>
          <a:p>
            <a:r>
              <a:rPr lang="pl-PL" dirty="0" err="1" smtClean="0">
                <a:solidFill>
                  <a:schemeClr val="tx1"/>
                </a:solidFill>
              </a:rPr>
              <a:t>Teoria„</a:t>
            </a:r>
            <a:r>
              <a:rPr lang="pl-PL" i="1" dirty="0" err="1" smtClean="0">
                <a:solidFill>
                  <a:schemeClr val="tx1"/>
                </a:solidFill>
              </a:rPr>
              <a:t>trzech</a:t>
            </a:r>
            <a:r>
              <a:rPr lang="pl-PL" i="1" dirty="0" smtClean="0">
                <a:solidFill>
                  <a:schemeClr val="tx1"/>
                </a:solidFill>
              </a:rPr>
              <a:t> </a:t>
            </a:r>
            <a:r>
              <a:rPr lang="pl-PL" i="1" dirty="0" smtClean="0">
                <a:solidFill>
                  <a:schemeClr val="tx1"/>
                </a:solidFill>
              </a:rPr>
              <a:t>światów</a:t>
            </a:r>
            <a:r>
              <a:rPr lang="pl-PL" dirty="0" smtClean="0">
                <a:solidFill>
                  <a:schemeClr val="tx1"/>
                </a:solidFill>
              </a:rPr>
              <a:t>”: pierwszy stanowić miały „</a:t>
            </a:r>
            <a:r>
              <a:rPr lang="pl-PL" i="1" dirty="0" smtClean="0">
                <a:solidFill>
                  <a:schemeClr val="tx1"/>
                </a:solidFill>
              </a:rPr>
              <a:t>hegemonistyczne</a:t>
            </a:r>
            <a:r>
              <a:rPr lang="pl-PL" dirty="0" smtClean="0">
                <a:solidFill>
                  <a:schemeClr val="tx1"/>
                </a:solidFill>
              </a:rPr>
              <a:t>” supermocarstwa (ZSRR i USA), drugi – rozwinięte kraje kapitalistyczne i socjalistyczne, które eksploatują narody postkolonialne, ale same manipulowane są przez supermocarstwa, a trzeci – kraje </a:t>
            </a:r>
            <a:r>
              <a:rPr lang="pl-PL" dirty="0" smtClean="0">
                <a:solidFill>
                  <a:schemeClr val="tx1"/>
                </a:solidFill>
              </a:rPr>
              <a:t>zacofane</a:t>
            </a:r>
            <a:endParaRPr lang="pl-PL" dirty="0" smtClean="0">
              <a:solidFill>
                <a:schemeClr val="tx1"/>
              </a:solidFill>
            </a:endParaRP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Podziały w ruchu rewolucyjnym:</a:t>
            </a:r>
            <a:br>
              <a:rPr lang="pl-PL" dirty="0" smtClean="0"/>
            </a:br>
            <a:r>
              <a:rPr lang="pl-PL" sz="2400" dirty="0" smtClean="0"/>
              <a:t>- Prawica – Reformizm </a:t>
            </a:r>
            <a:r>
              <a:rPr lang="pl-PL" sz="2400" dirty="0" err="1" smtClean="0"/>
              <a:t>(eduar</a:t>
            </a:r>
            <a:r>
              <a:rPr lang="pl-PL" sz="2400" dirty="0" smtClean="0"/>
              <a:t>d Bernstein)</a:t>
            </a:r>
            <a:br>
              <a:rPr lang="pl-PL" sz="2400" dirty="0" smtClean="0"/>
            </a:br>
            <a:r>
              <a:rPr lang="pl-PL" sz="2400" dirty="0" smtClean="0"/>
              <a:t>- Centrum – centryzm (Karl Kautsky)</a:t>
            </a:r>
            <a:br>
              <a:rPr lang="pl-PL" sz="2400" dirty="0" smtClean="0"/>
            </a:br>
            <a:r>
              <a:rPr lang="pl-PL" sz="2400" dirty="0" smtClean="0"/>
              <a:t>- Lewica – rewolucjoniści </a:t>
            </a:r>
            <a:r>
              <a:rPr lang="pl-PL" sz="2400" dirty="0" err="1" smtClean="0"/>
              <a:t>(RóŻ</a:t>
            </a:r>
            <a:r>
              <a:rPr lang="pl-PL" sz="2400" dirty="0" smtClean="0"/>
              <a:t>A Luksemburg)</a:t>
            </a:r>
            <a:endParaRPr lang="pl-PL" dirty="0"/>
          </a:p>
        </p:txBody>
      </p:sp>
      <p:sp>
        <p:nvSpPr>
          <p:cNvPr id="3" name="Symbol zastępczy tekstu 2"/>
          <p:cNvSpPr>
            <a:spLocks noGrp="1"/>
          </p:cNvSpPr>
          <p:nvPr>
            <p:ph type="body" idx="1"/>
          </p:nvPr>
        </p:nvSpPr>
        <p:spPr/>
        <p:txBody>
          <a:bodyPr/>
          <a:lstStyle/>
          <a:p>
            <a:endParaRPr lang="pl-P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09076" y="904336"/>
            <a:ext cx="6019800" cy="1143000"/>
          </a:xfrm>
        </p:spPr>
        <p:txBody>
          <a:bodyPr/>
          <a:lstStyle/>
          <a:p>
            <a:r>
              <a:rPr lang="pl-PL" dirty="0" smtClean="0"/>
              <a:t>Karl Kautsky – ,,Papież Marksizmu”</a:t>
            </a:r>
            <a:endParaRPr lang="pl-PL" dirty="0"/>
          </a:p>
        </p:txBody>
      </p:sp>
      <p:pic>
        <p:nvPicPr>
          <p:cNvPr id="5" name="Symbol zastępczy obrazu 4" descr="kautsky.jpg"/>
          <p:cNvPicPr>
            <a:picLocks noGrp="1" noChangeAspect="1"/>
          </p:cNvPicPr>
          <p:nvPr>
            <p:ph type="pic" idx="1"/>
          </p:nvPr>
        </p:nvPicPr>
        <p:blipFill>
          <a:blip r:embed="rId2"/>
          <a:srcRect l="9883" r="9883"/>
          <a:stretch>
            <a:fillRect/>
          </a:stretch>
        </p:blipFill>
        <p:spPr/>
      </p:pic>
      <p:sp>
        <p:nvSpPr>
          <p:cNvPr id="4" name="Symbol zastępczy tekstu 3"/>
          <p:cNvSpPr>
            <a:spLocks noGrp="1"/>
          </p:cNvSpPr>
          <p:nvPr>
            <p:ph type="body" sz="half" idx="2"/>
          </p:nvPr>
        </p:nvSpPr>
        <p:spPr>
          <a:xfrm>
            <a:off x="4653801" y="2293987"/>
            <a:ext cx="6021388" cy="4080934"/>
          </a:xfrm>
        </p:spPr>
        <p:txBody>
          <a:bodyPr>
            <a:normAutofit fontScale="92500" lnSpcReduction="10000"/>
          </a:bodyPr>
          <a:lstStyle/>
          <a:p>
            <a:r>
              <a:rPr lang="pl-PL" dirty="0" smtClean="0">
                <a:solidFill>
                  <a:schemeClr val="tx1"/>
                </a:solidFill>
              </a:rPr>
              <a:t>Zgadzał się z tezą o nieuchronności upadku kapitalizmu, bo następuje koncentracja i centralizacja kapitału a zubożenie proletariatu, czyli zwiększają się sprzeczności klasowe. Do tego administracja przejawia tendencje do uwsteczniania demokratycznych form ustroju. </a:t>
            </a:r>
          </a:p>
          <a:p>
            <a:r>
              <a:rPr lang="pl-PL" dirty="0" smtClean="0">
                <a:solidFill>
                  <a:schemeClr val="tx1"/>
                </a:solidFill>
              </a:rPr>
              <a:t>Uważał tez że pokojowe przekształcenie kapitalizmu w socjalizm jest możliwe, ale mało prawdopodobne, uznając, że rewolucja jest konieczna. Odrzuca sojusz robotników z partiami burżuazyjnymi. </a:t>
            </a:r>
          </a:p>
          <a:p>
            <a:r>
              <a:rPr lang="pl-PL" dirty="0" smtClean="0">
                <a:solidFill>
                  <a:schemeClr val="tx1"/>
                </a:solidFill>
              </a:rPr>
              <a:t>Ale od 1910 tak naprawę się zwraca do reformizmu</a:t>
            </a:r>
          </a:p>
          <a:p>
            <a:r>
              <a:rPr lang="pl-PL" dirty="0" smtClean="0">
                <a:solidFill>
                  <a:schemeClr val="tx1"/>
                </a:solidFill>
              </a:rPr>
              <a:t>Kautsky odrzucał marksizm jako ideologie </a:t>
            </a:r>
            <a:r>
              <a:rPr lang="pl-PL" dirty="0" err="1" smtClean="0">
                <a:solidFill>
                  <a:schemeClr val="tx1"/>
                </a:solidFill>
              </a:rPr>
              <a:t>wszechorganiajaca</a:t>
            </a:r>
            <a:r>
              <a:rPr lang="pl-PL" dirty="0" smtClean="0">
                <a:solidFill>
                  <a:schemeClr val="tx1"/>
                </a:solidFill>
              </a:rPr>
              <a:t>, ograniczając ją do zagadnień społecznych. Odrzucał też postulat dyktatury proletariatu. </a:t>
            </a:r>
          </a:p>
          <a:p>
            <a:endParaRPr lang="pl-PL"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1" y="612475"/>
            <a:ext cx="8534401" cy="3675725"/>
          </a:xfrm>
        </p:spPr>
        <p:txBody>
          <a:bodyPr>
            <a:normAutofit/>
          </a:bodyPr>
          <a:lstStyle/>
          <a:p>
            <a:r>
              <a:rPr lang="pl-PL" sz="2800" dirty="0" smtClean="0"/>
              <a:t>,,Innowacje” do marksizmu:</a:t>
            </a:r>
            <a:br>
              <a:rPr lang="pl-PL" sz="2800" dirty="0" smtClean="0"/>
            </a:br>
            <a:r>
              <a:rPr lang="pl-PL" sz="2800" cap="none" dirty="0" smtClean="0"/>
              <a:t>- centralizm demokratyczny</a:t>
            </a:r>
            <a:br>
              <a:rPr lang="pl-PL" sz="2800" cap="none" dirty="0" smtClean="0"/>
            </a:br>
            <a:r>
              <a:rPr lang="pl-PL" sz="2800" cap="none" dirty="0" smtClean="0"/>
              <a:t>- partia nowego typu</a:t>
            </a:r>
            <a:br>
              <a:rPr lang="pl-PL" sz="2800" cap="none" dirty="0" smtClean="0"/>
            </a:br>
            <a:r>
              <a:rPr lang="pl-PL" sz="2800" cap="none" dirty="0" smtClean="0"/>
              <a:t>- dyktatura proletariatu </a:t>
            </a:r>
            <a:r>
              <a:rPr lang="pl-PL" dirty="0" smtClean="0"/>
              <a:t/>
            </a:r>
            <a:br>
              <a:rPr lang="pl-PL" dirty="0" smtClean="0"/>
            </a:br>
            <a:r>
              <a:rPr lang="pl-PL" sz="2800" cap="none" dirty="0" smtClean="0"/>
              <a:t>- teoria rewolucji</a:t>
            </a:r>
            <a:r>
              <a:rPr lang="pl-PL" dirty="0" smtClean="0"/>
              <a:t/>
            </a:r>
            <a:br>
              <a:rPr lang="pl-PL" dirty="0" smtClean="0"/>
            </a:br>
            <a:endParaRPr lang="pl-PL" dirty="0"/>
          </a:p>
        </p:txBody>
      </p:sp>
      <p:sp>
        <p:nvSpPr>
          <p:cNvPr id="5" name="Symbol zastępczy tekstu 4"/>
          <p:cNvSpPr>
            <a:spLocks noGrp="1"/>
          </p:cNvSpPr>
          <p:nvPr>
            <p:ph type="body" idx="1"/>
          </p:nvPr>
        </p:nvSpPr>
        <p:spPr/>
        <p:txBody>
          <a:bodyPr>
            <a:normAutofit/>
          </a:bodyPr>
          <a:lstStyle/>
          <a:p>
            <a:r>
              <a:rPr lang="pl-PL" sz="3600" cap="all" dirty="0" smtClean="0">
                <a:ln w="3175" cmpd="sng">
                  <a:noFill/>
                </a:ln>
                <a:solidFill>
                  <a:schemeClr val="tx1"/>
                </a:solidFill>
                <a:latin typeface="+mj-lt"/>
                <a:ea typeface="+mj-ea"/>
                <a:cs typeface="+mj-cs"/>
              </a:rPr>
              <a:t>Włodzimierz Lenin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958" y="108789"/>
            <a:ext cx="8534401" cy="2281600"/>
          </a:xfrm>
        </p:spPr>
        <p:txBody>
          <a:bodyPr>
            <a:normAutofit/>
          </a:bodyPr>
          <a:lstStyle/>
          <a:p>
            <a:r>
              <a:rPr lang="pl-PL" b="1" dirty="0" smtClean="0"/>
              <a:t>Partia typu leninowskiego i centralizm demokratyczny </a:t>
            </a:r>
            <a:endParaRPr lang="pl-PL" dirty="0"/>
          </a:p>
        </p:txBody>
      </p:sp>
      <p:sp>
        <p:nvSpPr>
          <p:cNvPr id="3" name="Symbol zastępczy tekstu 2"/>
          <p:cNvSpPr>
            <a:spLocks noGrp="1"/>
          </p:cNvSpPr>
          <p:nvPr>
            <p:ph type="body" idx="1"/>
          </p:nvPr>
        </p:nvSpPr>
        <p:spPr>
          <a:xfrm>
            <a:off x="710091" y="2641120"/>
            <a:ext cx="10288587" cy="4216879"/>
          </a:xfrm>
        </p:spPr>
        <p:txBody>
          <a:bodyPr>
            <a:normAutofit/>
          </a:bodyPr>
          <a:lstStyle/>
          <a:p>
            <a:r>
              <a:rPr lang="pl-PL" dirty="0" smtClean="0">
                <a:solidFill>
                  <a:schemeClr val="tx1"/>
                </a:solidFill>
              </a:rPr>
              <a:t>Partia leninowska miała opierać się na kadrach zawodowych rewolucjonistów. </a:t>
            </a:r>
          </a:p>
          <a:p>
            <a:r>
              <a:rPr lang="pl-PL" dirty="0" smtClean="0">
                <a:solidFill>
                  <a:schemeClr val="tx1"/>
                </a:solidFill>
              </a:rPr>
              <a:t>Centralizm demokratyczny: partia ma kierować walką rewolucyjną proletariatu. Jej zadaniem jest stałe wnoszenie świadomości rewolucyjnej do mas ludowych. Jest niezbędna także do wprowadzenia dyktatury proletariatu. Partia ma silniejszą świadomość klasową, niż reszta robotników. </a:t>
            </a:r>
          </a:p>
          <a:p>
            <a:r>
              <a:rPr lang="pl-PL" dirty="0" smtClean="0">
                <a:solidFill>
                  <a:schemeClr val="tx1"/>
                </a:solidFill>
              </a:rPr>
              <a:t>,,Proletariusze wszystkich krajów łączcie się”</a:t>
            </a:r>
          </a:p>
          <a:p>
            <a:r>
              <a:rPr lang="pl-PL" dirty="0" smtClean="0">
                <a:solidFill>
                  <a:schemeClr val="tx1"/>
                </a:solidFill>
              </a:rPr>
              <a:t>Centralizm demokratyczny: zwarta struktura </a:t>
            </a:r>
            <a:r>
              <a:rPr lang="pl-PL" dirty="0" err="1" smtClean="0">
                <a:solidFill>
                  <a:schemeClr val="tx1"/>
                </a:solidFill>
              </a:rPr>
              <a:t>zaleznosci</a:t>
            </a:r>
            <a:r>
              <a:rPr lang="pl-PL" dirty="0" smtClean="0">
                <a:solidFill>
                  <a:schemeClr val="tx1"/>
                </a:solidFill>
              </a:rPr>
              <a:t> miedzy organizacjami partyjnymi: zarówno miedzi nimi wzajemnie, ale także między kierownictwem. To oznacza jednolite kierownictwo realizacją celów socjalizmu, podporządkowanie hierarchiczne członków partii, podporządkowania większości członków, </a:t>
            </a:r>
            <a:r>
              <a:rPr lang="pl-PL" dirty="0" err="1" smtClean="0">
                <a:solidFill>
                  <a:schemeClr val="tx1"/>
                </a:solidFill>
              </a:rPr>
              <a:t>swiadomość</a:t>
            </a:r>
            <a:r>
              <a:rPr lang="pl-PL" dirty="0" smtClean="0">
                <a:solidFill>
                  <a:schemeClr val="tx1"/>
                </a:solidFill>
              </a:rPr>
              <a:t> dyscypliny obowiązującej członków partii. Partia zawsze musi być jednolita, zdyscyplinowaną siłą, każdy członek się ma dostosować.</a:t>
            </a:r>
          </a:p>
          <a:p>
            <a:endParaRPr lang="pl-PL" dirty="0" smtClean="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82618" y="241539"/>
            <a:ext cx="8534401" cy="1415604"/>
          </a:xfrm>
        </p:spPr>
        <p:txBody>
          <a:bodyPr/>
          <a:lstStyle/>
          <a:p>
            <a:r>
              <a:rPr lang="pl-PL" dirty="0" smtClean="0"/>
              <a:t>Teoria rewolucji i dyktatura proletariatu </a:t>
            </a:r>
            <a:endParaRPr lang="pl-PL" dirty="0"/>
          </a:p>
        </p:txBody>
      </p:sp>
      <p:sp>
        <p:nvSpPr>
          <p:cNvPr id="3" name="Symbol zastępczy tekstu 2"/>
          <p:cNvSpPr>
            <a:spLocks noGrp="1"/>
          </p:cNvSpPr>
          <p:nvPr>
            <p:ph type="body" idx="1"/>
          </p:nvPr>
        </p:nvSpPr>
        <p:spPr>
          <a:xfrm>
            <a:off x="968885" y="1899249"/>
            <a:ext cx="8534400" cy="4518804"/>
          </a:xfrm>
        </p:spPr>
        <p:txBody>
          <a:bodyPr>
            <a:normAutofit lnSpcReduction="10000"/>
          </a:bodyPr>
          <a:lstStyle/>
          <a:p>
            <a:r>
              <a:rPr lang="pl-PL" dirty="0" smtClean="0">
                <a:solidFill>
                  <a:schemeClr val="tx1"/>
                </a:solidFill>
              </a:rPr>
              <a:t>Socjalizm może zwyciężyć w 1 kraju gdzie sprzeczności klasowe </a:t>
            </a:r>
            <a:r>
              <a:rPr lang="pl-PL" dirty="0" err="1" smtClean="0">
                <a:solidFill>
                  <a:schemeClr val="tx1"/>
                </a:solidFill>
              </a:rPr>
              <a:t>sa</a:t>
            </a:r>
            <a:r>
              <a:rPr lang="pl-PL" dirty="0" smtClean="0">
                <a:solidFill>
                  <a:schemeClr val="tx1"/>
                </a:solidFill>
              </a:rPr>
              <a:t> najsilniejsze, ale jednocześnie jest najsłabszy w łańcuchu kapitalizmu. Do tego musi zaistnieć tzw. sytuacja rewolucyjna:</a:t>
            </a:r>
          </a:p>
          <a:p>
            <a:r>
              <a:rPr lang="pl-PL" dirty="0" smtClean="0">
                <a:solidFill>
                  <a:schemeClr val="tx1"/>
                </a:solidFill>
              </a:rPr>
              <a:t>1) nastąpiło takie zaostrzenie sprzeczności klasowych, że nie mogą już być dogodzenia,</a:t>
            </a:r>
          </a:p>
          <a:p>
            <a:r>
              <a:rPr lang="pl-PL" dirty="0" smtClean="0">
                <a:solidFill>
                  <a:schemeClr val="tx1"/>
                </a:solidFill>
              </a:rPr>
              <a:t>2) doszło do skrajnego zubożenia klas wyzyskiwanych,</a:t>
            </a:r>
          </a:p>
          <a:p>
            <a:r>
              <a:rPr lang="pl-PL" dirty="0" smtClean="0">
                <a:solidFill>
                  <a:schemeClr val="tx1"/>
                </a:solidFill>
              </a:rPr>
              <a:t>3) dotychczasowa władza nie może żyć po „nowemu", a klasa wyzyskiwana </a:t>
            </a:r>
            <a:r>
              <a:rPr lang="pl-PL" b="1" dirty="0" smtClean="0">
                <a:solidFill>
                  <a:schemeClr val="tx1"/>
                </a:solidFill>
              </a:rPr>
              <a:t>już </a:t>
            </a:r>
            <a:r>
              <a:rPr lang="pl-PL" dirty="0" smtClean="0">
                <a:solidFill>
                  <a:schemeClr val="tx1"/>
                </a:solidFill>
              </a:rPr>
              <a:t>nie może żyć „po staremu”</a:t>
            </a:r>
          </a:p>
          <a:p>
            <a:r>
              <a:rPr lang="pl-PL" dirty="0" smtClean="0">
                <a:solidFill>
                  <a:schemeClr val="tx1"/>
                </a:solidFill>
              </a:rPr>
              <a:t>W momencie zwycięstwa rewolucji nastąpi okres dyktatury proletariatu: proletariat stanie się klasą panującą. Ale jednocześnie będzie to okres najpełniejszej demokracji. </a:t>
            </a:r>
          </a:p>
          <a:p>
            <a:r>
              <a:rPr lang="pl-PL" dirty="0" smtClean="0">
                <a:solidFill>
                  <a:schemeClr val="tx1"/>
                </a:solidFill>
              </a:rPr>
              <a:t>— dyktatura proletariatu to wykorzystanie władzy proletariatu do</a:t>
            </a:r>
          </a:p>
          <a:p>
            <a:r>
              <a:rPr lang="pl-PL" dirty="0" smtClean="0">
                <a:solidFill>
                  <a:schemeClr val="tx1"/>
                </a:solidFill>
              </a:rPr>
              <a:t>budownictwa socjalizmu, a następnie do zniesienia klas</a:t>
            </a:r>
          </a:p>
          <a:p>
            <a:endParaRPr lang="pl-PL" dirty="0" smtClean="0">
              <a:solidFill>
                <a:schemeClr val="tx1"/>
              </a:solidFill>
            </a:endParaRPr>
          </a:p>
          <a:p>
            <a:endParaRPr lang="pl-PL" dirty="0" smtClean="0">
              <a:solidFill>
                <a:schemeClr val="tx1"/>
              </a:solidFill>
            </a:endParaRP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smtClean="0"/>
              <a:t>Lew Trocki</a:t>
            </a:r>
            <a:endParaRPr lang="pl-PL" dirty="0"/>
          </a:p>
        </p:txBody>
      </p:sp>
      <p:sp>
        <p:nvSpPr>
          <p:cNvPr id="5" name="Podtytuł 4"/>
          <p:cNvSpPr>
            <a:spLocks noGrp="1"/>
          </p:cNvSpPr>
          <p:nvPr>
            <p:ph type="subTitle" idx="1"/>
          </p:nvPr>
        </p:nvSpPr>
        <p:spPr/>
        <p:txBody>
          <a:bodyPr/>
          <a:lstStyle/>
          <a:p>
            <a:pPr>
              <a:buFontTx/>
              <a:buChar char="-"/>
            </a:pPr>
            <a:r>
              <a:rPr lang="pl-PL" dirty="0" smtClean="0">
                <a:solidFill>
                  <a:schemeClr val="tx1"/>
                </a:solidFill>
              </a:rPr>
              <a:t>Permanentna Rewolucja </a:t>
            </a:r>
            <a:endParaRPr lang="pl-PL" dirty="0">
              <a:solidFill>
                <a:schemeClr val="tx1"/>
              </a:solidFill>
            </a:endParaRPr>
          </a:p>
        </p:txBody>
      </p:sp>
      <p:pic>
        <p:nvPicPr>
          <p:cNvPr id="5122" name="Picture 2" descr="Znalezione obrazy dla zapytania trocki"/>
          <p:cNvPicPr>
            <a:picLocks noChangeAspect="1" noChangeArrowheads="1"/>
          </p:cNvPicPr>
          <p:nvPr/>
        </p:nvPicPr>
        <p:blipFill>
          <a:blip r:embed="rId2"/>
          <a:srcRect/>
          <a:stretch>
            <a:fillRect/>
          </a:stretch>
        </p:blipFill>
        <p:spPr bwMode="auto">
          <a:xfrm>
            <a:off x="7059582" y="439946"/>
            <a:ext cx="4192438" cy="419243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684212" y="685799"/>
            <a:ext cx="949495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indent="0" defTabSz="914400" fontAlgn="base">
              <a:spcBef>
                <a:spcPct val="0"/>
              </a:spcBef>
              <a:spcAft>
                <a:spcPct val="0"/>
              </a:spcAft>
              <a:buClrTx/>
              <a:buSzTx/>
            </a:pPr>
            <a:r>
              <a:rPr kumimoji="0" lang="pl-PL"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W swych początkach teoria „rewolucji permanentnej" Trockiego miała nie uniwersalny, a konkretny historyczny charakter i odnosiła się przede wszystkim do Rosji</a:t>
            </a:r>
            <a:r>
              <a:rPr kumimoji="0" lang="pl-PL" sz="1600" b="0" i="0" u="none" strike="noStrike" cap="none" normalizeH="0" baseline="0" dirty="0" smtClean="0">
                <a:ln>
                  <a:noFill/>
                </a:ln>
                <a:solidFill>
                  <a:schemeClr val="tx1"/>
                </a:solidFill>
                <a:effectLst/>
                <a:latin typeface="Arial" pitchFamily="34" charset="0"/>
                <a:cs typeface="Arial" pitchFamily="34" charset="0"/>
              </a:rPr>
              <a:t>  - sytuacji zwycięstwa</a:t>
            </a:r>
            <a:r>
              <a:rPr kumimoji="0" lang="pl-PL" sz="1600" b="0" i="0" u="none" strike="noStrike" cap="none" normalizeH="0" dirty="0" smtClean="0">
                <a:ln>
                  <a:noFill/>
                </a:ln>
                <a:solidFill>
                  <a:schemeClr val="tx1"/>
                </a:solidFill>
                <a:effectLst/>
                <a:latin typeface="Arial" pitchFamily="34" charset="0"/>
                <a:cs typeface="Arial" pitchFamily="34" charset="0"/>
              </a:rPr>
              <a:t> Rewolucji w kraju słabo rozwiniętym.</a:t>
            </a:r>
          </a:p>
          <a:p>
            <a:pPr marL="0" indent="0" defTabSz="914400" fontAlgn="base">
              <a:spcBef>
                <a:spcPct val="0"/>
              </a:spcBef>
              <a:spcAft>
                <a:spcPct val="0"/>
              </a:spcAft>
              <a:buClrTx/>
              <a:buSzTx/>
            </a:pPr>
            <a:r>
              <a:rPr lang="pl-PL" sz="1600" baseline="0" dirty="0" smtClean="0">
                <a:solidFill>
                  <a:schemeClr val="tx1"/>
                </a:solidFill>
                <a:latin typeface="Arial" pitchFamily="34" charset="0"/>
                <a:cs typeface="Arial" pitchFamily="34" charset="0"/>
              </a:rPr>
              <a:t>Odrzucenie</a:t>
            </a:r>
            <a:r>
              <a:rPr lang="pl-PL" sz="1600" dirty="0" smtClean="0">
                <a:solidFill>
                  <a:schemeClr val="tx1"/>
                </a:solidFill>
                <a:latin typeface="Arial" pitchFamily="34" charset="0"/>
                <a:cs typeface="Arial" pitchFamily="34" charset="0"/>
              </a:rPr>
              <a:t> poglądu, iż </a:t>
            </a:r>
            <a:r>
              <a:rPr lang="pl-PL" sz="1600" dirty="0" smtClean="0">
                <a:solidFill>
                  <a:schemeClr val="tx1"/>
                </a:solidFill>
                <a:latin typeface="Arial" pitchFamily="34" charset="0"/>
                <a:cs typeface="Arial" pitchFamily="34" charset="0"/>
              </a:rPr>
              <a:t>że pierwszeństwo w rewolucji światowej należy do proletariatu najbardziej rozwiniętych państw kapitalistycznych. </a:t>
            </a:r>
            <a:r>
              <a:rPr lang="pl-PL" sz="1600" dirty="0" smtClean="0">
                <a:solidFill>
                  <a:schemeClr val="tx1"/>
                </a:solidFill>
                <a:latin typeface="Arial" pitchFamily="34" charset="0"/>
                <a:cs typeface="Arial" pitchFamily="34" charset="0"/>
              </a:rPr>
              <a:t> Może dojść do rewolucji w Rosji. </a:t>
            </a:r>
            <a:endParaRPr lang="pl-PL" sz="1600" dirty="0" smtClean="0">
              <a:solidFill>
                <a:schemeClr val="tx1"/>
              </a:solidFill>
              <a:latin typeface="Arial" pitchFamily="34" charset="0"/>
              <a:cs typeface="Arial" pitchFamily="34" charset="0"/>
            </a:endParaRPr>
          </a:p>
          <a:p>
            <a:r>
              <a:rPr lang="pl-PL" sz="1600" dirty="0" smtClean="0">
                <a:solidFill>
                  <a:schemeClr val="tx1"/>
                </a:solidFill>
                <a:latin typeface="Arial" pitchFamily="34" charset="0"/>
                <a:cs typeface="Arial" pitchFamily="34" charset="0"/>
              </a:rPr>
              <a:t>Doświadczenia rewolucji 1905 г. udowodniły, że współdziałanie proletariatu i burżuazji okazało się niemożliwe. </a:t>
            </a:r>
          </a:p>
          <a:p>
            <a:r>
              <a:rPr lang="pl-PL" sz="1600" dirty="0" smtClean="0">
                <a:solidFill>
                  <a:schemeClr val="tx1"/>
                </a:solidFill>
                <a:latin typeface="Arial" pitchFamily="34" charset="0"/>
                <a:cs typeface="Arial" pitchFamily="34" charset="0"/>
              </a:rPr>
              <a:t>Zarazem radykalizm proletariatu rosyjskiego dążącego do realizacji własnych klasowych celów „pchał" nieuchronnie burżuazję w prawo. </a:t>
            </a:r>
            <a:r>
              <a:rPr lang="pl-PL" sz="1600" dirty="0" smtClean="0">
                <a:solidFill>
                  <a:schemeClr val="tx1"/>
                </a:solidFill>
                <a:latin typeface="Arial" pitchFamily="34" charset="0"/>
                <a:cs typeface="Arial" pitchFamily="34" charset="0"/>
              </a:rPr>
              <a:t>Wobec tego proletariat mógł zrezygnować ze swoich klasowych interesów, albo uznając, że współdziałanie z burżuazją jest tylko złudzeniem, oprzeć się wyłącznie na własnej sile oraz współdziałaniu z </a:t>
            </a:r>
            <a:r>
              <a:rPr lang="pl-PL" sz="1600" dirty="0" smtClean="0">
                <a:solidFill>
                  <a:schemeClr val="tx1"/>
                </a:solidFill>
                <a:latin typeface="Arial" pitchFamily="34" charset="0"/>
                <a:cs typeface="Arial" pitchFamily="34" charset="0"/>
              </a:rPr>
              <a:t>chłopstwem</a:t>
            </a:r>
            <a:r>
              <a:rPr lang="pl-PL" sz="1600" dirty="0" smtClean="0">
                <a:solidFill>
                  <a:schemeClr val="tx1"/>
                </a:solidFill>
                <a:latin typeface="Arial" pitchFamily="34" charset="0"/>
                <a:cs typeface="Arial" pitchFamily="34" charset="0"/>
              </a:rPr>
              <a:t>. Negując możliwość współdziałania z </a:t>
            </a:r>
            <a:r>
              <a:rPr lang="pl-PL" sz="1600" dirty="0" smtClean="0">
                <a:solidFill>
                  <a:schemeClr val="tx1"/>
                </a:solidFill>
                <a:latin typeface="Arial" pitchFamily="34" charset="0"/>
                <a:cs typeface="Arial" pitchFamily="34" charset="0"/>
              </a:rPr>
              <a:t>burżuazją</a:t>
            </a:r>
          </a:p>
          <a:p>
            <a:r>
              <a:rPr lang="pl-PL" sz="1600" dirty="0" smtClean="0">
                <a:solidFill>
                  <a:schemeClr val="tx1"/>
                </a:solidFill>
                <a:latin typeface="Arial" pitchFamily="34" charset="0"/>
                <a:cs typeface="Arial" pitchFamily="34" charset="0"/>
              </a:rPr>
              <a:t>W przypadku zdobycia władzy przez </a:t>
            </a:r>
            <a:r>
              <a:rPr lang="pl-PL" sz="1600" dirty="0" smtClean="0">
                <a:solidFill>
                  <a:schemeClr val="tx1"/>
                </a:solidFill>
                <a:latin typeface="Arial" pitchFamily="34" charset="0"/>
                <a:cs typeface="Arial" pitchFamily="34" charset="0"/>
              </a:rPr>
              <a:t>rosyjski proletariat, jego panowanie może się okazać tymczasowe, jeżeli nie dojdzie do  </a:t>
            </a:r>
            <a:r>
              <a:rPr lang="pl-PL" sz="1600" dirty="0" err="1" smtClean="0">
                <a:solidFill>
                  <a:schemeClr val="tx1"/>
                </a:solidFill>
                <a:latin typeface="Arial" pitchFamily="34" charset="0"/>
                <a:cs typeface="Arial" pitchFamily="34" charset="0"/>
              </a:rPr>
              <a:t>złącznia</a:t>
            </a:r>
            <a:r>
              <a:rPr lang="pl-PL" sz="1600" dirty="0" smtClean="0">
                <a:solidFill>
                  <a:schemeClr val="tx1"/>
                </a:solidFill>
                <a:latin typeface="Arial" pitchFamily="34" charset="0"/>
                <a:cs typeface="Arial" pitchFamily="34" charset="0"/>
              </a:rPr>
              <a:t> z siłami proletariatu zachodniego. </a:t>
            </a:r>
            <a:r>
              <a:rPr lang="pl-PL" sz="1600" dirty="0" smtClean="0">
                <a:solidFill>
                  <a:schemeClr val="tx1"/>
                </a:solidFill>
                <a:latin typeface="Arial" pitchFamily="34" charset="0"/>
                <a:cs typeface="Arial" pitchFamily="34" charset="0"/>
              </a:rPr>
              <a:t>,,Tylko tą </a:t>
            </a:r>
            <a:r>
              <a:rPr lang="pl-PL" sz="1600" dirty="0" smtClean="0">
                <a:solidFill>
                  <a:schemeClr val="tx1"/>
                </a:solidFill>
                <a:latin typeface="Arial" pitchFamily="34" charset="0"/>
                <a:cs typeface="Arial" pitchFamily="34" charset="0"/>
              </a:rPr>
              <a:t>drogą tymczasowe </a:t>
            </a:r>
            <a:r>
              <a:rPr lang="pl-PL" sz="1600" dirty="0" smtClean="0">
                <a:solidFill>
                  <a:schemeClr val="tx1"/>
                </a:solidFill>
                <a:latin typeface="Arial" pitchFamily="34" charset="0"/>
                <a:cs typeface="Arial" pitchFamily="34" charset="0"/>
              </a:rPr>
              <a:t>panowanie rewolucyjne stanie się prologiem do dyktatury socjalistycznej. </a:t>
            </a:r>
            <a:r>
              <a:rPr lang="pl-PL" sz="1600" dirty="0" smtClean="0">
                <a:solidFill>
                  <a:schemeClr val="tx1"/>
                </a:solidFill>
                <a:latin typeface="Arial" pitchFamily="34" charset="0"/>
                <a:cs typeface="Arial" pitchFamily="34" charset="0"/>
              </a:rPr>
              <a:t>Nieustająca </a:t>
            </a:r>
            <a:r>
              <a:rPr lang="pl-PL" sz="1600" dirty="0" smtClean="0">
                <a:solidFill>
                  <a:schemeClr val="tx1"/>
                </a:solidFill>
                <a:latin typeface="Arial" pitchFamily="34" charset="0"/>
                <a:cs typeface="Arial" pitchFamily="34" charset="0"/>
              </a:rPr>
              <a:t>rewolucja stanie się w ten sposób dla proletariatu Rosji kwestią klasowego </a:t>
            </a:r>
            <a:r>
              <a:rPr lang="pl-PL" sz="1600" dirty="0" err="1" smtClean="0">
                <a:solidFill>
                  <a:schemeClr val="tx1"/>
                </a:solidFill>
                <a:latin typeface="Arial" pitchFamily="34" charset="0"/>
                <a:cs typeface="Arial" pitchFamily="34" charset="0"/>
              </a:rPr>
              <a:t>samozachowania</a:t>
            </a:r>
            <a:r>
              <a:rPr lang="pl-PL" sz="1600" dirty="0" smtClean="0">
                <a:solidFill>
                  <a:schemeClr val="tx1"/>
                </a:solidFill>
                <a:latin typeface="Arial" pitchFamily="34" charset="0"/>
                <a:cs typeface="Arial" pitchFamily="34" charset="0"/>
              </a:rPr>
              <a:t>." </a:t>
            </a:r>
            <a:endParaRPr lang="pl-PL" sz="1600" dirty="0" smtClean="0">
              <a:solidFill>
                <a:schemeClr val="tx1"/>
              </a:solidFill>
              <a:latin typeface="Arial" pitchFamily="34" charset="0"/>
              <a:cs typeface="Arial" pitchFamily="34" charset="0"/>
            </a:endParaRPr>
          </a:p>
          <a:p>
            <a:r>
              <a:rPr lang="pl-PL" sz="1600" dirty="0" smtClean="0">
                <a:solidFill>
                  <a:schemeClr val="tx1"/>
                </a:solidFill>
                <a:latin typeface="Arial" pitchFamily="34" charset="0"/>
                <a:cs typeface="Arial" pitchFamily="34" charset="0"/>
              </a:rPr>
              <a:t>Sedno koncepcji: </a:t>
            </a:r>
            <a:r>
              <a:rPr lang="pl-PL" sz="1600" b="1" u="sng" dirty="0" smtClean="0">
                <a:solidFill>
                  <a:schemeClr val="tx1"/>
                </a:solidFill>
                <a:latin typeface="Arial" pitchFamily="34" charset="0"/>
                <a:cs typeface="Arial" pitchFamily="34" charset="0"/>
              </a:rPr>
              <a:t>utrzymanie się rewolucyjnej władzy w Rosji jest niemożliwe bez wsparcia zachodniego proletariatu –</a:t>
            </a:r>
            <a:r>
              <a:rPr lang="pl-PL" sz="1600" dirty="0" smtClean="0">
                <a:solidFill>
                  <a:schemeClr val="tx1"/>
                </a:solidFill>
                <a:latin typeface="Arial" pitchFamily="34" charset="0"/>
                <a:cs typeface="Arial" pitchFamily="34" charset="0"/>
              </a:rPr>
              <a:t>stąd konieczne jest ciągła rewolucja, idąca </a:t>
            </a:r>
            <a:r>
              <a:rPr lang="pl-PL" sz="1600" smtClean="0">
                <a:solidFill>
                  <a:schemeClr val="tx1"/>
                </a:solidFill>
                <a:latin typeface="Arial" pitchFamily="34" charset="0"/>
                <a:cs typeface="Arial" pitchFamily="34" charset="0"/>
              </a:rPr>
              <a:t>na zachód. </a:t>
            </a:r>
            <a:endParaRPr lang="pl-PL" sz="1600" dirty="0" smtClean="0">
              <a:solidFill>
                <a:schemeClr val="tx1"/>
              </a:solidFill>
              <a:latin typeface="Arial" pitchFamily="34" charset="0"/>
              <a:cs typeface="Arial" pitchFamily="34" charset="0"/>
            </a:endParaRPr>
          </a:p>
          <a:p>
            <a:endParaRPr lang="pl-PL" sz="1600" dirty="0" smtClean="0">
              <a:solidFill>
                <a:schemeClr val="tx1"/>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smtClean="0"/>
              <a:t>Maoizm</a:t>
            </a:r>
            <a:endParaRPr lang="pl-PL" dirty="0"/>
          </a:p>
        </p:txBody>
      </p:sp>
      <p:sp>
        <p:nvSpPr>
          <p:cNvPr id="5" name="Podtytuł 4"/>
          <p:cNvSpPr>
            <a:spLocks noGrp="1"/>
          </p:cNvSpPr>
          <p:nvPr>
            <p:ph type="subTitle" idx="1"/>
          </p:nvPr>
        </p:nvSpPr>
        <p:spPr/>
        <p:txBody>
          <a:bodyPr/>
          <a:lstStyle/>
          <a:p>
            <a:pPr>
              <a:buFontTx/>
              <a:buChar char="-"/>
            </a:pPr>
            <a:r>
              <a:rPr lang="pl-PL" dirty="0" smtClean="0">
                <a:solidFill>
                  <a:schemeClr val="tx1"/>
                </a:solidFill>
              </a:rPr>
              <a:t>Chiński marksizm</a:t>
            </a:r>
            <a:endParaRPr lang="pl-PL" dirty="0">
              <a:solidFill>
                <a:schemeClr val="tx1"/>
              </a:solidFill>
            </a:endParaRPr>
          </a:p>
        </p:txBody>
      </p:sp>
      <p:pic>
        <p:nvPicPr>
          <p:cNvPr id="4098" name="Picture 2" descr="Znalezione obrazy dla zapytania maoizm"/>
          <p:cNvPicPr>
            <a:picLocks noChangeAspect="1" noChangeArrowheads="1"/>
          </p:cNvPicPr>
          <p:nvPr/>
        </p:nvPicPr>
        <p:blipFill>
          <a:blip r:embed="rId2"/>
          <a:srcRect/>
          <a:stretch>
            <a:fillRect/>
          </a:stretch>
        </p:blipFill>
        <p:spPr bwMode="auto">
          <a:xfrm>
            <a:off x="7151597" y="644854"/>
            <a:ext cx="3810000" cy="2695576"/>
          </a:xfrm>
          <a:prstGeom prst="rect">
            <a:avLst/>
          </a:prstGeom>
          <a:noFill/>
        </p:spPr>
      </p:pic>
    </p:spTree>
  </p:cSld>
  <p:clrMapOvr>
    <a:masterClrMapping/>
  </p:clrMapOvr>
</p:sld>
</file>

<file path=ppt/theme/theme1.xml><?xml version="1.0" encoding="utf-8"?>
<a:theme xmlns:a="http://schemas.openxmlformats.org/drawingml/2006/main" name="Wycinek">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790</TotalTime>
  <Words>734</Words>
  <Application>Microsoft Office PowerPoint</Application>
  <PresentationFormat>Niestandardowy</PresentationFormat>
  <Paragraphs>43</Paragraphs>
  <Slides>11</Slides>
  <Notes>0</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Wycinek</vt:lpstr>
      <vt:lpstr> Lenin, Trocki </vt:lpstr>
      <vt:lpstr>Podziały w ruchu rewolucyjnym: - Prawica – Reformizm (eduard Bernstein) - Centrum – centryzm (Karl Kautsky) - Lewica – rewolucjoniści (RóŻA Luksemburg)</vt:lpstr>
      <vt:lpstr>Karl Kautsky – ,,Papież Marksizmu”</vt:lpstr>
      <vt:lpstr>,,Innowacje” do marksizmu: - centralizm demokratyczny - partia nowego typu - dyktatura proletariatu  - teoria rewolucji </vt:lpstr>
      <vt:lpstr>Partia typu leninowskiego i centralizm demokratyczny </vt:lpstr>
      <vt:lpstr>Teoria rewolucji i dyktatura proletariatu </vt:lpstr>
      <vt:lpstr>Lew Trocki</vt:lpstr>
      <vt:lpstr>Slajd 8</vt:lpstr>
      <vt:lpstr>Maoizm</vt:lpstr>
      <vt:lpstr>Slajd 10</vt:lpstr>
      <vt:lpstr>Slajd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Law and Government</dc:title>
  <dc:creator>Marcin</dc:creator>
  <cp:lastModifiedBy>MJ</cp:lastModifiedBy>
  <cp:revision>85</cp:revision>
  <dcterms:created xsi:type="dcterms:W3CDTF">2016-10-07T09:19:11Z</dcterms:created>
  <dcterms:modified xsi:type="dcterms:W3CDTF">2019-12-30T15:11:27Z</dcterms:modified>
</cp:coreProperties>
</file>