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65" r:id="rId3"/>
    <p:sldId id="271" r:id="rId4"/>
    <p:sldId id="268" r:id="rId5"/>
    <p:sldId id="269" r:id="rId6"/>
    <p:sldId id="273" r:id="rId7"/>
    <p:sldId id="272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konserwatyzm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Materiały dla studentów NSP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5023" y="0"/>
            <a:ext cx="11268302" cy="6857999"/>
          </a:xfrm>
        </p:spPr>
        <p:txBody>
          <a:bodyPr anchor="t">
            <a:normAutofit lnSpcReduction="10000"/>
          </a:bodyPr>
          <a:lstStyle/>
          <a:p>
            <a:pPr algn="ctr"/>
            <a:endParaRPr lang="pl-PL" sz="2800" dirty="0" smtClean="0">
              <a:solidFill>
                <a:schemeClr val="tx1"/>
              </a:solidFill>
            </a:endParaRPr>
          </a:p>
          <a:p>
            <a:pPr algn="ctr"/>
            <a:r>
              <a:rPr lang="pl-PL" sz="2800" dirty="0" smtClean="0">
                <a:solidFill>
                  <a:schemeClr val="tx1"/>
                </a:solidFill>
              </a:rPr>
              <a:t>Konserwatyzm </a:t>
            </a:r>
          </a:p>
          <a:p>
            <a:pPr>
              <a:buNone/>
            </a:pPr>
            <a:r>
              <a:rPr lang="pl-PL" sz="2800" dirty="0" smtClean="0">
                <a:solidFill>
                  <a:schemeClr val="tx1"/>
                </a:solidFill>
              </a:rPr>
              <a:t>Cechy konserwatyzmu:</a:t>
            </a: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generalne założenie, że ludzie są niedoskonali, również moralnie, a zatem są </a:t>
            </a:r>
            <a:r>
              <a:rPr lang="pl-PL" sz="2800" dirty="0" smtClean="0">
                <a:solidFill>
                  <a:schemeClr val="tx1"/>
                </a:solidFill>
              </a:rPr>
              <a:t>grzeszni i nie da się ich zmienić; </a:t>
            </a:r>
            <a:endParaRPr lang="pl-PL" sz="2800" dirty="0" smtClean="0">
              <a:solidFill>
                <a:schemeClr val="tx1"/>
              </a:solidFill>
            </a:endParaRP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Założenie, że możliwości  rozumu są ograniczone</a:t>
            </a:r>
            <a:r>
              <a:rPr lang="pl-PL" sz="2800" dirty="0" smtClean="0">
                <a:solidFill>
                  <a:schemeClr val="tx1"/>
                </a:solidFill>
              </a:rPr>
              <a:t>; </a:t>
            </a:r>
            <a:endParaRPr lang="pl-PL" sz="2800" dirty="0" smtClean="0">
              <a:solidFill>
                <a:schemeClr val="tx1"/>
              </a:solidFill>
            </a:endParaRP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przekonanie, że znośne funkcjonowanie człowieka uzależnione jest od jakości instytucji społecznych;</a:t>
            </a: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 wiara w zasadniczą rolę obyczajów, zwyczajów i przesądów; </a:t>
            </a: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historycyzm łączony z partykularyzmem, tj. świadomość wyjątkowości losów poszczególnych społeczeństw;</a:t>
            </a: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Negacja umowy społecznej, </a:t>
            </a:r>
          </a:p>
          <a:p>
            <a:pPr marL="514350" indent="-514350">
              <a:buAutoNum type="alphaLcParenR"/>
            </a:pPr>
            <a:r>
              <a:rPr lang="pl-PL" sz="2800" dirty="0" smtClean="0">
                <a:solidFill>
                  <a:schemeClr val="tx1"/>
                </a:solidFill>
              </a:rPr>
              <a:t>przekonanie o praktycznej użyteczności religii.</a:t>
            </a:r>
          </a:p>
          <a:p>
            <a:endParaRPr lang="pl-PL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95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Nurty konserwatyzmu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684213" y="602987"/>
          <a:ext cx="8534400" cy="22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Nurty</a:t>
                      </a:r>
                      <a:r>
                        <a:rPr lang="pl-PL" baseline="0" dirty="0" smtClean="0"/>
                        <a:t> konserwatyzmu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Przedstawiciele</a:t>
                      </a:r>
                      <a:endParaRPr lang="pl-PL" dirty="0"/>
                    </a:p>
                  </a:txBody>
                  <a:tcPr/>
                </a:tc>
              </a:tr>
              <a:tr h="435730">
                <a:tc>
                  <a:txBody>
                    <a:bodyPr/>
                    <a:lstStyle/>
                    <a:p>
                      <a:r>
                        <a:rPr lang="pl-PL" dirty="0" smtClean="0"/>
                        <a:t>Konserwatyzm</a:t>
                      </a:r>
                      <a:r>
                        <a:rPr lang="pl-PL" baseline="0" dirty="0" smtClean="0"/>
                        <a:t> ewolucyjny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Edmund Burke</a:t>
                      </a:r>
                      <a:endParaRPr lang="pl-PL" dirty="0"/>
                    </a:p>
                  </a:txBody>
                  <a:tcPr/>
                </a:tc>
              </a:tr>
              <a:tr h="435730">
                <a:tc>
                  <a:txBody>
                    <a:bodyPr/>
                    <a:lstStyle/>
                    <a:p>
                      <a:r>
                        <a:rPr lang="pl-PL" dirty="0" smtClean="0"/>
                        <a:t>Ultramontanizm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Joseph de </a:t>
                      </a:r>
                      <a:r>
                        <a:rPr lang="pl-PL" dirty="0" err="1" smtClean="0"/>
                        <a:t>Maistre</a:t>
                      </a:r>
                      <a:r>
                        <a:rPr lang="pl-PL" dirty="0" smtClean="0"/>
                        <a:t>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Konserwatyzm</a:t>
                      </a:r>
                      <a:r>
                        <a:rPr lang="pl-PL" baseline="0" dirty="0" smtClean="0"/>
                        <a:t> kontrrewolucyjny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Joseph de </a:t>
                      </a:r>
                      <a:r>
                        <a:rPr lang="pl-PL" dirty="0" err="1" smtClean="0"/>
                        <a:t>Maistre</a:t>
                      </a:r>
                      <a:r>
                        <a:rPr lang="pl-PL" dirty="0" smtClean="0"/>
                        <a:t>, Juan </a:t>
                      </a:r>
                      <a:r>
                        <a:rPr lang="pl-PL" dirty="0" err="1" smtClean="0"/>
                        <a:t>Donoso</a:t>
                      </a:r>
                      <a:r>
                        <a:rPr lang="pl-PL" dirty="0" smtClean="0"/>
                        <a:t>  </a:t>
                      </a:r>
                      <a:r>
                        <a:rPr lang="pl-PL" dirty="0" err="1" smtClean="0"/>
                        <a:t>Cortes</a:t>
                      </a:r>
                      <a:endParaRPr lang="pl-PL" dirty="0"/>
                    </a:p>
                  </a:txBody>
                  <a:tcPr/>
                </a:tc>
              </a:tr>
              <a:tr h="282946">
                <a:tc>
                  <a:txBody>
                    <a:bodyPr/>
                    <a:lstStyle/>
                    <a:p>
                      <a:r>
                        <a:rPr lang="pl-PL" dirty="0" smtClean="0"/>
                        <a:t>Konserwatyzm rewolucyjny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aseline="0" dirty="0" smtClean="0"/>
                        <a:t>Carl Schmitt, Ernst </a:t>
                      </a:r>
                      <a:r>
                        <a:rPr lang="pl-PL" baseline="0" dirty="0" err="1" smtClean="0"/>
                        <a:t>Junger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171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>
                <a:solidFill>
                  <a:schemeClr val="tx1"/>
                </a:solidFill>
              </a:rPr>
              <a:t>Konserwatywny Liberalizm/konserwatyzm ewolucyjny</a:t>
            </a:r>
          </a:p>
          <a:p>
            <a:pPr>
              <a:buNone/>
            </a:pPr>
            <a:r>
              <a:rPr lang="pl-PL" dirty="0" smtClean="0">
                <a:solidFill>
                  <a:schemeClr val="tx1"/>
                </a:solidFill>
              </a:rPr>
              <a:t>Edmund Burke </a:t>
            </a:r>
          </a:p>
          <a:p>
            <a:pPr>
              <a:buNone/>
            </a:pPr>
            <a:r>
              <a:rPr lang="pl-PL" i="1" dirty="0" smtClean="0">
                <a:solidFill>
                  <a:schemeClr val="tx1"/>
                </a:solidFill>
              </a:rPr>
              <a:t>„Rozważania o rewolucji we Francji</a:t>
            </a:r>
            <a:r>
              <a:rPr lang="pl-PL" dirty="0" smtClean="0">
                <a:solidFill>
                  <a:schemeClr val="tx1"/>
                </a:solidFill>
              </a:rPr>
              <a:t>”</a:t>
            </a:r>
          </a:p>
          <a:p>
            <a:r>
              <a:rPr lang="pl-PL" b="1" dirty="0" smtClean="0">
                <a:solidFill>
                  <a:schemeClr val="tx1"/>
                </a:solidFill>
              </a:rPr>
              <a:t>U </a:t>
            </a:r>
            <a:r>
              <a:rPr lang="pl-PL" dirty="0" smtClean="0">
                <a:solidFill>
                  <a:schemeClr val="tx1"/>
                </a:solidFill>
              </a:rPr>
              <a:t>podstaw społeczeństwa leży przymierze z Bogiem. Ludźmi kieruje prawo natury, której źródłem jest Bóg.  Uniwersalne normy konkretyzują się w konkretnych instytucjach społecznych;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Kontynuacja oparta na trwałości instytucji i wiary;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Sprzeciw wobec rewolucyjnego sposobu zmian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Docenienie tzw. </a:t>
            </a:r>
            <a:r>
              <a:rPr lang="pl-PL" dirty="0" err="1" smtClean="0">
                <a:solidFill>
                  <a:schemeClr val="tx1"/>
                </a:solidFill>
              </a:rPr>
              <a:t>Common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sense</a:t>
            </a:r>
            <a:r>
              <a:rPr lang="pl-PL" dirty="0" smtClean="0">
                <a:solidFill>
                  <a:schemeClr val="tx1"/>
                </a:solidFill>
              </a:rPr>
              <a:t>, zdrowego rozsądku.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Prawdziwa konstytucja – jest niepisana, istnieje bez potrzeby jej spisywania -&gt; Instytucje 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3074" name="Picture 2" descr="Ilustrac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3780" y="681487"/>
            <a:ext cx="2476081" cy="29477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Ultramontanizm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Ultramontanizm (tj. ,,za górami”)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Przez ultramontanizm należy rozumieć doktrynę, nakazującą posłuszeństwo decyzjom papieża, niezależnie od tego, czy chodziło o kwestię religijne czy polityczne.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Joseph de </a:t>
            </a:r>
            <a:r>
              <a:rPr lang="pl-PL" dirty="0" err="1" smtClean="0">
                <a:solidFill>
                  <a:schemeClr val="tx1"/>
                </a:solidFill>
              </a:rPr>
              <a:t>Maistre</a:t>
            </a:r>
            <a:r>
              <a:rPr lang="pl-PL" dirty="0" smtClean="0">
                <a:solidFill>
                  <a:schemeClr val="tx1"/>
                </a:solidFill>
              </a:rPr>
              <a:t>,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5585" y="5160192"/>
            <a:ext cx="8534400" cy="1507067"/>
          </a:xfrm>
        </p:spPr>
        <p:txBody>
          <a:bodyPr/>
          <a:lstStyle/>
          <a:p>
            <a:r>
              <a:rPr lang="pl-PL" dirty="0" smtClean="0"/>
              <a:t>Joseph de </a:t>
            </a:r>
            <a:r>
              <a:rPr lang="pl-PL" dirty="0" err="1" smtClean="0"/>
              <a:t>maistre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576313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Francuski przeciwnik Rewolucji;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,,Wieczory Petersburskie”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Wszelkie prawa pochodzą od Boga;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Prawa nie obowiązują dlatego, że są spisane;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Koncepcja papieża jako cenzora władców tego świata, ostatecznej instancji odwoławczej w sporach o interpretację prawa bożego;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Idea porządku politycznego pojętego jak wytwór historycznej ewolucji społeczeństwa, produkt nieskończenie dużej liczby czynników - ,,Prawdziwa konstytucja”, osobna dla każdego narodu. Nie ma uniwersalnego ustroju.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Po Rewolucji możliwy jest jeszcze powrót do ,,starego porządku” – łagodna, </a:t>
            </a:r>
            <a:r>
              <a:rPr lang="pl-PL" smtClean="0">
                <a:solidFill>
                  <a:schemeClr val="tx1"/>
                </a:solidFill>
              </a:rPr>
              <a:t>bezkrwawa kontrrewolucja. </a:t>
            </a:r>
            <a:endParaRPr lang="pl-PL" dirty="0" smtClean="0">
              <a:solidFill>
                <a:schemeClr val="tx1"/>
              </a:solidFill>
            </a:endParaRPr>
          </a:p>
        </p:txBody>
      </p:sp>
      <p:pic>
        <p:nvPicPr>
          <p:cNvPr id="26626" name="Picture 2" descr="Znalezione obrazy dla zapytania joseph de maist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87432" y="1095554"/>
            <a:ext cx="21050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Novalis</a:t>
            </a:r>
            <a:r>
              <a:rPr lang="pl-PL" dirty="0" smtClean="0"/>
              <a:t> (</a:t>
            </a:r>
            <a:r>
              <a:rPr lang="de-DE" dirty="0" smtClean="0"/>
              <a:t>Georg Philipp Friedrich Freiherr von Hardenberg</a:t>
            </a:r>
            <a:r>
              <a:rPr lang="pl-PL" b="1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Niemiecki poeta okresu romantyzmu;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,,Chrześcijaństwo lub Europa”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Zaprezentował wyidealizowaną, ahistoryczną wizję średniowiecza jako złotego wieku ludzkości;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Negatywnie oceniał późniejszy rozwój cywilizacji: materializm i egoizm.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Postulował powrót do europejskiej jedności opartej na </a:t>
            </a:r>
            <a:r>
              <a:rPr lang="pl-PL" dirty="0" smtClean="0">
                <a:solidFill>
                  <a:schemeClr val="tx1"/>
                </a:solidFill>
              </a:rPr>
              <a:t>chrześcijaństwie i </a:t>
            </a:r>
            <a:r>
              <a:rPr lang="pl-PL" smtClean="0">
                <a:solidFill>
                  <a:schemeClr val="tx1"/>
                </a:solidFill>
              </a:rPr>
              <a:t>duchowej odnowy </a:t>
            </a:r>
            <a:endParaRPr lang="pl-PL" dirty="0" smtClean="0">
              <a:solidFill>
                <a:schemeClr val="tx1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12743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Juan </a:t>
            </a:r>
            <a:r>
              <a:rPr lang="pl-PL" dirty="0" err="1" smtClean="0">
                <a:solidFill>
                  <a:schemeClr val="tx1"/>
                </a:solidFill>
              </a:rPr>
              <a:t>Donoso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Cortes</a:t>
            </a:r>
            <a:endParaRPr lang="pl-PL" dirty="0" smtClean="0">
              <a:solidFill>
                <a:schemeClr val="tx1"/>
              </a:solidFill>
            </a:endParaRPr>
          </a:p>
          <a:p>
            <a:r>
              <a:rPr lang="pl-PL" i="1" dirty="0" smtClean="0">
                <a:solidFill>
                  <a:schemeClr val="tx1"/>
                </a:solidFill>
              </a:rPr>
              <a:t>Dociekania tyczące katolicyzmu, liberalizmu i socjalizmu, rozważane w ich zasadach fundamentalnych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Dwa termometry: termometr polityczny i religijny;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Poziomy „temperatury” religijnej i politycznej są do siebie odwrotnie proporcjonalne. 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Są tylko dwie możliwości rozwiązania tego problemu:  nawrócenie – już niemożliwe; lub dyktatura. 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1026" name="Picture 2" descr="Znalezione obrazy dla zapytania donoso corte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9498" y="577970"/>
            <a:ext cx="2618267" cy="32619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674</TotalTime>
  <Words>421</Words>
  <Application>Microsoft Office PowerPoint</Application>
  <PresentationFormat>Niestandardowy</PresentationFormat>
  <Paragraphs>54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Wycinek</vt:lpstr>
      <vt:lpstr> konserwatyzm </vt:lpstr>
      <vt:lpstr>Slajd 2</vt:lpstr>
      <vt:lpstr>Nurty konserwatyzmu</vt:lpstr>
      <vt:lpstr>Slajd 4</vt:lpstr>
      <vt:lpstr>Ultramontanizm </vt:lpstr>
      <vt:lpstr>Joseph de maistre</vt:lpstr>
      <vt:lpstr>Novalis (Georg Philipp Friedrich Freiherr von Hardenberg)</vt:lpstr>
      <vt:lpstr>Slajd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Law and Government</dc:title>
  <dc:creator>Marcin</dc:creator>
  <cp:lastModifiedBy>MJ</cp:lastModifiedBy>
  <cp:revision>69</cp:revision>
  <dcterms:created xsi:type="dcterms:W3CDTF">2016-10-07T09:19:11Z</dcterms:created>
  <dcterms:modified xsi:type="dcterms:W3CDTF">2018-10-13T07:36:06Z</dcterms:modified>
</cp:coreProperties>
</file>