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7" r:id="rId2"/>
    <p:sldId id="274" r:id="rId3"/>
    <p:sldId id="265" r:id="rId4"/>
    <p:sldId id="275" r:id="rId5"/>
    <p:sldId id="276" r:id="rId6"/>
    <p:sldId id="271" r:id="rId7"/>
    <p:sldId id="27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 Rewolucja Francuska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Materiały dla studentów NSP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Feullianci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</a:rPr>
              <a:t>Grupa umiarkowanej prawicy, zwolenników monarchii </a:t>
            </a:r>
            <a:r>
              <a:rPr lang="pl-PL" b="1" dirty="0" smtClean="0">
                <a:solidFill>
                  <a:schemeClr val="tx1"/>
                </a:solidFill>
              </a:rPr>
              <a:t>konstytucyjnej – wyodrębnili si</a:t>
            </a:r>
            <a:r>
              <a:rPr lang="pl-PL" b="1" dirty="0" smtClean="0">
                <a:solidFill>
                  <a:schemeClr val="tx1"/>
                </a:solidFill>
              </a:rPr>
              <a:t>ę z klubu Jakobinów.</a:t>
            </a:r>
            <a:endParaRPr lang="pl-PL" b="1" dirty="0" smtClean="0">
              <a:solidFill>
                <a:schemeClr val="tx1"/>
              </a:solidFill>
            </a:endParaRPr>
          </a:p>
          <a:p>
            <a:r>
              <a:rPr lang="pl-PL" b="1" dirty="0" smtClean="0">
                <a:solidFill>
                  <a:schemeClr val="tx1"/>
                </a:solidFill>
              </a:rPr>
              <a:t>Na czele: markiz de </a:t>
            </a:r>
            <a:r>
              <a:rPr lang="pl-PL" b="1" dirty="0" err="1" smtClean="0">
                <a:solidFill>
                  <a:schemeClr val="tx1"/>
                </a:solidFill>
              </a:rPr>
              <a:t>LaFayette</a:t>
            </a:r>
            <a:r>
              <a:rPr lang="pl-PL" b="1" dirty="0" smtClean="0">
                <a:solidFill>
                  <a:schemeClr val="tx1"/>
                </a:solidFill>
              </a:rPr>
              <a:t>;</a:t>
            </a:r>
            <a:r>
              <a:rPr lang="nl-NL" b="1" dirty="0" smtClean="0">
                <a:solidFill>
                  <a:schemeClr val="tx1"/>
                </a:solidFill>
              </a:rPr>
              <a:t> Antoine Barnave</a:t>
            </a:r>
            <a:r>
              <a:rPr lang="pl-PL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Pragnęli zakończenia rewolucji, osiągnięcia kompromisu, zgody.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Rewolucja zakończy się wraz z uchwaleniem konstytucji;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Dążyli do zapobiegnięcia radykalizacji Rewolucji;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5023" y="0"/>
            <a:ext cx="11268302" cy="6857999"/>
          </a:xfrm>
        </p:spPr>
        <p:txBody>
          <a:bodyPr anchor="t"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 smtClean="0">
              <a:solidFill>
                <a:schemeClr val="tx1"/>
              </a:solidFill>
            </a:endParaRPr>
          </a:p>
          <a:p>
            <a:r>
              <a:rPr lang="pl-PL" sz="2800" b="1" dirty="0" smtClean="0">
                <a:solidFill>
                  <a:schemeClr val="tx1"/>
                </a:solidFill>
              </a:rPr>
              <a:t>Żyrondyści</a:t>
            </a:r>
          </a:p>
          <a:p>
            <a:endParaRPr lang="pl-PL" b="1" dirty="0" smtClean="0">
              <a:solidFill>
                <a:schemeClr val="tx1"/>
              </a:solidFill>
            </a:endParaRPr>
          </a:p>
          <a:p>
            <a:r>
              <a:rPr lang="pl-PL" b="1" dirty="0" smtClean="0">
                <a:solidFill>
                  <a:schemeClr val="tx1"/>
                </a:solidFill>
              </a:rPr>
              <a:t>Tzw. </a:t>
            </a:r>
            <a:r>
              <a:rPr lang="pl-PL" b="1" dirty="0" err="1" smtClean="0">
                <a:solidFill>
                  <a:schemeClr val="tx1"/>
                </a:solidFill>
              </a:rPr>
              <a:t>Brissotyni</a:t>
            </a:r>
            <a:r>
              <a:rPr lang="pl-PL" b="1" dirty="0" smtClean="0">
                <a:solidFill>
                  <a:schemeClr val="tx1"/>
                </a:solidFill>
              </a:rPr>
              <a:t> – przywódca Jacques </a:t>
            </a:r>
            <a:r>
              <a:rPr lang="pl-PL" b="1" dirty="0" err="1" smtClean="0">
                <a:solidFill>
                  <a:schemeClr val="tx1"/>
                </a:solidFill>
              </a:rPr>
              <a:t>Brissot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Propagowanie wojny - ,,krucjata w obronie powszechnej wolności”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Obalenie monarchii i ustanowienie Republiki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Obrona wolności ekonomicznej, prywatnej własności 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Plan oparcia władzy na decentralizacji, władzach lokalnych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Wiara </a:t>
            </a:r>
            <a:r>
              <a:rPr lang="pl-PL" b="1" dirty="0" smtClean="0">
                <a:solidFill>
                  <a:schemeClr val="tx1"/>
                </a:solidFill>
              </a:rPr>
              <a:t>w wolność </a:t>
            </a:r>
            <a:r>
              <a:rPr lang="pl-PL" b="1" dirty="0" smtClean="0">
                <a:solidFill>
                  <a:schemeClr val="tx1"/>
                </a:solidFill>
              </a:rPr>
              <a:t>prasy jako pośrednika między rządzącymi a </a:t>
            </a:r>
            <a:r>
              <a:rPr lang="pl-PL" b="1" dirty="0" err="1" smtClean="0">
                <a:solidFill>
                  <a:schemeClr val="tx1"/>
                </a:solidFill>
              </a:rPr>
              <a:t>rządznymi</a:t>
            </a:r>
            <a:r>
              <a:rPr lang="pl-PL" b="1" dirty="0" smtClean="0">
                <a:solidFill>
                  <a:schemeClr val="tx1"/>
                </a:solidFill>
              </a:rPr>
              <a:t> i w opinię publiczną – szerokie dyskusje poza sferą </a:t>
            </a:r>
            <a:r>
              <a:rPr lang="pl-PL" b="1" dirty="0" err="1" smtClean="0">
                <a:solidFill>
                  <a:schemeClr val="tx1"/>
                </a:solidFill>
              </a:rPr>
              <a:t>r</a:t>
            </a:r>
            <a:r>
              <a:rPr lang="pl-PL" b="1" dirty="0" smtClean="0">
                <a:solidFill>
                  <a:schemeClr val="tx1"/>
                </a:solidFill>
              </a:rPr>
              <a:t> reprezentacji</a:t>
            </a:r>
            <a:endParaRPr lang="pl-PL" b="1" dirty="0" smtClean="0">
              <a:solidFill>
                <a:schemeClr val="tx1"/>
              </a:solidFill>
            </a:endParaRPr>
          </a:p>
          <a:p>
            <a:r>
              <a:rPr lang="pl-PL" b="1" dirty="0" smtClean="0">
                <a:solidFill>
                  <a:schemeClr val="tx1"/>
                </a:solidFill>
              </a:rPr>
              <a:t>Uznawanie trójpodziału władzy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Brak zaufania </a:t>
            </a:r>
            <a:r>
              <a:rPr lang="pl-PL" b="1" dirty="0" smtClean="0">
                <a:solidFill>
                  <a:schemeClr val="tx1"/>
                </a:solidFill>
              </a:rPr>
              <a:t>do woli powszechnej, podporządkowanie woli powszechnej rozumowi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Traktowanie prawa jako ,,prawdy wydedukowanej z prawa naturalnego” – sprzeciw wobec nieograniczonej woli ludu </a:t>
            </a:r>
            <a:endParaRPr lang="pl-PL" dirty="0" smtClean="0">
              <a:solidFill>
                <a:schemeClr val="tx1"/>
              </a:solidFill>
            </a:endParaRPr>
          </a:p>
        </p:txBody>
      </p:sp>
      <p:sp>
        <p:nvSpPr>
          <p:cNvPr id="2050" name="AutoShape 2" descr="Znalezione obrazy dla zapytania brisso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052" name="AutoShape 4" descr="Znalezione obrazy dla zapytania brisso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710956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1464" y="4910027"/>
            <a:ext cx="8534400" cy="1507067"/>
          </a:xfrm>
        </p:spPr>
        <p:txBody>
          <a:bodyPr/>
          <a:lstStyle/>
          <a:p>
            <a:r>
              <a:rPr lang="pl-PL" dirty="0" smtClean="0"/>
              <a:t>Jakobini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198407"/>
            <a:ext cx="9218914" cy="619376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Właściwie ,,Klub przyjaciół konstytucji”. Na czele </a:t>
            </a:r>
            <a:r>
              <a:rPr lang="pl-PL" dirty="0" smtClean="0">
                <a:solidFill>
                  <a:schemeClr val="tx1"/>
                </a:solidFill>
              </a:rPr>
              <a:t>Maksymilian Robespierre, Antoine Louis Saint-Just. </a:t>
            </a:r>
            <a:r>
              <a:rPr lang="pl-PL" dirty="0" smtClean="0">
                <a:solidFill>
                  <a:schemeClr val="tx1"/>
                </a:solidFill>
              </a:rPr>
              <a:t>Z nich wyodrębnili się </a:t>
            </a:r>
            <a:r>
              <a:rPr lang="pl-PL" dirty="0" err="1" smtClean="0">
                <a:solidFill>
                  <a:schemeClr val="tx1"/>
                </a:solidFill>
              </a:rPr>
              <a:t>feullianci</a:t>
            </a:r>
            <a:r>
              <a:rPr lang="pl-PL" dirty="0" smtClean="0">
                <a:solidFill>
                  <a:schemeClr val="tx1"/>
                </a:solidFill>
              </a:rPr>
              <a:t>. </a:t>
            </a: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Inspiracje koncepcjami Rousseau: wspieranie politycznej demokracji, równości, powszechnego prawa głosu. </a:t>
            </a: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Robespierre Wierzył w dobroć i szlachetność ludu i bał się jego ,,politycznego wydziedziczenia”.</a:t>
            </a: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Ideałem jest zbiorowość drobnych producentów, niezależnych oraz cnotliwych (tj. pracowitych, zaradnych, umiarkowanych, posiadających inicjatywę)</a:t>
            </a: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Jakobinizm był ideologią ,,</a:t>
            </a:r>
            <a:r>
              <a:rPr lang="pl-PL" b="1" dirty="0" smtClean="0">
                <a:solidFill>
                  <a:schemeClr val="tx1"/>
                </a:solidFill>
              </a:rPr>
              <a:t>ojczyzny w niebezpieczeństwie</a:t>
            </a:r>
            <a:r>
              <a:rPr lang="pl-PL" dirty="0" smtClean="0">
                <a:solidFill>
                  <a:schemeClr val="tx1"/>
                </a:solidFill>
              </a:rPr>
              <a:t>” oraz ,,</a:t>
            </a:r>
            <a:r>
              <a:rPr lang="pl-PL" b="1" dirty="0" smtClean="0">
                <a:solidFill>
                  <a:schemeClr val="tx1"/>
                </a:solidFill>
              </a:rPr>
              <a:t>Ocalenia publicznego</a:t>
            </a:r>
            <a:r>
              <a:rPr lang="pl-PL" dirty="0" smtClean="0">
                <a:solidFill>
                  <a:schemeClr val="tx1"/>
                </a:solidFill>
              </a:rPr>
              <a:t>” - &gt; Wielki terror</a:t>
            </a: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Centralizacja - ,,despotyzm wolności skierowany przeciw tyranii”.</a:t>
            </a: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Komitet Ocalenia Publicznego: dyktatura w imieniu ludu, sprawowana przez najlepiej do tego przygotowanych rewolucjonistów – wola jakobińskiej Góry była wolą narodu</a:t>
            </a: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Religia obywatelska, nowy kalendarz, walka ze skrajnymi nierównościami ekonomicznymi (zajmowanie majątków wrogów rewolucji)</a:t>
            </a: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endParaRPr lang="pl-PL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endParaRPr lang="pl-PL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Jakobini 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684213" y="598770"/>
          <a:ext cx="8534400" cy="137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/>
                <a:gridCol w="2844800"/>
                <a:gridCol w="284480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Radykałowie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Centrum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Umiarkowani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Hebertyści</a:t>
                      </a:r>
                      <a:r>
                        <a:rPr lang="pl-PL" baseline="0" dirty="0" smtClean="0"/>
                        <a:t>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Robespierre,</a:t>
                      </a:r>
                      <a:r>
                        <a:rPr lang="pl-PL" baseline="0" dirty="0" smtClean="0"/>
                        <a:t> Saint-Just, Jean-Paul Marat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Georges</a:t>
                      </a:r>
                      <a:r>
                        <a:rPr lang="pl-PL" baseline="0" dirty="0" smtClean="0"/>
                        <a:t> Danton – </a:t>
                      </a:r>
                      <a:r>
                        <a:rPr lang="pl-PL" baseline="0" dirty="0" err="1" smtClean="0"/>
                        <a:t>Dantoniści</a:t>
                      </a:r>
                      <a:r>
                        <a:rPr lang="pl-PL" baseline="0" dirty="0" smtClean="0"/>
                        <a:t> </a:t>
                      </a:r>
                      <a:endParaRPr lang="pl-PL" dirty="0"/>
                    </a:p>
                  </a:txBody>
                  <a:tcPr/>
                </a:tc>
              </a:tr>
              <a:tr h="278729">
                <a:tc>
                  <a:txBody>
                    <a:bodyPr/>
                    <a:lstStyle/>
                    <a:p>
                      <a:r>
                        <a:rPr lang="pl-PL" dirty="0" smtClean="0"/>
                        <a:t>,,Wściekli”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Camille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baseline="0" dirty="0" err="1" smtClean="0"/>
                        <a:t>Desmoulins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Sprzysiężenie równych – </a:t>
            </a:r>
            <a:r>
              <a:rPr lang="pl-PL" dirty="0" err="1" smtClean="0"/>
              <a:t>Francois</a:t>
            </a:r>
            <a:r>
              <a:rPr lang="pl-PL" dirty="0" smtClean="0"/>
              <a:t> Babeuf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 smtClean="0">
                <a:solidFill>
                  <a:schemeClr val="tx1"/>
                </a:solidFill>
              </a:rPr>
              <a:t>Babeuf był pionierem koncepcji ,,walki klas”;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Pierwotnie ludzie żyli w systemie komunistycznym, lecz część osób w drodze intrygi zawłaszczyła sobie część własności;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Komunizm miałby zostać wprowadzony w drodze Rewolucji;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Po rewolucji nie istniałaby prywatna własność;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Terror jest częścią jego programu politycznego</a:t>
            </a:r>
            <a:r>
              <a:rPr lang="pl-PL" b="1" dirty="0" smtClean="0">
                <a:solidFill>
                  <a:schemeClr val="tx1"/>
                </a:solidFill>
              </a:rPr>
              <a:t>;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Obowiązek pracy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Wrogowie ludu mieli być wysyłani do ,,obozów poprawczych”</a:t>
            </a:r>
            <a:endParaRPr lang="pl-PL" b="1" dirty="0" smtClean="0">
              <a:solidFill>
                <a:schemeClr val="tx1"/>
              </a:solidFill>
            </a:endParaRPr>
          </a:p>
          <a:p>
            <a:r>
              <a:rPr lang="pl-PL" b="1" dirty="0" smtClean="0">
                <a:solidFill>
                  <a:schemeClr val="tx1"/>
                </a:solidFill>
              </a:rPr>
              <a:t>Kontrola przyrostu ludności za pomocą gilotyny. </a:t>
            </a:r>
            <a:endParaRPr lang="pl-PL" b="1" dirty="0">
              <a:solidFill>
                <a:schemeClr val="tx1"/>
              </a:solidFill>
            </a:endParaRPr>
          </a:p>
        </p:txBody>
      </p:sp>
      <p:pic>
        <p:nvPicPr>
          <p:cNvPr id="22530" name="Picture 2" descr="Znalezione obrazy dla zapytania babeu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34080" y="957532"/>
            <a:ext cx="2200275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Bonapartyzm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44691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	Bonapartyzm jest doktryną </a:t>
            </a:r>
            <a:r>
              <a:rPr lang="pl-PL" dirty="0" err="1" smtClean="0">
                <a:solidFill>
                  <a:schemeClr val="tx1"/>
                </a:solidFill>
              </a:rPr>
              <a:t>plebiscytarnej</a:t>
            </a:r>
            <a:r>
              <a:rPr lang="pl-PL" dirty="0" smtClean="0">
                <a:solidFill>
                  <a:schemeClr val="tx1"/>
                </a:solidFill>
              </a:rPr>
              <a:t> dyktatury „szefa narodu”, powołanego na to stanowisko nie na skutek zwycięstwa głoszonej przez niego ideologii, lecz z powodu jego przymiotów osobistych. „Szef narodu” kieruje opinią publiczną, nie uczestniczy w jej debatach, jest pośrednikiem w walce interesów ponad partiami. Trzonem tej idei był pogląd, że jednostka powołana przez lud uosabia wolę ludu i kieruje nią, zaś najważniejszym sposobem wyrażania woli przez lud jest plebiscyt, a nie decyzja parlamentu. Łącząc jedynowładztwo z hasłami rewolucji, bonapartyzm zespalał absolutyzm z koncepcją suwerenności narodu. </a:t>
            </a:r>
          </a:p>
          <a:p>
            <a:pPr>
              <a:buNone/>
            </a:pPr>
            <a:endParaRPr lang="pl-PL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	Dla Napoleona cesarstwo nie było tradycyjną monarchią, lecz udoskonaloną republiką, która dzięki osobie wyłonionego przez lud cesarza zapewniała obowiązywanie ładu politycznego. Cesarz Francuzów z woli ludu, a nie z bożej łaski, uzasadniał wolą narodu ewentualne zmiany zakresu swojej władzy</a:t>
            </a: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813</TotalTime>
  <Words>374</Words>
  <Application>Microsoft Office PowerPoint</Application>
  <PresentationFormat>Niestandardowy</PresentationFormat>
  <Paragraphs>55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Wycinek</vt:lpstr>
      <vt:lpstr> Rewolucja Francuska</vt:lpstr>
      <vt:lpstr>Feullianci</vt:lpstr>
      <vt:lpstr>Slajd 3</vt:lpstr>
      <vt:lpstr>Jakobini</vt:lpstr>
      <vt:lpstr>Jakobini </vt:lpstr>
      <vt:lpstr>Sprzysiężenie równych – Francois Babeuf</vt:lpstr>
      <vt:lpstr> Bonapartyzm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Law and Government</dc:title>
  <dc:creator>Marcin</dc:creator>
  <cp:lastModifiedBy>MJ</cp:lastModifiedBy>
  <cp:revision>85</cp:revision>
  <dcterms:created xsi:type="dcterms:W3CDTF">2016-10-07T09:19:11Z</dcterms:created>
  <dcterms:modified xsi:type="dcterms:W3CDTF">2019-10-12T09:00:59Z</dcterms:modified>
</cp:coreProperties>
</file>