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9" r:id="rId3"/>
    <p:sldId id="284" r:id="rId4"/>
    <p:sldId id="285" r:id="rId5"/>
    <p:sldId id="270" r:id="rId6"/>
    <p:sldId id="283" r:id="rId7"/>
    <p:sldId id="271" r:id="rId8"/>
    <p:sldId id="272" r:id="rId9"/>
    <p:sldId id="273" r:id="rId10"/>
    <p:sldId id="274" r:id="rId11"/>
    <p:sldId id="275" r:id="rId12"/>
    <p:sldId id="276" r:id="rId13"/>
    <p:sldId id="277" r:id="rId14"/>
    <p:sldId id="278" r:id="rId15"/>
    <p:sldId id="27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10/12/2019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10/12/2019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Heglizm, Socjalizm</a:t>
            </a:r>
            <a:r>
              <a:rPr lang="pl-PL" dirty="0" smtClean="0"/>
              <a:t>, komunizm </a:t>
            </a:r>
            <a:endParaRPr lang="pl-PL" dirty="0"/>
          </a:p>
        </p:txBody>
      </p:sp>
      <p:sp>
        <p:nvSpPr>
          <p:cNvPr id="3" name="Podtytuł 2"/>
          <p:cNvSpPr>
            <a:spLocks noGrp="1"/>
          </p:cNvSpPr>
          <p:nvPr>
            <p:ph type="subTitle" idx="1"/>
          </p:nvPr>
        </p:nvSpPr>
        <p:spPr/>
        <p:txBody>
          <a:bodyPr/>
          <a:lstStyle/>
          <a:p>
            <a:r>
              <a:rPr lang="pl-PL" dirty="0" smtClean="0">
                <a:solidFill>
                  <a:schemeClr val="tx1"/>
                </a:solidFill>
              </a:rPr>
              <a:t>Materiały dla studentów NSP</a:t>
            </a:r>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Podziały w ruchu rewolucyjnym:</a:t>
            </a:r>
            <a:br>
              <a:rPr lang="pl-PL" dirty="0" smtClean="0"/>
            </a:br>
            <a:r>
              <a:rPr lang="pl-PL" sz="2400" dirty="0" smtClean="0"/>
              <a:t>- Prawica – Reformizm </a:t>
            </a:r>
            <a:r>
              <a:rPr lang="pl-PL" sz="2400" dirty="0" err="1" smtClean="0"/>
              <a:t>(eduar</a:t>
            </a:r>
            <a:r>
              <a:rPr lang="pl-PL" sz="2400" dirty="0" smtClean="0"/>
              <a:t>d Bernstein)</a:t>
            </a:r>
            <a:br>
              <a:rPr lang="pl-PL" sz="2400" dirty="0" smtClean="0"/>
            </a:br>
            <a:r>
              <a:rPr lang="pl-PL" sz="2400" dirty="0" smtClean="0"/>
              <a:t>- Centrum – centryzm (Karl Kautsky)</a:t>
            </a:r>
            <a:br>
              <a:rPr lang="pl-PL" sz="2400" dirty="0" smtClean="0"/>
            </a:br>
            <a:r>
              <a:rPr lang="pl-PL" sz="2400" dirty="0" smtClean="0"/>
              <a:t>- Lewica – rewolucjoniści </a:t>
            </a:r>
            <a:r>
              <a:rPr lang="pl-PL" sz="2400" dirty="0" err="1" smtClean="0"/>
              <a:t>(RóŻ</a:t>
            </a:r>
            <a:r>
              <a:rPr lang="pl-PL" sz="2400" dirty="0" smtClean="0"/>
              <a:t>A Luksemburg)</a:t>
            </a:r>
            <a:endParaRPr lang="pl-PL" dirty="0"/>
          </a:p>
        </p:txBody>
      </p:sp>
      <p:sp>
        <p:nvSpPr>
          <p:cNvPr id="3" name="Symbol zastępczy tekstu 2"/>
          <p:cNvSpPr>
            <a:spLocks noGrp="1"/>
          </p:cNvSpPr>
          <p:nvPr>
            <p:ph type="body" idx="1"/>
          </p:nvPr>
        </p:nvSpPr>
        <p:spPr/>
        <p:txBody>
          <a:bodyPr/>
          <a:lstStyle/>
          <a:p>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Reformizm </a:t>
            </a:r>
            <a:endParaRPr lang="pl-PL" dirty="0"/>
          </a:p>
        </p:txBody>
      </p:sp>
      <p:pic>
        <p:nvPicPr>
          <p:cNvPr id="6" name="Symbol zastępczy obrazu 5" descr="GERbernstein.JPG"/>
          <p:cNvPicPr>
            <a:picLocks noGrp="1" noChangeAspect="1"/>
          </p:cNvPicPr>
          <p:nvPr>
            <p:ph type="pic" idx="1"/>
          </p:nvPr>
        </p:nvPicPr>
        <p:blipFill>
          <a:blip r:embed="rId2"/>
          <a:srcRect t="7048" b="7048"/>
          <a:stretch>
            <a:fillRect/>
          </a:stretch>
        </p:blipFill>
        <p:spPr>
          <a:xfrm>
            <a:off x="946150" y="1060450"/>
            <a:ext cx="3281363" cy="4572000"/>
          </a:xfrm>
        </p:spPr>
      </p:pic>
      <p:sp>
        <p:nvSpPr>
          <p:cNvPr id="5" name="Symbol zastępczy tekstu 4"/>
          <p:cNvSpPr>
            <a:spLocks noGrp="1"/>
          </p:cNvSpPr>
          <p:nvPr>
            <p:ph type="body" sz="half" idx="2"/>
          </p:nvPr>
        </p:nvSpPr>
        <p:spPr>
          <a:xfrm>
            <a:off x="4722812" y="2777066"/>
            <a:ext cx="6021388" cy="3684119"/>
          </a:xfrm>
        </p:spPr>
        <p:txBody>
          <a:bodyPr>
            <a:normAutofit/>
          </a:bodyPr>
          <a:lstStyle/>
          <a:p>
            <a:r>
              <a:rPr lang="pl-PL" dirty="0" smtClean="0">
                <a:solidFill>
                  <a:schemeClr val="tx1"/>
                </a:solidFill>
              </a:rPr>
              <a:t>Odrzuca dogmat o rewolucji – socjalizm i komunizm można wprowadzić na drodze pokojowych zmian w państwie demokratycznym.</a:t>
            </a:r>
          </a:p>
          <a:p>
            <a:r>
              <a:rPr lang="pl-PL" dirty="0" smtClean="0">
                <a:solidFill>
                  <a:schemeClr val="tx1"/>
                </a:solidFill>
              </a:rPr>
              <a:t>Kapitalizm ewoluuje w stronę stopniowej dekoncentracji własności, czyli w kierunku odwrotnym niż ustalił to Marks, </a:t>
            </a:r>
          </a:p>
          <a:p>
            <a:r>
              <a:rPr lang="pl-PL" dirty="0" smtClean="0">
                <a:solidFill>
                  <a:schemeClr val="tx1"/>
                </a:solidFill>
              </a:rPr>
              <a:t>Proces przechodzenia od ustroju kapitalistycznego do socjalistycznego może być procesem ewolucyjnym, odbywającym się przy zachowaniu państwa kapitalistycznego i w ramach jego organów</a:t>
            </a:r>
          </a:p>
          <a:p>
            <a:endParaRPr lang="pl-PL" dirty="0" smtClean="0"/>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09076" y="904336"/>
            <a:ext cx="6019800" cy="1143000"/>
          </a:xfrm>
        </p:spPr>
        <p:txBody>
          <a:bodyPr/>
          <a:lstStyle/>
          <a:p>
            <a:r>
              <a:rPr lang="pl-PL" dirty="0" smtClean="0"/>
              <a:t>Karl Kautsky – ,,Papież Marksizmu”</a:t>
            </a:r>
            <a:endParaRPr lang="pl-PL" dirty="0"/>
          </a:p>
        </p:txBody>
      </p:sp>
      <p:pic>
        <p:nvPicPr>
          <p:cNvPr id="5" name="Symbol zastępczy obrazu 4" descr="kautsky.jpg"/>
          <p:cNvPicPr>
            <a:picLocks noGrp="1" noChangeAspect="1"/>
          </p:cNvPicPr>
          <p:nvPr>
            <p:ph type="pic" idx="1"/>
          </p:nvPr>
        </p:nvPicPr>
        <p:blipFill>
          <a:blip r:embed="rId2"/>
          <a:srcRect l="9883" r="9883"/>
          <a:stretch>
            <a:fillRect/>
          </a:stretch>
        </p:blipFill>
        <p:spPr/>
      </p:pic>
      <p:sp>
        <p:nvSpPr>
          <p:cNvPr id="4" name="Symbol zastępczy tekstu 3"/>
          <p:cNvSpPr>
            <a:spLocks noGrp="1"/>
          </p:cNvSpPr>
          <p:nvPr>
            <p:ph type="body" sz="half" idx="2"/>
          </p:nvPr>
        </p:nvSpPr>
        <p:spPr>
          <a:xfrm>
            <a:off x="4653801" y="2293987"/>
            <a:ext cx="6021388" cy="4080934"/>
          </a:xfrm>
        </p:spPr>
        <p:txBody>
          <a:bodyPr>
            <a:normAutofit fontScale="92500" lnSpcReduction="10000"/>
          </a:bodyPr>
          <a:lstStyle/>
          <a:p>
            <a:r>
              <a:rPr lang="pl-PL" dirty="0" smtClean="0">
                <a:solidFill>
                  <a:schemeClr val="tx1"/>
                </a:solidFill>
              </a:rPr>
              <a:t>Zgadzał się z tezą o nieuchronności upadku kapitalizmu, bo następuje koncentracja i centralizacja kapitału a zubożenie proletariatu, czyli zwiększają się sprzeczności klasowe. Do tego administracja przejawia tendencje do uwsteczniania demokratycznych form ustroju. </a:t>
            </a:r>
          </a:p>
          <a:p>
            <a:r>
              <a:rPr lang="pl-PL" dirty="0" smtClean="0">
                <a:solidFill>
                  <a:schemeClr val="tx1"/>
                </a:solidFill>
              </a:rPr>
              <a:t>Uważał tez że pokojowe przekształcenie kapitalizmu w socjalizm jest możliwe, ale mało prawdopodobne, uznając, że rewolucja jest konieczna. Odrzuca sojusz robotników z partiami burżuazyjnymi. </a:t>
            </a:r>
          </a:p>
          <a:p>
            <a:r>
              <a:rPr lang="pl-PL" dirty="0" smtClean="0">
                <a:solidFill>
                  <a:schemeClr val="tx1"/>
                </a:solidFill>
              </a:rPr>
              <a:t>Ale od 1910 tak naprawę się zwraca do reformizmu</a:t>
            </a:r>
          </a:p>
          <a:p>
            <a:r>
              <a:rPr lang="pl-PL" dirty="0" smtClean="0">
                <a:solidFill>
                  <a:schemeClr val="tx1"/>
                </a:solidFill>
              </a:rPr>
              <a:t>Kautsky odrzucał marksizm jako ideologie </a:t>
            </a:r>
            <a:r>
              <a:rPr lang="pl-PL" dirty="0" err="1" smtClean="0">
                <a:solidFill>
                  <a:schemeClr val="tx1"/>
                </a:solidFill>
              </a:rPr>
              <a:t>wszechorganiajaca</a:t>
            </a:r>
            <a:r>
              <a:rPr lang="pl-PL" dirty="0" smtClean="0">
                <a:solidFill>
                  <a:schemeClr val="tx1"/>
                </a:solidFill>
              </a:rPr>
              <a:t>, ograniczając ją do zagadnień społecznych. Odrzucał też postulat dyktatury proletariatu. </a:t>
            </a:r>
          </a:p>
          <a:p>
            <a:endParaRPr lang="pl-PL"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1" y="612475"/>
            <a:ext cx="8534401" cy="3675725"/>
          </a:xfrm>
        </p:spPr>
        <p:txBody>
          <a:bodyPr>
            <a:normAutofit/>
          </a:bodyPr>
          <a:lstStyle/>
          <a:p>
            <a:r>
              <a:rPr lang="pl-PL" sz="2800" dirty="0" smtClean="0"/>
              <a:t>,,Innowacje” do marksizmu:</a:t>
            </a:r>
            <a:br>
              <a:rPr lang="pl-PL" sz="2800" dirty="0" smtClean="0"/>
            </a:br>
            <a:r>
              <a:rPr lang="pl-PL" sz="2800" cap="none" dirty="0" smtClean="0"/>
              <a:t>- centralizm demokratyczny</a:t>
            </a:r>
            <a:br>
              <a:rPr lang="pl-PL" sz="2800" cap="none" dirty="0" smtClean="0"/>
            </a:br>
            <a:r>
              <a:rPr lang="pl-PL" sz="2800" cap="none" dirty="0" smtClean="0"/>
              <a:t>- partia nowego typu</a:t>
            </a:r>
            <a:br>
              <a:rPr lang="pl-PL" sz="2800" cap="none" dirty="0" smtClean="0"/>
            </a:br>
            <a:r>
              <a:rPr lang="pl-PL" sz="2800" cap="none" dirty="0" smtClean="0"/>
              <a:t>- dyktatura proletariatu </a:t>
            </a:r>
            <a:r>
              <a:rPr lang="pl-PL" dirty="0" smtClean="0"/>
              <a:t/>
            </a:r>
            <a:br>
              <a:rPr lang="pl-PL" dirty="0" smtClean="0"/>
            </a:br>
            <a:r>
              <a:rPr lang="pl-PL" sz="2800" cap="none" dirty="0" smtClean="0"/>
              <a:t>- teoria rewolucji</a:t>
            </a:r>
            <a:r>
              <a:rPr lang="pl-PL" dirty="0" smtClean="0"/>
              <a:t/>
            </a:r>
            <a:br>
              <a:rPr lang="pl-PL" dirty="0" smtClean="0"/>
            </a:br>
            <a:endParaRPr lang="pl-PL" dirty="0"/>
          </a:p>
        </p:txBody>
      </p:sp>
      <p:sp>
        <p:nvSpPr>
          <p:cNvPr id="5" name="Symbol zastępczy tekstu 4"/>
          <p:cNvSpPr>
            <a:spLocks noGrp="1"/>
          </p:cNvSpPr>
          <p:nvPr>
            <p:ph type="body" idx="1"/>
          </p:nvPr>
        </p:nvSpPr>
        <p:spPr/>
        <p:txBody>
          <a:bodyPr>
            <a:normAutofit/>
          </a:bodyPr>
          <a:lstStyle/>
          <a:p>
            <a:r>
              <a:rPr lang="pl-PL" sz="3600" cap="all" dirty="0" smtClean="0">
                <a:ln w="3175" cmpd="sng">
                  <a:noFill/>
                </a:ln>
                <a:solidFill>
                  <a:schemeClr val="tx1"/>
                </a:solidFill>
                <a:latin typeface="+mj-lt"/>
                <a:ea typeface="+mj-ea"/>
                <a:cs typeface="+mj-cs"/>
              </a:rPr>
              <a:t>Włodzimierz Lenin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66958" y="108789"/>
            <a:ext cx="8534401" cy="2281600"/>
          </a:xfrm>
        </p:spPr>
        <p:txBody>
          <a:bodyPr>
            <a:normAutofit/>
          </a:bodyPr>
          <a:lstStyle/>
          <a:p>
            <a:r>
              <a:rPr lang="pl-PL" b="1" dirty="0" smtClean="0"/>
              <a:t>Partia typu leninowskiego i centralizm demokratyczny </a:t>
            </a:r>
            <a:endParaRPr lang="pl-PL" dirty="0"/>
          </a:p>
        </p:txBody>
      </p:sp>
      <p:sp>
        <p:nvSpPr>
          <p:cNvPr id="3" name="Symbol zastępczy tekstu 2"/>
          <p:cNvSpPr>
            <a:spLocks noGrp="1"/>
          </p:cNvSpPr>
          <p:nvPr>
            <p:ph type="body" idx="1"/>
          </p:nvPr>
        </p:nvSpPr>
        <p:spPr>
          <a:xfrm>
            <a:off x="710091" y="2641120"/>
            <a:ext cx="10288587" cy="4216879"/>
          </a:xfrm>
        </p:spPr>
        <p:txBody>
          <a:bodyPr>
            <a:normAutofit/>
          </a:bodyPr>
          <a:lstStyle/>
          <a:p>
            <a:r>
              <a:rPr lang="pl-PL" dirty="0" smtClean="0">
                <a:solidFill>
                  <a:schemeClr val="tx1"/>
                </a:solidFill>
              </a:rPr>
              <a:t>Partia leninowska miała opierać się na kadrach zawodowych rewolucjonistów. </a:t>
            </a:r>
          </a:p>
          <a:p>
            <a:r>
              <a:rPr lang="pl-PL" dirty="0" smtClean="0">
                <a:solidFill>
                  <a:schemeClr val="tx1"/>
                </a:solidFill>
              </a:rPr>
              <a:t>Centralizm demokratyczny: partia ma kierować walką rewolucyjną proletariatu. Jej zadaniem jest stałe wnoszenie świadomości rewolucyjnej do mas ludowych. Jest niezbędna także do wprowadzenia dyktatury proletariatu. Partia ma silniejszą świadomość klasową, niż reszta robotników. </a:t>
            </a:r>
          </a:p>
          <a:p>
            <a:r>
              <a:rPr lang="pl-PL" dirty="0" smtClean="0">
                <a:solidFill>
                  <a:schemeClr val="tx1"/>
                </a:solidFill>
              </a:rPr>
              <a:t>,,Proletariusze wszystkich krajów łączcie się”</a:t>
            </a:r>
          </a:p>
          <a:p>
            <a:r>
              <a:rPr lang="pl-PL" dirty="0" smtClean="0">
                <a:solidFill>
                  <a:schemeClr val="tx1"/>
                </a:solidFill>
              </a:rPr>
              <a:t>Centralizm demokratyczny: zwarta struktura </a:t>
            </a:r>
            <a:r>
              <a:rPr lang="pl-PL" dirty="0" err="1" smtClean="0">
                <a:solidFill>
                  <a:schemeClr val="tx1"/>
                </a:solidFill>
              </a:rPr>
              <a:t>zaleznosci</a:t>
            </a:r>
            <a:r>
              <a:rPr lang="pl-PL" dirty="0" smtClean="0">
                <a:solidFill>
                  <a:schemeClr val="tx1"/>
                </a:solidFill>
              </a:rPr>
              <a:t> miedzy organizacjami partyjnymi: zarówno miedzi nimi wzajemnie, ale także między kierownictwem. To oznacza jednolite kierownictwo realizacją celów socjalizmu, podporządkowanie hierarchiczne członków partii, podporządkowania większości członków, </a:t>
            </a:r>
            <a:r>
              <a:rPr lang="pl-PL" dirty="0" err="1" smtClean="0">
                <a:solidFill>
                  <a:schemeClr val="tx1"/>
                </a:solidFill>
              </a:rPr>
              <a:t>swiadomość</a:t>
            </a:r>
            <a:r>
              <a:rPr lang="pl-PL" dirty="0" smtClean="0">
                <a:solidFill>
                  <a:schemeClr val="tx1"/>
                </a:solidFill>
              </a:rPr>
              <a:t> dyscypliny obowiązującej członków partii. Partia zawsze musi być jednolita, zdyscyplinowaną siłą, każdy członek się ma dostosować.</a:t>
            </a:r>
          </a:p>
          <a:p>
            <a:endParaRPr lang="pl-PL" dirty="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82618" y="241539"/>
            <a:ext cx="8534401" cy="1415604"/>
          </a:xfrm>
        </p:spPr>
        <p:txBody>
          <a:bodyPr/>
          <a:lstStyle/>
          <a:p>
            <a:r>
              <a:rPr lang="pl-PL" dirty="0" smtClean="0"/>
              <a:t>Teoria rewolucji i dyktatura proletariatu </a:t>
            </a:r>
            <a:endParaRPr lang="pl-PL" dirty="0"/>
          </a:p>
        </p:txBody>
      </p:sp>
      <p:sp>
        <p:nvSpPr>
          <p:cNvPr id="3" name="Symbol zastępczy tekstu 2"/>
          <p:cNvSpPr>
            <a:spLocks noGrp="1"/>
          </p:cNvSpPr>
          <p:nvPr>
            <p:ph type="body" idx="1"/>
          </p:nvPr>
        </p:nvSpPr>
        <p:spPr>
          <a:xfrm>
            <a:off x="968885" y="1899249"/>
            <a:ext cx="8534400" cy="4518804"/>
          </a:xfrm>
        </p:spPr>
        <p:txBody>
          <a:bodyPr>
            <a:normAutofit lnSpcReduction="10000"/>
          </a:bodyPr>
          <a:lstStyle/>
          <a:p>
            <a:r>
              <a:rPr lang="pl-PL" dirty="0" smtClean="0">
                <a:solidFill>
                  <a:schemeClr val="tx1"/>
                </a:solidFill>
              </a:rPr>
              <a:t>Socjalizm może zwyciężyć w 1 kraju gdzie sprzeczności klasowe </a:t>
            </a:r>
            <a:r>
              <a:rPr lang="pl-PL" dirty="0" err="1" smtClean="0">
                <a:solidFill>
                  <a:schemeClr val="tx1"/>
                </a:solidFill>
              </a:rPr>
              <a:t>sa</a:t>
            </a:r>
            <a:r>
              <a:rPr lang="pl-PL" dirty="0" smtClean="0">
                <a:solidFill>
                  <a:schemeClr val="tx1"/>
                </a:solidFill>
              </a:rPr>
              <a:t> najsilniejsze, ale jednocześnie jest najsłabszy w łańcuchu kapitalizmu. Do tego musi zaistnieć tzw. sytuacja rewolucyjna:</a:t>
            </a:r>
          </a:p>
          <a:p>
            <a:r>
              <a:rPr lang="pl-PL" dirty="0" smtClean="0">
                <a:solidFill>
                  <a:schemeClr val="tx1"/>
                </a:solidFill>
              </a:rPr>
              <a:t>1) nastąpiło takie zaostrzenie sprzeczności klasowych, że nie mogą już być dogodzenia,</a:t>
            </a:r>
          </a:p>
          <a:p>
            <a:r>
              <a:rPr lang="pl-PL" dirty="0" smtClean="0">
                <a:solidFill>
                  <a:schemeClr val="tx1"/>
                </a:solidFill>
              </a:rPr>
              <a:t>2) doszło do skrajnego zubożenia klas wyzyskiwanych,</a:t>
            </a:r>
          </a:p>
          <a:p>
            <a:r>
              <a:rPr lang="pl-PL" dirty="0" smtClean="0">
                <a:solidFill>
                  <a:schemeClr val="tx1"/>
                </a:solidFill>
              </a:rPr>
              <a:t>3) dotychczasowa władza nie może żyć po „nowemu", a klasa wyzyskiwana </a:t>
            </a:r>
            <a:r>
              <a:rPr lang="pl-PL" b="1" dirty="0" smtClean="0">
                <a:solidFill>
                  <a:schemeClr val="tx1"/>
                </a:solidFill>
              </a:rPr>
              <a:t>już </a:t>
            </a:r>
            <a:r>
              <a:rPr lang="pl-PL" dirty="0" smtClean="0">
                <a:solidFill>
                  <a:schemeClr val="tx1"/>
                </a:solidFill>
              </a:rPr>
              <a:t>nie może żyć „po staremu”</a:t>
            </a:r>
          </a:p>
          <a:p>
            <a:r>
              <a:rPr lang="pl-PL" dirty="0" smtClean="0">
                <a:solidFill>
                  <a:schemeClr val="tx1"/>
                </a:solidFill>
              </a:rPr>
              <a:t>W momencie zwycięstwa rewolucji nastąpi okres dyktatury proletariatu: proletariat stanie się klasą panującą. Ale jednocześnie będzie to okres najpełniejszej demokracji. </a:t>
            </a:r>
          </a:p>
          <a:p>
            <a:r>
              <a:rPr lang="pl-PL" dirty="0" smtClean="0">
                <a:solidFill>
                  <a:schemeClr val="tx1"/>
                </a:solidFill>
              </a:rPr>
              <a:t>— dyktatura proletariatu to wykorzystanie władzy proletariatu do</a:t>
            </a:r>
          </a:p>
          <a:p>
            <a:r>
              <a:rPr lang="pl-PL" dirty="0" smtClean="0">
                <a:solidFill>
                  <a:schemeClr val="tx1"/>
                </a:solidFill>
              </a:rPr>
              <a:t>budownictwa socjalizmu, a następnie do zniesienia klas</a:t>
            </a:r>
          </a:p>
          <a:p>
            <a:endParaRPr lang="pl-PL" dirty="0" smtClean="0">
              <a:solidFill>
                <a:schemeClr val="tx1"/>
              </a:solidFill>
            </a:endParaRPr>
          </a:p>
          <a:p>
            <a:endParaRPr lang="pl-PL" dirty="0" smtClean="0">
              <a:solidFill>
                <a:schemeClr val="tx1"/>
              </a:solidFill>
            </a:endParaRP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779103" y="211347"/>
            <a:ext cx="10058400" cy="2743200"/>
          </a:xfrm>
        </p:spPr>
        <p:txBody>
          <a:bodyPr/>
          <a:lstStyle/>
          <a:p>
            <a:r>
              <a:rPr lang="pl-PL" dirty="0" smtClean="0"/>
              <a:t>Marksizm – socjalizm naukowy</a:t>
            </a:r>
            <a:endParaRPr lang="pl-PL" dirty="0"/>
          </a:p>
        </p:txBody>
      </p:sp>
      <p:sp>
        <p:nvSpPr>
          <p:cNvPr id="3" name="Symbol zastępczy zawartości 2"/>
          <p:cNvSpPr>
            <a:spLocks noGrp="1"/>
          </p:cNvSpPr>
          <p:nvPr>
            <p:ph type="body" idx="1"/>
          </p:nvPr>
        </p:nvSpPr>
        <p:spPr>
          <a:xfrm>
            <a:off x="641079" y="2191110"/>
            <a:ext cx="8535988" cy="1879600"/>
          </a:xfrm>
        </p:spPr>
        <p:txBody>
          <a:bodyPr>
            <a:normAutofit fontScale="92500" lnSpcReduction="20000"/>
          </a:bodyPr>
          <a:lstStyle/>
          <a:p>
            <a:pPr>
              <a:buFont typeface="Arial" pitchFamily="34" charset="0"/>
              <a:buChar char="•"/>
            </a:pPr>
            <a:r>
              <a:rPr lang="pl-PL" dirty="0" smtClean="0">
                <a:solidFill>
                  <a:schemeClr val="tx1"/>
                </a:solidFill>
              </a:rPr>
              <a:t> Metoda: materializm dialektyczny </a:t>
            </a:r>
          </a:p>
          <a:p>
            <a:pPr>
              <a:buFont typeface="Arial" pitchFamily="34" charset="0"/>
              <a:buChar char="•"/>
            </a:pPr>
            <a:r>
              <a:rPr lang="pl-PL" dirty="0" smtClean="0">
                <a:solidFill>
                  <a:schemeClr val="tx1"/>
                </a:solidFill>
              </a:rPr>
              <a:t> Zmiany jakościowe zmieniają się w zmiany ilościowe</a:t>
            </a:r>
          </a:p>
          <a:p>
            <a:pPr>
              <a:buFont typeface="Arial" pitchFamily="34" charset="0"/>
              <a:buChar char="•"/>
            </a:pPr>
            <a:r>
              <a:rPr lang="pl-PL" dirty="0" smtClean="0">
                <a:solidFill>
                  <a:schemeClr val="tx1"/>
                </a:solidFill>
              </a:rPr>
              <a:t> Redukcjonizm poznawczy </a:t>
            </a:r>
          </a:p>
          <a:p>
            <a:pPr>
              <a:buFont typeface="Arial" pitchFamily="34" charset="0"/>
              <a:buChar char="•"/>
            </a:pPr>
            <a:r>
              <a:rPr lang="pl-PL" dirty="0" smtClean="0">
                <a:solidFill>
                  <a:schemeClr val="tx1"/>
                </a:solidFill>
              </a:rPr>
              <a:t> Walka klas </a:t>
            </a:r>
          </a:p>
          <a:p>
            <a:pPr>
              <a:buFont typeface="Arial" pitchFamily="34" charset="0"/>
              <a:buChar char="•"/>
            </a:pPr>
            <a:r>
              <a:rPr lang="pl-PL" dirty="0" smtClean="0">
                <a:solidFill>
                  <a:schemeClr val="tx1"/>
                </a:solidFill>
              </a:rPr>
              <a:t> Rewolucja i historiozofia </a:t>
            </a:r>
            <a:endParaRPr lang="pl-PL"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4598" y="1298275"/>
            <a:ext cx="10058400" cy="2743200"/>
          </a:xfrm>
        </p:spPr>
        <p:txBody>
          <a:bodyPr>
            <a:normAutofit fontScale="90000"/>
          </a:bodyPr>
          <a:lstStyle/>
          <a:p>
            <a:pPr marL="457200" indent="-457200"/>
            <a:r>
              <a:rPr lang="pl-PL" sz="2000" dirty="0" smtClean="0"/>
              <a:t>	Historia to efekt stopniowego uświadamiania sobie przez ludzi wolności </a:t>
            </a:r>
            <a:br>
              <a:rPr lang="pl-PL" sz="2000" dirty="0" smtClean="0"/>
            </a:br>
            <a:r>
              <a:rPr lang="pl-PL" sz="2000" dirty="0" smtClean="0"/>
              <a:t/>
            </a:r>
            <a:br>
              <a:rPr lang="pl-PL" sz="2000" dirty="0" smtClean="0"/>
            </a:br>
            <a:r>
              <a:rPr lang="pl-PL" sz="2000" dirty="0" smtClean="0"/>
              <a:t>Dzieje powszechne są przejawianiem się ducha w czasie</a:t>
            </a:r>
            <a:br>
              <a:rPr lang="pl-PL" sz="2000" dirty="0" smtClean="0"/>
            </a:br>
            <a:r>
              <a:rPr lang="pl-PL" sz="2000" dirty="0" smtClean="0"/>
              <a:t/>
            </a:r>
            <a:br>
              <a:rPr lang="pl-PL" sz="2000" dirty="0" smtClean="0"/>
            </a:br>
            <a:r>
              <a:rPr lang="pl-PL" sz="2000" dirty="0" smtClean="0"/>
              <a:t>Postęp – w kolejnych stadiach rozwoju państwa coraz lepiej realizuje się nasza wolność</a:t>
            </a:r>
            <a:br>
              <a:rPr lang="pl-PL" sz="2000" dirty="0" smtClean="0"/>
            </a:br>
            <a:r>
              <a:rPr lang="pl-PL" sz="2000" dirty="0" smtClean="0"/>
              <a:t/>
            </a:r>
            <a:br>
              <a:rPr lang="pl-PL" sz="2000" dirty="0" smtClean="0"/>
            </a:br>
            <a:r>
              <a:rPr lang="pl-PL" sz="2000" dirty="0" smtClean="0"/>
              <a:t>Podłożem </a:t>
            </a:r>
            <a:r>
              <a:rPr lang="pl-PL" sz="2000" dirty="0" smtClean="0"/>
              <a:t>prawa jest w ogóle to, co duchowe, a jego </a:t>
            </a:r>
            <a:r>
              <a:rPr lang="pl-PL" sz="2000" dirty="0" smtClean="0"/>
              <a:t>Bliższą dziedziną i </a:t>
            </a:r>
            <a:r>
              <a:rPr lang="pl-PL" sz="2000" dirty="0" smtClean="0"/>
              <a:t>punktem wyj</a:t>
            </a:r>
            <a:r>
              <a:rPr lang="pl-PL" sz="2000" dirty="0" smtClean="0"/>
              <a:t></a:t>
            </a:r>
            <a:r>
              <a:rPr lang="pl-PL" sz="2000" dirty="0" err="1" smtClean="0"/>
              <a:t>ścia</a:t>
            </a:r>
            <a:r>
              <a:rPr lang="pl-PL" sz="2000" dirty="0" smtClean="0"/>
              <a:t> </a:t>
            </a:r>
            <a:r>
              <a:rPr lang="pl-PL" sz="2000" dirty="0" smtClean="0"/>
              <a:t>wola, która jest wolna, tak </a:t>
            </a:r>
            <a:r>
              <a:rPr lang="pl-PL" sz="2000" dirty="0" smtClean="0"/>
              <a:t>iż </a:t>
            </a:r>
            <a:r>
              <a:rPr lang="pl-PL" sz="2000" dirty="0" smtClean="0"/>
              <a:t>wolno</a:t>
            </a:r>
            <a:r>
              <a:rPr lang="pl-PL" sz="2000" dirty="0" smtClean="0"/>
              <a:t></a:t>
            </a:r>
            <a:r>
              <a:rPr lang="pl-PL" sz="2000" dirty="0" err="1" smtClean="0"/>
              <a:t>ść</a:t>
            </a:r>
            <a:r>
              <a:rPr lang="pl-PL" sz="2000" dirty="0" smtClean="0"/>
              <a:t> </a:t>
            </a:r>
            <a:r>
              <a:rPr lang="pl-PL" sz="2000" dirty="0" smtClean="0"/>
              <a:t>stanowi </a:t>
            </a:r>
            <a:r>
              <a:rPr lang="pl-PL" sz="2000" dirty="0" smtClean="0"/>
              <a:t>substancję </a:t>
            </a:r>
            <a:r>
              <a:rPr lang="pl-PL" sz="2000" dirty="0" smtClean="0"/>
              <a:t>i </a:t>
            </a:r>
            <a:r>
              <a:rPr lang="pl-PL" sz="2000" dirty="0" err="1" smtClean="0"/>
              <a:t>okre</a:t>
            </a:r>
            <a:r>
              <a:rPr lang="pl-PL" sz="2000" dirty="0" smtClean="0"/>
              <a:t></a:t>
            </a:r>
            <a:r>
              <a:rPr lang="pl-PL" sz="2000" dirty="0" err="1" smtClean="0"/>
              <a:t>ślenie</a:t>
            </a:r>
            <a:r>
              <a:rPr lang="pl-PL" sz="2000" dirty="0" smtClean="0"/>
              <a:t> </a:t>
            </a:r>
            <a:r>
              <a:rPr lang="pl-PL" sz="2000" dirty="0" smtClean="0"/>
              <a:t>prawa, a system prawny jest królestwem urzeczywistnionej wolnoci, jest </a:t>
            </a:r>
            <a:r>
              <a:rPr lang="pl-PL" sz="2000" dirty="0" smtClean="0"/>
              <a:t>światem </a:t>
            </a:r>
            <a:r>
              <a:rPr lang="pl-PL" sz="2000" dirty="0" smtClean="0"/>
              <a:t>ducha z niego samego wytworzonym jako jaka druga natura</a:t>
            </a:r>
            <a:endParaRPr lang="pl-PL" sz="2000" dirty="0"/>
          </a:p>
        </p:txBody>
      </p:sp>
      <p:sp>
        <p:nvSpPr>
          <p:cNvPr id="3" name="Symbol zastępczy tekstu 2"/>
          <p:cNvSpPr>
            <a:spLocks noGrp="1"/>
          </p:cNvSpPr>
          <p:nvPr>
            <p:ph type="body" idx="1"/>
          </p:nvPr>
        </p:nvSpPr>
        <p:spPr>
          <a:xfrm>
            <a:off x="701465" y="4692770"/>
            <a:ext cx="8535988" cy="1879600"/>
          </a:xfrm>
        </p:spPr>
        <p:txBody>
          <a:bodyPr/>
          <a:lstStyle/>
          <a:p>
            <a:r>
              <a:rPr lang="pl-PL" sz="3200" dirty="0" smtClean="0">
                <a:solidFill>
                  <a:schemeClr val="tx1"/>
                </a:solidFill>
              </a:rPr>
              <a:t>HEGEL – IDEALIZM </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554816" y="424291"/>
            <a:ext cx="8534400" cy="1507067"/>
          </a:xfrm>
        </p:spPr>
        <p:txBody>
          <a:bodyPr/>
          <a:lstStyle/>
          <a:p>
            <a:r>
              <a:rPr lang="pl-PL" dirty="0" smtClean="0"/>
              <a:t>Idealizm a materializm </a:t>
            </a:r>
            <a:endParaRPr lang="pl-PL" dirty="0"/>
          </a:p>
        </p:txBody>
      </p:sp>
      <p:graphicFrame>
        <p:nvGraphicFramePr>
          <p:cNvPr id="6" name="Symbol zastępczy zawartości 5"/>
          <p:cNvGraphicFramePr>
            <a:graphicFrameLocks noGrp="1"/>
          </p:cNvGraphicFramePr>
          <p:nvPr>
            <p:ph idx="1"/>
          </p:nvPr>
        </p:nvGraphicFramePr>
        <p:xfrm>
          <a:off x="494432" y="3066690"/>
          <a:ext cx="8534400" cy="2147115"/>
        </p:xfrm>
        <a:graphic>
          <a:graphicData uri="http://schemas.openxmlformats.org/drawingml/2006/table">
            <a:tbl>
              <a:tblPr firstRow="1" bandRow="1">
                <a:tableStyleId>{5C22544A-7EE6-4342-B048-85BDC9FD1C3A}</a:tableStyleId>
              </a:tblPr>
              <a:tblGrid>
                <a:gridCol w="4267200"/>
                <a:gridCol w="4267200"/>
              </a:tblGrid>
              <a:tr h="409755">
                <a:tc>
                  <a:txBody>
                    <a:bodyPr/>
                    <a:lstStyle/>
                    <a:p>
                      <a:r>
                        <a:rPr lang="pl-PL" dirty="0" smtClean="0"/>
                        <a:t>Idealizm</a:t>
                      </a:r>
                      <a:endParaRPr lang="pl-PL" dirty="0"/>
                    </a:p>
                  </a:txBody>
                  <a:tcPr/>
                </a:tc>
                <a:tc>
                  <a:txBody>
                    <a:bodyPr/>
                    <a:lstStyle/>
                    <a:p>
                      <a:r>
                        <a:rPr lang="pl-PL" dirty="0" smtClean="0"/>
                        <a:t>Materializm </a:t>
                      </a:r>
                      <a:endParaRPr lang="pl-PL" dirty="0"/>
                    </a:p>
                  </a:txBody>
                  <a:tcPr/>
                </a:tc>
              </a:tr>
              <a:tr h="370840">
                <a:tc>
                  <a:txBody>
                    <a:bodyPr/>
                    <a:lstStyle/>
                    <a:p>
                      <a:r>
                        <a:rPr lang="pl-PL" dirty="0" smtClean="0"/>
                        <a:t>Założenie</a:t>
                      </a:r>
                      <a:r>
                        <a:rPr lang="pl-PL" baseline="0" dirty="0" smtClean="0"/>
                        <a:t> o pierwotności ducha (świadomości, idei) wobec przyrody (materii). </a:t>
                      </a:r>
                    </a:p>
                    <a:p>
                      <a:r>
                        <a:rPr lang="pl-PL" baseline="0" dirty="0" smtClean="0"/>
                        <a:t>Opiera się na założeniu o istnienia sfery idei, wykraczającej poza świat odbierany zmysłami </a:t>
                      </a:r>
                      <a:endParaRPr lang="pl-PL" dirty="0"/>
                    </a:p>
                  </a:txBody>
                  <a:tcPr/>
                </a:tc>
                <a:tc>
                  <a:txBody>
                    <a:bodyPr/>
                    <a:lstStyle/>
                    <a:p>
                      <a:r>
                        <a:rPr lang="pl-PL" dirty="0" smtClean="0"/>
                        <a:t>Założenie,</a:t>
                      </a:r>
                      <a:r>
                        <a:rPr lang="pl-PL" baseline="0" dirty="0" smtClean="0"/>
                        <a:t> zgodnie z którym jedyną sferą rzeczywistości jest materia lub że wszystko stanowi modyfikację materii.</a:t>
                      </a:r>
                    </a:p>
                    <a:p>
                      <a:endParaRPr lang="pl-PL"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3224" y="0"/>
            <a:ext cx="10058400" cy="2743200"/>
          </a:xfrm>
        </p:spPr>
        <p:txBody>
          <a:bodyPr/>
          <a:lstStyle/>
          <a:p>
            <a:r>
              <a:rPr lang="pl-PL" dirty="0" smtClean="0"/>
              <a:t>Materializm dialektyczny </a:t>
            </a:r>
            <a:endParaRPr lang="pl-PL" dirty="0"/>
          </a:p>
        </p:txBody>
      </p:sp>
      <p:sp>
        <p:nvSpPr>
          <p:cNvPr id="3" name="Symbol zastępczy tekstu 2"/>
          <p:cNvSpPr>
            <a:spLocks noGrp="1"/>
          </p:cNvSpPr>
          <p:nvPr>
            <p:ph type="body" idx="1"/>
          </p:nvPr>
        </p:nvSpPr>
        <p:spPr>
          <a:xfrm>
            <a:off x="727343" y="1949569"/>
            <a:ext cx="9512211" cy="4390846"/>
          </a:xfrm>
        </p:spPr>
        <p:txBody>
          <a:bodyPr>
            <a:normAutofit fontScale="85000" lnSpcReduction="10000"/>
          </a:bodyPr>
          <a:lstStyle/>
          <a:p>
            <a:r>
              <a:rPr lang="pl-PL" dirty="0" smtClean="0">
                <a:solidFill>
                  <a:schemeClr val="tx1"/>
                </a:solidFill>
              </a:rPr>
              <a:t>Nauka o tym jak przeciwieństwa staja się tożsame. Dialektyka tłumaczy rozwój wszystkich sil świata, i przyrody  i społeczeństwa i ekonomii. </a:t>
            </a:r>
          </a:p>
          <a:p>
            <a:r>
              <a:rPr lang="pl-PL" dirty="0" smtClean="0">
                <a:solidFill>
                  <a:schemeClr val="tx1"/>
                </a:solidFill>
              </a:rPr>
              <a:t>Każda teza spotyka się ze swoim przeciwieństwem (Antytezą). Z nich rodzi się nowa jakość – synteza, która nie jest prostą negacją antytezy i nie jest taka sama jak </a:t>
            </a:r>
            <a:r>
              <a:rPr lang="pl-PL" sz="2100" dirty="0" smtClean="0">
                <a:solidFill>
                  <a:schemeClr val="tx1"/>
                </a:solidFill>
              </a:rPr>
              <a:t>teza.</a:t>
            </a:r>
          </a:p>
          <a:p>
            <a:r>
              <a:rPr lang="pl-PL" sz="2100" dirty="0" smtClean="0">
                <a:solidFill>
                  <a:schemeClr val="tx1"/>
                </a:solidFill>
              </a:rPr>
              <a:t>Istnieje tylko materia – odrzucenie jakichkolwiek koncepcji idealistycznych. Wszystko jest wynikiem ruchu materii </a:t>
            </a:r>
          </a:p>
          <a:p>
            <a:r>
              <a:rPr lang="pl-PL" sz="2100" dirty="0" smtClean="0">
                <a:solidFill>
                  <a:schemeClr val="tx1"/>
                </a:solidFill>
              </a:rPr>
              <a:t> A zatem ilość i jakość odpowiadają tu sobie wzajemnie i obustronnie;</a:t>
            </a:r>
          </a:p>
          <a:p>
            <a:r>
              <a:rPr lang="pl-PL" sz="2400" b="1" dirty="0" smtClean="0">
                <a:solidFill>
                  <a:schemeClr val="tx1"/>
                </a:solidFill>
              </a:rPr>
              <a:t>,,Zmiana formy ruchu jest zawsze procesem zachodzącym przynajmniej między dwoma ciałami, z których jedno traci określoną ilość ruchu danej jakości (np. ciepła), drugie zaś otrzymuje odpowiednią ilość ruchu innej jakości (ruch mechaniczny, elektryczność, rozkład chemiczny). A zatem ilość i jakość odpowiadają tu sobie wzajemnie i obustronnie”</a:t>
            </a:r>
            <a:endParaRPr lang="pl-PL" dirty="0" smtClean="0">
              <a:solidFill>
                <a:schemeClr val="tx1"/>
              </a:solidFill>
            </a:endParaRPr>
          </a:p>
          <a:p>
            <a:r>
              <a:rPr lang="pl-PL" dirty="0" smtClean="0">
                <a:solidFill>
                  <a:schemeClr val="tx1"/>
                </a:solidFill>
              </a:rPr>
              <a:t>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z296035V.jpg"/>
          <p:cNvPicPr>
            <a:picLocks noGrp="1" noChangeAspect="1"/>
          </p:cNvPicPr>
          <p:nvPr>
            <p:ph idx="1"/>
          </p:nvPr>
        </p:nvPicPr>
        <p:blipFill>
          <a:blip r:embed="rId2"/>
          <a:stretch>
            <a:fillRect/>
          </a:stretch>
        </p:blipFill>
        <p:spPr>
          <a:xfrm>
            <a:off x="1249171" y="379563"/>
            <a:ext cx="8662580" cy="623207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Redukcjonizm poznawczy </a:t>
            </a:r>
            <a:endParaRPr lang="pl-PL" dirty="0"/>
          </a:p>
        </p:txBody>
      </p:sp>
      <p:sp>
        <p:nvSpPr>
          <p:cNvPr id="3" name="Symbol zastępczy tekstu 2"/>
          <p:cNvSpPr>
            <a:spLocks noGrp="1"/>
          </p:cNvSpPr>
          <p:nvPr>
            <p:ph type="body" idx="1"/>
          </p:nvPr>
        </p:nvSpPr>
        <p:spPr>
          <a:xfrm>
            <a:off x="692838" y="2700068"/>
            <a:ext cx="8535988" cy="1879600"/>
          </a:xfrm>
        </p:spPr>
        <p:txBody>
          <a:bodyPr/>
          <a:lstStyle/>
          <a:p>
            <a:r>
              <a:rPr lang="pl-PL" dirty="0" smtClean="0">
                <a:solidFill>
                  <a:schemeClr val="tx1"/>
                </a:solidFill>
              </a:rPr>
              <a:t>Każde zjawisko z życia społecznego da się sprowadzić do jednej rzeczy – tj. RELACJI EKONOMICZNYCH – to tzw. BAZA.</a:t>
            </a:r>
          </a:p>
          <a:p>
            <a:r>
              <a:rPr lang="pl-PL" dirty="0" smtClean="0">
                <a:solidFill>
                  <a:schemeClr val="tx1"/>
                </a:solidFill>
              </a:rPr>
              <a:t>Wszystko zbudowane ponad tą bazą – ustrój polityczny, społeczny itp. – jest pochodną bazy. Jest to tzw. NADBUDOWA</a:t>
            </a:r>
            <a:endParaRPr lang="pl-PL"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8115" y="0"/>
            <a:ext cx="10058400" cy="2743200"/>
          </a:xfrm>
        </p:spPr>
        <p:txBody>
          <a:bodyPr/>
          <a:lstStyle/>
          <a:p>
            <a:pPr lvl="0"/>
            <a:r>
              <a:rPr lang="pl-PL" dirty="0" smtClean="0"/>
              <a:t>Walka klas</a:t>
            </a:r>
            <a:br>
              <a:rPr lang="pl-PL" dirty="0" smtClean="0"/>
            </a:br>
            <a:endParaRPr lang="pl-PL" dirty="0"/>
          </a:p>
        </p:txBody>
      </p:sp>
      <p:sp>
        <p:nvSpPr>
          <p:cNvPr id="3" name="Symbol zastępczy tekstu 2"/>
          <p:cNvSpPr>
            <a:spLocks noGrp="1"/>
          </p:cNvSpPr>
          <p:nvPr>
            <p:ph type="body" idx="1"/>
          </p:nvPr>
        </p:nvSpPr>
        <p:spPr>
          <a:xfrm>
            <a:off x="899872" y="1975450"/>
            <a:ext cx="9909026" cy="3942272"/>
          </a:xfrm>
        </p:spPr>
        <p:txBody>
          <a:bodyPr/>
          <a:lstStyle/>
          <a:p>
            <a:r>
              <a:rPr lang="pl-PL" dirty="0" smtClean="0">
                <a:solidFill>
                  <a:schemeClr val="tx1"/>
                </a:solidFill>
              </a:rPr>
              <a:t>Przeniesienie sprzeczności na grunt społeczny.</a:t>
            </a:r>
          </a:p>
          <a:p>
            <a:r>
              <a:rPr lang="pl-PL" dirty="0" smtClean="0">
                <a:solidFill>
                  <a:schemeClr val="tx1"/>
                </a:solidFill>
              </a:rPr>
              <a:t>Starcie przeciwstawnych sobie  klas społecznych w płaszczyźnie ideologicznej, politycznej  i ekonomicznej. </a:t>
            </a:r>
          </a:p>
          <a:p>
            <a:r>
              <a:rPr lang="pl-PL" dirty="0" smtClean="0">
                <a:solidFill>
                  <a:schemeClr val="tx1"/>
                </a:solidFill>
              </a:rPr>
              <a:t>Są rożne klasy społeczne -  klasy zalezą od danej formy historyczne j rozwoju produkcji. Klasy te mają różne idee oraz różną świadomość. </a:t>
            </a:r>
          </a:p>
          <a:p>
            <a:r>
              <a:rPr lang="pl-PL" dirty="0" smtClean="0">
                <a:solidFill>
                  <a:schemeClr val="tx1"/>
                </a:solidFill>
              </a:rPr>
              <a:t>Chodzi o to, że klasy posiadając  środki produkcji mogą wyzyskiwać inne lasy społeczne. Wynikiem tego jest podział społeczeństwa na klasy  sprzecznych interesach które toczą ze sobą walkę klas. </a:t>
            </a:r>
          </a:p>
          <a:p>
            <a:r>
              <a:rPr lang="pl-PL" dirty="0" smtClean="0">
                <a:solidFill>
                  <a:schemeClr val="tx1"/>
                </a:solidFill>
              </a:rPr>
              <a:t>Klasy wyzyskiwane - PROLETARIAT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35972" y="0"/>
            <a:ext cx="10058400" cy="2743200"/>
          </a:xfrm>
        </p:spPr>
        <p:txBody>
          <a:bodyPr/>
          <a:lstStyle/>
          <a:p>
            <a:r>
              <a:rPr lang="pl-PL" dirty="0" smtClean="0"/>
              <a:t>Ewolucja ustroju społecznego oraz Rewolucja </a:t>
            </a:r>
            <a:endParaRPr lang="pl-PL" dirty="0"/>
          </a:p>
        </p:txBody>
      </p:sp>
      <p:sp>
        <p:nvSpPr>
          <p:cNvPr id="3" name="Symbol zastępczy tekstu 2"/>
          <p:cNvSpPr>
            <a:spLocks noGrp="1"/>
          </p:cNvSpPr>
          <p:nvPr>
            <p:ph type="body" idx="1"/>
          </p:nvPr>
        </p:nvSpPr>
        <p:spPr>
          <a:xfrm>
            <a:off x="779103" y="2510286"/>
            <a:ext cx="8535988" cy="4347713"/>
          </a:xfrm>
        </p:spPr>
        <p:txBody>
          <a:bodyPr>
            <a:normAutofit/>
          </a:bodyPr>
          <a:lstStyle/>
          <a:p>
            <a:r>
              <a:rPr lang="pl-PL" dirty="0" err="1" smtClean="0">
                <a:solidFill>
                  <a:schemeClr val="tx1"/>
                </a:solidFill>
              </a:rPr>
              <a:t>Niewolnictwo-&gt;Feudalizm-&gt;Kapitalizm-&gt;Socjalizm-&gt;Komunizm</a:t>
            </a:r>
            <a:endParaRPr lang="pl-PL" dirty="0" smtClean="0">
              <a:solidFill>
                <a:schemeClr val="tx1"/>
              </a:solidFill>
            </a:endParaRPr>
          </a:p>
          <a:p>
            <a:r>
              <a:rPr lang="pl-PL" dirty="0" smtClean="0">
                <a:solidFill>
                  <a:schemeClr val="tx1"/>
                </a:solidFill>
              </a:rPr>
              <a:t>Kapitalizm zostanie obalony na drodze rewolucji – rewolucja jest nieunikniona, gdyż w kapitalizmie wzrastają  </a:t>
            </a:r>
            <a:r>
              <a:rPr lang="pl-PL" u="sng" dirty="0" smtClean="0">
                <a:solidFill>
                  <a:schemeClr val="tx1"/>
                </a:solidFill>
              </a:rPr>
              <a:t>sprzeczności </a:t>
            </a:r>
            <a:r>
              <a:rPr lang="pl-PL" dirty="0" smtClean="0">
                <a:solidFill>
                  <a:schemeClr val="tx1"/>
                </a:solidFill>
              </a:rPr>
              <a:t>klasami i walka ekonomiczna zamieni się w polityczną</a:t>
            </a:r>
          </a:p>
          <a:p>
            <a:r>
              <a:rPr lang="pl-PL" dirty="0" smtClean="0">
                <a:solidFill>
                  <a:schemeClr val="tx1"/>
                </a:solidFill>
              </a:rPr>
              <a:t>KOMUNIZM – forma społecznoekonomiczna stanowiąca ostatnie etap rozwoju ludzkości, który nastąpi po obaleniu kapitalizmu. Całkowite uspołecznienie Śródków produkcji, zniesienie społecznego podziału pracy, przekształcenie pracy w pierwsza potrzebę życiową ludzi oraz urzeczywistnienie zasady każdemu według zdolności, każdemu według potrzeb”</a:t>
            </a:r>
          </a:p>
          <a:p>
            <a:endParaRPr lang="pl-PL" dirty="0" smtClean="0">
              <a:solidFill>
                <a:schemeClr val="tx1"/>
              </a:solidFill>
            </a:endParaRPr>
          </a:p>
          <a:p>
            <a:endParaRPr lang="pl-PL" dirty="0" smtClean="0">
              <a:solidFill>
                <a:schemeClr val="tx1"/>
              </a:solidFill>
            </a:endParaRPr>
          </a:p>
          <a:p>
            <a:endParaRPr lang="pl-PL" dirty="0" smtClean="0">
              <a:solidFill>
                <a:schemeClr val="tx1"/>
              </a:solidFill>
            </a:endParaRPr>
          </a:p>
          <a:p>
            <a:endParaRPr lang="pl-PL" dirty="0">
              <a:solidFill>
                <a:schemeClr val="tx1"/>
              </a:solidFill>
            </a:endParaRPr>
          </a:p>
        </p:txBody>
      </p:sp>
    </p:spTree>
  </p:cSld>
  <p:clrMapOvr>
    <a:masterClrMapping/>
  </p:clrMapOvr>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742</TotalTime>
  <Words>849</Words>
  <Application>Microsoft Office PowerPoint</Application>
  <PresentationFormat>Niestandardowy</PresentationFormat>
  <Paragraphs>64</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Wycinek</vt:lpstr>
      <vt:lpstr>Heglizm, Socjalizm, komunizm </vt:lpstr>
      <vt:lpstr>Marksizm – socjalizm naukowy</vt:lpstr>
      <vt:lpstr> Historia to efekt stopniowego uświadamiania sobie przez ludzi wolności   Dzieje powszechne są przejawianiem się ducha w czasie  Postęp – w kolejnych stadiach rozwoju państwa coraz lepiej realizuje się nasza wolność  Podłożem prawa jest w ogóle to, co duchowe, a jego Bliższą dziedziną i punktem wyjścia wola, która jest wolna, tak iż wolność stanowi substancję i określenie prawa, a system prawny jest królestwem urzeczywistnionej wolnoci, jest światem ducha z niego samego wytworzonym jako jaka druga natura</vt:lpstr>
      <vt:lpstr>Idealizm a materializm </vt:lpstr>
      <vt:lpstr>Materializm dialektyczny </vt:lpstr>
      <vt:lpstr>Slajd 6</vt:lpstr>
      <vt:lpstr>Redukcjonizm poznawczy </vt:lpstr>
      <vt:lpstr>Walka klas </vt:lpstr>
      <vt:lpstr>Ewolucja ustroju społecznego oraz Rewolucja </vt:lpstr>
      <vt:lpstr>Podziały w ruchu rewolucyjnym: - Prawica – Reformizm (eduard Bernstein) - Centrum – centryzm (Karl Kautsky) - Lewica – rewolucjoniści (RóŻA Luksemburg)</vt:lpstr>
      <vt:lpstr>Reformizm </vt:lpstr>
      <vt:lpstr>Karl Kautsky – ,,Papież Marksizmu”</vt:lpstr>
      <vt:lpstr>,,Innowacje” do marksizmu: - centralizm demokratyczny - partia nowego typu - dyktatura proletariatu  - teoria rewolucji </vt:lpstr>
      <vt:lpstr>Partia typu leninowskiego i centralizm demokratyczny </vt:lpstr>
      <vt:lpstr>Teoria rewolucji i dyktatura proletariatu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and Government</dc:title>
  <dc:creator>Marcin</dc:creator>
  <cp:lastModifiedBy>MJ</cp:lastModifiedBy>
  <cp:revision>80</cp:revision>
  <dcterms:created xsi:type="dcterms:W3CDTF">2016-10-07T09:19:11Z</dcterms:created>
  <dcterms:modified xsi:type="dcterms:W3CDTF">2019-10-12T09:51:35Z</dcterms:modified>
</cp:coreProperties>
</file>