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78" r:id="rId4"/>
    <p:sldId id="263" r:id="rId5"/>
    <p:sldId id="264" r:id="rId6"/>
    <p:sldId id="265" r:id="rId7"/>
    <p:sldId id="266" r:id="rId8"/>
    <p:sldId id="267" r:id="rId9"/>
    <p:sldId id="268" r:id="rId10"/>
    <p:sldId id="269" r:id="rId11"/>
    <p:sldId id="270" r:id="rId12"/>
    <p:sldId id="271" r:id="rId13"/>
    <p:sldId id="272" r:id="rId14"/>
    <p:sldId id="273" r:id="rId15"/>
    <p:sldId id="274" r:id="rId16"/>
    <p:sldId id="257" r:id="rId17"/>
    <p:sldId id="259" r:id="rId18"/>
    <p:sldId id="260" r:id="rId19"/>
    <p:sldId id="261"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4" d="100"/>
          <a:sy n="114" d="100"/>
        </p:scale>
        <p:origin x="21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11/23/2019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11/23/2019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11/23/2019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57BA8-22E6-4271-A1F8-61C06A2539B6}"/>
              </a:ext>
            </a:extLst>
          </p:cNvPr>
          <p:cNvSpPr>
            <a:spLocks noGrp="1"/>
          </p:cNvSpPr>
          <p:nvPr>
            <p:ph type="ctrTitle"/>
          </p:nvPr>
        </p:nvSpPr>
        <p:spPr/>
        <p:txBody>
          <a:bodyPr/>
          <a:lstStyle/>
          <a:p>
            <a:r>
              <a:rPr lang="pl-PL" dirty="0"/>
              <a:t>Nabycie i utrata własności</a:t>
            </a:r>
          </a:p>
        </p:txBody>
      </p:sp>
      <p:sp>
        <p:nvSpPr>
          <p:cNvPr id="3" name="Podtytuł 2">
            <a:extLst>
              <a:ext uri="{FF2B5EF4-FFF2-40B4-BE49-F238E27FC236}">
                <a16:creationId xmlns:a16="http://schemas.microsoft.com/office/drawing/2014/main" id="{E4D9EF8B-72AE-438A-BA57-4428567A9829}"/>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1176494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13069B-2214-4CB8-A1BD-88C440F22C26}"/>
              </a:ext>
            </a:extLst>
          </p:cNvPr>
          <p:cNvSpPr>
            <a:spLocks noGrp="1"/>
          </p:cNvSpPr>
          <p:nvPr>
            <p:ph type="title"/>
          </p:nvPr>
        </p:nvSpPr>
        <p:spPr/>
        <p:txBody>
          <a:bodyPr/>
          <a:lstStyle/>
          <a:p>
            <a:r>
              <a:rPr lang="pl-PL" dirty="0"/>
              <a:t>Zasiedzenie</a:t>
            </a:r>
          </a:p>
        </p:txBody>
      </p:sp>
      <p:sp>
        <p:nvSpPr>
          <p:cNvPr id="3" name="Symbol zastępczy zawartości 2">
            <a:extLst>
              <a:ext uri="{FF2B5EF4-FFF2-40B4-BE49-F238E27FC236}">
                <a16:creationId xmlns:a16="http://schemas.microsoft.com/office/drawing/2014/main" id="{194CC839-6F72-4992-9F68-67236296B02D}"/>
              </a:ext>
            </a:extLst>
          </p:cNvPr>
          <p:cNvSpPr>
            <a:spLocks noGrp="1"/>
          </p:cNvSpPr>
          <p:nvPr>
            <p:ph idx="1"/>
          </p:nvPr>
        </p:nvSpPr>
        <p:spPr/>
        <p:txBody>
          <a:bodyPr/>
          <a:lstStyle/>
          <a:p>
            <a:r>
              <a:rPr lang="pl-PL" dirty="0"/>
              <a:t>Małoletni właściciel nieruchomości: zasiedzenie nie może się skończyć przez upływem 2 lat od uzyskania pełnoletniości pierwotnego właściciela ( art. 173 k.c.) </a:t>
            </a:r>
          </a:p>
          <a:p>
            <a:r>
              <a:rPr lang="pl-PL" dirty="0"/>
              <a:t>Przeniesienie posiadania w trakcie biegu zasiedzenia: możliwość doliczenia przez nowego posiadacza okresu posiadania przez jego poprzednika, jednak jeżeli poprzedni posiadacz nieruchomości nabył posiadanie w złej wierze, to łączny okres posiadania przez </a:t>
            </a:r>
            <a:r>
              <a:rPr lang="pl-PL" dirty="0" err="1"/>
              <a:t>nabywę</a:t>
            </a:r>
            <a:r>
              <a:rPr lang="pl-PL" dirty="0"/>
              <a:t> i zbywcę nie może być krótszy niż 30 lat (art. 176 k.c.)</a:t>
            </a:r>
          </a:p>
        </p:txBody>
      </p:sp>
    </p:spTree>
    <p:extLst>
      <p:ext uri="{BB962C8B-B14F-4D97-AF65-F5344CB8AC3E}">
        <p14:creationId xmlns:p14="http://schemas.microsoft.com/office/powerpoint/2010/main" val="437334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6DD8ED-7CA8-48BC-9AB4-23D96EE502C4}"/>
              </a:ext>
            </a:extLst>
          </p:cNvPr>
          <p:cNvSpPr>
            <a:spLocks noGrp="1"/>
          </p:cNvSpPr>
          <p:nvPr>
            <p:ph type="title"/>
          </p:nvPr>
        </p:nvSpPr>
        <p:spPr/>
        <p:txBody>
          <a:bodyPr/>
          <a:lstStyle/>
          <a:p>
            <a:r>
              <a:rPr lang="pl-PL" dirty="0"/>
              <a:t>Inne wypadki nabycia i utraty własności</a:t>
            </a:r>
          </a:p>
        </p:txBody>
      </p:sp>
      <p:sp>
        <p:nvSpPr>
          <p:cNvPr id="3" name="Symbol zastępczy zawartości 2">
            <a:extLst>
              <a:ext uri="{FF2B5EF4-FFF2-40B4-BE49-F238E27FC236}">
                <a16:creationId xmlns:a16="http://schemas.microsoft.com/office/drawing/2014/main" id="{11813C84-766C-45CE-9E26-8C2D8CD22DE7}"/>
              </a:ext>
            </a:extLst>
          </p:cNvPr>
          <p:cNvSpPr>
            <a:spLocks noGrp="1"/>
          </p:cNvSpPr>
          <p:nvPr>
            <p:ph idx="1"/>
          </p:nvPr>
        </p:nvSpPr>
        <p:spPr/>
        <p:txBody>
          <a:bodyPr/>
          <a:lstStyle/>
          <a:p>
            <a:r>
              <a:rPr lang="pl-PL" b="1" dirty="0"/>
              <a:t>Zawłaszczenie rzeczy niczyjej</a:t>
            </a:r>
            <a:r>
              <a:rPr lang="pl-PL" dirty="0"/>
              <a:t>: właściciel może wyzbyć się rzeczy ruchomej przez to, że w takim zamiarze rzecz porzuci (art. 180 k.c.); nabycie rzeczy niczyjej przez objęcie jej w posiadanie samoistne ( art. 181 k.c.) </a:t>
            </a:r>
          </a:p>
          <a:p>
            <a:r>
              <a:rPr lang="pl-PL" b="1" dirty="0"/>
              <a:t>Odrębna regulacja problematyki roju pszczół </a:t>
            </a:r>
            <a:r>
              <a:rPr lang="pl-PL" dirty="0"/>
              <a:t>(art. 182 k.c.): rój pszczół staje się niczyim jeżeli właściciel nie odszukał go w terminie 3 dni, w tym celu właścicielowi wolno wejść na cudzy grunt. Jeżeli rój osiadł w ulu niezajętym właściciel może domagać się jego wydania za zwrotem kosztów, natomiast jeżeli rój osiadł w ulu zajętym staje się własnością tego, czyj rój był, który się w ulu wcześniej znajdował.</a:t>
            </a:r>
          </a:p>
        </p:txBody>
      </p:sp>
    </p:spTree>
    <p:extLst>
      <p:ext uri="{BB962C8B-B14F-4D97-AF65-F5344CB8AC3E}">
        <p14:creationId xmlns:p14="http://schemas.microsoft.com/office/powerpoint/2010/main" val="3691154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78DDE2-2F0C-416C-9586-352350D2BD1C}"/>
              </a:ext>
            </a:extLst>
          </p:cNvPr>
          <p:cNvSpPr>
            <a:spLocks noGrp="1"/>
          </p:cNvSpPr>
          <p:nvPr>
            <p:ph type="title"/>
          </p:nvPr>
        </p:nvSpPr>
        <p:spPr>
          <a:xfrm>
            <a:off x="3187148" y="115017"/>
            <a:ext cx="8610600" cy="1293028"/>
          </a:xfrm>
        </p:spPr>
        <p:txBody>
          <a:bodyPr/>
          <a:lstStyle/>
          <a:p>
            <a:r>
              <a:rPr lang="pl-PL" dirty="0"/>
              <a:t>Znalezienie rzeczy</a:t>
            </a:r>
          </a:p>
        </p:txBody>
      </p:sp>
      <p:sp>
        <p:nvSpPr>
          <p:cNvPr id="3" name="Symbol zastępczy zawartości 2">
            <a:extLst>
              <a:ext uri="{FF2B5EF4-FFF2-40B4-BE49-F238E27FC236}">
                <a16:creationId xmlns:a16="http://schemas.microsoft.com/office/drawing/2014/main" id="{B08BFE78-8ED2-48B0-B3E2-EB3342B495ED}"/>
              </a:ext>
            </a:extLst>
          </p:cNvPr>
          <p:cNvSpPr>
            <a:spLocks noGrp="1"/>
          </p:cNvSpPr>
          <p:nvPr>
            <p:ph idx="1"/>
          </p:nvPr>
        </p:nvSpPr>
        <p:spPr>
          <a:xfrm>
            <a:off x="394253" y="1113183"/>
            <a:ext cx="11403496" cy="5473147"/>
          </a:xfrm>
        </p:spPr>
        <p:txBody>
          <a:bodyPr>
            <a:normAutofit fontScale="92500" lnSpcReduction="10000"/>
          </a:bodyPr>
          <a:lstStyle/>
          <a:p>
            <a:pPr marL="0" indent="0">
              <a:buNone/>
            </a:pPr>
            <a:r>
              <a:rPr lang="pl-PL" dirty="0"/>
              <a:t>• Ustawa z dnia 20 lutego 2015 r. o rzeczach znalezionych, </a:t>
            </a:r>
          </a:p>
          <a:p>
            <a:pPr marL="0" indent="0">
              <a:buNone/>
            </a:pPr>
            <a:r>
              <a:rPr lang="pl-PL" dirty="0"/>
              <a:t>• Kodeks cywilny - Art. 187. [Przemilczenie] </a:t>
            </a:r>
          </a:p>
          <a:p>
            <a:pPr marL="0" indent="0">
              <a:buNone/>
            </a:pPr>
            <a:r>
              <a:rPr lang="pl-PL" dirty="0"/>
              <a:t>§ 1. Rzecz znaleziona, która nie zostanie przez osobę uprawnioną odebrana w ciągu roku od dnia doręczenia jej wezwania do odbioru, a w przypadku niemożności wezwania - w ciągu dwóch lat od dnia jej znalezienia, staje się własnością znalazcy, jeżeli uczynił on zadość swoim obowiązkom. Jeżeli jednak rzecz została oddana staroście, znalazca staje się jej właścicielem, jeżeli rzecz odebrał w wyznaczonym przez starostę terminie. </a:t>
            </a:r>
          </a:p>
          <a:p>
            <a:pPr marL="0" indent="0">
              <a:buNone/>
            </a:pPr>
            <a:r>
              <a:rPr lang="pl-PL" dirty="0"/>
              <a:t> § 2. Rzecz znaleziona będąca zabytkiem lub materiałem archiwalnym po upływie terminu do jej odebrania przez osobę uprawnioną staje się własnością Skarbu Państwa. Inne rzeczy znalezione stają się własnością powiatu po upływie terminu do ich odbioru przez znalazcę. </a:t>
            </a:r>
          </a:p>
          <a:p>
            <a:pPr marL="0" indent="0">
              <a:buNone/>
            </a:pPr>
            <a:r>
              <a:rPr lang="pl-PL" dirty="0"/>
              <a:t>§ 3. Z chwilą nabycia własności rzeczy przez znalazcę, powiat albo Skarb Państwa wygasają obciążające ją ograniczone prawa rzeczowe. </a:t>
            </a:r>
          </a:p>
          <a:p>
            <a:pPr marL="0" indent="0">
              <a:buNone/>
            </a:pPr>
            <a:r>
              <a:rPr lang="pl-PL" dirty="0"/>
              <a:t>Art. 189. [Skarb] • Jeżeli rzecz znaleziono w takich okolicznościach, że poszukiwanie właściciela byłoby oczywiście bezcelowe, staje się ona przedmiotem współwłasności w częściach ułamkowych znalazcy i właściciela nieruchomości, na której rzecz została znaleziona, jeżeli jednak rzecz ta jest zabytkiem lub materiałem archiwalnym, staje się ona własnością Skarbu Państwa, a znalazca jest obowiązany wydać ją niezwłocznie właściwemu staroście.</a:t>
            </a:r>
          </a:p>
        </p:txBody>
      </p:sp>
    </p:spTree>
    <p:extLst>
      <p:ext uri="{BB962C8B-B14F-4D97-AF65-F5344CB8AC3E}">
        <p14:creationId xmlns:p14="http://schemas.microsoft.com/office/powerpoint/2010/main" val="2741085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03278E-1764-4EF9-B15A-2BC4EAF5228A}"/>
              </a:ext>
            </a:extLst>
          </p:cNvPr>
          <p:cNvSpPr>
            <a:spLocks noGrp="1"/>
          </p:cNvSpPr>
          <p:nvPr>
            <p:ph type="title"/>
          </p:nvPr>
        </p:nvSpPr>
        <p:spPr>
          <a:xfrm>
            <a:off x="2895600" y="221034"/>
            <a:ext cx="8610600" cy="1293028"/>
          </a:xfrm>
        </p:spPr>
        <p:txBody>
          <a:bodyPr/>
          <a:lstStyle/>
          <a:p>
            <a:r>
              <a:rPr lang="pl-PL" dirty="0"/>
              <a:t>Znalezienie</a:t>
            </a:r>
          </a:p>
        </p:txBody>
      </p:sp>
      <p:sp>
        <p:nvSpPr>
          <p:cNvPr id="3" name="Symbol zastępczy zawartości 2">
            <a:extLst>
              <a:ext uri="{FF2B5EF4-FFF2-40B4-BE49-F238E27FC236}">
                <a16:creationId xmlns:a16="http://schemas.microsoft.com/office/drawing/2014/main" id="{346DF252-3131-46D3-9EEA-065B70CFB4B8}"/>
              </a:ext>
            </a:extLst>
          </p:cNvPr>
          <p:cNvSpPr>
            <a:spLocks noGrp="1"/>
          </p:cNvSpPr>
          <p:nvPr>
            <p:ph idx="1"/>
          </p:nvPr>
        </p:nvSpPr>
        <p:spPr>
          <a:xfrm>
            <a:off x="685800" y="1285462"/>
            <a:ext cx="10820400" cy="4933224"/>
          </a:xfrm>
        </p:spPr>
        <p:txBody>
          <a:bodyPr>
            <a:normAutofit lnSpcReduction="10000"/>
          </a:bodyPr>
          <a:lstStyle/>
          <a:p>
            <a:r>
              <a:rPr lang="pl-PL" dirty="0"/>
              <a:t>Ustawa o rzeczach znalezionych wprowadza minimalną wartość rzeczy znalezionej (100 zł), która warunkuje wystąpienie uprawnień i obowiązków zarówno znalazcy, jak i właściwego organu do jej przechowywania i poszukiwania właściciela </a:t>
            </a:r>
          </a:p>
          <a:p>
            <a:r>
              <a:rPr lang="pl-PL" dirty="0"/>
              <a:t>Obowiązki uczciwego znalazcy, dopiero przemilczenie poprzedniego właściciela uzasadnia nabycie prawa własności. Zawiadomienie osoby uprawnionej/ starosty </a:t>
            </a:r>
          </a:p>
          <a:p>
            <a:r>
              <a:rPr lang="pl-PL" dirty="0"/>
              <a:t>Rzeczy znalezione w budynkach publicznych i środkach transportu publicznego – rzecz należy oddać właściwemu zarządcy </a:t>
            </a:r>
          </a:p>
          <a:p>
            <a:r>
              <a:rPr lang="pl-PL" dirty="0"/>
              <a:t>Znaleźne - 10 % wartości jeżeli roszczenie zostanie zgłoszone najpóźniej przy wydaniu osobie uprawnionej/miesiąc po zawiadomieniu o wydaniu jeśli rzecz nie była przechowywana przez znalazcę </a:t>
            </a:r>
          </a:p>
          <a:p>
            <a:r>
              <a:rPr lang="pl-PL" dirty="0"/>
              <a:t>Nowa regulacja dotyczy skarbów, które nie stanowią zabytków archeologicznych w rozumieniu przepisów ustawy o ochronie zabytków; Nagroda w przypadku gdy rzecz znaleziona jest zabytkiem lub materiałem archiwalnym i stała się własnością Skarbu Państwa</a:t>
            </a:r>
          </a:p>
        </p:txBody>
      </p:sp>
    </p:spTree>
    <p:extLst>
      <p:ext uri="{BB962C8B-B14F-4D97-AF65-F5344CB8AC3E}">
        <p14:creationId xmlns:p14="http://schemas.microsoft.com/office/powerpoint/2010/main" val="2626520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738FCA-2D17-43F9-86C7-2D8BBFE8B8C0}"/>
              </a:ext>
            </a:extLst>
          </p:cNvPr>
          <p:cNvSpPr>
            <a:spLocks noGrp="1"/>
          </p:cNvSpPr>
          <p:nvPr>
            <p:ph type="title"/>
          </p:nvPr>
        </p:nvSpPr>
        <p:spPr/>
        <p:txBody>
          <a:bodyPr/>
          <a:lstStyle/>
          <a:p>
            <a:r>
              <a:rPr lang="pl-PL" dirty="0"/>
              <a:t>Inne wypadki nabycia i utraty własności</a:t>
            </a:r>
          </a:p>
        </p:txBody>
      </p:sp>
      <p:sp>
        <p:nvSpPr>
          <p:cNvPr id="3" name="Symbol zastępczy zawartości 2">
            <a:extLst>
              <a:ext uri="{FF2B5EF4-FFF2-40B4-BE49-F238E27FC236}">
                <a16:creationId xmlns:a16="http://schemas.microsoft.com/office/drawing/2014/main" id="{88146CBE-26EE-465F-8A5D-7C7191906672}"/>
              </a:ext>
            </a:extLst>
          </p:cNvPr>
          <p:cNvSpPr>
            <a:spLocks noGrp="1"/>
          </p:cNvSpPr>
          <p:nvPr>
            <p:ph idx="1"/>
          </p:nvPr>
        </p:nvSpPr>
        <p:spPr/>
        <p:txBody>
          <a:bodyPr/>
          <a:lstStyle/>
          <a:p>
            <a:r>
              <a:rPr lang="pl-PL" dirty="0"/>
              <a:t>Art. 190 k.c. – pożytki naturalne pobrane przez uprawnionego w momencie ich odłączenia od rzeczy (np. zbiór płodów rolnych) </a:t>
            </a:r>
          </a:p>
          <a:p>
            <a:r>
              <a:rPr lang="pl-PL" dirty="0"/>
              <a:t>Art. 191 k.c. połączenie z nieruchomością rzeczy ruchomej w taki sposób, że stała się ona częścią składową nieruchomości (np. sadzenie drzew) </a:t>
            </a:r>
          </a:p>
          <a:p>
            <a:r>
              <a:rPr lang="pl-PL" dirty="0"/>
              <a:t>Przetworzenie, połączenie, pomieszanie (art. 192 i 193 k.c.)</a:t>
            </a:r>
          </a:p>
        </p:txBody>
      </p:sp>
    </p:spTree>
    <p:extLst>
      <p:ext uri="{BB962C8B-B14F-4D97-AF65-F5344CB8AC3E}">
        <p14:creationId xmlns:p14="http://schemas.microsoft.com/office/powerpoint/2010/main" val="1498101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0FF8EDF-FE9D-4785-89C5-C2334A0B85D4}"/>
              </a:ext>
            </a:extLst>
          </p:cNvPr>
          <p:cNvSpPr>
            <a:spLocks noGrp="1"/>
          </p:cNvSpPr>
          <p:nvPr>
            <p:ph type="title"/>
          </p:nvPr>
        </p:nvSpPr>
        <p:spPr/>
        <p:txBody>
          <a:bodyPr/>
          <a:lstStyle/>
          <a:p>
            <a:r>
              <a:rPr lang="pl-PL" dirty="0"/>
              <a:t>Kazusy nabycie i utrata własności </a:t>
            </a:r>
          </a:p>
        </p:txBody>
      </p:sp>
      <p:sp>
        <p:nvSpPr>
          <p:cNvPr id="5" name="Symbol zastępczy tekstu 4">
            <a:extLst>
              <a:ext uri="{FF2B5EF4-FFF2-40B4-BE49-F238E27FC236}">
                <a16:creationId xmlns:a16="http://schemas.microsoft.com/office/drawing/2014/main" id="{872D2749-75B2-43E7-8FBA-C70928C2F4F2}"/>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3425242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52C3CE-2598-4EE4-B9E8-56CD1EBB38C0}"/>
              </a:ext>
            </a:extLst>
          </p:cNvPr>
          <p:cNvSpPr>
            <a:spLocks noGrp="1"/>
          </p:cNvSpPr>
          <p:nvPr>
            <p:ph type="title"/>
          </p:nvPr>
        </p:nvSpPr>
        <p:spPr>
          <a:xfrm>
            <a:off x="3279913" y="-10042"/>
            <a:ext cx="8610600" cy="1293028"/>
          </a:xfrm>
        </p:spPr>
        <p:txBody>
          <a:bodyPr/>
          <a:lstStyle/>
          <a:p>
            <a:r>
              <a:rPr lang="pl-PL" dirty="0"/>
              <a:t>Kazus</a:t>
            </a:r>
          </a:p>
        </p:txBody>
      </p:sp>
      <p:sp>
        <p:nvSpPr>
          <p:cNvPr id="3" name="Symbol zastępczy zawartości 2">
            <a:extLst>
              <a:ext uri="{FF2B5EF4-FFF2-40B4-BE49-F238E27FC236}">
                <a16:creationId xmlns:a16="http://schemas.microsoft.com/office/drawing/2014/main" id="{C39BDB8F-E875-45FA-A839-826BDD04E483}"/>
              </a:ext>
            </a:extLst>
          </p:cNvPr>
          <p:cNvSpPr>
            <a:spLocks noGrp="1"/>
          </p:cNvSpPr>
          <p:nvPr>
            <p:ph idx="1"/>
          </p:nvPr>
        </p:nvSpPr>
        <p:spPr>
          <a:xfrm>
            <a:off x="-1" y="1590261"/>
            <a:ext cx="11890513" cy="4863547"/>
          </a:xfrm>
        </p:spPr>
        <p:txBody>
          <a:bodyPr>
            <a:normAutofit lnSpcReduction="10000"/>
          </a:bodyPr>
          <a:lstStyle/>
          <a:p>
            <a:pPr algn="just"/>
            <a:r>
              <a:rPr lang="pl-PL" dirty="0"/>
              <a:t>Maciej jest opiekunem. Jego klientkami są dwie starsze malarki – Aldona i Adela. Do jego obowiązków należy pomoc klientkom w robieniu zakupów. Raz na tydzień Maciej idzie do sklepu malarskiego, kupując dla pań, którymi się opiekuje farby oraz zamówione przez nie ramy do obrazów – w czwartek robi zakupy dla Aldony, w piątek dla Adeli. Pewnego dnia Pani Adela prosi Maćka o zakupienie ramy do obrazu o wymiarach 40x60 cm. Maciek przywozi jej ramę z białego dębu, delikatnie „postarzaną”, podając bardzo atrakcyjną cenę. Gdy Pani Adela pyta dlaczego cena jest taka niska, Maciej odpowiada, że zakupił ramę w hurtowni u kolegi, który dał mu zniżkę. Zadowolona Pani Adela płaci za ramę. W tym samym czasie Pani Aldona poszukuje w domu ramy do obrazu z bielonego dębu, kiedy nie może jej znaleźć pyta Maćka czy jej nie widział. Maciek odpowiada, że wyrzucił tę ramę w zeszłym tygodniu, bo Pani Aldona go o to prosiła. Starsza Pani nie pamięta wprawdzie takie rozmowy, ale jest pewna, że nie kazałaby wyrzucić tak cennej ramy, jednak nie sprzeciwia się słowom młodszego od niej przecież i mającego lepszą pamięć, opiekuna. </a:t>
            </a:r>
          </a:p>
          <a:p>
            <a:pPr algn="just"/>
            <a:r>
              <a:rPr lang="pl-PL" dirty="0"/>
              <a:t>Czy Pani Adela nabyła własność ramy, jeśli nie została ona zakupiona w hurtowni, a zabrana Pani Aldonie? </a:t>
            </a:r>
          </a:p>
        </p:txBody>
      </p:sp>
    </p:spTree>
    <p:extLst>
      <p:ext uri="{BB962C8B-B14F-4D97-AF65-F5344CB8AC3E}">
        <p14:creationId xmlns:p14="http://schemas.microsoft.com/office/powerpoint/2010/main" val="1161824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BCF50-79C5-43B5-8C1E-37C9C3F9F089}"/>
              </a:ext>
            </a:extLst>
          </p:cNvPr>
          <p:cNvSpPr>
            <a:spLocks noGrp="1"/>
          </p:cNvSpPr>
          <p:nvPr>
            <p:ph type="title"/>
          </p:nvPr>
        </p:nvSpPr>
        <p:spPr>
          <a:xfrm>
            <a:off x="3067878" y="22251"/>
            <a:ext cx="8610600" cy="1293028"/>
          </a:xfrm>
        </p:spPr>
        <p:txBody>
          <a:bodyPr/>
          <a:lstStyle/>
          <a:p>
            <a:r>
              <a:rPr lang="pl-PL" dirty="0"/>
              <a:t>Kazus</a:t>
            </a:r>
          </a:p>
        </p:txBody>
      </p:sp>
      <p:sp>
        <p:nvSpPr>
          <p:cNvPr id="3" name="Symbol zastępczy zawartości 2">
            <a:extLst>
              <a:ext uri="{FF2B5EF4-FFF2-40B4-BE49-F238E27FC236}">
                <a16:creationId xmlns:a16="http://schemas.microsoft.com/office/drawing/2014/main" id="{E4B8B78C-4305-44F9-AAAC-6382DDB76CBA}"/>
              </a:ext>
            </a:extLst>
          </p:cNvPr>
          <p:cNvSpPr>
            <a:spLocks noGrp="1"/>
          </p:cNvSpPr>
          <p:nvPr>
            <p:ph idx="1"/>
          </p:nvPr>
        </p:nvSpPr>
        <p:spPr>
          <a:xfrm>
            <a:off x="212035" y="1497496"/>
            <a:ext cx="11648661" cy="5088834"/>
          </a:xfrm>
        </p:spPr>
        <p:txBody>
          <a:bodyPr/>
          <a:lstStyle/>
          <a:p>
            <a:r>
              <a:rPr lang="pl-PL" dirty="0"/>
              <a:t>Andrzej sprzedał będącemu w dobrej wierze Janowi telewizor, stanowiący przedmiot własności Anny oraz wydał go, a Jan objął go w posiadanie samoistne. Po roku Jan sprzedał telewizor Andrzejowi. Anna, która o tych wydarzeniach nie wiedziała, domaga się od Andrzeja wydania telewizora, powołują się na swoje prawo własności. Ten odmawia, twierdząc, że to jemu przysługuje prawo własności, gdyż nabył rzecz od właściciela. </a:t>
            </a:r>
          </a:p>
          <a:p>
            <a:r>
              <a:rPr lang="pl-PL" dirty="0"/>
              <a:t>Oceń stanowisko stron. </a:t>
            </a:r>
          </a:p>
        </p:txBody>
      </p:sp>
    </p:spTree>
    <p:extLst>
      <p:ext uri="{BB962C8B-B14F-4D97-AF65-F5344CB8AC3E}">
        <p14:creationId xmlns:p14="http://schemas.microsoft.com/office/powerpoint/2010/main" val="1132637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D8FD2-353D-4770-9269-788C8964F6F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5E73076-4917-4C0E-9D33-534C51A22FB1}"/>
              </a:ext>
            </a:extLst>
          </p:cNvPr>
          <p:cNvSpPr>
            <a:spLocks noGrp="1"/>
          </p:cNvSpPr>
          <p:nvPr>
            <p:ph idx="1"/>
          </p:nvPr>
        </p:nvSpPr>
        <p:spPr/>
        <p:txBody>
          <a:bodyPr/>
          <a:lstStyle/>
          <a:p>
            <a:pPr algn="just"/>
            <a:r>
              <a:rPr lang="pl-PL" dirty="0"/>
              <a:t>Jan zawarł z Bankiem A umowę kredytu (w formie aktu notarialnego). Zgodnie z treścią tej umowy jako zabezpieczenie spłaty kredytu Jan przeniósł na Bank A własność swej nieruchomości, przy czym jednocześnie strony postanowiły, że w razie spłaty całości zadłużenia bank przeniesie własność z powrotem na Jana. Jan ma problemy finansowe i zaprzestał spłaty wymagalnych rat kredytu. Domaga się wydania nieruchomości, twierdząc, że nadal jest jej właścicielem, gdyż umowa przeniesienia własności nieruchomości na bank była nieważna jako pozorna, a nadto była ona niedopuszczalną z mocy art. 157 par. 1 k.c. umową warunkową.</a:t>
            </a:r>
          </a:p>
          <a:p>
            <a:pPr algn="just"/>
            <a:r>
              <a:rPr lang="pl-PL" dirty="0"/>
              <a:t>Oceń stanowisko Jana oraz omów dopuszczalność i konstrukcję prawną zabezpieczenia wierzytelności poprzez tzw. przewłaszczenie na zabezpieczenie. </a:t>
            </a:r>
          </a:p>
        </p:txBody>
      </p:sp>
    </p:spTree>
    <p:extLst>
      <p:ext uri="{BB962C8B-B14F-4D97-AF65-F5344CB8AC3E}">
        <p14:creationId xmlns:p14="http://schemas.microsoft.com/office/powerpoint/2010/main" val="4197229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4601CE-6872-4E7F-8417-46856353104A}"/>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FDD2BD25-B684-4DF0-98F9-C08FD3052992}"/>
              </a:ext>
            </a:extLst>
          </p:cNvPr>
          <p:cNvSpPr>
            <a:spLocks noGrp="1"/>
          </p:cNvSpPr>
          <p:nvPr>
            <p:ph idx="1"/>
          </p:nvPr>
        </p:nvSpPr>
        <p:spPr/>
        <p:txBody>
          <a:bodyPr/>
          <a:lstStyle/>
          <a:p>
            <a:r>
              <a:rPr lang="pl-PL" dirty="0"/>
              <a:t>Tomasz jako kupujący i Jan jako sprzedawca zawali umowę sprzedaży, której przedmiot określono w umowie jako „50 monitorów AAA666”, po czym w chwili zawarcia umowy Jan posiadał w magazynie 120 monitorów tego typu. Tomasz oświadczył Janowi, że odbierze towar po tygodniu. Po trzech dniach Tomasz dowiedział się, że w magazynie Jana pojawiła się Ewa, która kupiła cały posiadany przez Jana zapas (120 sztuk) monitorów – zostały one jej wydane zapłaciła cenę. Tomasz domaga się od Ewy wydania 50 monitorów, powołując się na nabycie prawa własności z chwilą zawarcia umowy (podwójny skutek sprzedaży, art. 155 par. 1 k.c.) Ewa uważa, że to ona jest ich właścicielem. </a:t>
            </a:r>
          </a:p>
          <a:p>
            <a:r>
              <a:rPr lang="pl-PL" dirty="0"/>
              <a:t>Proszę ocenić stanowisko stron. </a:t>
            </a:r>
          </a:p>
        </p:txBody>
      </p:sp>
    </p:spTree>
    <p:extLst>
      <p:ext uri="{BB962C8B-B14F-4D97-AF65-F5344CB8AC3E}">
        <p14:creationId xmlns:p14="http://schemas.microsoft.com/office/powerpoint/2010/main" val="149920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F5D854-A3B3-48BD-A7E4-80F8BB495F0E}"/>
              </a:ext>
            </a:extLst>
          </p:cNvPr>
          <p:cNvSpPr>
            <a:spLocks noGrp="1"/>
          </p:cNvSpPr>
          <p:nvPr>
            <p:ph type="title"/>
          </p:nvPr>
        </p:nvSpPr>
        <p:spPr/>
        <p:txBody>
          <a:bodyPr/>
          <a:lstStyle/>
          <a:p>
            <a:r>
              <a:rPr lang="pl-PL" dirty="0"/>
              <a:t>Nabycie i utrata własności</a:t>
            </a:r>
          </a:p>
        </p:txBody>
      </p:sp>
      <p:sp>
        <p:nvSpPr>
          <p:cNvPr id="3" name="Symbol zastępczy zawartości 2">
            <a:extLst>
              <a:ext uri="{FF2B5EF4-FFF2-40B4-BE49-F238E27FC236}">
                <a16:creationId xmlns:a16="http://schemas.microsoft.com/office/drawing/2014/main" id="{8F8970B5-83C7-49CC-B7E5-3B6FDE420103}"/>
              </a:ext>
            </a:extLst>
          </p:cNvPr>
          <p:cNvSpPr>
            <a:spLocks noGrp="1"/>
          </p:cNvSpPr>
          <p:nvPr>
            <p:ph idx="1"/>
          </p:nvPr>
        </p:nvSpPr>
        <p:spPr/>
        <p:txBody>
          <a:bodyPr>
            <a:normAutofit/>
          </a:bodyPr>
          <a:lstStyle/>
          <a:p>
            <a:pPr marL="0" indent="0">
              <a:buNone/>
            </a:pPr>
            <a:r>
              <a:rPr lang="pl-PL" dirty="0"/>
              <a:t>Zdarzenia cywilnoprawne powodujące nabycie (utratę) prawa własności: </a:t>
            </a:r>
          </a:p>
          <a:p>
            <a:pPr marL="0" indent="0">
              <a:buNone/>
            </a:pPr>
            <a:endParaRPr lang="pl-PL" dirty="0"/>
          </a:p>
          <a:p>
            <a:pPr>
              <a:buFontTx/>
              <a:buChar char="-"/>
            </a:pPr>
            <a:r>
              <a:rPr lang="pl-PL" dirty="0"/>
              <a:t>Umowy przeniesienia własności</a:t>
            </a:r>
          </a:p>
          <a:p>
            <a:pPr lvl="1">
              <a:buFontTx/>
              <a:buChar char="-"/>
            </a:pPr>
            <a:r>
              <a:rPr lang="pl-PL" dirty="0"/>
              <a:t> np. sprzedaż, zamiana, darowizna </a:t>
            </a:r>
          </a:p>
          <a:p>
            <a:pPr>
              <a:buFontTx/>
              <a:buChar char="-"/>
            </a:pPr>
            <a:r>
              <a:rPr lang="pl-PL" dirty="0"/>
              <a:t>Nabycie z mocy prawa </a:t>
            </a:r>
          </a:p>
          <a:p>
            <a:pPr lvl="1">
              <a:buFontTx/>
              <a:buChar char="-"/>
            </a:pPr>
            <a:r>
              <a:rPr lang="pl-PL" dirty="0"/>
              <a:t>np. zasiedzenie </a:t>
            </a:r>
          </a:p>
          <a:p>
            <a:pPr>
              <a:buFontTx/>
              <a:buChar char="-"/>
            </a:pPr>
            <a:r>
              <a:rPr lang="pl-PL" dirty="0"/>
              <a:t>Nabycie z mocy orzeczenia sądowego</a:t>
            </a:r>
          </a:p>
          <a:p>
            <a:pPr lvl="1">
              <a:buFontTx/>
              <a:buChar char="-"/>
            </a:pPr>
            <a:r>
              <a:rPr lang="pl-PL" dirty="0"/>
              <a:t>np. zniesienie współwłasności </a:t>
            </a:r>
          </a:p>
        </p:txBody>
      </p:sp>
    </p:spTree>
    <p:extLst>
      <p:ext uri="{BB962C8B-B14F-4D97-AF65-F5344CB8AC3E}">
        <p14:creationId xmlns:p14="http://schemas.microsoft.com/office/powerpoint/2010/main" val="2539485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7A05F1-E049-4F42-BEEF-B75160E878BD}"/>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04C8505A-9C59-431F-AAA6-7E8B7041D6B1}"/>
              </a:ext>
            </a:extLst>
          </p:cNvPr>
          <p:cNvSpPr>
            <a:spLocks noGrp="1"/>
          </p:cNvSpPr>
          <p:nvPr>
            <p:ph idx="1"/>
          </p:nvPr>
        </p:nvSpPr>
        <p:spPr/>
        <p:txBody>
          <a:bodyPr/>
          <a:lstStyle/>
          <a:p>
            <a:r>
              <a:rPr lang="pl-PL" dirty="0"/>
              <a:t>Katarzyna wniosła o stwierdzenie nabycia w drodze zasiedzenia własności nieruchomości, którą opisała we wniosku. Działka, której dotyczy wniosek, była w posiadaniu przez poprzedników prawnych Katarzyny na podstawie umowy użytkowania wieczystego. Okres w jakim rodzice Katarzyny byli użytkownikami wieczystymi nieruchomości Katarzyna doliczyła do swojego posiadania. </a:t>
            </a:r>
          </a:p>
          <a:p>
            <a:r>
              <a:rPr lang="pl-PL" dirty="0"/>
              <a:t>Czy możliwe jest zasiedzenie nieruchomości, którą poprzednicy prawni dysponowali na podstawie użytkowania wieczystego? Czy do okresu prowadzącego do nabycia przez zasiedzenia własności nieruchomości można doliczyć okres, w którym poprzednicy prawni Katarzyny posiadali nieruchomość na podstawie umowy użytkowania wieczystego? </a:t>
            </a:r>
          </a:p>
        </p:txBody>
      </p:sp>
    </p:spTree>
    <p:extLst>
      <p:ext uri="{BB962C8B-B14F-4D97-AF65-F5344CB8AC3E}">
        <p14:creationId xmlns:p14="http://schemas.microsoft.com/office/powerpoint/2010/main" val="2460519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9B0F2C-D9D1-4E6B-84BF-B380A886F402}"/>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491B4773-8345-4DAD-B7FA-418E3AFEA98C}"/>
              </a:ext>
            </a:extLst>
          </p:cNvPr>
          <p:cNvSpPr>
            <a:spLocks noGrp="1"/>
          </p:cNvSpPr>
          <p:nvPr>
            <p:ph idx="1"/>
          </p:nvPr>
        </p:nvSpPr>
        <p:spPr/>
        <p:txBody>
          <a:bodyPr/>
          <a:lstStyle/>
          <a:p>
            <a:r>
              <a:rPr lang="pl-PL" dirty="0"/>
              <a:t>Adam jest poczatkującym artystą. Specjalizuje się w sztuce nowoczesnej i postanowił stworzyć instalację. Poszukując materiałów do swego dzieła trafił na strych swego wuja Antoniego, gdzie znalazł kilka cennych przedmiotów wykonanych z brązu oraz fragmenty żelaznej konstrukcji, z których postanowił wykonać instalację. Po zaprezentowaniu jej na wystawie, zgłosił się do Adama kolekcjoner sztuki Jaromir i zaproponował kupno instalacji za kwotę 500 tysięcy euro. Adam wyraził zgodę i sprzedaż doszła do skutki. </a:t>
            </a:r>
          </a:p>
          <a:p>
            <a:r>
              <a:rPr lang="pl-PL" dirty="0"/>
              <a:t>Czy Adam był właścicielem instalacji jeśli wykonał ją z materiałów należących w całości do wuja?</a:t>
            </a:r>
          </a:p>
          <a:p>
            <a:r>
              <a:rPr lang="pl-PL" dirty="0"/>
              <a:t>Czy mógł skutecznie rozporządzić tym przedmiotem? </a:t>
            </a:r>
          </a:p>
          <a:p>
            <a:pPr marL="0" indent="0">
              <a:buNone/>
            </a:pPr>
            <a:endParaRPr lang="pl-PL" dirty="0"/>
          </a:p>
        </p:txBody>
      </p:sp>
    </p:spTree>
    <p:extLst>
      <p:ext uri="{BB962C8B-B14F-4D97-AF65-F5344CB8AC3E}">
        <p14:creationId xmlns:p14="http://schemas.microsoft.com/office/powerpoint/2010/main" val="76591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38A946-6CD1-46E5-8342-956FCC6ACED1}"/>
              </a:ext>
            </a:extLst>
          </p:cNvPr>
          <p:cNvSpPr>
            <a:spLocks noGrp="1"/>
          </p:cNvSpPr>
          <p:nvPr>
            <p:ph type="title"/>
          </p:nvPr>
        </p:nvSpPr>
        <p:spPr/>
        <p:txBody>
          <a:bodyPr>
            <a:normAutofit fontScale="90000"/>
          </a:bodyPr>
          <a:lstStyle/>
          <a:p>
            <a:r>
              <a:rPr lang="pl-PL" dirty="0"/>
              <a:t>Pierwotne i pochodne nabycie własności: </a:t>
            </a:r>
            <a:br>
              <a:rPr lang="pl-PL" dirty="0"/>
            </a:br>
            <a:endParaRPr lang="pl-PL" dirty="0"/>
          </a:p>
        </p:txBody>
      </p:sp>
      <p:sp>
        <p:nvSpPr>
          <p:cNvPr id="4" name="Symbol zastępczy tekstu 3">
            <a:extLst>
              <a:ext uri="{FF2B5EF4-FFF2-40B4-BE49-F238E27FC236}">
                <a16:creationId xmlns:a16="http://schemas.microsoft.com/office/drawing/2014/main" id="{073E9A75-9B1E-4D3A-A353-D11137D5AB3C}"/>
              </a:ext>
            </a:extLst>
          </p:cNvPr>
          <p:cNvSpPr>
            <a:spLocks noGrp="1"/>
          </p:cNvSpPr>
          <p:nvPr>
            <p:ph type="body" idx="1"/>
          </p:nvPr>
        </p:nvSpPr>
        <p:spPr/>
        <p:txBody>
          <a:bodyPr/>
          <a:lstStyle/>
          <a:p>
            <a:r>
              <a:rPr lang="pl-PL" b="1" dirty="0"/>
              <a:t>Pierwotne</a:t>
            </a:r>
            <a:endParaRPr lang="pl-PL" dirty="0"/>
          </a:p>
        </p:txBody>
      </p:sp>
      <p:sp>
        <p:nvSpPr>
          <p:cNvPr id="3" name="Symbol zastępczy zawartości 2">
            <a:extLst>
              <a:ext uri="{FF2B5EF4-FFF2-40B4-BE49-F238E27FC236}">
                <a16:creationId xmlns:a16="http://schemas.microsoft.com/office/drawing/2014/main" id="{8F97CADA-7EFB-4D01-AAEC-66826CC0C601}"/>
              </a:ext>
            </a:extLst>
          </p:cNvPr>
          <p:cNvSpPr>
            <a:spLocks noGrp="1"/>
          </p:cNvSpPr>
          <p:nvPr>
            <p:ph sz="half" idx="2"/>
          </p:nvPr>
        </p:nvSpPr>
        <p:spPr/>
        <p:txBody>
          <a:bodyPr>
            <a:normAutofit/>
          </a:bodyPr>
          <a:lstStyle/>
          <a:p>
            <a:pPr marL="0" indent="0">
              <a:buNone/>
            </a:pPr>
            <a:r>
              <a:rPr lang="pl-PL" dirty="0"/>
              <a:t>• nabywca nie wywodzi swego prawa od poprzednika, lecz nabywa je niezależnie od czyichkolwiek uprawnień (np. zasiedzenie, zawłaszczenie porzuconej rzeczy ruchomej)</a:t>
            </a:r>
          </a:p>
          <a:p>
            <a:endParaRPr lang="pl-PL" dirty="0"/>
          </a:p>
        </p:txBody>
      </p:sp>
      <p:sp>
        <p:nvSpPr>
          <p:cNvPr id="5" name="Symbol zastępczy tekstu 4">
            <a:extLst>
              <a:ext uri="{FF2B5EF4-FFF2-40B4-BE49-F238E27FC236}">
                <a16:creationId xmlns:a16="http://schemas.microsoft.com/office/drawing/2014/main" id="{949B79C4-0A88-4C21-9658-73C96E954050}"/>
              </a:ext>
            </a:extLst>
          </p:cNvPr>
          <p:cNvSpPr>
            <a:spLocks noGrp="1"/>
          </p:cNvSpPr>
          <p:nvPr>
            <p:ph type="body" sz="quarter" idx="3"/>
          </p:nvPr>
        </p:nvSpPr>
        <p:spPr/>
        <p:txBody>
          <a:bodyPr/>
          <a:lstStyle/>
          <a:p>
            <a:r>
              <a:rPr lang="pl-PL" b="1" dirty="0"/>
              <a:t>Pochodne</a:t>
            </a:r>
            <a:endParaRPr lang="pl-PL" dirty="0"/>
          </a:p>
        </p:txBody>
      </p:sp>
      <p:sp>
        <p:nvSpPr>
          <p:cNvPr id="6" name="Symbol zastępczy zawartości 5">
            <a:extLst>
              <a:ext uri="{FF2B5EF4-FFF2-40B4-BE49-F238E27FC236}">
                <a16:creationId xmlns:a16="http://schemas.microsoft.com/office/drawing/2014/main" id="{F6CA55BA-AFBD-4286-B378-39E6DBD0B2CC}"/>
              </a:ext>
            </a:extLst>
          </p:cNvPr>
          <p:cNvSpPr>
            <a:spLocks noGrp="1"/>
          </p:cNvSpPr>
          <p:nvPr>
            <p:ph sz="quarter" idx="4"/>
          </p:nvPr>
        </p:nvSpPr>
        <p:spPr/>
        <p:txBody>
          <a:bodyPr>
            <a:normAutofit/>
          </a:bodyPr>
          <a:lstStyle/>
          <a:p>
            <a:r>
              <a:rPr lang="pl-PL" dirty="0"/>
              <a:t>• nabycie przez następstwo prawne między dotychczasowym właścicielem a nabywcą; przeniesienie własności (sukcesja singularna), dziedziczenie (sukcesja uniwersalna); zasada </a:t>
            </a:r>
            <a:r>
              <a:rPr lang="pl-PL" dirty="0" err="1"/>
              <a:t>nemo</a:t>
            </a:r>
            <a:r>
              <a:rPr lang="pl-PL" dirty="0"/>
              <a:t> plus iuris in </a:t>
            </a:r>
            <a:r>
              <a:rPr lang="pl-PL" dirty="0" err="1"/>
              <a:t>alium</a:t>
            </a:r>
            <a:r>
              <a:rPr lang="pl-PL" dirty="0"/>
              <a:t> </a:t>
            </a:r>
            <a:r>
              <a:rPr lang="pl-PL" dirty="0" err="1"/>
              <a:t>transfere</a:t>
            </a:r>
            <a:r>
              <a:rPr lang="pl-PL" dirty="0"/>
              <a:t> </a:t>
            </a:r>
            <a:r>
              <a:rPr lang="pl-PL" dirty="0" err="1"/>
              <a:t>potest</a:t>
            </a:r>
            <a:r>
              <a:rPr lang="pl-PL" dirty="0"/>
              <a:t> </a:t>
            </a:r>
            <a:r>
              <a:rPr lang="pl-PL" dirty="0" err="1"/>
              <a:t>quam</a:t>
            </a:r>
            <a:r>
              <a:rPr lang="pl-PL" dirty="0"/>
              <a:t> </a:t>
            </a:r>
            <a:r>
              <a:rPr lang="pl-PL" dirty="0" err="1"/>
              <a:t>ipse</a:t>
            </a:r>
            <a:r>
              <a:rPr lang="pl-PL" dirty="0"/>
              <a:t> </a:t>
            </a:r>
            <a:r>
              <a:rPr lang="pl-PL" dirty="0" err="1"/>
              <a:t>habet</a:t>
            </a:r>
            <a:endParaRPr lang="pl-PL" dirty="0"/>
          </a:p>
          <a:p>
            <a:endParaRPr lang="pl-PL" dirty="0"/>
          </a:p>
        </p:txBody>
      </p:sp>
    </p:spTree>
    <p:extLst>
      <p:ext uri="{BB962C8B-B14F-4D97-AF65-F5344CB8AC3E}">
        <p14:creationId xmlns:p14="http://schemas.microsoft.com/office/powerpoint/2010/main" val="296110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A3409E-7F6E-4EFB-A343-C94141B9539E}"/>
              </a:ext>
            </a:extLst>
          </p:cNvPr>
          <p:cNvSpPr>
            <a:spLocks noGrp="1"/>
          </p:cNvSpPr>
          <p:nvPr>
            <p:ph type="title"/>
          </p:nvPr>
        </p:nvSpPr>
        <p:spPr/>
        <p:txBody>
          <a:bodyPr/>
          <a:lstStyle/>
          <a:p>
            <a:r>
              <a:rPr lang="pl-PL" dirty="0"/>
              <a:t>Przeniesienie własności</a:t>
            </a:r>
          </a:p>
        </p:txBody>
      </p:sp>
      <p:sp>
        <p:nvSpPr>
          <p:cNvPr id="3" name="Symbol zastępczy zawartości 2">
            <a:extLst>
              <a:ext uri="{FF2B5EF4-FFF2-40B4-BE49-F238E27FC236}">
                <a16:creationId xmlns:a16="http://schemas.microsoft.com/office/drawing/2014/main" id="{6336848E-8EA8-4A36-8137-763B039BD2A9}"/>
              </a:ext>
            </a:extLst>
          </p:cNvPr>
          <p:cNvSpPr>
            <a:spLocks noGrp="1"/>
          </p:cNvSpPr>
          <p:nvPr>
            <p:ph idx="1"/>
          </p:nvPr>
        </p:nvSpPr>
        <p:spPr/>
        <p:txBody>
          <a:bodyPr/>
          <a:lstStyle/>
          <a:p>
            <a:r>
              <a:rPr lang="pl-PL" dirty="0"/>
              <a:t>Przejście własności na podstawie umowy, a więc w wyniku zgodnych oświadczeń woli zbywcy i nabywcy</a:t>
            </a:r>
          </a:p>
          <a:p>
            <a:r>
              <a:rPr lang="pl-PL" dirty="0"/>
              <a:t>rzeczy oznaczone co do tożsamości </a:t>
            </a:r>
          </a:p>
          <a:p>
            <a:r>
              <a:rPr lang="pl-PL" dirty="0"/>
              <a:t>rzeczy oznaczone co do gatunku   </a:t>
            </a:r>
            <a:r>
              <a:rPr lang="pl-PL" dirty="0">
                <a:sym typeface="Wingdings" panose="05000000000000000000" pitchFamily="2" charset="2"/>
              </a:rPr>
              <a:t></a:t>
            </a:r>
            <a:r>
              <a:rPr lang="pl-PL" dirty="0"/>
              <a:t> różnica? </a:t>
            </a:r>
          </a:p>
          <a:p>
            <a:pPr marL="0" indent="0">
              <a:buNone/>
            </a:pPr>
            <a:r>
              <a:rPr lang="pl-PL" dirty="0"/>
              <a:t>• Model umowy o podwójnym skutku: zobowiązująco – rozporządzającym (art. 155 k.c.)</a:t>
            </a:r>
          </a:p>
        </p:txBody>
      </p:sp>
    </p:spTree>
    <p:extLst>
      <p:ext uri="{BB962C8B-B14F-4D97-AF65-F5344CB8AC3E}">
        <p14:creationId xmlns:p14="http://schemas.microsoft.com/office/powerpoint/2010/main" val="353047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D5264D-2FCA-4C31-BF90-CA13B152959F}"/>
              </a:ext>
            </a:extLst>
          </p:cNvPr>
          <p:cNvSpPr>
            <a:spLocks noGrp="1"/>
          </p:cNvSpPr>
          <p:nvPr>
            <p:ph type="title"/>
          </p:nvPr>
        </p:nvSpPr>
        <p:spPr/>
        <p:txBody>
          <a:bodyPr>
            <a:normAutofit fontScale="90000"/>
          </a:bodyPr>
          <a:lstStyle/>
          <a:p>
            <a:r>
              <a:rPr lang="pl-PL" dirty="0"/>
              <a:t>Przeniesienie własności rzeczy oznaczonych co do tożsamości</a:t>
            </a:r>
          </a:p>
        </p:txBody>
      </p:sp>
      <p:sp>
        <p:nvSpPr>
          <p:cNvPr id="3" name="Symbol zastępczy zawartości 2">
            <a:extLst>
              <a:ext uri="{FF2B5EF4-FFF2-40B4-BE49-F238E27FC236}">
                <a16:creationId xmlns:a16="http://schemas.microsoft.com/office/drawing/2014/main" id="{435F36AD-2FB9-4E26-8F69-1A9C01CD861E}"/>
              </a:ext>
            </a:extLst>
          </p:cNvPr>
          <p:cNvSpPr>
            <a:spLocks noGrp="1"/>
          </p:cNvSpPr>
          <p:nvPr>
            <p:ph idx="1"/>
          </p:nvPr>
        </p:nvSpPr>
        <p:spPr/>
        <p:txBody>
          <a:bodyPr>
            <a:normAutofit lnSpcReduction="10000"/>
          </a:bodyPr>
          <a:lstStyle/>
          <a:p>
            <a:r>
              <a:rPr lang="pl-PL" dirty="0"/>
              <a:t>Następuje </a:t>
            </a:r>
            <a:r>
              <a:rPr lang="pl-PL" i="1" dirty="0"/>
              <a:t>solo </a:t>
            </a:r>
            <a:r>
              <a:rPr lang="pl-PL" i="1" dirty="0" err="1"/>
              <a:t>consensu</a:t>
            </a:r>
            <a:r>
              <a:rPr lang="pl-PL" i="1" dirty="0"/>
              <a:t> </a:t>
            </a:r>
            <a:r>
              <a:rPr lang="pl-PL" dirty="0"/>
              <a:t>z chwilą zawarcia umowy, chyba że strony inaczej postanowią lub wynika to z ustawy. </a:t>
            </a:r>
          </a:p>
          <a:p>
            <a:r>
              <a:rPr lang="pl-PL" dirty="0"/>
              <a:t>Własność nieruchomości nie może być przeniesiona pod warunkiem lub z zastrzeżeniem terminu (art. 157 § 1 k.c.) </a:t>
            </a:r>
          </a:p>
          <a:p>
            <a:r>
              <a:rPr lang="pl-PL" dirty="0"/>
              <a:t>Jeżeli umowa zobowiązująca do przeniesienia własności nieruchomości została zawarta pod warunkiem lub z zastrzeżeniem terminu, do przeniesienia własności niezbędna będzie druga bezwarunkowa umowa ze skutkiem rozporządzającym (art. 157 § 2 k.c.). </a:t>
            </a:r>
          </a:p>
          <a:p>
            <a:pPr marL="0" indent="0">
              <a:buNone/>
            </a:pPr>
            <a:r>
              <a:rPr lang="pl-PL" dirty="0"/>
              <a:t>Przykład: pierwokup nieruchomości niezabudowanej na rzecz gminy wynikający z ustawy o gospodarce nieruchomościami. </a:t>
            </a:r>
          </a:p>
          <a:p>
            <a:pPr marL="0" indent="0">
              <a:buNone/>
            </a:pPr>
            <a:r>
              <a:rPr lang="pl-PL" dirty="0"/>
              <a:t>• Nieruchomości: akt notarialny, materialna i formalna kauzalność umowy przeniesienia prawa własności, wpis do księgi wieczystej</a:t>
            </a:r>
            <a:endParaRPr lang="pl-PL" b="1" dirty="0"/>
          </a:p>
        </p:txBody>
      </p:sp>
    </p:spTree>
    <p:extLst>
      <p:ext uri="{BB962C8B-B14F-4D97-AF65-F5344CB8AC3E}">
        <p14:creationId xmlns:p14="http://schemas.microsoft.com/office/powerpoint/2010/main" val="409609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B3DC2B-FF5C-422A-B0F6-043B61374D9B}"/>
              </a:ext>
            </a:extLst>
          </p:cNvPr>
          <p:cNvSpPr>
            <a:spLocks noGrp="1"/>
          </p:cNvSpPr>
          <p:nvPr>
            <p:ph type="title"/>
          </p:nvPr>
        </p:nvSpPr>
        <p:spPr/>
        <p:txBody>
          <a:bodyPr>
            <a:normAutofit fontScale="90000"/>
          </a:bodyPr>
          <a:lstStyle/>
          <a:p>
            <a:r>
              <a:rPr lang="pl-PL" dirty="0"/>
              <a:t>Przeniesienie własności rzeczy oznaczonych co do gatunku oraz rzeczy przyszłych</a:t>
            </a:r>
          </a:p>
        </p:txBody>
      </p:sp>
      <p:sp>
        <p:nvSpPr>
          <p:cNvPr id="3" name="Symbol zastępczy zawartości 2">
            <a:extLst>
              <a:ext uri="{FF2B5EF4-FFF2-40B4-BE49-F238E27FC236}">
                <a16:creationId xmlns:a16="http://schemas.microsoft.com/office/drawing/2014/main" id="{96CB1F8D-616D-4819-B04C-B11A27A05131}"/>
              </a:ext>
            </a:extLst>
          </p:cNvPr>
          <p:cNvSpPr>
            <a:spLocks noGrp="1"/>
          </p:cNvSpPr>
          <p:nvPr>
            <p:ph idx="1"/>
          </p:nvPr>
        </p:nvSpPr>
        <p:spPr/>
        <p:txBody>
          <a:bodyPr/>
          <a:lstStyle/>
          <a:p>
            <a:r>
              <a:rPr lang="pl-PL" dirty="0"/>
              <a:t>Niezbędne jest przeniesienie posiadania (art. 155 § 2 k.c.) – czynność prawna realna </a:t>
            </a:r>
          </a:p>
          <a:p>
            <a:r>
              <a:rPr lang="pl-PL" dirty="0"/>
              <a:t>Zawierana jest jedna umowa zobowiązująco – rozporządzająca, ale obok złożenia oświadczeń woli wymagane jest dokonanie dalszej czynności przeniesienia posiadania – odroczenie rzeczowego skutku umowy, ponieważ przedmiotem własności mogą być tylko istniejące rzeczy zindywidualizowane</a:t>
            </a:r>
          </a:p>
        </p:txBody>
      </p:sp>
    </p:spTree>
    <p:extLst>
      <p:ext uri="{BB962C8B-B14F-4D97-AF65-F5344CB8AC3E}">
        <p14:creationId xmlns:p14="http://schemas.microsoft.com/office/powerpoint/2010/main" val="156435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8275A3-A06A-4E94-8431-26B97EE44476}"/>
              </a:ext>
            </a:extLst>
          </p:cNvPr>
          <p:cNvSpPr>
            <a:spLocks noGrp="1"/>
          </p:cNvSpPr>
          <p:nvPr>
            <p:ph type="title"/>
          </p:nvPr>
        </p:nvSpPr>
        <p:spPr/>
        <p:txBody>
          <a:bodyPr>
            <a:normAutofit fontScale="90000"/>
          </a:bodyPr>
          <a:lstStyle/>
          <a:p>
            <a:r>
              <a:rPr lang="pl-PL" dirty="0"/>
              <a:t>Nabycie prawa własności rzeczy ruchomej od nieuprawnionego </a:t>
            </a:r>
          </a:p>
        </p:txBody>
      </p:sp>
      <p:sp>
        <p:nvSpPr>
          <p:cNvPr id="3" name="Symbol zastępczy zawartości 2">
            <a:extLst>
              <a:ext uri="{FF2B5EF4-FFF2-40B4-BE49-F238E27FC236}">
                <a16:creationId xmlns:a16="http://schemas.microsoft.com/office/drawing/2014/main" id="{1CAD3508-F483-4995-82A6-CFDBE8443DE0}"/>
              </a:ext>
            </a:extLst>
          </p:cNvPr>
          <p:cNvSpPr>
            <a:spLocks noGrp="1"/>
          </p:cNvSpPr>
          <p:nvPr>
            <p:ph idx="1"/>
          </p:nvPr>
        </p:nvSpPr>
        <p:spPr/>
        <p:txBody>
          <a:bodyPr/>
          <a:lstStyle/>
          <a:p>
            <a:r>
              <a:rPr lang="pl-PL" dirty="0"/>
              <a:t>Wyjątek od zasady </a:t>
            </a:r>
            <a:r>
              <a:rPr lang="pl-PL" dirty="0" err="1"/>
              <a:t>nemo</a:t>
            </a:r>
            <a:r>
              <a:rPr lang="pl-PL" dirty="0"/>
              <a:t> plus iuris in </a:t>
            </a:r>
            <a:r>
              <a:rPr lang="pl-PL" dirty="0" err="1"/>
              <a:t>alium</a:t>
            </a:r>
            <a:r>
              <a:rPr lang="pl-PL" dirty="0"/>
              <a:t> </a:t>
            </a:r>
            <a:r>
              <a:rPr lang="pl-PL" dirty="0" err="1"/>
              <a:t>transfere</a:t>
            </a:r>
            <a:r>
              <a:rPr lang="pl-PL" dirty="0"/>
              <a:t> </a:t>
            </a:r>
            <a:r>
              <a:rPr lang="pl-PL" dirty="0" err="1"/>
              <a:t>potest</a:t>
            </a:r>
            <a:r>
              <a:rPr lang="pl-PL" dirty="0"/>
              <a:t>, </a:t>
            </a:r>
            <a:r>
              <a:rPr lang="pl-PL" dirty="0" err="1"/>
              <a:t>quam</a:t>
            </a:r>
            <a:r>
              <a:rPr lang="pl-PL" dirty="0"/>
              <a:t> </a:t>
            </a:r>
            <a:r>
              <a:rPr lang="pl-PL" dirty="0" err="1"/>
              <a:t>ipset</a:t>
            </a:r>
            <a:r>
              <a:rPr lang="pl-PL" dirty="0"/>
              <a:t> </a:t>
            </a:r>
            <a:r>
              <a:rPr lang="pl-PL" dirty="0" err="1"/>
              <a:t>habet</a:t>
            </a:r>
            <a:r>
              <a:rPr lang="pl-PL" dirty="0"/>
              <a:t> </a:t>
            </a:r>
          </a:p>
          <a:p>
            <a:r>
              <a:rPr lang="pl-PL" dirty="0"/>
              <a:t>Ochrona osób trzecich działających w dobrej wierze </a:t>
            </a:r>
          </a:p>
          <a:p>
            <a:pPr marL="0" indent="0">
              <a:buNone/>
            </a:pPr>
            <a:r>
              <a:rPr lang="pl-PL" dirty="0"/>
              <a:t>Art. 169 § 1 k.c.: jeżeli osoba nieuprawniona do rozporządzania zbywa rzecz i wydaje ją nabywcy, nabywca uzyskuje własność z chwilą objęcia rzeczy w posiadanie, chyba że działał w złej wierze </a:t>
            </a:r>
          </a:p>
          <a:p>
            <a:pPr marL="0" indent="0">
              <a:buNone/>
            </a:pPr>
            <a:r>
              <a:rPr lang="pl-PL" dirty="0"/>
              <a:t>Art. 169 § 2 k.c.: skuteczne nabycie prawa własności rzeczy skradzionych czy zgubionych może mieć miejsce dopiero po 3 latach od terminu powyżej opisanych zdarzeń. Ograniczenie to nie dotyczy jednak pieniędzy i dokumentów na okaziciela, ani też rzeczy nabytych na urzędowej licytacji publicznej lub w toku postępowania egzekucyjnego</a:t>
            </a:r>
          </a:p>
        </p:txBody>
      </p:sp>
    </p:spTree>
    <p:extLst>
      <p:ext uri="{BB962C8B-B14F-4D97-AF65-F5344CB8AC3E}">
        <p14:creationId xmlns:p14="http://schemas.microsoft.com/office/powerpoint/2010/main" val="165077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FFE54E-FF9F-4CCC-AFF1-AF58E0FE8908}"/>
              </a:ext>
            </a:extLst>
          </p:cNvPr>
          <p:cNvSpPr>
            <a:spLocks noGrp="1"/>
          </p:cNvSpPr>
          <p:nvPr>
            <p:ph type="title"/>
          </p:nvPr>
        </p:nvSpPr>
        <p:spPr/>
        <p:txBody>
          <a:bodyPr/>
          <a:lstStyle/>
          <a:p>
            <a:r>
              <a:rPr lang="pl-PL" dirty="0"/>
              <a:t>Zasiedzenie</a:t>
            </a:r>
          </a:p>
        </p:txBody>
      </p:sp>
      <p:sp>
        <p:nvSpPr>
          <p:cNvPr id="3" name="Symbol zastępczy zawartości 2">
            <a:extLst>
              <a:ext uri="{FF2B5EF4-FFF2-40B4-BE49-F238E27FC236}">
                <a16:creationId xmlns:a16="http://schemas.microsoft.com/office/drawing/2014/main" id="{797D5BD0-2FFC-40EF-BC15-A4148308D2E6}"/>
              </a:ext>
            </a:extLst>
          </p:cNvPr>
          <p:cNvSpPr>
            <a:spLocks noGrp="1"/>
          </p:cNvSpPr>
          <p:nvPr>
            <p:ph idx="1"/>
          </p:nvPr>
        </p:nvSpPr>
        <p:spPr/>
        <p:txBody>
          <a:bodyPr/>
          <a:lstStyle/>
          <a:p>
            <a:r>
              <a:rPr lang="pl-PL" dirty="0"/>
              <a:t>Instytucja dawności, usuwa „chmury” znad tytułu prawnego</a:t>
            </a:r>
          </a:p>
          <a:p>
            <a:r>
              <a:rPr lang="pl-PL" dirty="0"/>
              <a:t>Nabycie z mocy prawa (ex lege) w wyniku długotrwałego posiadania </a:t>
            </a:r>
          </a:p>
          <a:p>
            <a:r>
              <a:rPr lang="pl-PL" dirty="0"/>
              <a:t>Pierwotne nabycie prawa własności </a:t>
            </a:r>
          </a:p>
          <a:p>
            <a:r>
              <a:rPr lang="pl-PL" dirty="0"/>
              <a:t>Postanowienie sądu o charakterze deklaratoryjnym stwierdzające nabycie prawa własności przez zasiedzenie</a:t>
            </a:r>
          </a:p>
        </p:txBody>
      </p:sp>
    </p:spTree>
    <p:extLst>
      <p:ext uri="{BB962C8B-B14F-4D97-AF65-F5344CB8AC3E}">
        <p14:creationId xmlns:p14="http://schemas.microsoft.com/office/powerpoint/2010/main" val="198751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BBE13-1503-49C4-BCDD-97F524FA57FF}"/>
              </a:ext>
            </a:extLst>
          </p:cNvPr>
          <p:cNvSpPr>
            <a:spLocks noGrp="1"/>
          </p:cNvSpPr>
          <p:nvPr>
            <p:ph type="title"/>
          </p:nvPr>
        </p:nvSpPr>
        <p:spPr>
          <a:xfrm>
            <a:off x="3346174" y="0"/>
            <a:ext cx="8610600" cy="1293028"/>
          </a:xfrm>
        </p:spPr>
        <p:txBody>
          <a:bodyPr/>
          <a:lstStyle/>
          <a:p>
            <a:r>
              <a:rPr lang="pl-PL" dirty="0"/>
              <a:t>Przesłanki zasiedzenia</a:t>
            </a:r>
          </a:p>
        </p:txBody>
      </p:sp>
      <p:sp>
        <p:nvSpPr>
          <p:cNvPr id="3" name="Symbol zastępczy zawartości 2">
            <a:extLst>
              <a:ext uri="{FF2B5EF4-FFF2-40B4-BE49-F238E27FC236}">
                <a16:creationId xmlns:a16="http://schemas.microsoft.com/office/drawing/2014/main" id="{CA372F9E-427B-4C37-8566-B31BE855E5D1}"/>
              </a:ext>
            </a:extLst>
          </p:cNvPr>
          <p:cNvSpPr>
            <a:spLocks noGrp="1"/>
          </p:cNvSpPr>
          <p:nvPr>
            <p:ph idx="1"/>
          </p:nvPr>
        </p:nvSpPr>
        <p:spPr>
          <a:xfrm>
            <a:off x="477078" y="1139688"/>
            <a:ext cx="11029122" cy="5078998"/>
          </a:xfrm>
        </p:spPr>
        <p:txBody>
          <a:bodyPr>
            <a:normAutofit fontScale="92500" lnSpcReduction="10000"/>
          </a:bodyPr>
          <a:lstStyle/>
          <a:p>
            <a:r>
              <a:rPr lang="pl-PL" b="1" dirty="0"/>
              <a:t>Nieruchomości</a:t>
            </a:r>
            <a:r>
              <a:rPr lang="pl-PL" dirty="0"/>
              <a:t> – 20 lat (przy dobrej wierze posiadacza), 30 lat (jeżeli posiadacz uzyskał posiadanie w złej wierze), </a:t>
            </a:r>
          </a:p>
          <a:p>
            <a:r>
              <a:rPr lang="pl-PL" b="1" dirty="0"/>
              <a:t>Rzeczy ruchome </a:t>
            </a:r>
            <a:r>
              <a:rPr lang="pl-PL" dirty="0"/>
              <a:t>– 3 lata wyłącznie jeżeli posiadacz przez cały ten okres jest w dobrej wierze </a:t>
            </a:r>
          </a:p>
          <a:p>
            <a:pPr lvl="1">
              <a:buFont typeface="Wingdings" panose="05000000000000000000" pitchFamily="2" charset="2"/>
              <a:buChar char="ü"/>
            </a:pPr>
            <a:r>
              <a:rPr lang="pl-PL" dirty="0"/>
              <a:t>Wyłączenie możliwość zasiedzenia jeśli rzecz została wpisana do krajowego rejestru utraconych dóbr kultury, prowadzonego przez ministra właściwego do spraw kultury </a:t>
            </a:r>
          </a:p>
          <a:p>
            <a:r>
              <a:rPr lang="pl-PL" b="1" dirty="0"/>
              <a:t>Dobra wiara </a:t>
            </a:r>
            <a:r>
              <a:rPr lang="pl-PL" dirty="0"/>
              <a:t>posiadacza: jeżeli posiadacz pozostaje w błędnym ale usprawiedliwionym przekonaniu, że przysługuje mu prawo własności. Dobrą wiarę wyłącza przeciwna wiedza lub niedołożenie należytej staranności np. zawarcie umowy sprzedaży w zwykłej formie pisemnej. </a:t>
            </a:r>
          </a:p>
          <a:p>
            <a:r>
              <a:rPr lang="pl-PL" dirty="0"/>
              <a:t>Ustawowe domniemanie dobrej wiary – art. 7 k.c. </a:t>
            </a:r>
          </a:p>
          <a:p>
            <a:r>
              <a:rPr lang="pl-PL" dirty="0"/>
              <a:t>Pozostałe przesłanki zasiedzenia: posiadanie samoistne o charakterze ciągłym </a:t>
            </a:r>
          </a:p>
          <a:p>
            <a:pPr marL="457200" lvl="1" indent="0">
              <a:buNone/>
            </a:pPr>
            <a:r>
              <a:rPr lang="pl-PL" dirty="0"/>
              <a:t>	 domniemywa się ciągłość posiadania (art. 340 k.c.) </a:t>
            </a:r>
          </a:p>
          <a:p>
            <a:pPr marL="0" indent="0">
              <a:buNone/>
            </a:pPr>
            <a:r>
              <a:rPr lang="pl-PL" dirty="0"/>
              <a:t>	 niemożność posiadania wywołana przez przemijającą przeszkodę nie 		przerywa posiadania (art. 340 k.c.) 	</a:t>
            </a:r>
          </a:p>
          <a:p>
            <a:pPr marL="0" indent="0">
              <a:buNone/>
            </a:pPr>
            <a:r>
              <a:rPr lang="pl-PL" dirty="0"/>
              <a:t>	 posiadania przywrócone poczytuje się za nieprzerwane (art. 345 k.c.)</a:t>
            </a:r>
          </a:p>
        </p:txBody>
      </p:sp>
    </p:spTree>
    <p:extLst>
      <p:ext uri="{BB962C8B-B14F-4D97-AF65-F5344CB8AC3E}">
        <p14:creationId xmlns:p14="http://schemas.microsoft.com/office/powerpoint/2010/main" val="3172309163"/>
      </p:ext>
    </p:extLst>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TM04033937[[fn=Para]]</Template>
  <TotalTime>3996</TotalTime>
  <Words>2083</Words>
  <Application>Microsoft Office PowerPoint</Application>
  <PresentationFormat>Panoramiczny</PresentationFormat>
  <Paragraphs>93</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Century Gothic</vt:lpstr>
      <vt:lpstr>Wingdings</vt:lpstr>
      <vt:lpstr>Para</vt:lpstr>
      <vt:lpstr>Nabycie i utrata własności</vt:lpstr>
      <vt:lpstr>Nabycie i utrata własności</vt:lpstr>
      <vt:lpstr>Pierwotne i pochodne nabycie własności:  </vt:lpstr>
      <vt:lpstr>Przeniesienie własności</vt:lpstr>
      <vt:lpstr>Przeniesienie własności rzeczy oznaczonych co do tożsamości</vt:lpstr>
      <vt:lpstr>Przeniesienie własności rzeczy oznaczonych co do gatunku oraz rzeczy przyszłych</vt:lpstr>
      <vt:lpstr>Nabycie prawa własności rzeczy ruchomej od nieuprawnionego </vt:lpstr>
      <vt:lpstr>Zasiedzenie</vt:lpstr>
      <vt:lpstr>Przesłanki zasiedzenia</vt:lpstr>
      <vt:lpstr>Zasiedzenie</vt:lpstr>
      <vt:lpstr>Inne wypadki nabycia i utraty własności</vt:lpstr>
      <vt:lpstr>Znalezienie rzeczy</vt:lpstr>
      <vt:lpstr>Znalezienie</vt:lpstr>
      <vt:lpstr>Inne wypadki nabycia i utraty własności</vt:lpstr>
      <vt:lpstr>Kazusy nabycie i utrata własności </vt:lpstr>
      <vt:lpstr>Kazus</vt:lpstr>
      <vt:lpstr>Kazus</vt:lpstr>
      <vt:lpstr>kazus</vt:lpstr>
      <vt:lpstr>Kazus</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Nabycie i utrata własności</dc:title>
  <dc:creator>Agnieszka Agnieszka</dc:creator>
  <cp:lastModifiedBy>Agnieszka Agnieszka</cp:lastModifiedBy>
  <cp:revision>18</cp:revision>
  <dcterms:created xsi:type="dcterms:W3CDTF">2019-11-01T17:50:37Z</dcterms:created>
  <dcterms:modified xsi:type="dcterms:W3CDTF">2019-11-24T17:29:03Z</dcterms:modified>
</cp:coreProperties>
</file>