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3" r:id="rId5"/>
    <p:sldId id="289" r:id="rId6"/>
    <p:sldId id="274" r:id="rId7"/>
    <p:sldId id="259" r:id="rId8"/>
    <p:sldId id="260" r:id="rId9"/>
    <p:sldId id="262" r:id="rId10"/>
    <p:sldId id="263" r:id="rId11"/>
    <p:sldId id="264" r:id="rId12"/>
    <p:sldId id="266" r:id="rId13"/>
    <p:sldId id="267" r:id="rId14"/>
    <p:sldId id="270" r:id="rId15"/>
    <p:sldId id="271" r:id="rId16"/>
    <p:sldId id="290" r:id="rId17"/>
    <p:sldId id="268" r:id="rId18"/>
    <p:sldId id="287" r:id="rId19"/>
    <p:sldId id="286" r:id="rId20"/>
    <p:sldId id="292" r:id="rId21"/>
    <p:sldId id="293" r:id="rId22"/>
    <p:sldId id="294" r:id="rId23"/>
    <p:sldId id="295" r:id="rId24"/>
    <p:sldId id="296" r:id="rId25"/>
    <p:sldId id="297" r:id="rId26"/>
    <p:sldId id="298" r:id="rId27"/>
    <p:sldId id="299" r:id="rId28"/>
    <p:sldId id="309" r:id="rId29"/>
    <p:sldId id="300" r:id="rId30"/>
    <p:sldId id="301" r:id="rId31"/>
    <p:sldId id="302" r:id="rId32"/>
    <p:sldId id="304" r:id="rId33"/>
    <p:sldId id="305" r:id="rId34"/>
    <p:sldId id="306" r:id="rId35"/>
    <p:sldId id="308" r:id="rId36"/>
    <p:sldId id="307" r:id="rId37"/>
    <p:sldId id="303" r:id="rId38"/>
    <p:sldId id="272" r:id="rId39"/>
    <p:sldId id="265" r:id="rId40"/>
    <p:sldId id="275" r:id="rId41"/>
    <p:sldId id="276" r:id="rId42"/>
    <p:sldId id="277" r:id="rId43"/>
    <p:sldId id="278" r:id="rId44"/>
    <p:sldId id="261" r:id="rId45"/>
    <p:sldId id="291" r:id="rId46"/>
    <p:sldId id="279" r:id="rId47"/>
    <p:sldId id="280" r:id="rId48"/>
    <p:sldId id="282" r:id="rId49"/>
    <p:sldId id="283" r:id="rId50"/>
    <p:sldId id="269" r:id="rId51"/>
    <p:sldId id="285" r:id="rId52"/>
    <p:sldId id="281" r:id="rId53"/>
    <p:sldId id="310" r:id="rId5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35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Styl pośredni 4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4660"/>
  </p:normalViewPr>
  <p:slideViewPr>
    <p:cSldViewPr>
      <p:cViewPr varScale="1">
        <p:scale>
          <a:sx n="111" d="100"/>
          <a:sy n="111" d="100"/>
        </p:scale>
        <p:origin x="-966"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0E51AE-B7C5-4F2F-83A6-E6F65808F2AA}"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pl-PL"/>
        </a:p>
      </dgm:t>
    </dgm:pt>
    <dgm:pt modelId="{5EC136BE-3B1E-4A7B-9F5B-12727ED525E0}">
      <dgm:prSet phldrT="[Tekst]"/>
      <dgm:spPr/>
      <dgm:t>
        <a:bodyPr/>
        <a:lstStyle/>
        <a:p>
          <a:r>
            <a:rPr lang="pl-PL" dirty="0" smtClean="0"/>
            <a:t>Obserwowanie określonych zjawisk, analizowanie ich charakteru i przedstawienie spostrzeżeń organom kierującym działalnością administracji bez prawa wydawania jakichkolwiek dyspozycji, gdyż możliwość ich wydawania musiałaby oznaczać ponoszenie przez kontrolującego odpowiedzialności za podjętą decyzję</a:t>
          </a:r>
        </a:p>
        <a:p>
          <a:r>
            <a:rPr lang="pl-PL" dirty="0" smtClean="0"/>
            <a:t>(J. </a:t>
          </a:r>
          <a:r>
            <a:rPr lang="pl-PL" dirty="0" err="1" smtClean="0"/>
            <a:t>Starościak</a:t>
          </a:r>
          <a:endParaRPr lang="pl-PL" dirty="0"/>
        </a:p>
      </dgm:t>
    </dgm:pt>
    <dgm:pt modelId="{641F1F28-ECFE-40A6-928E-025CB4B42804}" type="parTrans" cxnId="{F1840DE4-6915-4393-8977-A13F17F55C72}">
      <dgm:prSet/>
      <dgm:spPr/>
      <dgm:t>
        <a:bodyPr/>
        <a:lstStyle/>
        <a:p>
          <a:endParaRPr lang="pl-PL"/>
        </a:p>
      </dgm:t>
    </dgm:pt>
    <dgm:pt modelId="{A60BE595-2981-4A1E-AA36-0093B914EFB3}" type="sibTrans" cxnId="{F1840DE4-6915-4393-8977-A13F17F55C72}">
      <dgm:prSet/>
      <dgm:spPr/>
      <dgm:t>
        <a:bodyPr/>
        <a:lstStyle/>
        <a:p>
          <a:endParaRPr lang="pl-PL"/>
        </a:p>
      </dgm:t>
    </dgm:pt>
    <dgm:pt modelId="{1EFB0770-BB16-43A2-A82D-6AF2054DE191}">
      <dgm:prSet phldrT="[Tekst]"/>
      <dgm:spPr/>
      <dgm:t>
        <a:bodyPr/>
        <a:lstStyle/>
        <a:p>
          <a:r>
            <a:rPr lang="pl-PL" dirty="0" smtClean="0"/>
            <a:t>Polega na badaniu zgodności stanu istniejącego ze stanem postulowanym, ustaleniu zasięgu i przyczyn rozbieżności, a także przekazywaniu wyników tego ustalenia, a z czasem i wynikających stąd dyspozycji zarówno podmiotowi kontrolowanemu, jak i podmiotowi organizacyjnie zwierzchniemu</a:t>
          </a:r>
        </a:p>
        <a:p>
          <a:r>
            <a:rPr lang="pl-PL" dirty="0" smtClean="0"/>
            <a:t>(J. Boć)</a:t>
          </a:r>
          <a:endParaRPr lang="pl-PL" dirty="0"/>
        </a:p>
      </dgm:t>
    </dgm:pt>
    <dgm:pt modelId="{F6887CEC-97DE-47B3-A246-3312FDF07F2C}" type="parTrans" cxnId="{EE3CB0D1-DF8F-447D-80D0-1A522B52FD7A}">
      <dgm:prSet/>
      <dgm:spPr/>
      <dgm:t>
        <a:bodyPr/>
        <a:lstStyle/>
        <a:p>
          <a:endParaRPr lang="pl-PL"/>
        </a:p>
      </dgm:t>
    </dgm:pt>
    <dgm:pt modelId="{6A3ACB62-AA3E-4602-9A95-6E861B6FC787}" type="sibTrans" cxnId="{EE3CB0D1-DF8F-447D-80D0-1A522B52FD7A}">
      <dgm:prSet/>
      <dgm:spPr/>
      <dgm:t>
        <a:bodyPr/>
        <a:lstStyle/>
        <a:p>
          <a:endParaRPr lang="pl-PL"/>
        </a:p>
      </dgm:t>
    </dgm:pt>
    <dgm:pt modelId="{94D6AA05-2FBE-4AD5-9EC6-4517DBD58B8C}">
      <dgm:prSet phldrT="[Tekst]"/>
      <dgm:spPr/>
      <dgm:t>
        <a:bodyPr/>
        <a:lstStyle/>
        <a:p>
          <a:r>
            <a:rPr lang="pl-PL" dirty="0" smtClean="0"/>
            <a:t>Dla E. </a:t>
          </a:r>
          <a:r>
            <a:rPr lang="pl-PL" dirty="0" err="1" smtClean="0"/>
            <a:t>Ochendowskiego</a:t>
          </a:r>
          <a:r>
            <a:rPr lang="pl-PL" dirty="0" smtClean="0"/>
            <a:t> kontrola to obserwowanie, ustalanie lub wykrywanie stanu faktycznego, porównywanie rzeczywistości z zamierzeniami, występowanie przeciwko zjawiskom niekorzystnym i sygnalizowanie właściwym jednostkom dokonanych spostrzeżeń</a:t>
          </a:r>
          <a:endParaRPr lang="pl-PL" dirty="0"/>
        </a:p>
      </dgm:t>
    </dgm:pt>
    <dgm:pt modelId="{4DDD8A20-8AD9-4272-BADB-6192A667FEC5}" type="parTrans" cxnId="{61C44428-351B-4101-8D42-B594A70A3148}">
      <dgm:prSet/>
      <dgm:spPr/>
      <dgm:t>
        <a:bodyPr/>
        <a:lstStyle/>
        <a:p>
          <a:endParaRPr lang="pl-PL"/>
        </a:p>
      </dgm:t>
    </dgm:pt>
    <dgm:pt modelId="{CFA0EB58-FA34-47DC-8062-B9D308B69104}" type="sibTrans" cxnId="{61C44428-351B-4101-8D42-B594A70A3148}">
      <dgm:prSet/>
      <dgm:spPr/>
      <dgm:t>
        <a:bodyPr/>
        <a:lstStyle/>
        <a:p>
          <a:endParaRPr lang="pl-PL"/>
        </a:p>
      </dgm:t>
    </dgm:pt>
    <dgm:pt modelId="{03219D37-DE9E-4753-9BD1-EFF7A5DEB22D}" type="pres">
      <dgm:prSet presAssocID="{430E51AE-B7C5-4F2F-83A6-E6F65808F2AA}" presName="linear" presStyleCnt="0">
        <dgm:presLayoutVars>
          <dgm:dir/>
          <dgm:resizeHandles val="exact"/>
        </dgm:presLayoutVars>
      </dgm:prSet>
      <dgm:spPr/>
      <dgm:t>
        <a:bodyPr/>
        <a:lstStyle/>
        <a:p>
          <a:endParaRPr lang="pl-PL"/>
        </a:p>
      </dgm:t>
    </dgm:pt>
    <dgm:pt modelId="{C6669388-FCDD-405D-B5C4-4335CB9DFD75}" type="pres">
      <dgm:prSet presAssocID="{5EC136BE-3B1E-4A7B-9F5B-12727ED525E0}" presName="comp" presStyleCnt="0"/>
      <dgm:spPr/>
    </dgm:pt>
    <dgm:pt modelId="{461D5342-B517-4977-8D42-F4AF9828FC9A}" type="pres">
      <dgm:prSet presAssocID="{5EC136BE-3B1E-4A7B-9F5B-12727ED525E0}" presName="box" presStyleLbl="node1" presStyleIdx="0" presStyleCnt="3"/>
      <dgm:spPr/>
      <dgm:t>
        <a:bodyPr/>
        <a:lstStyle/>
        <a:p>
          <a:endParaRPr lang="pl-PL"/>
        </a:p>
      </dgm:t>
    </dgm:pt>
    <dgm:pt modelId="{DBF1283F-C9C3-447D-B28F-59CE69353901}" type="pres">
      <dgm:prSet presAssocID="{5EC136BE-3B1E-4A7B-9F5B-12727ED525E0}" presName="img" presStyleLbl="fgImgPlace1" presStyleIdx="0" presStyleCnt="3"/>
      <dgm:spPr/>
      <dgm:t>
        <a:bodyPr/>
        <a:lstStyle/>
        <a:p>
          <a:endParaRPr lang="pl-PL"/>
        </a:p>
      </dgm:t>
    </dgm:pt>
    <dgm:pt modelId="{1E25AEC0-1AFC-475F-A08D-3AB0E15ED8BB}" type="pres">
      <dgm:prSet presAssocID="{5EC136BE-3B1E-4A7B-9F5B-12727ED525E0}" presName="text" presStyleLbl="node1" presStyleIdx="0" presStyleCnt="3">
        <dgm:presLayoutVars>
          <dgm:bulletEnabled val="1"/>
        </dgm:presLayoutVars>
      </dgm:prSet>
      <dgm:spPr/>
      <dgm:t>
        <a:bodyPr/>
        <a:lstStyle/>
        <a:p>
          <a:endParaRPr lang="pl-PL"/>
        </a:p>
      </dgm:t>
    </dgm:pt>
    <dgm:pt modelId="{F453E103-F7CF-4448-9B55-C8FB041E2262}" type="pres">
      <dgm:prSet presAssocID="{A60BE595-2981-4A1E-AA36-0093B914EFB3}" presName="spacer" presStyleCnt="0"/>
      <dgm:spPr/>
    </dgm:pt>
    <dgm:pt modelId="{2EA19BB8-97DF-41B0-BE7F-ED7CF6EF89AD}" type="pres">
      <dgm:prSet presAssocID="{1EFB0770-BB16-43A2-A82D-6AF2054DE191}" presName="comp" presStyleCnt="0"/>
      <dgm:spPr/>
    </dgm:pt>
    <dgm:pt modelId="{A8CD3C7C-CE1A-4717-B707-C52EDC8270C4}" type="pres">
      <dgm:prSet presAssocID="{1EFB0770-BB16-43A2-A82D-6AF2054DE191}" presName="box" presStyleLbl="node1" presStyleIdx="1" presStyleCnt="3"/>
      <dgm:spPr/>
      <dgm:t>
        <a:bodyPr/>
        <a:lstStyle/>
        <a:p>
          <a:endParaRPr lang="pl-PL"/>
        </a:p>
      </dgm:t>
    </dgm:pt>
    <dgm:pt modelId="{E4628B6B-4B46-4505-82C5-BD4EF1464AD2}" type="pres">
      <dgm:prSet presAssocID="{1EFB0770-BB16-43A2-A82D-6AF2054DE191}" presName="img" presStyleLbl="fgImgPlace1" presStyleIdx="1" presStyleCnt="3" custScaleX="56694" custScaleY="115475"/>
      <dgm:spPr>
        <a:blipFill rotWithShape="0">
          <a:blip xmlns:r="http://schemas.openxmlformats.org/officeDocument/2006/relationships" r:embed="rId1"/>
          <a:stretch>
            <a:fillRect/>
          </a:stretch>
        </a:blipFill>
      </dgm:spPr>
    </dgm:pt>
    <dgm:pt modelId="{860FC0F4-6099-4A32-8C9E-873D74435AA5}" type="pres">
      <dgm:prSet presAssocID="{1EFB0770-BB16-43A2-A82D-6AF2054DE191}" presName="text" presStyleLbl="node1" presStyleIdx="1" presStyleCnt="3">
        <dgm:presLayoutVars>
          <dgm:bulletEnabled val="1"/>
        </dgm:presLayoutVars>
      </dgm:prSet>
      <dgm:spPr/>
      <dgm:t>
        <a:bodyPr/>
        <a:lstStyle/>
        <a:p>
          <a:endParaRPr lang="pl-PL"/>
        </a:p>
      </dgm:t>
    </dgm:pt>
    <dgm:pt modelId="{827C9C0A-F141-430D-88BD-EBC5B8F5BA07}" type="pres">
      <dgm:prSet presAssocID="{6A3ACB62-AA3E-4602-9A95-6E861B6FC787}" presName="spacer" presStyleCnt="0"/>
      <dgm:spPr/>
    </dgm:pt>
    <dgm:pt modelId="{CC6A33A6-D908-403F-A183-DF2FDB4C9336}" type="pres">
      <dgm:prSet presAssocID="{94D6AA05-2FBE-4AD5-9EC6-4517DBD58B8C}" presName="comp" presStyleCnt="0"/>
      <dgm:spPr/>
    </dgm:pt>
    <dgm:pt modelId="{13804717-E567-4F71-A996-8F5C80C4B452}" type="pres">
      <dgm:prSet presAssocID="{94D6AA05-2FBE-4AD5-9EC6-4517DBD58B8C}" presName="box" presStyleLbl="node1" presStyleIdx="2" presStyleCnt="3"/>
      <dgm:spPr/>
      <dgm:t>
        <a:bodyPr/>
        <a:lstStyle/>
        <a:p>
          <a:endParaRPr lang="pl-PL"/>
        </a:p>
      </dgm:t>
    </dgm:pt>
    <dgm:pt modelId="{8E5CEACD-8468-45E6-88FB-2A487BDF43A0}" type="pres">
      <dgm:prSet presAssocID="{94D6AA05-2FBE-4AD5-9EC6-4517DBD58B8C}" presName="img" presStyleLbl="fgImgPlace1" presStyleIdx="2" presStyleCnt="3" custScaleX="59259" custScaleY="114506"/>
      <dgm:spPr>
        <a:blipFill rotWithShape="0">
          <a:blip xmlns:r="http://schemas.openxmlformats.org/officeDocument/2006/relationships" r:embed="rId2"/>
          <a:stretch>
            <a:fillRect/>
          </a:stretch>
        </a:blipFill>
      </dgm:spPr>
    </dgm:pt>
    <dgm:pt modelId="{E33428CE-A915-475C-88C4-C2EF5616B8C2}" type="pres">
      <dgm:prSet presAssocID="{94D6AA05-2FBE-4AD5-9EC6-4517DBD58B8C}" presName="text" presStyleLbl="node1" presStyleIdx="2" presStyleCnt="3">
        <dgm:presLayoutVars>
          <dgm:bulletEnabled val="1"/>
        </dgm:presLayoutVars>
      </dgm:prSet>
      <dgm:spPr/>
      <dgm:t>
        <a:bodyPr/>
        <a:lstStyle/>
        <a:p>
          <a:endParaRPr lang="pl-PL"/>
        </a:p>
      </dgm:t>
    </dgm:pt>
  </dgm:ptLst>
  <dgm:cxnLst>
    <dgm:cxn modelId="{F1840DE4-6915-4393-8977-A13F17F55C72}" srcId="{430E51AE-B7C5-4F2F-83A6-E6F65808F2AA}" destId="{5EC136BE-3B1E-4A7B-9F5B-12727ED525E0}" srcOrd="0" destOrd="0" parTransId="{641F1F28-ECFE-40A6-928E-025CB4B42804}" sibTransId="{A60BE595-2981-4A1E-AA36-0093B914EFB3}"/>
    <dgm:cxn modelId="{A3A2F77E-00B4-4FE4-8D8D-FDFCF4F26DC0}" type="presOf" srcId="{94D6AA05-2FBE-4AD5-9EC6-4517DBD58B8C}" destId="{E33428CE-A915-475C-88C4-C2EF5616B8C2}" srcOrd="1" destOrd="0" presId="urn:microsoft.com/office/officeart/2005/8/layout/vList4#1"/>
    <dgm:cxn modelId="{255A4CB7-2C66-4316-89A4-C8894746EFBD}" type="presOf" srcId="{430E51AE-B7C5-4F2F-83A6-E6F65808F2AA}" destId="{03219D37-DE9E-4753-9BD1-EFF7A5DEB22D}" srcOrd="0" destOrd="0" presId="urn:microsoft.com/office/officeart/2005/8/layout/vList4#1"/>
    <dgm:cxn modelId="{DD8E62F4-95A2-4AED-9F70-811893B55983}" type="presOf" srcId="{5EC136BE-3B1E-4A7B-9F5B-12727ED525E0}" destId="{461D5342-B517-4977-8D42-F4AF9828FC9A}" srcOrd="0" destOrd="0" presId="urn:microsoft.com/office/officeart/2005/8/layout/vList4#1"/>
    <dgm:cxn modelId="{4C280220-2DD5-4DB3-BBCA-48C63FA2CD06}" type="presOf" srcId="{1EFB0770-BB16-43A2-A82D-6AF2054DE191}" destId="{860FC0F4-6099-4A32-8C9E-873D74435AA5}" srcOrd="1" destOrd="0" presId="urn:microsoft.com/office/officeart/2005/8/layout/vList4#1"/>
    <dgm:cxn modelId="{F9A27457-BBDC-4513-B3E8-BBBA417F69B5}" type="presOf" srcId="{5EC136BE-3B1E-4A7B-9F5B-12727ED525E0}" destId="{1E25AEC0-1AFC-475F-A08D-3AB0E15ED8BB}" srcOrd="1" destOrd="0" presId="urn:microsoft.com/office/officeart/2005/8/layout/vList4#1"/>
    <dgm:cxn modelId="{8D524C1F-C32B-43E6-AA14-729AC279196F}" type="presOf" srcId="{1EFB0770-BB16-43A2-A82D-6AF2054DE191}" destId="{A8CD3C7C-CE1A-4717-B707-C52EDC8270C4}" srcOrd="0" destOrd="0" presId="urn:microsoft.com/office/officeart/2005/8/layout/vList4#1"/>
    <dgm:cxn modelId="{8C13C42C-517A-463F-89F5-6E622FE3B8F0}" type="presOf" srcId="{94D6AA05-2FBE-4AD5-9EC6-4517DBD58B8C}" destId="{13804717-E567-4F71-A996-8F5C80C4B452}" srcOrd="0" destOrd="0" presId="urn:microsoft.com/office/officeart/2005/8/layout/vList4#1"/>
    <dgm:cxn modelId="{61C44428-351B-4101-8D42-B594A70A3148}" srcId="{430E51AE-B7C5-4F2F-83A6-E6F65808F2AA}" destId="{94D6AA05-2FBE-4AD5-9EC6-4517DBD58B8C}" srcOrd="2" destOrd="0" parTransId="{4DDD8A20-8AD9-4272-BADB-6192A667FEC5}" sibTransId="{CFA0EB58-FA34-47DC-8062-B9D308B69104}"/>
    <dgm:cxn modelId="{EE3CB0D1-DF8F-447D-80D0-1A522B52FD7A}" srcId="{430E51AE-B7C5-4F2F-83A6-E6F65808F2AA}" destId="{1EFB0770-BB16-43A2-A82D-6AF2054DE191}" srcOrd="1" destOrd="0" parTransId="{F6887CEC-97DE-47B3-A246-3312FDF07F2C}" sibTransId="{6A3ACB62-AA3E-4602-9A95-6E861B6FC787}"/>
    <dgm:cxn modelId="{74EE4CE1-A1DA-48B4-BE8D-B73B062434AC}" type="presParOf" srcId="{03219D37-DE9E-4753-9BD1-EFF7A5DEB22D}" destId="{C6669388-FCDD-405D-B5C4-4335CB9DFD75}" srcOrd="0" destOrd="0" presId="urn:microsoft.com/office/officeart/2005/8/layout/vList4#1"/>
    <dgm:cxn modelId="{D3A7C008-2DDB-4895-BB3F-9C84D7899404}" type="presParOf" srcId="{C6669388-FCDD-405D-B5C4-4335CB9DFD75}" destId="{461D5342-B517-4977-8D42-F4AF9828FC9A}" srcOrd="0" destOrd="0" presId="urn:microsoft.com/office/officeart/2005/8/layout/vList4#1"/>
    <dgm:cxn modelId="{8AAC0EE9-EE9C-49EB-BD01-0D0D7F67FBEF}" type="presParOf" srcId="{C6669388-FCDD-405D-B5C4-4335CB9DFD75}" destId="{DBF1283F-C9C3-447D-B28F-59CE69353901}" srcOrd="1" destOrd="0" presId="urn:microsoft.com/office/officeart/2005/8/layout/vList4#1"/>
    <dgm:cxn modelId="{FBC0ED66-707C-4CC1-8032-EE9771EDFCFB}" type="presParOf" srcId="{C6669388-FCDD-405D-B5C4-4335CB9DFD75}" destId="{1E25AEC0-1AFC-475F-A08D-3AB0E15ED8BB}" srcOrd="2" destOrd="0" presId="urn:microsoft.com/office/officeart/2005/8/layout/vList4#1"/>
    <dgm:cxn modelId="{FDF69BB7-AE1A-4630-A910-8A5E8CABF2A3}" type="presParOf" srcId="{03219D37-DE9E-4753-9BD1-EFF7A5DEB22D}" destId="{F453E103-F7CF-4448-9B55-C8FB041E2262}" srcOrd="1" destOrd="0" presId="urn:microsoft.com/office/officeart/2005/8/layout/vList4#1"/>
    <dgm:cxn modelId="{3EB0695B-8353-4ADB-8428-06BE3981C03D}" type="presParOf" srcId="{03219D37-DE9E-4753-9BD1-EFF7A5DEB22D}" destId="{2EA19BB8-97DF-41B0-BE7F-ED7CF6EF89AD}" srcOrd="2" destOrd="0" presId="urn:microsoft.com/office/officeart/2005/8/layout/vList4#1"/>
    <dgm:cxn modelId="{26BAC2AD-E4F6-4FE7-8BD1-4E68E803F380}" type="presParOf" srcId="{2EA19BB8-97DF-41B0-BE7F-ED7CF6EF89AD}" destId="{A8CD3C7C-CE1A-4717-B707-C52EDC8270C4}" srcOrd="0" destOrd="0" presId="urn:microsoft.com/office/officeart/2005/8/layout/vList4#1"/>
    <dgm:cxn modelId="{F736C01D-4320-4FFD-9DAE-E9A468309A1C}" type="presParOf" srcId="{2EA19BB8-97DF-41B0-BE7F-ED7CF6EF89AD}" destId="{E4628B6B-4B46-4505-82C5-BD4EF1464AD2}" srcOrd="1" destOrd="0" presId="urn:microsoft.com/office/officeart/2005/8/layout/vList4#1"/>
    <dgm:cxn modelId="{4BA36205-569C-445E-BA93-F91174884C09}" type="presParOf" srcId="{2EA19BB8-97DF-41B0-BE7F-ED7CF6EF89AD}" destId="{860FC0F4-6099-4A32-8C9E-873D74435AA5}" srcOrd="2" destOrd="0" presId="urn:microsoft.com/office/officeart/2005/8/layout/vList4#1"/>
    <dgm:cxn modelId="{B8EBF6E5-6F8F-4D90-B91A-813F938D9F35}" type="presParOf" srcId="{03219D37-DE9E-4753-9BD1-EFF7A5DEB22D}" destId="{827C9C0A-F141-430D-88BD-EBC5B8F5BA07}" srcOrd="3" destOrd="0" presId="urn:microsoft.com/office/officeart/2005/8/layout/vList4#1"/>
    <dgm:cxn modelId="{ECECF39E-63EA-42B7-A845-DBC0BF73FF0F}" type="presParOf" srcId="{03219D37-DE9E-4753-9BD1-EFF7A5DEB22D}" destId="{CC6A33A6-D908-403F-A183-DF2FDB4C9336}" srcOrd="4" destOrd="0" presId="urn:microsoft.com/office/officeart/2005/8/layout/vList4#1"/>
    <dgm:cxn modelId="{06528449-AA14-4648-8761-45FB4848D969}" type="presParOf" srcId="{CC6A33A6-D908-403F-A183-DF2FDB4C9336}" destId="{13804717-E567-4F71-A996-8F5C80C4B452}" srcOrd="0" destOrd="0" presId="urn:microsoft.com/office/officeart/2005/8/layout/vList4#1"/>
    <dgm:cxn modelId="{3A61841F-12E6-42BC-859D-3C30A379D65D}" type="presParOf" srcId="{CC6A33A6-D908-403F-A183-DF2FDB4C9336}" destId="{8E5CEACD-8468-45E6-88FB-2A487BDF43A0}" srcOrd="1" destOrd="0" presId="urn:microsoft.com/office/officeart/2005/8/layout/vList4#1"/>
    <dgm:cxn modelId="{96463C84-EF58-4F76-9950-BCD75C89D0FF}" type="presParOf" srcId="{CC6A33A6-D908-403F-A183-DF2FDB4C9336}" destId="{E33428CE-A915-475C-88C4-C2EF5616B8C2}" srcOrd="2" destOrd="0" presId="urn:microsoft.com/office/officeart/2005/8/layout/vList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415AC8-B976-43DC-A0B9-EA828344DC3C}" type="doc">
      <dgm:prSet loTypeId="urn:microsoft.com/office/officeart/2005/8/layout/cycle5" loCatId="cycle" qsTypeId="urn:microsoft.com/office/officeart/2005/8/quickstyle/simple1" qsCatId="simple" csTypeId="urn:microsoft.com/office/officeart/2005/8/colors/colorful5" csCatId="colorful" phldr="1"/>
      <dgm:spPr/>
      <dgm:t>
        <a:bodyPr/>
        <a:lstStyle/>
        <a:p>
          <a:endParaRPr lang="pl-PL"/>
        </a:p>
      </dgm:t>
    </dgm:pt>
    <dgm:pt modelId="{192C04B5-125B-49E9-98DC-0243071401AA}">
      <dgm:prSet phldrT="[Tekst]"/>
      <dgm:spPr/>
      <dgm:t>
        <a:bodyPr/>
        <a:lstStyle/>
        <a:p>
          <a:r>
            <a:rPr lang="pl-PL" dirty="0" smtClean="0"/>
            <a:t>Obserwacja i ustalenie stanu rzeczywistego rzeczy</a:t>
          </a:r>
          <a:endParaRPr lang="pl-PL" dirty="0"/>
        </a:p>
      </dgm:t>
    </dgm:pt>
    <dgm:pt modelId="{7C7CD443-F8D0-4090-8428-73D46F46C264}" type="parTrans" cxnId="{5DF13686-D109-45D7-A2E8-D6020C85DDE4}">
      <dgm:prSet/>
      <dgm:spPr/>
      <dgm:t>
        <a:bodyPr/>
        <a:lstStyle/>
        <a:p>
          <a:endParaRPr lang="pl-PL"/>
        </a:p>
      </dgm:t>
    </dgm:pt>
    <dgm:pt modelId="{23C5DF13-D830-4C31-B889-74C6D5C25B4B}" type="sibTrans" cxnId="{5DF13686-D109-45D7-A2E8-D6020C85DDE4}">
      <dgm:prSet/>
      <dgm:spPr/>
      <dgm:t>
        <a:bodyPr/>
        <a:lstStyle/>
        <a:p>
          <a:endParaRPr lang="pl-PL"/>
        </a:p>
      </dgm:t>
    </dgm:pt>
    <dgm:pt modelId="{35C8DDA4-F083-430F-AF32-10B368CC417E}">
      <dgm:prSet phldrT="[Tekst]"/>
      <dgm:spPr/>
      <dgm:t>
        <a:bodyPr/>
        <a:lstStyle/>
        <a:p>
          <a:r>
            <a:rPr lang="pl-PL" dirty="0" smtClean="0"/>
            <a:t>Konfrontacja stanu faktycznego z </a:t>
          </a:r>
          <a:r>
            <a:rPr lang="pl-PL" dirty="0" err="1" smtClean="0"/>
            <a:t>założonm</a:t>
          </a:r>
          <a:endParaRPr lang="pl-PL" dirty="0"/>
        </a:p>
      </dgm:t>
    </dgm:pt>
    <dgm:pt modelId="{9C393B9A-820C-486E-8193-7454634FD656}" type="parTrans" cxnId="{CBEE80C2-0D78-4AA1-83D8-AF6E7A997A28}">
      <dgm:prSet/>
      <dgm:spPr/>
      <dgm:t>
        <a:bodyPr/>
        <a:lstStyle/>
        <a:p>
          <a:endParaRPr lang="pl-PL"/>
        </a:p>
      </dgm:t>
    </dgm:pt>
    <dgm:pt modelId="{182E7234-D122-4B0F-BD20-60B45EEC2F38}" type="sibTrans" cxnId="{CBEE80C2-0D78-4AA1-83D8-AF6E7A997A28}">
      <dgm:prSet/>
      <dgm:spPr/>
      <dgm:t>
        <a:bodyPr/>
        <a:lstStyle/>
        <a:p>
          <a:endParaRPr lang="pl-PL"/>
        </a:p>
      </dgm:t>
    </dgm:pt>
    <dgm:pt modelId="{F2DAA748-AACC-4CD3-8EBE-A9DD6FFC6CE9}">
      <dgm:prSet phldrT="[Tekst]"/>
      <dgm:spPr/>
      <dgm:t>
        <a:bodyPr/>
        <a:lstStyle/>
        <a:p>
          <a:r>
            <a:rPr lang="pl-PL" dirty="0" smtClean="0"/>
            <a:t>Diagnoza przyczyn ewentualnych </a:t>
          </a:r>
          <a:r>
            <a:rPr lang="pl-PL" dirty="0" err="1" smtClean="0"/>
            <a:t>niezgoności</a:t>
          </a:r>
          <a:r>
            <a:rPr lang="pl-PL" dirty="0" smtClean="0"/>
            <a:t> </a:t>
          </a:r>
          <a:endParaRPr lang="pl-PL" dirty="0"/>
        </a:p>
      </dgm:t>
    </dgm:pt>
    <dgm:pt modelId="{90BC2557-CB1D-4946-A872-7851BB3071BD}" type="parTrans" cxnId="{7FA47AEA-59F3-48B0-BD5D-002781FADBC4}">
      <dgm:prSet/>
      <dgm:spPr/>
      <dgm:t>
        <a:bodyPr/>
        <a:lstStyle/>
        <a:p>
          <a:endParaRPr lang="pl-PL"/>
        </a:p>
      </dgm:t>
    </dgm:pt>
    <dgm:pt modelId="{FBB1E3ED-83AF-43DF-95B0-C92D99BF1265}" type="sibTrans" cxnId="{7FA47AEA-59F3-48B0-BD5D-002781FADBC4}">
      <dgm:prSet/>
      <dgm:spPr/>
      <dgm:t>
        <a:bodyPr/>
        <a:lstStyle/>
        <a:p>
          <a:endParaRPr lang="pl-PL"/>
        </a:p>
      </dgm:t>
    </dgm:pt>
    <dgm:pt modelId="{7D86BA97-0FAE-4869-BF34-A7DF356B4370}">
      <dgm:prSet phldrT="[Tekst]"/>
      <dgm:spPr/>
      <dgm:t>
        <a:bodyPr/>
        <a:lstStyle/>
        <a:p>
          <a:r>
            <a:rPr lang="pl-PL" dirty="0" smtClean="0"/>
            <a:t>Przekazanie wniosków wynikających z kontroli</a:t>
          </a:r>
          <a:endParaRPr lang="pl-PL" dirty="0"/>
        </a:p>
      </dgm:t>
    </dgm:pt>
    <dgm:pt modelId="{06B5072F-33CB-4A60-99EA-9C36546B56DD}" type="parTrans" cxnId="{349E3326-0977-4D73-A927-A42663892123}">
      <dgm:prSet/>
      <dgm:spPr/>
      <dgm:t>
        <a:bodyPr/>
        <a:lstStyle/>
        <a:p>
          <a:endParaRPr lang="pl-PL"/>
        </a:p>
      </dgm:t>
    </dgm:pt>
    <dgm:pt modelId="{C6447E83-6269-490C-8548-E90DE22C0040}" type="sibTrans" cxnId="{349E3326-0977-4D73-A927-A42663892123}">
      <dgm:prSet/>
      <dgm:spPr/>
      <dgm:t>
        <a:bodyPr/>
        <a:lstStyle/>
        <a:p>
          <a:endParaRPr lang="pl-PL"/>
        </a:p>
      </dgm:t>
    </dgm:pt>
    <dgm:pt modelId="{9A24CF3D-3205-46E9-9FC2-2C82FA48E6D9}" type="pres">
      <dgm:prSet presAssocID="{5F415AC8-B976-43DC-A0B9-EA828344DC3C}" presName="cycle" presStyleCnt="0">
        <dgm:presLayoutVars>
          <dgm:dir/>
          <dgm:resizeHandles val="exact"/>
        </dgm:presLayoutVars>
      </dgm:prSet>
      <dgm:spPr/>
      <dgm:t>
        <a:bodyPr/>
        <a:lstStyle/>
        <a:p>
          <a:endParaRPr lang="pl-PL"/>
        </a:p>
      </dgm:t>
    </dgm:pt>
    <dgm:pt modelId="{C62345D5-9A22-463D-9AB3-EF2AEF9B2BD5}" type="pres">
      <dgm:prSet presAssocID="{192C04B5-125B-49E9-98DC-0243071401AA}" presName="node" presStyleLbl="node1" presStyleIdx="0" presStyleCnt="4">
        <dgm:presLayoutVars>
          <dgm:bulletEnabled val="1"/>
        </dgm:presLayoutVars>
      </dgm:prSet>
      <dgm:spPr/>
      <dgm:t>
        <a:bodyPr/>
        <a:lstStyle/>
        <a:p>
          <a:endParaRPr lang="pl-PL"/>
        </a:p>
      </dgm:t>
    </dgm:pt>
    <dgm:pt modelId="{B3E43CA6-308A-4143-8237-50BE5692B67E}" type="pres">
      <dgm:prSet presAssocID="{192C04B5-125B-49E9-98DC-0243071401AA}" presName="spNode" presStyleCnt="0"/>
      <dgm:spPr/>
    </dgm:pt>
    <dgm:pt modelId="{0955C5E4-0797-4DA9-BE60-09BDBA285B2E}" type="pres">
      <dgm:prSet presAssocID="{23C5DF13-D830-4C31-B889-74C6D5C25B4B}" presName="sibTrans" presStyleLbl="sibTrans1D1" presStyleIdx="0" presStyleCnt="4"/>
      <dgm:spPr/>
      <dgm:t>
        <a:bodyPr/>
        <a:lstStyle/>
        <a:p>
          <a:endParaRPr lang="pl-PL"/>
        </a:p>
      </dgm:t>
    </dgm:pt>
    <dgm:pt modelId="{BC7B255B-0815-4D15-A9B5-947587C914B1}" type="pres">
      <dgm:prSet presAssocID="{35C8DDA4-F083-430F-AF32-10B368CC417E}" presName="node" presStyleLbl="node1" presStyleIdx="1" presStyleCnt="4">
        <dgm:presLayoutVars>
          <dgm:bulletEnabled val="1"/>
        </dgm:presLayoutVars>
      </dgm:prSet>
      <dgm:spPr/>
      <dgm:t>
        <a:bodyPr/>
        <a:lstStyle/>
        <a:p>
          <a:endParaRPr lang="pl-PL"/>
        </a:p>
      </dgm:t>
    </dgm:pt>
    <dgm:pt modelId="{E95062BD-A28E-43AE-8BEA-7F0403DACD63}" type="pres">
      <dgm:prSet presAssocID="{35C8DDA4-F083-430F-AF32-10B368CC417E}" presName="spNode" presStyleCnt="0"/>
      <dgm:spPr/>
    </dgm:pt>
    <dgm:pt modelId="{91660042-CB19-4142-88BD-C66400BC4A36}" type="pres">
      <dgm:prSet presAssocID="{182E7234-D122-4B0F-BD20-60B45EEC2F38}" presName="sibTrans" presStyleLbl="sibTrans1D1" presStyleIdx="1" presStyleCnt="4"/>
      <dgm:spPr/>
      <dgm:t>
        <a:bodyPr/>
        <a:lstStyle/>
        <a:p>
          <a:endParaRPr lang="pl-PL"/>
        </a:p>
      </dgm:t>
    </dgm:pt>
    <dgm:pt modelId="{BDFAC8C5-9EA6-451D-87BB-1A56C2B081B7}" type="pres">
      <dgm:prSet presAssocID="{F2DAA748-AACC-4CD3-8EBE-A9DD6FFC6CE9}" presName="node" presStyleLbl="node1" presStyleIdx="2" presStyleCnt="4">
        <dgm:presLayoutVars>
          <dgm:bulletEnabled val="1"/>
        </dgm:presLayoutVars>
      </dgm:prSet>
      <dgm:spPr/>
      <dgm:t>
        <a:bodyPr/>
        <a:lstStyle/>
        <a:p>
          <a:endParaRPr lang="pl-PL"/>
        </a:p>
      </dgm:t>
    </dgm:pt>
    <dgm:pt modelId="{48112A04-A8A4-4B2F-8B26-E92CFCACB622}" type="pres">
      <dgm:prSet presAssocID="{F2DAA748-AACC-4CD3-8EBE-A9DD6FFC6CE9}" presName="spNode" presStyleCnt="0"/>
      <dgm:spPr/>
    </dgm:pt>
    <dgm:pt modelId="{848FE758-B8CE-4DDB-B13D-BF5DF5AACC0E}" type="pres">
      <dgm:prSet presAssocID="{FBB1E3ED-83AF-43DF-95B0-C92D99BF1265}" presName="sibTrans" presStyleLbl="sibTrans1D1" presStyleIdx="2" presStyleCnt="4"/>
      <dgm:spPr/>
      <dgm:t>
        <a:bodyPr/>
        <a:lstStyle/>
        <a:p>
          <a:endParaRPr lang="pl-PL"/>
        </a:p>
      </dgm:t>
    </dgm:pt>
    <dgm:pt modelId="{6FE5C9C5-9379-4669-B3DD-6CCD73B60CA9}" type="pres">
      <dgm:prSet presAssocID="{7D86BA97-0FAE-4869-BF34-A7DF356B4370}" presName="node" presStyleLbl="node1" presStyleIdx="3" presStyleCnt="4">
        <dgm:presLayoutVars>
          <dgm:bulletEnabled val="1"/>
        </dgm:presLayoutVars>
      </dgm:prSet>
      <dgm:spPr/>
      <dgm:t>
        <a:bodyPr/>
        <a:lstStyle/>
        <a:p>
          <a:endParaRPr lang="pl-PL"/>
        </a:p>
      </dgm:t>
    </dgm:pt>
    <dgm:pt modelId="{519A0672-6883-42CD-A825-E73A6CEAD820}" type="pres">
      <dgm:prSet presAssocID="{7D86BA97-0FAE-4869-BF34-A7DF356B4370}" presName="spNode" presStyleCnt="0"/>
      <dgm:spPr/>
    </dgm:pt>
    <dgm:pt modelId="{E27C619C-F5D6-41FF-8EB5-F413A71827ED}" type="pres">
      <dgm:prSet presAssocID="{C6447E83-6269-490C-8548-E90DE22C0040}" presName="sibTrans" presStyleLbl="sibTrans1D1" presStyleIdx="3" presStyleCnt="4"/>
      <dgm:spPr/>
      <dgm:t>
        <a:bodyPr/>
        <a:lstStyle/>
        <a:p>
          <a:endParaRPr lang="pl-PL"/>
        </a:p>
      </dgm:t>
    </dgm:pt>
  </dgm:ptLst>
  <dgm:cxnLst>
    <dgm:cxn modelId="{26AB9FC8-C3AA-49B6-836F-2CAAC40883A0}" type="presOf" srcId="{35C8DDA4-F083-430F-AF32-10B368CC417E}" destId="{BC7B255B-0815-4D15-A9B5-947587C914B1}" srcOrd="0" destOrd="0" presId="urn:microsoft.com/office/officeart/2005/8/layout/cycle5"/>
    <dgm:cxn modelId="{64CFA7E0-B69E-4166-87D1-5401432CEEA2}" type="presOf" srcId="{5F415AC8-B976-43DC-A0B9-EA828344DC3C}" destId="{9A24CF3D-3205-46E9-9FC2-2C82FA48E6D9}" srcOrd="0" destOrd="0" presId="urn:microsoft.com/office/officeart/2005/8/layout/cycle5"/>
    <dgm:cxn modelId="{CCD30399-6985-4EE4-A7A1-1F737D19E9B3}" type="presOf" srcId="{23C5DF13-D830-4C31-B889-74C6D5C25B4B}" destId="{0955C5E4-0797-4DA9-BE60-09BDBA285B2E}" srcOrd="0" destOrd="0" presId="urn:microsoft.com/office/officeart/2005/8/layout/cycle5"/>
    <dgm:cxn modelId="{19619856-6A56-4B8E-86DD-66F96FBF552C}" type="presOf" srcId="{F2DAA748-AACC-4CD3-8EBE-A9DD6FFC6CE9}" destId="{BDFAC8C5-9EA6-451D-87BB-1A56C2B081B7}" srcOrd="0" destOrd="0" presId="urn:microsoft.com/office/officeart/2005/8/layout/cycle5"/>
    <dgm:cxn modelId="{7FA47AEA-59F3-48B0-BD5D-002781FADBC4}" srcId="{5F415AC8-B976-43DC-A0B9-EA828344DC3C}" destId="{F2DAA748-AACC-4CD3-8EBE-A9DD6FFC6CE9}" srcOrd="2" destOrd="0" parTransId="{90BC2557-CB1D-4946-A872-7851BB3071BD}" sibTransId="{FBB1E3ED-83AF-43DF-95B0-C92D99BF1265}"/>
    <dgm:cxn modelId="{E5D92C7C-1201-4009-9C71-7419C53654C9}" type="presOf" srcId="{C6447E83-6269-490C-8548-E90DE22C0040}" destId="{E27C619C-F5D6-41FF-8EB5-F413A71827ED}" srcOrd="0" destOrd="0" presId="urn:microsoft.com/office/officeart/2005/8/layout/cycle5"/>
    <dgm:cxn modelId="{349E3326-0977-4D73-A927-A42663892123}" srcId="{5F415AC8-B976-43DC-A0B9-EA828344DC3C}" destId="{7D86BA97-0FAE-4869-BF34-A7DF356B4370}" srcOrd="3" destOrd="0" parTransId="{06B5072F-33CB-4A60-99EA-9C36546B56DD}" sibTransId="{C6447E83-6269-490C-8548-E90DE22C0040}"/>
    <dgm:cxn modelId="{801163C2-8AA9-4480-B3CB-61EC471D2677}" type="presOf" srcId="{182E7234-D122-4B0F-BD20-60B45EEC2F38}" destId="{91660042-CB19-4142-88BD-C66400BC4A36}" srcOrd="0" destOrd="0" presId="urn:microsoft.com/office/officeart/2005/8/layout/cycle5"/>
    <dgm:cxn modelId="{5DF13686-D109-45D7-A2E8-D6020C85DDE4}" srcId="{5F415AC8-B976-43DC-A0B9-EA828344DC3C}" destId="{192C04B5-125B-49E9-98DC-0243071401AA}" srcOrd="0" destOrd="0" parTransId="{7C7CD443-F8D0-4090-8428-73D46F46C264}" sibTransId="{23C5DF13-D830-4C31-B889-74C6D5C25B4B}"/>
    <dgm:cxn modelId="{BD4B442E-D55D-41A0-83C0-B10D1D4C2800}" type="presOf" srcId="{FBB1E3ED-83AF-43DF-95B0-C92D99BF1265}" destId="{848FE758-B8CE-4DDB-B13D-BF5DF5AACC0E}" srcOrd="0" destOrd="0" presId="urn:microsoft.com/office/officeart/2005/8/layout/cycle5"/>
    <dgm:cxn modelId="{31EC9D63-88C1-404F-A78C-294AB143F42F}" type="presOf" srcId="{7D86BA97-0FAE-4869-BF34-A7DF356B4370}" destId="{6FE5C9C5-9379-4669-B3DD-6CCD73B60CA9}" srcOrd="0" destOrd="0" presId="urn:microsoft.com/office/officeart/2005/8/layout/cycle5"/>
    <dgm:cxn modelId="{4789BFB8-6EC9-4F7F-A78A-1B1712E9D2E2}" type="presOf" srcId="{192C04B5-125B-49E9-98DC-0243071401AA}" destId="{C62345D5-9A22-463D-9AB3-EF2AEF9B2BD5}" srcOrd="0" destOrd="0" presId="urn:microsoft.com/office/officeart/2005/8/layout/cycle5"/>
    <dgm:cxn modelId="{CBEE80C2-0D78-4AA1-83D8-AF6E7A997A28}" srcId="{5F415AC8-B976-43DC-A0B9-EA828344DC3C}" destId="{35C8DDA4-F083-430F-AF32-10B368CC417E}" srcOrd="1" destOrd="0" parTransId="{9C393B9A-820C-486E-8193-7454634FD656}" sibTransId="{182E7234-D122-4B0F-BD20-60B45EEC2F38}"/>
    <dgm:cxn modelId="{5D501CD2-6D58-42CA-81FD-216E0853DC35}" type="presParOf" srcId="{9A24CF3D-3205-46E9-9FC2-2C82FA48E6D9}" destId="{C62345D5-9A22-463D-9AB3-EF2AEF9B2BD5}" srcOrd="0" destOrd="0" presId="urn:microsoft.com/office/officeart/2005/8/layout/cycle5"/>
    <dgm:cxn modelId="{2313DE54-4255-4354-8025-A90051497520}" type="presParOf" srcId="{9A24CF3D-3205-46E9-9FC2-2C82FA48E6D9}" destId="{B3E43CA6-308A-4143-8237-50BE5692B67E}" srcOrd="1" destOrd="0" presId="urn:microsoft.com/office/officeart/2005/8/layout/cycle5"/>
    <dgm:cxn modelId="{167B608E-2AC6-45FD-AEE2-0168929F69FB}" type="presParOf" srcId="{9A24CF3D-3205-46E9-9FC2-2C82FA48E6D9}" destId="{0955C5E4-0797-4DA9-BE60-09BDBA285B2E}" srcOrd="2" destOrd="0" presId="urn:microsoft.com/office/officeart/2005/8/layout/cycle5"/>
    <dgm:cxn modelId="{2CACB006-0171-48F5-9AC0-FA607DC65CD3}" type="presParOf" srcId="{9A24CF3D-3205-46E9-9FC2-2C82FA48E6D9}" destId="{BC7B255B-0815-4D15-A9B5-947587C914B1}" srcOrd="3" destOrd="0" presId="urn:microsoft.com/office/officeart/2005/8/layout/cycle5"/>
    <dgm:cxn modelId="{B68F19FD-7521-4D35-B27D-813EFF0984D3}" type="presParOf" srcId="{9A24CF3D-3205-46E9-9FC2-2C82FA48E6D9}" destId="{E95062BD-A28E-43AE-8BEA-7F0403DACD63}" srcOrd="4" destOrd="0" presId="urn:microsoft.com/office/officeart/2005/8/layout/cycle5"/>
    <dgm:cxn modelId="{B4EDDF15-272F-4B8F-B472-985450E8AB0F}" type="presParOf" srcId="{9A24CF3D-3205-46E9-9FC2-2C82FA48E6D9}" destId="{91660042-CB19-4142-88BD-C66400BC4A36}" srcOrd="5" destOrd="0" presId="urn:microsoft.com/office/officeart/2005/8/layout/cycle5"/>
    <dgm:cxn modelId="{18FABE6E-5877-442A-AB36-D951A5C9D2D5}" type="presParOf" srcId="{9A24CF3D-3205-46E9-9FC2-2C82FA48E6D9}" destId="{BDFAC8C5-9EA6-451D-87BB-1A56C2B081B7}" srcOrd="6" destOrd="0" presId="urn:microsoft.com/office/officeart/2005/8/layout/cycle5"/>
    <dgm:cxn modelId="{E2045B78-AC9B-469B-BE44-28869460E348}" type="presParOf" srcId="{9A24CF3D-3205-46E9-9FC2-2C82FA48E6D9}" destId="{48112A04-A8A4-4B2F-8B26-E92CFCACB622}" srcOrd="7" destOrd="0" presId="urn:microsoft.com/office/officeart/2005/8/layout/cycle5"/>
    <dgm:cxn modelId="{89766E39-AEC8-4598-8D3C-AA03769952FC}" type="presParOf" srcId="{9A24CF3D-3205-46E9-9FC2-2C82FA48E6D9}" destId="{848FE758-B8CE-4DDB-B13D-BF5DF5AACC0E}" srcOrd="8" destOrd="0" presId="urn:microsoft.com/office/officeart/2005/8/layout/cycle5"/>
    <dgm:cxn modelId="{85569D9A-FCF1-4144-A7A6-19F5710B6C3D}" type="presParOf" srcId="{9A24CF3D-3205-46E9-9FC2-2C82FA48E6D9}" destId="{6FE5C9C5-9379-4669-B3DD-6CCD73B60CA9}" srcOrd="9" destOrd="0" presId="urn:microsoft.com/office/officeart/2005/8/layout/cycle5"/>
    <dgm:cxn modelId="{60F9B60E-4898-4159-8F8D-B3C331761701}" type="presParOf" srcId="{9A24CF3D-3205-46E9-9FC2-2C82FA48E6D9}" destId="{519A0672-6883-42CD-A825-E73A6CEAD820}" srcOrd="10" destOrd="0" presId="urn:microsoft.com/office/officeart/2005/8/layout/cycle5"/>
    <dgm:cxn modelId="{C23932F2-339A-450A-867D-8C2730D112A1}" type="presParOf" srcId="{9A24CF3D-3205-46E9-9FC2-2C82FA48E6D9}" destId="{E27C619C-F5D6-41FF-8EB5-F413A71827ED}"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1D5342-B517-4977-8D42-F4AF9828FC9A}">
      <dsp:nvSpPr>
        <dsp:cNvPr id="0" name=""/>
        <dsp:cNvSpPr/>
      </dsp:nvSpPr>
      <dsp:spPr>
        <a:xfrm>
          <a:off x="0" y="0"/>
          <a:ext cx="6777037" cy="109636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pl-PL" sz="1100" kern="1200" dirty="0" smtClean="0"/>
            <a:t>Obserwowanie określonych zjawisk, analizowanie ich charakteru i przedstawienie spostrzeżeń organom kierującym działalnością administracji bez prawa wydawania jakichkolwiek dyspozycji, gdyż możliwość ich wydawania musiałaby oznaczać ponoszenie przez kontrolującego odpowiedzialności za podjętą decyzję</a:t>
          </a:r>
        </a:p>
        <a:p>
          <a:pPr lvl="0" algn="l" defTabSz="488950">
            <a:lnSpc>
              <a:spcPct val="90000"/>
            </a:lnSpc>
            <a:spcBef>
              <a:spcPct val="0"/>
            </a:spcBef>
            <a:spcAft>
              <a:spcPct val="35000"/>
            </a:spcAft>
          </a:pPr>
          <a:r>
            <a:rPr lang="pl-PL" sz="1100" kern="1200" dirty="0" smtClean="0"/>
            <a:t>(J. </a:t>
          </a:r>
          <a:r>
            <a:rPr lang="pl-PL" sz="1100" kern="1200" dirty="0" err="1" smtClean="0"/>
            <a:t>Starościak</a:t>
          </a:r>
          <a:endParaRPr lang="pl-PL" sz="1100" kern="1200" dirty="0"/>
        </a:p>
      </dsp:txBody>
      <dsp:txXfrm>
        <a:off x="1465044" y="0"/>
        <a:ext cx="5311992" cy="1096367"/>
      </dsp:txXfrm>
    </dsp:sp>
    <dsp:sp modelId="{DBF1283F-C9C3-447D-B28F-59CE69353901}">
      <dsp:nvSpPr>
        <dsp:cNvPr id="0" name=""/>
        <dsp:cNvSpPr/>
      </dsp:nvSpPr>
      <dsp:spPr>
        <a:xfrm>
          <a:off x="109636" y="109636"/>
          <a:ext cx="1355407" cy="877093"/>
        </a:xfrm>
        <a:prstGeom prst="roundRect">
          <a:avLst>
            <a:gd name="adj" fmla="val 1000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CD3C7C-CE1A-4717-B707-C52EDC8270C4}">
      <dsp:nvSpPr>
        <dsp:cNvPr id="0" name=""/>
        <dsp:cNvSpPr/>
      </dsp:nvSpPr>
      <dsp:spPr>
        <a:xfrm>
          <a:off x="0" y="1206003"/>
          <a:ext cx="6777037" cy="109636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pl-PL" sz="1100" kern="1200" dirty="0" smtClean="0"/>
            <a:t>Polega na badaniu zgodności stanu istniejącego ze stanem postulowanym, ustaleniu zasięgu i przyczyn rozbieżności, a także przekazywaniu wyników tego ustalenia, a z czasem i wynikających stąd dyspozycji zarówno podmiotowi kontrolowanemu, jak i podmiotowi organizacyjnie zwierzchniemu</a:t>
          </a:r>
        </a:p>
        <a:p>
          <a:pPr lvl="0" algn="l" defTabSz="488950">
            <a:lnSpc>
              <a:spcPct val="90000"/>
            </a:lnSpc>
            <a:spcBef>
              <a:spcPct val="0"/>
            </a:spcBef>
            <a:spcAft>
              <a:spcPct val="35000"/>
            </a:spcAft>
          </a:pPr>
          <a:r>
            <a:rPr lang="pl-PL" sz="1100" kern="1200" dirty="0" smtClean="0"/>
            <a:t>(J. Boć)</a:t>
          </a:r>
          <a:endParaRPr lang="pl-PL" sz="1100" kern="1200" dirty="0"/>
        </a:p>
      </dsp:txBody>
      <dsp:txXfrm>
        <a:off x="1465044" y="1206003"/>
        <a:ext cx="5311992" cy="1096367"/>
      </dsp:txXfrm>
    </dsp:sp>
    <dsp:sp modelId="{E4628B6B-4B46-4505-82C5-BD4EF1464AD2}">
      <dsp:nvSpPr>
        <dsp:cNvPr id="0" name=""/>
        <dsp:cNvSpPr/>
      </dsp:nvSpPr>
      <dsp:spPr>
        <a:xfrm>
          <a:off x="403123" y="1247775"/>
          <a:ext cx="768434" cy="1012824"/>
        </a:xfrm>
        <a:prstGeom prst="roundRect">
          <a:avLst>
            <a:gd name="adj" fmla="val 10000"/>
          </a:avLst>
        </a:prstGeom>
        <a:blipFill rotWithShape="0">
          <a:blip xmlns:r="http://schemas.openxmlformats.org/officeDocument/2006/relationships" r:embed="rId1"/>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804717-E567-4F71-A996-8F5C80C4B452}">
      <dsp:nvSpPr>
        <dsp:cNvPr id="0" name=""/>
        <dsp:cNvSpPr/>
      </dsp:nvSpPr>
      <dsp:spPr>
        <a:xfrm>
          <a:off x="0" y="2412007"/>
          <a:ext cx="6777037" cy="109636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pl-PL" sz="1100" kern="1200" dirty="0" smtClean="0"/>
            <a:t>Dla E. </a:t>
          </a:r>
          <a:r>
            <a:rPr lang="pl-PL" sz="1100" kern="1200" dirty="0" err="1" smtClean="0"/>
            <a:t>Ochendowskiego</a:t>
          </a:r>
          <a:r>
            <a:rPr lang="pl-PL" sz="1100" kern="1200" dirty="0" smtClean="0"/>
            <a:t> kontrola to obserwowanie, ustalanie lub wykrywanie stanu faktycznego, porównywanie rzeczywistości z zamierzeniami, występowanie przeciwko zjawiskom niekorzystnym i sygnalizowanie właściwym jednostkom dokonanych spostrzeżeń</a:t>
          </a:r>
          <a:endParaRPr lang="pl-PL" sz="1100" kern="1200" dirty="0"/>
        </a:p>
      </dsp:txBody>
      <dsp:txXfrm>
        <a:off x="1465044" y="2412007"/>
        <a:ext cx="5311992" cy="1096367"/>
      </dsp:txXfrm>
    </dsp:sp>
    <dsp:sp modelId="{8E5CEACD-8468-45E6-88FB-2A487BDF43A0}">
      <dsp:nvSpPr>
        <dsp:cNvPr id="0" name=""/>
        <dsp:cNvSpPr/>
      </dsp:nvSpPr>
      <dsp:spPr>
        <a:xfrm>
          <a:off x="385739" y="2458028"/>
          <a:ext cx="803200" cy="1004324"/>
        </a:xfrm>
        <a:prstGeom prst="roundRect">
          <a:avLst>
            <a:gd name="adj" fmla="val 10000"/>
          </a:avLst>
        </a:prstGeom>
        <a:blipFill rotWithShape="0">
          <a:blip xmlns:r="http://schemas.openxmlformats.org/officeDocument/2006/relationships" r:embed="rId2"/>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345D5-9A22-463D-9AB3-EF2AEF9B2BD5}">
      <dsp:nvSpPr>
        <dsp:cNvPr id="0" name=""/>
        <dsp:cNvSpPr/>
      </dsp:nvSpPr>
      <dsp:spPr>
        <a:xfrm>
          <a:off x="2762271" y="1799"/>
          <a:ext cx="1252494" cy="814121"/>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pl-PL" sz="1100" kern="1200" dirty="0" smtClean="0"/>
            <a:t>Obserwacja i ustalenie stanu rzeczywistego rzeczy</a:t>
          </a:r>
          <a:endParaRPr lang="pl-PL" sz="1100" kern="1200" dirty="0"/>
        </a:p>
      </dsp:txBody>
      <dsp:txXfrm>
        <a:off x="2802013" y="41541"/>
        <a:ext cx="1173010" cy="734637"/>
      </dsp:txXfrm>
    </dsp:sp>
    <dsp:sp modelId="{0955C5E4-0797-4DA9-BE60-09BDBA285B2E}">
      <dsp:nvSpPr>
        <dsp:cNvPr id="0" name=""/>
        <dsp:cNvSpPr/>
      </dsp:nvSpPr>
      <dsp:spPr>
        <a:xfrm>
          <a:off x="2043191" y="408860"/>
          <a:ext cx="2690654" cy="2690654"/>
        </a:xfrm>
        <a:custGeom>
          <a:avLst/>
          <a:gdLst/>
          <a:ahLst/>
          <a:cxnLst/>
          <a:rect l="0" t="0" r="0" b="0"/>
          <a:pathLst>
            <a:path>
              <a:moveTo>
                <a:pt x="2144563" y="263141"/>
              </a:moveTo>
              <a:arcTo wR="1345327" hR="1345327" stAng="18386840" swAng="1634132"/>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C7B255B-0815-4D15-A9B5-947587C914B1}">
      <dsp:nvSpPr>
        <dsp:cNvPr id="0" name=""/>
        <dsp:cNvSpPr/>
      </dsp:nvSpPr>
      <dsp:spPr>
        <a:xfrm>
          <a:off x="4107598" y="1347126"/>
          <a:ext cx="1252494" cy="814121"/>
        </a:xfrm>
        <a:prstGeom prst="roundRect">
          <a:avLst/>
        </a:prstGeom>
        <a:solidFill>
          <a:schemeClr val="accent5">
            <a:hueOff val="-3311292"/>
            <a:satOff val="13270"/>
            <a:lumOff val="28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pl-PL" sz="1100" kern="1200" dirty="0" smtClean="0"/>
            <a:t>Konfrontacja stanu faktycznego z </a:t>
          </a:r>
          <a:r>
            <a:rPr lang="pl-PL" sz="1100" kern="1200" dirty="0" err="1" smtClean="0"/>
            <a:t>założonm</a:t>
          </a:r>
          <a:endParaRPr lang="pl-PL" sz="1100" kern="1200" dirty="0"/>
        </a:p>
      </dsp:txBody>
      <dsp:txXfrm>
        <a:off x="4147340" y="1386868"/>
        <a:ext cx="1173010" cy="734637"/>
      </dsp:txXfrm>
    </dsp:sp>
    <dsp:sp modelId="{91660042-CB19-4142-88BD-C66400BC4A36}">
      <dsp:nvSpPr>
        <dsp:cNvPr id="0" name=""/>
        <dsp:cNvSpPr/>
      </dsp:nvSpPr>
      <dsp:spPr>
        <a:xfrm>
          <a:off x="2043191" y="408860"/>
          <a:ext cx="2690654" cy="2690654"/>
        </a:xfrm>
        <a:custGeom>
          <a:avLst/>
          <a:gdLst/>
          <a:ahLst/>
          <a:cxnLst/>
          <a:rect l="0" t="0" r="0" b="0"/>
          <a:pathLst>
            <a:path>
              <a:moveTo>
                <a:pt x="2551216" y="1941763"/>
              </a:moveTo>
              <a:arcTo wR="1345327" hR="1345327" stAng="1579028" swAng="1634132"/>
            </a:path>
          </a:pathLst>
        </a:custGeom>
        <a:noFill/>
        <a:ln w="9525" cap="flat" cmpd="sng" algn="ctr">
          <a:solidFill>
            <a:schemeClr val="accent5">
              <a:hueOff val="-3311292"/>
              <a:satOff val="13270"/>
              <a:lumOff val="2876"/>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DFAC8C5-9EA6-451D-87BB-1A56C2B081B7}">
      <dsp:nvSpPr>
        <dsp:cNvPr id="0" name=""/>
        <dsp:cNvSpPr/>
      </dsp:nvSpPr>
      <dsp:spPr>
        <a:xfrm>
          <a:off x="2762271" y="2692453"/>
          <a:ext cx="1252494" cy="814121"/>
        </a:xfrm>
        <a:prstGeom prst="roundRect">
          <a:avLst/>
        </a:prstGeom>
        <a:solidFill>
          <a:schemeClr val="accent5">
            <a:hueOff val="-6622584"/>
            <a:satOff val="26541"/>
            <a:lumOff val="575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pl-PL" sz="1100" kern="1200" dirty="0" smtClean="0"/>
            <a:t>Diagnoza przyczyn ewentualnych </a:t>
          </a:r>
          <a:r>
            <a:rPr lang="pl-PL" sz="1100" kern="1200" dirty="0" err="1" smtClean="0"/>
            <a:t>niezgoności</a:t>
          </a:r>
          <a:r>
            <a:rPr lang="pl-PL" sz="1100" kern="1200" dirty="0" smtClean="0"/>
            <a:t> </a:t>
          </a:r>
          <a:endParaRPr lang="pl-PL" sz="1100" kern="1200" dirty="0"/>
        </a:p>
      </dsp:txBody>
      <dsp:txXfrm>
        <a:off x="2802013" y="2732195"/>
        <a:ext cx="1173010" cy="734637"/>
      </dsp:txXfrm>
    </dsp:sp>
    <dsp:sp modelId="{848FE758-B8CE-4DDB-B13D-BF5DF5AACC0E}">
      <dsp:nvSpPr>
        <dsp:cNvPr id="0" name=""/>
        <dsp:cNvSpPr/>
      </dsp:nvSpPr>
      <dsp:spPr>
        <a:xfrm>
          <a:off x="2043191" y="408860"/>
          <a:ext cx="2690654" cy="2690654"/>
        </a:xfrm>
        <a:custGeom>
          <a:avLst/>
          <a:gdLst/>
          <a:ahLst/>
          <a:cxnLst/>
          <a:rect l="0" t="0" r="0" b="0"/>
          <a:pathLst>
            <a:path>
              <a:moveTo>
                <a:pt x="546090" y="2427512"/>
              </a:moveTo>
              <a:arcTo wR="1345327" hR="1345327" stAng="7586840" swAng="1634132"/>
            </a:path>
          </a:pathLst>
        </a:custGeom>
        <a:noFill/>
        <a:ln w="9525" cap="flat" cmpd="sng" algn="ctr">
          <a:solidFill>
            <a:schemeClr val="accent5">
              <a:hueOff val="-6622584"/>
              <a:satOff val="26541"/>
              <a:lumOff val="5752"/>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FE5C9C5-9379-4669-B3DD-6CCD73B60CA9}">
      <dsp:nvSpPr>
        <dsp:cNvPr id="0" name=""/>
        <dsp:cNvSpPr/>
      </dsp:nvSpPr>
      <dsp:spPr>
        <a:xfrm>
          <a:off x="1416944" y="1347126"/>
          <a:ext cx="1252494" cy="814121"/>
        </a:xfrm>
        <a:prstGeom prst="roundRect">
          <a:avLst/>
        </a:prstGeom>
        <a:solidFill>
          <a:schemeClr val="accent5">
            <a:hueOff val="-9933876"/>
            <a:satOff val="39811"/>
            <a:lumOff val="862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pl-PL" sz="1100" kern="1200" dirty="0" smtClean="0"/>
            <a:t>Przekazanie wniosków wynikających z kontroli</a:t>
          </a:r>
          <a:endParaRPr lang="pl-PL" sz="1100" kern="1200" dirty="0"/>
        </a:p>
      </dsp:txBody>
      <dsp:txXfrm>
        <a:off x="1456686" y="1386868"/>
        <a:ext cx="1173010" cy="734637"/>
      </dsp:txXfrm>
    </dsp:sp>
    <dsp:sp modelId="{E27C619C-F5D6-41FF-8EB5-F413A71827ED}">
      <dsp:nvSpPr>
        <dsp:cNvPr id="0" name=""/>
        <dsp:cNvSpPr/>
      </dsp:nvSpPr>
      <dsp:spPr>
        <a:xfrm>
          <a:off x="2043191" y="408860"/>
          <a:ext cx="2690654" cy="2690654"/>
        </a:xfrm>
        <a:custGeom>
          <a:avLst/>
          <a:gdLst/>
          <a:ahLst/>
          <a:cxnLst/>
          <a:rect l="0" t="0" r="0" b="0"/>
          <a:pathLst>
            <a:path>
              <a:moveTo>
                <a:pt x="139437" y="748890"/>
              </a:moveTo>
              <a:arcTo wR="1345327" hR="1345327" stAng="12379028" swAng="1634132"/>
            </a:path>
          </a:pathLst>
        </a:custGeom>
        <a:noFill/>
        <a:ln w="9525" cap="flat" cmpd="sng" algn="ctr">
          <a:solidFill>
            <a:schemeClr val="accent5">
              <a:hueOff val="-9933876"/>
              <a:satOff val="39811"/>
              <a:lumOff val="8628"/>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pl-PL" smtClean="0"/>
              <a:t>Kliknij, aby edytować styl</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2BBE448-055E-474A-9C99-718C3E05B794}" type="datetimeFigureOut">
              <a:rPr lang="pl-PL" smtClean="0"/>
              <a:pPr/>
              <a:t>2019-05-24</a:t>
            </a:fld>
            <a:endParaRPr lang="pl-P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pl-P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85D18B7-3056-4F6A-A7CB-E3454474E722}" type="slidenum">
              <a:rPr lang="pl-PL" smtClean="0"/>
              <a:pPr/>
              <a:t>‹#›</a:t>
            </a:fld>
            <a:endParaRPr lang="pl-P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92BBE448-055E-474A-9C99-718C3E05B794}" type="datetimeFigureOut">
              <a:rPr lang="pl-PL" smtClean="0"/>
              <a:pPr/>
              <a:t>2019-05-24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85D18B7-3056-4F6A-A7CB-E3454474E722}"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pl-PL" smtClean="0"/>
              <a:t>Kliknij, aby edytować styl</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92BBE448-055E-474A-9C99-718C3E05B794}" type="datetimeFigureOut">
              <a:rPr lang="pl-PL" smtClean="0"/>
              <a:pPr/>
              <a:t>2019-05-24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85D18B7-3056-4F6A-A7CB-E3454474E722}"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92BBE448-055E-474A-9C99-718C3E05B794}" type="datetimeFigureOut">
              <a:rPr lang="pl-PL" smtClean="0"/>
              <a:pPr/>
              <a:t>2019-05-24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85D18B7-3056-4F6A-A7CB-E3454474E722}"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pl-PL" smtClean="0"/>
              <a:t>Kliknij, aby edytować styl</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92BBE448-055E-474A-9C99-718C3E05B794}" type="datetimeFigureOut">
              <a:rPr lang="pl-PL" smtClean="0"/>
              <a:pPr/>
              <a:t>2019-05-24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85D18B7-3056-4F6A-A7CB-E3454474E722}"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5" name="Date Placeholder 4"/>
          <p:cNvSpPr>
            <a:spLocks noGrp="1"/>
          </p:cNvSpPr>
          <p:nvPr>
            <p:ph type="dt" sz="half" idx="10"/>
          </p:nvPr>
        </p:nvSpPr>
        <p:spPr/>
        <p:txBody>
          <a:bodyPr/>
          <a:lstStyle/>
          <a:p>
            <a:fld id="{92BBE448-055E-474A-9C99-718C3E05B794}" type="datetimeFigureOut">
              <a:rPr lang="pl-PL" smtClean="0"/>
              <a:pPr/>
              <a:t>2019-05-24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85D18B7-3056-4F6A-A7CB-E3454474E722}" type="slidenum">
              <a:rPr lang="pl-PL" smtClean="0"/>
              <a:pPr/>
              <a:t>‹#›</a:t>
            </a:fld>
            <a:endParaRPr lang="pl-PL"/>
          </a:p>
        </p:txBody>
      </p:sp>
      <p:sp>
        <p:nvSpPr>
          <p:cNvPr id="9" name="Content Placeholder 8"/>
          <p:cNvSpPr>
            <a:spLocks noGrp="1"/>
          </p:cNvSpPr>
          <p:nvPr>
            <p:ph sz="quarter" idx="13"/>
          </p:nvPr>
        </p:nvSpPr>
        <p:spPr>
          <a:xfrm>
            <a:off x="1042416" y="2313432"/>
            <a:ext cx="3419856" cy="349300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92BBE448-055E-474A-9C99-718C3E05B794}" type="datetimeFigureOut">
              <a:rPr lang="pl-PL" smtClean="0"/>
              <a:pPr/>
              <a:t>2019-05-24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85D18B7-3056-4F6A-A7CB-E3454474E722}"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92BBE448-055E-474A-9C99-718C3E05B794}" type="datetimeFigureOut">
              <a:rPr lang="pl-PL" smtClean="0"/>
              <a:pPr/>
              <a:t>2019-05-24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F85D18B7-3056-4F6A-A7CB-E3454474E722}"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BE448-055E-474A-9C99-718C3E05B794}" type="datetimeFigureOut">
              <a:rPr lang="pl-PL" smtClean="0"/>
              <a:pPr/>
              <a:t>2019-05-24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F85D18B7-3056-4F6A-A7CB-E3454474E722}"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2BBE448-055E-474A-9C99-718C3E05B794}" type="datetimeFigureOut">
              <a:rPr lang="pl-PL" smtClean="0"/>
              <a:pPr/>
              <a:t>2019-05-24</a:t>
            </a:fld>
            <a:endParaRPr lang="pl-PL"/>
          </a:p>
        </p:txBody>
      </p:sp>
      <p:sp>
        <p:nvSpPr>
          <p:cNvPr id="7" name="Slide Number Placeholder 6"/>
          <p:cNvSpPr>
            <a:spLocks noGrp="1"/>
          </p:cNvSpPr>
          <p:nvPr>
            <p:ph type="sldNum" sz="quarter" idx="12"/>
          </p:nvPr>
        </p:nvSpPr>
        <p:spPr/>
        <p:txBody>
          <a:bodyPr/>
          <a:lstStyle/>
          <a:p>
            <a:fld id="{F85D18B7-3056-4F6A-A7CB-E3454474E722}" type="slidenum">
              <a:rPr lang="pl-PL" smtClean="0"/>
              <a:pPr/>
              <a:t>‹#›</a:t>
            </a:fld>
            <a:endParaRPr lang="pl-P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pl-P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pl-PL" smtClean="0"/>
              <a:t>Kliknij, aby edytować styl</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pl-PL" smtClean="0"/>
              <a:t>Kliknij, aby edytować styl</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92BBE448-055E-474A-9C99-718C3E05B794}" type="datetimeFigureOut">
              <a:rPr lang="pl-PL" smtClean="0"/>
              <a:pPr/>
              <a:t>2019-05-24</a:t>
            </a:fld>
            <a:endParaRPr lang="pl-P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pl-PL"/>
          </a:p>
        </p:txBody>
      </p:sp>
      <p:sp>
        <p:nvSpPr>
          <p:cNvPr id="7" name="Slide Number Placeholder 6"/>
          <p:cNvSpPr>
            <a:spLocks noGrp="1"/>
          </p:cNvSpPr>
          <p:nvPr>
            <p:ph type="sldNum" sz="quarter" idx="12"/>
          </p:nvPr>
        </p:nvSpPr>
        <p:spPr/>
        <p:txBody>
          <a:bodyPr/>
          <a:lstStyle/>
          <a:p>
            <a:fld id="{F85D18B7-3056-4F6A-A7CB-E3454474E722}"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2BBE448-055E-474A-9C99-718C3E05B794}" type="datetimeFigureOut">
              <a:rPr lang="pl-PL" smtClean="0"/>
              <a:pPr/>
              <a:t>2019-05-24</a:t>
            </a:fld>
            <a:endParaRPr lang="pl-P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pl-P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85D18B7-3056-4F6A-A7CB-E3454474E722}"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wpolityce.pl/polityka/195535-irena-lipowicz-przegrala-03-ze-zdrowym-rozsadkiem" TargetMode="External"/><Relationship Id="rId3" Type="http://schemas.openxmlformats.org/officeDocument/2006/relationships/hyperlink" Target="http://msp-24.pl/Sadowa-kontrola-administracji,47,5.html" TargetMode="External"/><Relationship Id="rId7" Type="http://schemas.openxmlformats.org/officeDocument/2006/relationships/hyperlink" Target="http://iluminaci.com/ads/zasoby-ludzkie-inzynieria-spoleczna-xx-wieku-1/" TargetMode="External"/><Relationship Id="rId2" Type="http://schemas.openxmlformats.org/officeDocument/2006/relationships/hyperlink" Target="https://www.nik.gov.pl/plik/id,12578.pdf" TargetMode="External"/><Relationship Id="rId1" Type="http://schemas.openxmlformats.org/officeDocument/2006/relationships/slideLayout" Target="../slideLayouts/slideLayout2.xml"/><Relationship Id="rId6" Type="http://schemas.openxmlformats.org/officeDocument/2006/relationships/hyperlink" Target="http://warszawa.wikia.com/wiki/Plik:Najwy%C5%BCsza_Izba_Kontroli_(NIK,_Filtrowa).JPG" TargetMode="External"/><Relationship Id="rId5" Type="http://schemas.openxmlformats.org/officeDocument/2006/relationships/hyperlink" Target="http://wyborcza.pl/1,75968,18010846,Platforma_psuje_Trybunal_Konstytucyjny.html?disableRedirects=true" TargetMode="External"/><Relationship Id="rId10" Type="http://schemas.openxmlformats.org/officeDocument/2006/relationships/hyperlink" Target="https://pl.wikipedia.org/wiki/Eugeniusz_Ochendowski" TargetMode="External"/><Relationship Id="rId4" Type="http://schemas.openxmlformats.org/officeDocument/2006/relationships/hyperlink" Target="https://pk.gov.pl/" TargetMode="External"/><Relationship Id="rId9" Type="http://schemas.openxmlformats.org/officeDocument/2006/relationships/hyperlink" Target="http://lubimyczytac.pl/autor/91400/jan-b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Nauka administracja </a:t>
            </a:r>
            <a:endParaRPr lang="pl-PL" dirty="0"/>
          </a:p>
        </p:txBody>
      </p:sp>
      <p:sp>
        <p:nvSpPr>
          <p:cNvPr id="3" name="Podtytuł 2"/>
          <p:cNvSpPr>
            <a:spLocks noGrp="1"/>
          </p:cNvSpPr>
          <p:nvPr>
            <p:ph type="subTitle" idx="1"/>
          </p:nvPr>
        </p:nvSpPr>
        <p:spPr/>
        <p:txBody>
          <a:bodyPr/>
          <a:lstStyle/>
          <a:p>
            <a:r>
              <a:rPr lang="pl-PL" dirty="0" smtClean="0"/>
              <a:t>Kontrola a nadzór</a:t>
            </a:r>
            <a:endParaRPr lang="pl-PL" dirty="0"/>
          </a:p>
        </p:txBody>
      </p:sp>
    </p:spTree>
    <p:extLst>
      <p:ext uri="{BB962C8B-B14F-4D97-AF65-F5344CB8AC3E}">
        <p14:creationId xmlns:p14="http://schemas.microsoft.com/office/powerpoint/2010/main" val="2977881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400" b="1" dirty="0" smtClean="0">
                <a:solidFill>
                  <a:schemeClr val="accent2">
                    <a:lumMod val="40000"/>
                    <a:lumOff val="60000"/>
                  </a:schemeClr>
                </a:solidFill>
              </a:rPr>
              <a:t>Po co jest kontrola czyli o zadaniach w obrębie kontroli</a:t>
            </a:r>
            <a:endParaRPr lang="pl-PL" sz="3400" b="1" dirty="0">
              <a:solidFill>
                <a:schemeClr val="accent2">
                  <a:lumMod val="40000"/>
                  <a:lumOff val="60000"/>
                </a:schemeClr>
              </a:solidFill>
            </a:endParaRPr>
          </a:p>
        </p:txBody>
      </p:sp>
      <p:sp>
        <p:nvSpPr>
          <p:cNvPr id="3" name="Symbol zastępczy zawartości 2"/>
          <p:cNvSpPr>
            <a:spLocks noGrp="1"/>
          </p:cNvSpPr>
          <p:nvPr>
            <p:ph idx="1"/>
          </p:nvPr>
        </p:nvSpPr>
        <p:spPr>
          <a:xfrm>
            <a:off x="611560" y="2323652"/>
            <a:ext cx="7209249" cy="3841652"/>
          </a:xfrm>
        </p:spPr>
        <p:txBody>
          <a:bodyPr/>
          <a:lstStyle/>
          <a:p>
            <a:endParaRPr lang="pl-PL" dirty="0"/>
          </a:p>
        </p:txBody>
      </p:sp>
      <p:sp>
        <p:nvSpPr>
          <p:cNvPr id="4" name="Prostokąt 3"/>
          <p:cNvSpPr/>
          <p:nvPr/>
        </p:nvSpPr>
        <p:spPr>
          <a:xfrm>
            <a:off x="1403648" y="2564904"/>
            <a:ext cx="2160240" cy="1098123"/>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ole tekstowe 5"/>
          <p:cNvSpPr txBox="1"/>
          <p:nvPr/>
        </p:nvSpPr>
        <p:spPr>
          <a:xfrm>
            <a:off x="1475656" y="2708920"/>
            <a:ext cx="2448272" cy="954107"/>
          </a:xfrm>
          <a:prstGeom prst="rect">
            <a:avLst/>
          </a:prstGeom>
          <a:noFill/>
        </p:spPr>
        <p:txBody>
          <a:bodyPr wrap="square" rtlCol="0">
            <a:spAutoFit/>
          </a:bodyPr>
          <a:lstStyle/>
          <a:p>
            <a:r>
              <a:rPr lang="pl-PL" sz="1400" dirty="0" smtClean="0"/>
              <a:t>Ulepszenie działalności kontrolowanej poprzez wskazanie na jej uchybienia</a:t>
            </a:r>
            <a:endParaRPr lang="pl-PL" sz="1400" dirty="0"/>
          </a:p>
        </p:txBody>
      </p:sp>
      <p:sp>
        <p:nvSpPr>
          <p:cNvPr id="7" name="Prostokąt 6"/>
          <p:cNvSpPr/>
          <p:nvPr/>
        </p:nvSpPr>
        <p:spPr>
          <a:xfrm>
            <a:off x="613698" y="3739618"/>
            <a:ext cx="1872208" cy="18002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666235" y="3789040"/>
            <a:ext cx="1800200" cy="1600438"/>
          </a:xfrm>
          <a:prstGeom prst="rect">
            <a:avLst/>
          </a:prstGeom>
          <a:noFill/>
        </p:spPr>
        <p:txBody>
          <a:bodyPr wrap="square" rtlCol="0">
            <a:spAutoFit/>
          </a:bodyPr>
          <a:lstStyle/>
          <a:p>
            <a:r>
              <a:rPr lang="pl-PL" sz="1400" dirty="0" smtClean="0"/>
              <a:t>Polepszenie sytuacji kreowanej przez działalność, która z powodu wskazanych uchybień, kontrolę wywoła</a:t>
            </a:r>
            <a:endParaRPr lang="pl-PL" sz="1400" dirty="0"/>
          </a:p>
        </p:txBody>
      </p:sp>
      <p:sp>
        <p:nvSpPr>
          <p:cNvPr id="9" name="Elipsa 8"/>
          <p:cNvSpPr/>
          <p:nvPr/>
        </p:nvSpPr>
        <p:spPr>
          <a:xfrm>
            <a:off x="4067944" y="3573016"/>
            <a:ext cx="1512168" cy="115212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ole tekstowe 9"/>
          <p:cNvSpPr txBox="1"/>
          <p:nvPr/>
        </p:nvSpPr>
        <p:spPr>
          <a:xfrm>
            <a:off x="4211960" y="3717032"/>
            <a:ext cx="1512168" cy="738664"/>
          </a:xfrm>
          <a:prstGeom prst="rect">
            <a:avLst/>
          </a:prstGeom>
          <a:noFill/>
        </p:spPr>
        <p:txBody>
          <a:bodyPr wrap="square" rtlCol="0">
            <a:spAutoFit/>
          </a:bodyPr>
          <a:lstStyle/>
          <a:p>
            <a:r>
              <a:rPr lang="pl-PL" sz="1400" b="1" dirty="0" smtClean="0"/>
              <a:t>Ulepszenie całej administracji</a:t>
            </a:r>
            <a:endParaRPr lang="pl-PL" sz="1400" b="1" dirty="0"/>
          </a:p>
        </p:txBody>
      </p:sp>
      <p:sp>
        <p:nvSpPr>
          <p:cNvPr id="11" name="Prostokąt 10"/>
          <p:cNvSpPr/>
          <p:nvPr/>
        </p:nvSpPr>
        <p:spPr>
          <a:xfrm>
            <a:off x="4427984" y="2564904"/>
            <a:ext cx="3168352" cy="72008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ole tekstowe 11"/>
          <p:cNvSpPr txBox="1"/>
          <p:nvPr/>
        </p:nvSpPr>
        <p:spPr>
          <a:xfrm>
            <a:off x="4427984" y="2500154"/>
            <a:ext cx="3024336" cy="784830"/>
          </a:xfrm>
          <a:prstGeom prst="rect">
            <a:avLst/>
          </a:prstGeom>
          <a:noFill/>
        </p:spPr>
        <p:txBody>
          <a:bodyPr wrap="square" rtlCol="0">
            <a:spAutoFit/>
          </a:bodyPr>
          <a:lstStyle/>
          <a:p>
            <a:r>
              <a:rPr lang="pl-PL" sz="1500" dirty="0" smtClean="0"/>
              <a:t>Poprawę administrowania poprzez prowadzenie działań kontrolnych, profilaktycznych</a:t>
            </a:r>
            <a:endParaRPr lang="pl-PL" sz="1500" dirty="0"/>
          </a:p>
        </p:txBody>
      </p:sp>
      <p:sp>
        <p:nvSpPr>
          <p:cNvPr id="14" name="Prostokąt 13"/>
          <p:cNvSpPr/>
          <p:nvPr/>
        </p:nvSpPr>
        <p:spPr>
          <a:xfrm>
            <a:off x="5724128" y="3573016"/>
            <a:ext cx="2016224" cy="88268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dirty="0" smtClean="0">
                <a:solidFill>
                  <a:schemeClr val="tx1"/>
                </a:solidFill>
              </a:rPr>
              <a:t>Potrzebę zwiększania ogólnej wiedzy w danych dziedzinach czy sprawach</a:t>
            </a:r>
            <a:endParaRPr lang="pl-PL" sz="1400" dirty="0">
              <a:solidFill>
                <a:schemeClr val="tx1"/>
              </a:solidFill>
            </a:endParaRPr>
          </a:p>
        </p:txBody>
      </p:sp>
      <p:sp>
        <p:nvSpPr>
          <p:cNvPr id="15" name="Prostokąt 14"/>
          <p:cNvSpPr/>
          <p:nvPr/>
        </p:nvSpPr>
        <p:spPr>
          <a:xfrm>
            <a:off x="2648140" y="3756842"/>
            <a:ext cx="1275787" cy="228072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pole tekstowe 15"/>
          <p:cNvSpPr txBox="1"/>
          <p:nvPr/>
        </p:nvSpPr>
        <p:spPr>
          <a:xfrm>
            <a:off x="2648140" y="3717033"/>
            <a:ext cx="1419804" cy="2246769"/>
          </a:xfrm>
          <a:prstGeom prst="rect">
            <a:avLst/>
          </a:prstGeom>
          <a:noFill/>
        </p:spPr>
        <p:txBody>
          <a:bodyPr wrap="square" rtlCol="0">
            <a:spAutoFit/>
          </a:bodyPr>
          <a:lstStyle/>
          <a:p>
            <a:r>
              <a:rPr lang="pl-PL" sz="1400" dirty="0" smtClean="0"/>
              <a:t>Zwiększenie zaufania do organów władzy publicznej, zadośćuczynienie oczekiwaniom społecznym</a:t>
            </a:r>
            <a:endParaRPr lang="pl-PL" sz="1400" dirty="0"/>
          </a:p>
        </p:txBody>
      </p:sp>
    </p:spTree>
    <p:extLst>
      <p:ext uri="{BB962C8B-B14F-4D97-AF65-F5344CB8AC3E}">
        <p14:creationId xmlns:p14="http://schemas.microsoft.com/office/powerpoint/2010/main" val="4018858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40000"/>
                    <a:lumOff val="60000"/>
                  </a:schemeClr>
                </a:solidFill>
              </a:rPr>
              <a:t>Podmioty przeprowadzające kontrolę</a:t>
            </a:r>
            <a:endParaRPr lang="pl-PL" sz="3200" b="1" dirty="0">
              <a:solidFill>
                <a:schemeClr val="accent2">
                  <a:lumMod val="40000"/>
                  <a:lumOff val="60000"/>
                </a:schemeClr>
              </a:solidFill>
            </a:endParaRPr>
          </a:p>
        </p:txBody>
      </p:sp>
      <p:sp>
        <p:nvSpPr>
          <p:cNvPr id="3" name="Symbol zastępczy zawartości 2"/>
          <p:cNvSpPr>
            <a:spLocks noGrp="1"/>
          </p:cNvSpPr>
          <p:nvPr>
            <p:ph idx="1"/>
          </p:nvPr>
        </p:nvSpPr>
        <p:spPr/>
        <p:txBody>
          <a:bodyPr>
            <a:normAutofit fontScale="77500" lnSpcReduction="20000"/>
          </a:bodyPr>
          <a:lstStyle/>
          <a:p>
            <a:pPr algn="just"/>
            <a:r>
              <a:rPr lang="pl-PL" dirty="0" smtClean="0"/>
              <a:t>Podmioty powołane wyłącznie do przeprowadzenia kontroli,</a:t>
            </a:r>
          </a:p>
          <a:p>
            <a:pPr algn="just"/>
            <a:r>
              <a:rPr lang="pl-PL" dirty="0" smtClean="0"/>
              <a:t>Podmioty, w  których wydzielono specjalne komórki przeznaczone do przeprowadzenia kontroli,</a:t>
            </a:r>
          </a:p>
          <a:p>
            <a:pPr algn="just"/>
            <a:r>
              <a:rPr lang="pl-PL" dirty="0" smtClean="0"/>
              <a:t>Organy i urzędu, które w swojej  strukturze organizacyjnej powołanej do określonej działalności merytorycznej nie zawierają specjalnego wyodrębnienia specjalnego organizacyjnego powołanego do kontrolowania, a w razie potrzeby kontroli uczestniczą w im całym „organizmem”,</a:t>
            </a:r>
          </a:p>
          <a:p>
            <a:pPr algn="just"/>
            <a:r>
              <a:rPr lang="pl-PL" dirty="0" smtClean="0"/>
              <a:t>Podmioty kreowane dla powołania kontroli jednorazowej, rzadko powoływane znajdują się w zakresie władzy ustawodawczej, wykonawczej i sądowniczej</a:t>
            </a:r>
            <a:endParaRPr lang="pl-PL" dirty="0"/>
          </a:p>
        </p:txBody>
      </p:sp>
    </p:spTree>
    <p:extLst>
      <p:ext uri="{BB962C8B-B14F-4D97-AF65-F5344CB8AC3E}">
        <p14:creationId xmlns:p14="http://schemas.microsoft.com/office/powerpoint/2010/main" val="623778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3200" b="1" dirty="0">
                <a:solidFill>
                  <a:schemeClr val="accent2">
                    <a:lumMod val="40000"/>
                    <a:lumOff val="60000"/>
                  </a:schemeClr>
                </a:solidFill>
              </a:rPr>
              <a:t>Podmioty przeprowadzające kontrolę</a:t>
            </a:r>
            <a:endParaRPr lang="pl-PL" sz="3200" dirty="0"/>
          </a:p>
        </p:txBody>
      </p:sp>
      <p:sp>
        <p:nvSpPr>
          <p:cNvPr id="3" name="Symbol zastępczy zawartości 2"/>
          <p:cNvSpPr>
            <a:spLocks noGrp="1"/>
          </p:cNvSpPr>
          <p:nvPr>
            <p:ph idx="1"/>
          </p:nvPr>
        </p:nvSpPr>
        <p:spPr/>
        <p:txBody>
          <a:bodyPr>
            <a:normAutofit fontScale="85000" lnSpcReduction="10000"/>
          </a:bodyPr>
          <a:lstStyle/>
          <a:p>
            <a:r>
              <a:rPr lang="pl-PL" dirty="0" smtClean="0"/>
              <a:t>Samokontrola dokonywana przez urzędnika decydującego także po podjęciu rozstrzygnięcia</a:t>
            </a:r>
          </a:p>
          <a:p>
            <a:r>
              <a:rPr lang="pl-PL" dirty="0" smtClean="0"/>
              <a:t>Kontrola dokonywana przez </a:t>
            </a:r>
            <a:r>
              <a:rPr lang="pl-PL" dirty="0" err="1" smtClean="0"/>
              <a:t>współfunkcjonariuszy</a:t>
            </a:r>
            <a:r>
              <a:rPr lang="pl-PL" dirty="0" smtClean="0"/>
              <a:t> publicznych,</a:t>
            </a:r>
          </a:p>
          <a:p>
            <a:r>
              <a:rPr lang="pl-PL" dirty="0"/>
              <a:t>Kontrola dokonywana przez </a:t>
            </a:r>
            <a:r>
              <a:rPr lang="pl-PL" dirty="0" smtClean="0"/>
              <a:t>kierownika danej jednostki organizacyjnej,</a:t>
            </a:r>
          </a:p>
          <a:p>
            <a:r>
              <a:rPr lang="pl-PL" dirty="0" smtClean="0"/>
              <a:t>Kontrolę dokonywaną przez organ, którego kompetencje daną czynność urzędnik realizuje,</a:t>
            </a:r>
          </a:p>
          <a:p>
            <a:r>
              <a:rPr lang="pl-PL" dirty="0" smtClean="0"/>
              <a:t>Kontrolę dokonywaną formalnie przez podmioty zewnętrzne, które </a:t>
            </a:r>
            <a:r>
              <a:rPr lang="pl-PL" dirty="0" err="1" smtClean="0"/>
              <a:t>dysponuja</a:t>
            </a:r>
            <a:r>
              <a:rPr lang="pl-PL" dirty="0" smtClean="0"/>
              <a:t> określonym rodzajem zwierzchności  wobec kontrolowanego,</a:t>
            </a:r>
          </a:p>
          <a:p>
            <a:endParaRPr lang="pl-PL" dirty="0"/>
          </a:p>
        </p:txBody>
      </p:sp>
    </p:spTree>
    <p:extLst>
      <p:ext uri="{BB962C8B-B14F-4D97-AF65-F5344CB8AC3E}">
        <p14:creationId xmlns:p14="http://schemas.microsoft.com/office/powerpoint/2010/main" val="1182018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490" y="1027664"/>
            <a:ext cx="7024744" cy="745152"/>
          </a:xfrm>
        </p:spPr>
        <p:txBody>
          <a:bodyPr>
            <a:normAutofit fontScale="90000"/>
          </a:bodyPr>
          <a:lstStyle/>
          <a:p>
            <a:r>
              <a:rPr lang="pl-PL" b="1" dirty="0" smtClean="0">
                <a:solidFill>
                  <a:schemeClr val="accent2">
                    <a:lumMod val="40000"/>
                    <a:lumOff val="60000"/>
                  </a:schemeClr>
                </a:solidFill>
              </a:rPr>
              <a:t>Podmioty poddawane kontroli</a:t>
            </a:r>
            <a:endParaRPr lang="pl-PL" b="1" dirty="0">
              <a:solidFill>
                <a:schemeClr val="accent2">
                  <a:lumMod val="40000"/>
                  <a:lumOff val="60000"/>
                </a:schemeClr>
              </a:solidFill>
            </a:endParaRPr>
          </a:p>
        </p:txBody>
      </p:sp>
      <p:sp>
        <p:nvSpPr>
          <p:cNvPr id="3" name="Symbol zastępczy zawartości 2"/>
          <p:cNvSpPr>
            <a:spLocks noGrp="1"/>
          </p:cNvSpPr>
          <p:nvPr>
            <p:ph idx="1"/>
          </p:nvPr>
        </p:nvSpPr>
        <p:spPr>
          <a:xfrm>
            <a:off x="611560" y="1988840"/>
            <a:ext cx="7209249" cy="3843789"/>
          </a:xfrm>
        </p:spPr>
        <p:txBody>
          <a:bodyPr>
            <a:normAutofit fontScale="85000" lnSpcReduction="20000"/>
          </a:bodyPr>
          <a:lstStyle/>
          <a:p>
            <a:pPr marL="68580" indent="0">
              <a:buNone/>
            </a:pPr>
            <a:r>
              <a:rPr lang="pl-PL" sz="1600" dirty="0" smtClean="0"/>
              <a:t>Organy administracji państwowej  </a:t>
            </a:r>
          </a:p>
          <a:p>
            <a:pPr marL="68580" indent="0">
              <a:buNone/>
            </a:pPr>
            <a:endParaRPr lang="pl-PL" sz="1600" dirty="0"/>
          </a:p>
          <a:p>
            <a:pPr marL="68580" indent="0">
              <a:buNone/>
            </a:pPr>
            <a:r>
              <a:rPr lang="pl-PL" sz="1600" dirty="0" smtClean="0">
                <a:solidFill>
                  <a:srgbClr val="00B050"/>
                </a:solidFill>
              </a:rPr>
              <a:t>Organy samorządu terytorialnego w sferze organizacyjno-wewnętrznej, kształtowania stosunków gospodarczych, społecznych i gospodarczych</a:t>
            </a:r>
          </a:p>
          <a:p>
            <a:pPr marL="68580" indent="0">
              <a:buNone/>
            </a:pPr>
            <a:r>
              <a:rPr lang="pl-PL" sz="1600" dirty="0" smtClean="0">
                <a:solidFill>
                  <a:srgbClr val="00B050"/>
                </a:solidFill>
              </a:rPr>
              <a:t> </a:t>
            </a:r>
          </a:p>
          <a:p>
            <a:pPr marL="68580" indent="0">
              <a:buNone/>
            </a:pPr>
            <a:r>
              <a:rPr lang="pl-PL" sz="1600" dirty="0" smtClean="0">
                <a:solidFill>
                  <a:schemeClr val="accent6">
                    <a:lumMod val="75000"/>
                  </a:schemeClr>
                </a:solidFill>
              </a:rPr>
              <a:t>Obywatele w poddanej prawu publicznemu sferze ich </a:t>
            </a:r>
            <a:r>
              <a:rPr lang="pl-PL" sz="1600" dirty="0" err="1" smtClean="0">
                <a:solidFill>
                  <a:schemeClr val="accent6">
                    <a:lumMod val="75000"/>
                  </a:schemeClr>
                </a:solidFill>
              </a:rPr>
              <a:t>działalaności</a:t>
            </a:r>
            <a:r>
              <a:rPr lang="pl-PL" sz="1600" dirty="0" smtClean="0">
                <a:solidFill>
                  <a:schemeClr val="accent6">
                    <a:lumMod val="75000"/>
                  </a:schemeClr>
                </a:solidFill>
              </a:rPr>
              <a:t> politycznej, społecznej i gospodarczej</a:t>
            </a:r>
          </a:p>
          <a:p>
            <a:pPr marL="68580" indent="0">
              <a:buNone/>
            </a:pPr>
            <a:endParaRPr lang="pl-PL" sz="1600" dirty="0">
              <a:solidFill>
                <a:schemeClr val="accent6">
                  <a:lumMod val="75000"/>
                </a:schemeClr>
              </a:solidFill>
            </a:endParaRPr>
          </a:p>
          <a:p>
            <a:pPr marL="68580" indent="0">
              <a:buNone/>
            </a:pPr>
            <a:r>
              <a:rPr lang="pl-PL" sz="1600" dirty="0" smtClean="0">
                <a:solidFill>
                  <a:srgbClr val="7030A0"/>
                </a:solidFill>
              </a:rPr>
              <a:t>Prywatne podmioty </a:t>
            </a:r>
            <a:r>
              <a:rPr lang="pl-PL" sz="1600" dirty="0">
                <a:solidFill>
                  <a:srgbClr val="7030A0"/>
                </a:solidFill>
              </a:rPr>
              <a:t>gospodarcze w sferze organizowania stosunków </a:t>
            </a:r>
            <a:r>
              <a:rPr lang="pl-PL" sz="1600" dirty="0" smtClean="0">
                <a:solidFill>
                  <a:srgbClr val="7030A0"/>
                </a:solidFill>
              </a:rPr>
              <a:t>gospodarczych a niekiedy społecznych</a:t>
            </a:r>
            <a:endParaRPr lang="pl-PL" sz="1600" dirty="0">
              <a:solidFill>
                <a:srgbClr val="7030A0"/>
              </a:solidFill>
            </a:endParaRPr>
          </a:p>
          <a:p>
            <a:pPr marL="68580" indent="0">
              <a:buNone/>
            </a:pPr>
            <a:endParaRPr lang="pl-PL" sz="1600" dirty="0"/>
          </a:p>
          <a:p>
            <a:pPr marL="68580" indent="0">
              <a:buNone/>
            </a:pPr>
            <a:r>
              <a:rPr lang="pl-PL" sz="1600" dirty="0" smtClean="0">
                <a:solidFill>
                  <a:srgbClr val="00B0F0"/>
                </a:solidFill>
              </a:rPr>
              <a:t>Organy administracji rządowej w sferze organizacyjno-kontrolnej</a:t>
            </a:r>
          </a:p>
          <a:p>
            <a:pPr marL="68580" indent="0">
              <a:buNone/>
            </a:pPr>
            <a:endParaRPr lang="pl-PL" sz="1600" dirty="0" smtClean="0">
              <a:solidFill>
                <a:srgbClr val="FFC000"/>
              </a:solidFill>
            </a:endParaRPr>
          </a:p>
          <a:p>
            <a:pPr marL="68580" indent="0">
              <a:buNone/>
            </a:pPr>
            <a:r>
              <a:rPr lang="pl-PL" sz="1600" dirty="0" smtClean="0">
                <a:solidFill>
                  <a:srgbClr val="FFC000"/>
                </a:solidFill>
              </a:rPr>
              <a:t>Organy administracji rządowej w sferze kształtowania zewnętrznych stosunków społecznych i gospodarczych </a:t>
            </a:r>
          </a:p>
          <a:p>
            <a:pPr marL="68580" indent="0">
              <a:buNone/>
            </a:pPr>
            <a:endParaRPr lang="pl-PL" sz="1600" dirty="0">
              <a:solidFill>
                <a:srgbClr val="FFC000"/>
              </a:solidFill>
            </a:endParaRPr>
          </a:p>
          <a:p>
            <a:pPr marL="68580" indent="0">
              <a:buNone/>
            </a:pPr>
            <a:r>
              <a:rPr lang="pl-PL" sz="1600" dirty="0" smtClean="0">
                <a:solidFill>
                  <a:srgbClr val="CB35B6"/>
                </a:solidFill>
              </a:rPr>
              <a:t>Podmioty gospodarcze w sferze organizowania stosunków społecznych, niekiedy gospodarczych i politycznych</a:t>
            </a:r>
            <a:endParaRPr lang="pl-PL" sz="1600" dirty="0">
              <a:solidFill>
                <a:srgbClr val="CB35B6"/>
              </a:solidFill>
            </a:endParaRPr>
          </a:p>
        </p:txBody>
      </p:sp>
    </p:spTree>
    <p:extLst>
      <p:ext uri="{BB962C8B-B14F-4D97-AF65-F5344CB8AC3E}">
        <p14:creationId xmlns:p14="http://schemas.microsoft.com/office/powerpoint/2010/main" val="4157530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490" y="1027664"/>
            <a:ext cx="7024744" cy="817160"/>
          </a:xfrm>
        </p:spPr>
        <p:txBody>
          <a:bodyPr>
            <a:normAutofit/>
          </a:bodyPr>
          <a:lstStyle/>
          <a:p>
            <a:pPr algn="ctr"/>
            <a:r>
              <a:rPr lang="pl-PL" sz="3200" b="1" dirty="0" smtClean="0">
                <a:solidFill>
                  <a:schemeClr val="accent2">
                    <a:lumMod val="60000"/>
                    <a:lumOff val="40000"/>
                  </a:schemeClr>
                </a:solidFill>
              </a:rPr>
              <a:t>Rodzaje kontroli</a:t>
            </a:r>
            <a:endParaRPr lang="pl-PL" sz="3200" b="1" dirty="0">
              <a:solidFill>
                <a:schemeClr val="accent2">
                  <a:lumMod val="60000"/>
                  <a:lumOff val="40000"/>
                </a:schemeClr>
              </a:solidFill>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082073220"/>
              </p:ext>
            </p:extLst>
          </p:nvPr>
        </p:nvGraphicFramePr>
        <p:xfrm>
          <a:off x="684213" y="2060575"/>
          <a:ext cx="7135812" cy="6695440"/>
        </p:xfrm>
        <a:graphic>
          <a:graphicData uri="http://schemas.openxmlformats.org/drawingml/2006/table">
            <a:tbl>
              <a:tblPr firstRow="1" bandRow="1">
                <a:tableStyleId>{22838BEF-8BB2-4498-84A7-C5851F593DF1}</a:tableStyleId>
              </a:tblPr>
              <a:tblGrid>
                <a:gridCol w="7135812"/>
              </a:tblGrid>
              <a:tr h="370840">
                <a:tc>
                  <a:txBody>
                    <a:bodyPr/>
                    <a:lstStyle/>
                    <a:p>
                      <a:r>
                        <a:rPr lang="pl-PL" b="1" dirty="0" smtClean="0"/>
                        <a:t>Kontrola z urzędu </a:t>
                      </a:r>
                      <a:r>
                        <a:rPr lang="pl-PL" b="0" dirty="0" smtClean="0"/>
                        <a:t>(NIK)</a:t>
                      </a:r>
                      <a:r>
                        <a:rPr lang="pl-PL" b="0" baseline="0" dirty="0" smtClean="0"/>
                        <a:t>, </a:t>
                      </a:r>
                      <a:r>
                        <a:rPr lang="pl-PL" b="1" baseline="0" dirty="0" smtClean="0"/>
                        <a:t>kontrola na wniosek </a:t>
                      </a:r>
                      <a:r>
                        <a:rPr lang="pl-PL" b="0" baseline="0" dirty="0" smtClean="0"/>
                        <a:t>(kontrola instancyjna)</a:t>
                      </a:r>
                      <a:endParaRPr lang="pl-PL" b="0" dirty="0"/>
                    </a:p>
                  </a:txBody>
                  <a:tcPr/>
                </a:tc>
              </a:tr>
              <a:tr h="370840">
                <a:tc>
                  <a:txBody>
                    <a:bodyPr/>
                    <a:lstStyle/>
                    <a:p>
                      <a:r>
                        <a:rPr lang="pl-PL" b="1" dirty="0" smtClean="0"/>
                        <a:t>Kontrola wstępna, faktyczna, następcza</a:t>
                      </a:r>
                      <a:endParaRPr lang="pl-PL" b="1" dirty="0"/>
                    </a:p>
                  </a:txBody>
                  <a:tcPr/>
                </a:tc>
              </a:tr>
              <a:tr h="370840">
                <a:tc>
                  <a:txBody>
                    <a:bodyPr/>
                    <a:lstStyle/>
                    <a:p>
                      <a:r>
                        <a:rPr lang="pl-PL" b="1" dirty="0" smtClean="0"/>
                        <a:t>Inspekcja</a:t>
                      </a:r>
                      <a:r>
                        <a:rPr lang="pl-PL" baseline="0" dirty="0" smtClean="0"/>
                        <a:t> (bezpośrednia obserwacja zachowania się ludzi w jednostce kontrolowanej), </a:t>
                      </a:r>
                      <a:r>
                        <a:rPr lang="pl-PL" b="1" baseline="0" dirty="0" smtClean="0"/>
                        <a:t>lustracja </a:t>
                      </a:r>
                      <a:r>
                        <a:rPr lang="pl-PL" baseline="0" dirty="0" smtClean="0"/>
                        <a:t>(badanie stanu rzeczywistego określonego podmiotu),</a:t>
                      </a:r>
                      <a:r>
                        <a:rPr lang="pl-PL" b="1" baseline="0" dirty="0" smtClean="0"/>
                        <a:t> rewizja </a:t>
                      </a:r>
                      <a:r>
                        <a:rPr lang="pl-PL" baseline="0" dirty="0" smtClean="0"/>
                        <a:t>(kontrola finansowa),</a:t>
                      </a:r>
                      <a:r>
                        <a:rPr lang="pl-PL" b="1" baseline="0" dirty="0" smtClean="0"/>
                        <a:t> wizytacja </a:t>
                      </a:r>
                      <a:r>
                        <a:rPr lang="pl-PL" baseline="0" dirty="0" smtClean="0"/>
                        <a:t>(bezpośredni wgląd w całokształt działalności podmiotu kontrolowanego)</a:t>
                      </a:r>
                      <a:endParaRPr lang="pl-PL" dirty="0"/>
                    </a:p>
                  </a:txBody>
                  <a:tcPr/>
                </a:tc>
              </a:tr>
              <a:tr h="370840">
                <a:tc>
                  <a:txBody>
                    <a:bodyPr/>
                    <a:lstStyle/>
                    <a:p>
                      <a:r>
                        <a:rPr lang="pl-PL" sz="1800" b="1" kern="1200" dirty="0" smtClean="0">
                          <a:solidFill>
                            <a:schemeClr val="dk1"/>
                          </a:solidFill>
                          <a:effectLst/>
                          <a:latin typeface="+mn-lt"/>
                          <a:ea typeface="+mn-ea"/>
                          <a:cs typeface="+mn-cs"/>
                        </a:rPr>
                        <a:t>Kontrola sensu largo </a:t>
                      </a:r>
                      <a:r>
                        <a:rPr lang="pl-PL" sz="1800" kern="1200" dirty="0" smtClean="0">
                          <a:solidFill>
                            <a:schemeClr val="dk1"/>
                          </a:solidFill>
                          <a:effectLst/>
                          <a:latin typeface="+mn-lt"/>
                          <a:ea typeface="+mn-ea"/>
                          <a:cs typeface="+mn-cs"/>
                        </a:rPr>
                        <a:t>obejmuje działania wszystkich organów i podmiotów, które pośrednio czy bezpośrednio prowadzą do uzyskania informacji na temat funkcjonowania administracji publicznej; kontrola sensu stricto to działalność zawodowa prowadzona przez organy administracji publicznej i nastawionej bezpośrednio na wykonywanie funkcji kontrolnej wobec organów podległych czy stanowiących część tej samej jednostki organizacyjnej (kontrola wewnętrzna) albo organów formalnie niepowiązanych więzami hierarchicznymi czy organizacyjnymi z organem kontrolującym (kontrola zewnętrzna)</a:t>
                      </a:r>
                      <a:endParaRPr lang="pl-PL" dirty="0"/>
                    </a:p>
                  </a:txBody>
                  <a:tcPr/>
                </a:tc>
              </a:tr>
              <a:tr h="370840">
                <a:tc>
                  <a:txBody>
                    <a:bodyPr/>
                    <a:lstStyle/>
                    <a:p>
                      <a:endParaRPr lang="pl-PL"/>
                    </a:p>
                  </a:txBody>
                  <a:tcPr/>
                </a:tc>
              </a:tr>
              <a:tr h="370840">
                <a:tc>
                  <a:txBody>
                    <a:bodyPr/>
                    <a:lstStyle/>
                    <a:p>
                      <a:endParaRPr lang="pl-PL"/>
                    </a:p>
                  </a:txBody>
                  <a:tcPr/>
                </a:tc>
              </a:tr>
              <a:tr h="370840">
                <a:tc>
                  <a:txBody>
                    <a:bodyPr/>
                    <a:lstStyle/>
                    <a:p>
                      <a:endParaRPr lang="pl-PL" dirty="0"/>
                    </a:p>
                  </a:txBody>
                  <a:tcPr/>
                </a:tc>
              </a:tr>
            </a:tbl>
          </a:graphicData>
        </a:graphic>
      </p:graphicFrame>
    </p:spTree>
    <p:extLst>
      <p:ext uri="{BB962C8B-B14F-4D97-AF65-F5344CB8AC3E}">
        <p14:creationId xmlns:p14="http://schemas.microsoft.com/office/powerpoint/2010/main" val="4230550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490" y="1027664"/>
            <a:ext cx="7024744" cy="529128"/>
          </a:xfrm>
        </p:spPr>
        <p:txBody>
          <a:bodyPr>
            <a:normAutofit fontScale="90000"/>
          </a:bodyPr>
          <a:lstStyle/>
          <a:p>
            <a:pPr algn="ctr"/>
            <a:r>
              <a:rPr lang="pl-PL" sz="3200" b="1" dirty="0" smtClean="0">
                <a:solidFill>
                  <a:schemeClr val="accent2">
                    <a:lumMod val="60000"/>
                    <a:lumOff val="40000"/>
                  </a:schemeClr>
                </a:solidFill>
              </a:rPr>
              <a:t>Kryteria kontroli</a:t>
            </a:r>
            <a:endParaRPr lang="pl-PL" sz="3200" b="1" dirty="0">
              <a:solidFill>
                <a:schemeClr val="accent2">
                  <a:lumMod val="60000"/>
                  <a:lumOff val="40000"/>
                </a:schemeClr>
              </a:solidFill>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22723772"/>
              </p:ext>
            </p:extLst>
          </p:nvPr>
        </p:nvGraphicFramePr>
        <p:xfrm>
          <a:off x="467544" y="1700808"/>
          <a:ext cx="7992888" cy="4754880"/>
        </p:xfrm>
        <a:graphic>
          <a:graphicData uri="http://schemas.openxmlformats.org/drawingml/2006/table">
            <a:tbl>
              <a:tblPr firstRow="1" bandRow="1">
                <a:tableStyleId>{5C22544A-7EE6-4342-B048-85BDC9FD1C3A}</a:tableStyleId>
              </a:tblPr>
              <a:tblGrid>
                <a:gridCol w="1783462"/>
                <a:gridCol w="6209426"/>
              </a:tblGrid>
              <a:tr h="238763">
                <a:tc>
                  <a:txBody>
                    <a:bodyPr/>
                    <a:lstStyle/>
                    <a:p>
                      <a:pPr algn="ctr"/>
                      <a:r>
                        <a:rPr lang="pl-PL" dirty="0" smtClean="0">
                          <a:solidFill>
                            <a:schemeClr val="accent2">
                              <a:lumMod val="60000"/>
                              <a:lumOff val="40000"/>
                            </a:schemeClr>
                          </a:solidFill>
                        </a:rPr>
                        <a:t>Kryterium</a:t>
                      </a:r>
                      <a:r>
                        <a:rPr lang="pl-PL" baseline="0" dirty="0" smtClean="0">
                          <a:solidFill>
                            <a:schemeClr val="accent2">
                              <a:lumMod val="60000"/>
                              <a:lumOff val="40000"/>
                            </a:schemeClr>
                          </a:solidFill>
                        </a:rPr>
                        <a:t> </a:t>
                      </a:r>
                      <a:endParaRPr lang="pl-PL" dirty="0">
                        <a:solidFill>
                          <a:schemeClr val="accent2">
                            <a:lumMod val="60000"/>
                            <a:lumOff val="40000"/>
                          </a:schemeClr>
                        </a:solidFill>
                      </a:endParaRPr>
                    </a:p>
                  </a:txBody>
                  <a:tcPr/>
                </a:tc>
                <a:tc>
                  <a:txBody>
                    <a:bodyPr/>
                    <a:lstStyle/>
                    <a:p>
                      <a:pPr algn="ctr"/>
                      <a:r>
                        <a:rPr lang="pl-PL" dirty="0" smtClean="0">
                          <a:solidFill>
                            <a:schemeClr val="accent2">
                              <a:lumMod val="60000"/>
                              <a:lumOff val="40000"/>
                            </a:schemeClr>
                          </a:solidFill>
                        </a:rPr>
                        <a:t>Opis</a:t>
                      </a:r>
                      <a:endParaRPr lang="pl-PL" dirty="0">
                        <a:solidFill>
                          <a:schemeClr val="accent2">
                            <a:lumMod val="60000"/>
                            <a:lumOff val="40000"/>
                          </a:schemeClr>
                        </a:solidFill>
                      </a:endParaRPr>
                    </a:p>
                  </a:txBody>
                  <a:tcPr/>
                </a:tc>
              </a:tr>
              <a:tr h="895363">
                <a:tc>
                  <a:txBody>
                    <a:bodyPr/>
                    <a:lstStyle/>
                    <a:p>
                      <a:r>
                        <a:rPr lang="pl-PL" sz="1200" dirty="0" smtClean="0"/>
                        <a:t>LEGALNOŚĆ</a:t>
                      </a:r>
                    </a:p>
                    <a:p>
                      <a:r>
                        <a:rPr lang="pl-PL" sz="1200" dirty="0" smtClean="0"/>
                        <a:t>Obowiązuje w każdej kontroli!!!</a:t>
                      </a:r>
                      <a:endParaRPr lang="pl-PL" sz="1200" dirty="0"/>
                    </a:p>
                  </a:txBody>
                  <a:tcPr/>
                </a:tc>
                <a:tc>
                  <a:txBody>
                    <a:bodyPr/>
                    <a:lstStyle/>
                    <a:p>
                      <a:r>
                        <a:rPr lang="pl-PL" sz="1200" dirty="0" smtClean="0"/>
                        <a:t>- treść wszystkich uwarunkowań, wymogów, wszystkich określonych </a:t>
                      </a:r>
                      <a:r>
                        <a:rPr lang="pl-PL" sz="1200" dirty="0" err="1" smtClean="0"/>
                        <a:t>zachowań</a:t>
                      </a:r>
                      <a:r>
                        <a:rPr lang="pl-PL" sz="1200" dirty="0" smtClean="0"/>
                        <a:t> zawartych w normach obowiązujących podmiot kontrolowany czyli w  normach prawa materialnego, ustrojowego i procesowego</a:t>
                      </a:r>
                    </a:p>
                    <a:p>
                      <a:r>
                        <a:rPr lang="pl-PL" sz="1200" kern="1200" dirty="0" smtClean="0">
                          <a:solidFill>
                            <a:schemeClr val="dk1"/>
                          </a:solidFill>
                          <a:effectLst/>
                          <a:latin typeface="+mn-lt"/>
                          <a:ea typeface="+mn-ea"/>
                          <a:cs typeface="+mn-cs"/>
                        </a:rPr>
                        <a:t>-</a:t>
                      </a:r>
                      <a:r>
                        <a:rPr lang="pl-PL" sz="1200" kern="1200" baseline="0" dirty="0" smtClean="0">
                          <a:solidFill>
                            <a:schemeClr val="dk1"/>
                          </a:solidFill>
                          <a:effectLst/>
                          <a:latin typeface="+mn-lt"/>
                          <a:ea typeface="+mn-ea"/>
                          <a:cs typeface="+mn-cs"/>
                        </a:rPr>
                        <a:t> </a:t>
                      </a:r>
                      <a:r>
                        <a:rPr lang="pl-PL" sz="1200" kern="1200" dirty="0" smtClean="0">
                          <a:solidFill>
                            <a:schemeClr val="dk1"/>
                          </a:solidFill>
                          <a:effectLst/>
                          <a:latin typeface="+mn-lt"/>
                          <a:ea typeface="+mn-ea"/>
                          <a:cs typeface="+mn-cs"/>
                        </a:rPr>
                        <a:t>zgodność działania kontrolowanego podmiotu z prawem, zarówno przepisami powszechnie obowiązującymi, jak i aktami prawa wewnętrznego</a:t>
                      </a:r>
                      <a:endParaRPr lang="pl-PL" sz="1200" dirty="0"/>
                    </a:p>
                  </a:txBody>
                  <a:tcPr/>
                </a:tc>
              </a:tr>
              <a:tr h="775981">
                <a:tc>
                  <a:txBody>
                    <a:bodyPr/>
                    <a:lstStyle/>
                    <a:p>
                      <a:r>
                        <a:rPr lang="pl-PL" sz="1200" dirty="0" smtClean="0"/>
                        <a:t>CELOWOŚĆ</a:t>
                      </a:r>
                      <a:endParaRPr lang="pl-PL" sz="1200" dirty="0"/>
                    </a:p>
                  </a:txBody>
                  <a:tcPr/>
                </a:tc>
                <a:tc>
                  <a:txBody>
                    <a:bodyPr/>
                    <a:lstStyle/>
                    <a:p>
                      <a:r>
                        <a:rPr lang="pl-PL" sz="1200" dirty="0" smtClean="0"/>
                        <a:t>-ocena działań</a:t>
                      </a:r>
                      <a:r>
                        <a:rPr lang="pl-PL" sz="1200" baseline="0" dirty="0" smtClean="0"/>
                        <a:t>  podejmowanych w celu osiągnięcia bezpośrednio lub pośrednio zamierzonego efektu;</a:t>
                      </a:r>
                    </a:p>
                    <a:p>
                      <a:pPr marL="171450" indent="-171450">
                        <a:buFontTx/>
                        <a:buChar char="-"/>
                      </a:pPr>
                      <a:r>
                        <a:rPr lang="pl-PL" sz="1200" kern="1200" dirty="0" smtClean="0">
                          <a:solidFill>
                            <a:schemeClr val="dk1"/>
                          </a:solidFill>
                          <a:effectLst/>
                          <a:latin typeface="+mn-lt"/>
                          <a:ea typeface="+mn-ea"/>
                          <a:cs typeface="+mn-cs"/>
                        </a:rPr>
                        <a:t>obejmuje zapewnienie zgodności z celami określonymi dla kontrolowanej jednostki lub działalności, stosowanie metod i środków odpowiednich dla osiągnięcia celów oraz osiągnięcie tych celów (skuteczność)</a:t>
                      </a:r>
                    </a:p>
                  </a:txBody>
                  <a:tcPr/>
                </a:tc>
              </a:tr>
              <a:tr h="1014744">
                <a:tc>
                  <a:txBody>
                    <a:bodyPr/>
                    <a:lstStyle/>
                    <a:p>
                      <a:r>
                        <a:rPr lang="pl-PL" sz="1200" dirty="0" smtClean="0"/>
                        <a:t>RZETELNOŚĆ</a:t>
                      </a:r>
                      <a:endParaRPr lang="pl-PL" sz="1200" dirty="0"/>
                    </a:p>
                  </a:txBody>
                  <a:tcPr/>
                </a:tc>
                <a:tc>
                  <a:txBody>
                    <a:bodyPr/>
                    <a:lstStyle/>
                    <a:p>
                      <a:pPr marL="171450" indent="-171450">
                        <a:buFontTx/>
                        <a:buChar char="-"/>
                      </a:pPr>
                      <a:r>
                        <a:rPr lang="pl-PL" sz="1200" baseline="0" dirty="0" smtClean="0"/>
                        <a:t>s</a:t>
                      </a:r>
                      <a:r>
                        <a:rPr lang="pl-PL" sz="1200" dirty="0" smtClean="0"/>
                        <a:t>ystem wymogów formułowanych</a:t>
                      </a:r>
                      <a:r>
                        <a:rPr lang="pl-PL" sz="1200" baseline="0" dirty="0" smtClean="0"/>
                        <a:t>  dla tego pojęcia a obrazujących należytą staranność, dobrą wolę oraz działanie zgodne z najlepszą wiedzą, wymaga solidności i wiarygodności </a:t>
                      </a:r>
                    </a:p>
                    <a:p>
                      <a:pPr marL="171450" indent="-171450">
                        <a:buFontTx/>
                        <a:buChar char="-"/>
                      </a:pPr>
                      <a:r>
                        <a:rPr lang="pl-PL" sz="1200" kern="1200" dirty="0" smtClean="0">
                          <a:solidFill>
                            <a:schemeClr val="dk1"/>
                          </a:solidFill>
                          <a:effectLst/>
                          <a:latin typeface="+mn-lt"/>
                          <a:ea typeface="+mn-ea"/>
                          <a:cs typeface="+mn-cs"/>
                        </a:rPr>
                        <a:t>obejmuje wypełnianie obowiązków z należytą starannością, sumiennie i terminowo, wykonywanie zobowiązań zgodnie z ich treścią, dokumentowanie działań zgodnie z rzeczywistością, we właściwej formie i wymaganych terminach, zgodnie z wewnętrznymi regułami funkcjonowania jednostki</a:t>
                      </a:r>
                      <a:endParaRPr lang="pl-PL" sz="1200" dirty="0"/>
                    </a:p>
                  </a:txBody>
                  <a:tcPr/>
                </a:tc>
              </a:tr>
              <a:tr h="775981">
                <a:tc>
                  <a:txBody>
                    <a:bodyPr/>
                    <a:lstStyle/>
                    <a:p>
                      <a:r>
                        <a:rPr lang="pl-PL" sz="1200" dirty="0" smtClean="0"/>
                        <a:t>GOSPODARNOŚĆ</a:t>
                      </a:r>
                      <a:endParaRPr lang="pl-PL" sz="1200" dirty="0"/>
                    </a:p>
                  </a:txBody>
                  <a:tcPr/>
                </a:tc>
                <a:tc>
                  <a:txBody>
                    <a:bodyPr/>
                    <a:lstStyle/>
                    <a:p>
                      <a:pPr marL="171450" indent="-171450">
                        <a:buFontTx/>
                        <a:buChar char="-"/>
                      </a:pPr>
                      <a:r>
                        <a:rPr lang="pl-PL" sz="1200" dirty="0" smtClean="0"/>
                        <a:t>ocena osiągnięcia maksymalnych,</a:t>
                      </a:r>
                      <a:r>
                        <a:rPr lang="pl-PL" sz="1200" baseline="0" dirty="0" smtClean="0"/>
                        <a:t> możliwych do osiągnięcia efektów, minimalizację strat, unikanie zbędnego ryzyka, osiągnie zamierzonych przychodów i pokrywanie wydatków z osiąganych przychodów;</a:t>
                      </a:r>
                    </a:p>
                    <a:p>
                      <a:pPr marL="171450" indent="-171450">
                        <a:buFontTx/>
                        <a:buChar char="-"/>
                      </a:pPr>
                      <a:r>
                        <a:rPr lang="pl-PL" sz="1200" kern="1200" dirty="0" smtClean="0">
                          <a:solidFill>
                            <a:schemeClr val="dk1"/>
                          </a:solidFill>
                          <a:effectLst/>
                          <a:latin typeface="+mn-lt"/>
                          <a:ea typeface="+mn-ea"/>
                          <a:cs typeface="+mn-cs"/>
                        </a:rPr>
                        <a:t>obejmuje oszczędne i wydajne gospodarowanie środkami, zgodnie z zasadą uzyskiwania najlepszych efektów przy </a:t>
                      </a:r>
                      <a:r>
                        <a:rPr lang="pl-PL" sz="1200" kern="1200" dirty="0" err="1" smtClean="0">
                          <a:solidFill>
                            <a:schemeClr val="dk1"/>
                          </a:solidFill>
                          <a:effectLst/>
                          <a:latin typeface="+mn-lt"/>
                          <a:ea typeface="+mn-ea"/>
                          <a:cs typeface="+mn-cs"/>
                        </a:rPr>
                        <a:t>możli</a:t>
                      </a:r>
                      <a:r>
                        <a:rPr lang="pl-PL" sz="1200" kern="1200" dirty="0" smtClean="0">
                          <a:solidFill>
                            <a:schemeClr val="dk1"/>
                          </a:solidFill>
                          <a:effectLst/>
                          <a:latin typeface="+mn-lt"/>
                          <a:ea typeface="+mn-ea"/>
                          <a:cs typeface="+mn-cs"/>
                        </a:rPr>
                        <a:t>-wie najmniejszych nakładach</a:t>
                      </a:r>
                      <a:endParaRPr lang="pl-PL" sz="1200" dirty="0"/>
                    </a:p>
                  </a:txBody>
                  <a:tcPr/>
                </a:tc>
              </a:tr>
            </a:tbl>
          </a:graphicData>
        </a:graphic>
      </p:graphicFrame>
    </p:spTree>
    <p:extLst>
      <p:ext uri="{BB962C8B-B14F-4D97-AF65-F5344CB8AC3E}">
        <p14:creationId xmlns:p14="http://schemas.microsoft.com/office/powerpoint/2010/main" val="2206941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1538" y="1000108"/>
            <a:ext cx="7024744" cy="1143000"/>
          </a:xfrm>
        </p:spPr>
        <p:txBody>
          <a:bodyPr>
            <a:normAutofit/>
          </a:bodyPr>
          <a:lstStyle/>
          <a:p>
            <a:pPr algn="ctr"/>
            <a:r>
              <a:rPr lang="pl-PL" sz="3200" b="1" dirty="0" smtClean="0">
                <a:solidFill>
                  <a:schemeClr val="accent2">
                    <a:lumMod val="60000"/>
                    <a:lumOff val="40000"/>
                  </a:schemeClr>
                </a:solidFill>
              </a:rPr>
              <a:t>Kryteria kontroli c.d.</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92500" lnSpcReduction="20000"/>
          </a:bodyPr>
          <a:lstStyle/>
          <a:p>
            <a:pPr algn="just"/>
            <a:r>
              <a:rPr lang="pl-PL" dirty="0" smtClean="0">
                <a:solidFill>
                  <a:schemeClr val="tx1">
                    <a:lumMod val="50000"/>
                  </a:schemeClr>
                </a:solidFill>
                <a:latin typeface="Times New Roman" pitchFamily="18" charset="0"/>
                <a:cs typeface="Times New Roman" pitchFamily="18" charset="0"/>
              </a:rPr>
              <a:t>Zgodności z polityką rządu</a:t>
            </a:r>
          </a:p>
          <a:p>
            <a:pPr algn="just"/>
            <a:r>
              <a:rPr lang="pl-PL" dirty="0" smtClean="0">
                <a:solidFill>
                  <a:schemeClr val="tx1">
                    <a:lumMod val="50000"/>
                  </a:schemeClr>
                </a:solidFill>
                <a:latin typeface="Times New Roman" pitchFamily="18" charset="0"/>
                <a:cs typeface="Times New Roman" pitchFamily="18" charset="0"/>
              </a:rPr>
              <a:t>uwzględnienie interesu społecznego</a:t>
            </a:r>
          </a:p>
          <a:p>
            <a:pPr algn="just"/>
            <a:r>
              <a:rPr lang="pl-PL" dirty="0" smtClean="0">
                <a:solidFill>
                  <a:schemeClr val="tx1">
                    <a:lumMod val="50000"/>
                  </a:schemeClr>
                </a:solidFill>
                <a:latin typeface="Times New Roman" pitchFamily="18" charset="0"/>
                <a:cs typeface="Times New Roman" pitchFamily="18" charset="0"/>
              </a:rPr>
              <a:t>uwzględnienie interesu indywidualnego</a:t>
            </a:r>
          </a:p>
          <a:p>
            <a:pPr algn="just"/>
            <a:r>
              <a:rPr lang="pl-PL" dirty="0" smtClean="0">
                <a:solidFill>
                  <a:schemeClr val="tx1">
                    <a:lumMod val="50000"/>
                  </a:schemeClr>
                </a:solidFill>
                <a:latin typeface="Times New Roman" pitchFamily="18" charset="0"/>
                <a:cs typeface="Times New Roman" pitchFamily="18" charset="0"/>
              </a:rPr>
              <a:t>inne </a:t>
            </a:r>
            <a:r>
              <a:rPr lang="pl-PL" dirty="0" smtClean="0">
                <a:solidFill>
                  <a:srgbClr val="002060"/>
                </a:solidFill>
                <a:latin typeface="Times New Roman" pitchFamily="18" charset="0"/>
                <a:cs typeface="Times New Roman" pitchFamily="18" charset="0"/>
              </a:rPr>
              <a:t>( np. art. 61 ust. 2 ustawy o wojewodzie i administracji rządowej w województwie: „Prezes Rady Ministrów określi, w drodze rozporządzenia, tryb kontroli aktów prawa miejscowego ustanowionych przez wojewodę i organy niezespolonej administracji rządowej, biorąc pod uwagę konieczność zapewnienia ich zgodności z przepisami powszechnie obowiązującymi oraz polityką Rady Ministrów</a:t>
            </a:r>
            <a:r>
              <a:rPr lang="pl-PL" sz="2800" dirty="0" smtClean="0">
                <a:solidFill>
                  <a:srgbClr val="002060"/>
                </a:solidFill>
                <a:latin typeface="Times New Roman" pitchFamily="18" charset="0"/>
                <a:cs typeface="Times New Roman" pitchFamily="18" charset="0"/>
              </a:rPr>
              <a:t>)</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1027664"/>
            <a:ext cx="7312658" cy="745152"/>
          </a:xfrm>
        </p:spPr>
        <p:txBody>
          <a:bodyPr>
            <a:normAutofit/>
          </a:bodyPr>
          <a:lstStyle/>
          <a:p>
            <a:r>
              <a:rPr lang="pl-PL" sz="3200" b="1" dirty="0" smtClean="0">
                <a:solidFill>
                  <a:schemeClr val="accent2">
                    <a:lumMod val="60000"/>
                    <a:lumOff val="40000"/>
                  </a:schemeClr>
                </a:solidFill>
              </a:rPr>
              <a:t>Kontrola zewnętrzna a wewnętrzna </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p:txBody>
          <a:bodyPr/>
          <a:lstStyle/>
          <a:p>
            <a:endParaRPr lang="pl-PL" dirty="0" smtClean="0"/>
          </a:p>
          <a:p>
            <a:endParaRPr lang="pl-PL" dirty="0" smtClean="0"/>
          </a:p>
          <a:p>
            <a:endParaRPr lang="pl-PL" dirty="0" smtClean="0"/>
          </a:p>
          <a:p>
            <a:pPr>
              <a:buNone/>
            </a:pPr>
            <a:endParaRPr lang="pl-PL" sz="1200" dirty="0" smtClean="0">
              <a:latin typeface="Times New Roman" pitchFamily="18" charset="0"/>
              <a:cs typeface="Times New Roman" pitchFamily="18" charset="0"/>
            </a:endParaRPr>
          </a:p>
          <a:p>
            <a:pPr>
              <a:buNone/>
            </a:pPr>
            <a:r>
              <a:rPr lang="pl-PL" sz="1200" dirty="0" smtClean="0">
                <a:latin typeface="Times New Roman" pitchFamily="18" charset="0"/>
                <a:cs typeface="Times New Roman" pitchFamily="18" charset="0"/>
              </a:rPr>
              <a:t>Kontrola zewnętrzna - sprawowana </a:t>
            </a:r>
            <a:r>
              <a:rPr lang="pl-PL" sz="1200" smtClean="0">
                <a:latin typeface="Times New Roman" pitchFamily="18" charset="0"/>
                <a:cs typeface="Times New Roman" pitchFamily="18" charset="0"/>
              </a:rPr>
              <a:t>przez                                                      Kontrola wewnętrzna</a:t>
            </a:r>
            <a:endParaRPr lang="pl-PL" sz="1200" dirty="0" smtClean="0">
              <a:latin typeface="Times New Roman" pitchFamily="18" charset="0"/>
              <a:cs typeface="Times New Roman" pitchFamily="18" charset="0"/>
            </a:endParaRPr>
          </a:p>
          <a:p>
            <a:pPr>
              <a:buNone/>
            </a:pPr>
            <a:r>
              <a:rPr lang="pl-PL" sz="1200" dirty="0" smtClean="0">
                <a:latin typeface="Times New Roman" pitchFamily="18" charset="0"/>
                <a:cs typeface="Times New Roman" pitchFamily="18" charset="0"/>
              </a:rPr>
              <a:t>podmioty spoza administracji</a:t>
            </a:r>
            <a:endParaRPr lang="pl-PL" dirty="0"/>
          </a:p>
        </p:txBody>
      </p:sp>
      <p:cxnSp>
        <p:nvCxnSpPr>
          <p:cNvPr id="5" name="Łącznik prosty ze strzałką 4"/>
          <p:cNvCxnSpPr/>
          <p:nvPr/>
        </p:nvCxnSpPr>
        <p:spPr>
          <a:xfrm rot="5400000">
            <a:off x="2464579" y="2678901"/>
            <a:ext cx="1071570"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Łącznik prosty ze strzałką 5"/>
          <p:cNvCxnSpPr/>
          <p:nvPr/>
        </p:nvCxnSpPr>
        <p:spPr>
          <a:xfrm>
            <a:off x="4500562" y="2643182"/>
            <a:ext cx="1347798" cy="11334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3601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dirty="0" smtClean="0">
                <a:solidFill>
                  <a:schemeClr val="accent2">
                    <a:lumMod val="60000"/>
                    <a:lumOff val="40000"/>
                  </a:schemeClr>
                </a:solidFill>
              </a:rPr>
              <a:t>Zadanie</a:t>
            </a:r>
            <a:endParaRPr lang="pl-PL" sz="3200"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92500" lnSpcReduction="10000"/>
          </a:bodyPr>
          <a:lstStyle/>
          <a:p>
            <a:pPr algn="just">
              <a:buNone/>
            </a:pPr>
            <a:r>
              <a:rPr lang="pl-PL" dirty="0" smtClean="0"/>
              <a:t>Oceń czy podany przykład stanowi kontrolę wewnętrzną czy zewnętrzną?</a:t>
            </a:r>
          </a:p>
          <a:p>
            <a:pPr algn="just"/>
            <a:r>
              <a:rPr lang="pl-PL" dirty="0" smtClean="0"/>
              <a:t> Kontrola dokonywana przez Wydział Nadzoru i Kontroli, oddział Kontroli wewnętrznej w Urzędzie Wojewódzkim nad działalnością Wydziału Nieruchomości w urzędzie wojewódzkim?</a:t>
            </a:r>
          </a:p>
          <a:p>
            <a:pPr algn="just"/>
            <a:r>
              <a:rPr lang="pl-PL" dirty="0" smtClean="0"/>
              <a:t>Kontrola Ministerstwa Finansów w zakresie realizacji budżetu przez Ministerstwo Środowiska</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60000"/>
                    <a:lumOff val="40000"/>
                  </a:schemeClr>
                </a:solidFill>
              </a:rPr>
              <a:t>Kontrola wewnętrzna </a:t>
            </a:r>
            <a:br>
              <a:rPr lang="pl-PL" sz="3200" b="1" dirty="0" smtClean="0">
                <a:solidFill>
                  <a:schemeClr val="accent2">
                    <a:lumMod val="60000"/>
                    <a:lumOff val="40000"/>
                  </a:schemeClr>
                </a:solidFill>
              </a:rPr>
            </a:br>
            <a:r>
              <a:rPr lang="pl-PL" sz="3200" b="1" dirty="0" smtClean="0">
                <a:solidFill>
                  <a:schemeClr val="accent2">
                    <a:lumMod val="60000"/>
                    <a:lumOff val="40000"/>
                  </a:schemeClr>
                </a:solidFill>
              </a:rPr>
              <a:t>sensu </a:t>
            </a:r>
            <a:r>
              <a:rPr lang="pl-PL" sz="3200" b="1" dirty="0" err="1" smtClean="0">
                <a:solidFill>
                  <a:schemeClr val="accent2">
                    <a:lumMod val="60000"/>
                    <a:lumOff val="40000"/>
                  </a:schemeClr>
                </a:solidFill>
              </a:rPr>
              <a:t>srticto</a:t>
            </a:r>
            <a:r>
              <a:rPr lang="pl-PL" sz="3200" b="1" dirty="0" smtClean="0">
                <a:solidFill>
                  <a:schemeClr val="accent2">
                    <a:lumMod val="60000"/>
                    <a:lumOff val="40000"/>
                  </a:schemeClr>
                </a:solidFill>
              </a:rPr>
              <a:t> i largo</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a:xfrm>
            <a:off x="571472" y="2323652"/>
            <a:ext cx="8143932" cy="3891429"/>
          </a:xfrm>
        </p:spPr>
        <p:txBody>
          <a:bodyPr>
            <a:normAutofit fontScale="70000" lnSpcReduction="20000"/>
          </a:bodyPr>
          <a:lstStyle/>
          <a:p>
            <a:pPr algn="just"/>
            <a:r>
              <a:rPr lang="pl-PL" dirty="0" smtClean="0"/>
              <a:t>W literaturze występują różnorodne podziały kontroli wewnętrznej, w tym przykładowo na kontrolę wewnętrzną </a:t>
            </a:r>
            <a:r>
              <a:rPr lang="pl-PL" i="1" dirty="0" smtClean="0"/>
              <a:t>sensu </a:t>
            </a:r>
            <a:r>
              <a:rPr lang="pl-PL" i="1" dirty="0" err="1" smtClean="0"/>
              <a:t>stricto</a:t>
            </a:r>
            <a:r>
              <a:rPr lang="pl-PL" dirty="0" smtClean="0"/>
              <a:t> i kontrolę wewnętrzną </a:t>
            </a:r>
            <a:r>
              <a:rPr lang="pl-PL" i="1" dirty="0" smtClean="0"/>
              <a:t>sensu largo</a:t>
            </a:r>
            <a:r>
              <a:rPr lang="pl-PL" dirty="0" smtClean="0"/>
              <a:t>. </a:t>
            </a:r>
          </a:p>
          <a:p>
            <a:r>
              <a:rPr lang="pl-PL" b="1" dirty="0" smtClean="0">
                <a:solidFill>
                  <a:srgbClr val="00B050"/>
                </a:solidFill>
                <a:latin typeface="Times New Roman" pitchFamily="18" charset="0"/>
                <a:cs typeface="Times New Roman" pitchFamily="18" charset="0"/>
              </a:rPr>
              <a:t>kontrola wewnętrzna </a:t>
            </a:r>
            <a:r>
              <a:rPr lang="pl-PL" b="1" i="1" dirty="0" smtClean="0">
                <a:solidFill>
                  <a:srgbClr val="00B050"/>
                </a:solidFill>
                <a:latin typeface="Times New Roman" pitchFamily="18" charset="0"/>
                <a:cs typeface="Times New Roman" pitchFamily="18" charset="0"/>
              </a:rPr>
              <a:t>sensu largo</a:t>
            </a:r>
            <a:r>
              <a:rPr lang="pl-PL" b="1" dirty="0" smtClean="0">
                <a:solidFill>
                  <a:srgbClr val="00B050"/>
                </a:solidFill>
                <a:latin typeface="Times New Roman" pitchFamily="18" charset="0"/>
                <a:cs typeface="Times New Roman" pitchFamily="18" charset="0"/>
              </a:rPr>
              <a:t> (</a:t>
            </a:r>
            <a:r>
              <a:rPr lang="pl-PL" b="1" dirty="0" err="1" smtClean="0">
                <a:solidFill>
                  <a:srgbClr val="00B050"/>
                </a:solidFill>
                <a:latin typeface="Times New Roman" pitchFamily="18" charset="0"/>
                <a:cs typeface="Times New Roman" pitchFamily="18" charset="0"/>
              </a:rPr>
              <a:t>wewnątrzadministracyjnej</a:t>
            </a:r>
            <a:r>
              <a:rPr lang="pl-PL" b="1" dirty="0" smtClean="0">
                <a:solidFill>
                  <a:srgbClr val="00B050"/>
                </a:solidFill>
                <a:latin typeface="Times New Roman" pitchFamily="18" charset="0"/>
                <a:cs typeface="Times New Roman" pitchFamily="18" charset="0"/>
              </a:rPr>
              <a:t>)- </a:t>
            </a:r>
            <a:r>
              <a:rPr lang="pl-PL" dirty="0" smtClean="0">
                <a:solidFill>
                  <a:srgbClr val="002060"/>
                </a:solidFill>
                <a:latin typeface="Times New Roman" pitchFamily="18" charset="0"/>
                <a:cs typeface="Times New Roman" pitchFamily="18" charset="0"/>
              </a:rPr>
              <a:t>zespół różnorakich kontroli sprawowanych przez określone podmioty usytuowane organizacyjnie w ramach aparatu administracyjnego i skierowanych, choć nie wyłącznie, na inne podmioty znajdujące się w strukturze administracji</a:t>
            </a:r>
          </a:p>
          <a:p>
            <a:r>
              <a:rPr lang="pl-PL" b="1" dirty="0" smtClean="0">
                <a:solidFill>
                  <a:srgbClr val="00B050"/>
                </a:solidFill>
                <a:latin typeface="Times New Roman" pitchFamily="18" charset="0"/>
                <a:cs typeface="Times New Roman" pitchFamily="18" charset="0"/>
              </a:rPr>
              <a:t>kontroli wewnętrzna (</a:t>
            </a:r>
            <a:r>
              <a:rPr lang="pl-PL" b="1" i="1" dirty="0" smtClean="0">
                <a:solidFill>
                  <a:srgbClr val="00B050"/>
                </a:solidFill>
                <a:latin typeface="Times New Roman" pitchFamily="18" charset="0"/>
                <a:cs typeface="Times New Roman" pitchFamily="18" charset="0"/>
              </a:rPr>
              <a:t>sensu </a:t>
            </a:r>
            <a:r>
              <a:rPr lang="pl-PL" b="1" i="1" dirty="0" err="1" smtClean="0">
                <a:solidFill>
                  <a:srgbClr val="00B050"/>
                </a:solidFill>
                <a:latin typeface="Times New Roman" pitchFamily="18" charset="0"/>
                <a:cs typeface="Times New Roman" pitchFamily="18" charset="0"/>
              </a:rPr>
              <a:t>stricto</a:t>
            </a:r>
            <a:r>
              <a:rPr lang="pl-PL" b="1" dirty="0" smtClean="0">
                <a:solidFill>
                  <a:srgbClr val="00B050"/>
                </a:solidFill>
                <a:latin typeface="Times New Roman" pitchFamily="18" charset="0"/>
                <a:cs typeface="Times New Roman" pitchFamily="18" charset="0"/>
              </a:rPr>
              <a:t>),-  </a:t>
            </a:r>
            <a:r>
              <a:rPr lang="pl-PL" dirty="0" smtClean="0">
                <a:solidFill>
                  <a:srgbClr val="002060"/>
                </a:solidFill>
                <a:latin typeface="Times New Roman" pitchFamily="18" charset="0"/>
                <a:cs typeface="Times New Roman" pitchFamily="18" charset="0"/>
              </a:rPr>
              <a:t>działania o bardziej ciągłym, konkretnym i zindywidualizowanym charakterze, ukierunkowanym na pomoc w osiąganiu celów danej jednostki organizacyjnej, </a:t>
            </a:r>
            <a:br>
              <a:rPr lang="pl-PL" dirty="0" smtClean="0">
                <a:solidFill>
                  <a:srgbClr val="002060"/>
                </a:solidFill>
                <a:latin typeface="Times New Roman" pitchFamily="18" charset="0"/>
                <a:cs typeface="Times New Roman" pitchFamily="18" charset="0"/>
              </a:rPr>
            </a:br>
            <a:r>
              <a:rPr lang="pl-PL" dirty="0" smtClean="0">
                <a:solidFill>
                  <a:srgbClr val="002060"/>
                </a:solidFill>
                <a:latin typeface="Times New Roman" pitchFamily="18" charset="0"/>
                <a:cs typeface="Times New Roman" pitchFamily="18" charset="0"/>
              </a:rPr>
              <a:t>a także na ocenie dokonywanej nie tylko na podstawie kryteriów legalności, celowości, gospodarności, rzetelności, ale również w oparciu o inne, bardziej szczegółowe kryteria, </a:t>
            </a:r>
            <a:br>
              <a:rPr lang="pl-PL" dirty="0" smtClean="0">
                <a:solidFill>
                  <a:srgbClr val="002060"/>
                </a:solidFill>
                <a:latin typeface="Times New Roman" pitchFamily="18" charset="0"/>
                <a:cs typeface="Times New Roman" pitchFamily="18" charset="0"/>
              </a:rPr>
            </a:br>
            <a:r>
              <a:rPr lang="pl-PL" dirty="0" smtClean="0">
                <a:solidFill>
                  <a:srgbClr val="002060"/>
                </a:solidFill>
                <a:latin typeface="Times New Roman" pitchFamily="18" charset="0"/>
                <a:cs typeface="Times New Roman" pitchFamily="18" charset="0"/>
              </a:rPr>
              <a:t>tj. sprawność organizacyjną, oszczędność sił i środków w działaniu. Swym zakresem obejmuje ona także kontrolę kadr urzędu poprzez ocenę zachowań i postaw zawodowych.</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a:solidFill>
                  <a:schemeClr val="accent2">
                    <a:lumMod val="60000"/>
                    <a:lumOff val="40000"/>
                  </a:schemeClr>
                </a:solidFill>
              </a:rPr>
              <a:t>Proces kontroli</a:t>
            </a:r>
            <a:endParaRPr lang="pl-PL" sz="3200" dirty="0"/>
          </a:p>
        </p:txBody>
      </p:sp>
      <p:sp>
        <p:nvSpPr>
          <p:cNvPr id="3" name="Symbol zastępczy zawartości 2"/>
          <p:cNvSpPr>
            <a:spLocks noGrp="1"/>
          </p:cNvSpPr>
          <p:nvPr>
            <p:ph idx="1"/>
          </p:nvPr>
        </p:nvSpPr>
        <p:spPr/>
        <p:txBody>
          <a:bodyPr>
            <a:normAutofit fontScale="85000" lnSpcReduction="20000"/>
          </a:bodyPr>
          <a:lstStyle/>
          <a:p>
            <a:pPr algn="just"/>
            <a:endParaRPr lang="pl-PL" dirty="0" smtClean="0"/>
          </a:p>
          <a:p>
            <a:pPr algn="just"/>
            <a:r>
              <a:rPr lang="pl-PL" dirty="0" smtClean="0"/>
              <a:t>Kontrola jest procesem charakterystycznym dla wszystkich dziedzin życia. Zjawisko kontroli występuje w każdym ludzkim działaniu, zarówno podejmowanym w zakresie życia codziennego jednostki, jak i na poziomie państwa lub społeczeństwa. Brak kontroli wpływa na niską jakość działania i nikłą możliwość utrzymania odpowiednich standardów. </a:t>
            </a:r>
          </a:p>
          <a:p>
            <a:pPr algn="just"/>
            <a:r>
              <a:rPr lang="pl-PL" dirty="0"/>
              <a:t>Kontrola to obecnie jeden z najbardziej zagmatwanych i najbardziej dynamicznie </a:t>
            </a:r>
            <a:r>
              <a:rPr lang="pl-PL" dirty="0" smtClean="0"/>
              <a:t>ewoluujących </a:t>
            </a:r>
            <a:r>
              <a:rPr lang="pl-PL" dirty="0"/>
              <a:t>aspektów zarządzania administracją publiczną w Polsce.</a:t>
            </a:r>
            <a:endParaRPr lang="pl-PL" b="1" dirty="0" smtClean="0"/>
          </a:p>
        </p:txBody>
      </p:sp>
      <p:pic>
        <p:nvPicPr>
          <p:cNvPr id="4" name="Picture 2"/>
          <p:cNvPicPr>
            <a:picLocks noChangeAspect="1" noChangeArrowheads="1"/>
          </p:cNvPicPr>
          <p:nvPr/>
        </p:nvPicPr>
        <p:blipFill>
          <a:blip r:embed="rId2"/>
          <a:srcRect/>
          <a:stretch>
            <a:fillRect/>
          </a:stretch>
        </p:blipFill>
        <p:spPr bwMode="auto">
          <a:xfrm>
            <a:off x="357158" y="0"/>
            <a:ext cx="2312200" cy="2312200"/>
          </a:xfrm>
          <a:prstGeom prst="rect">
            <a:avLst/>
          </a:prstGeom>
          <a:noFill/>
          <a:ln w="9525">
            <a:noFill/>
            <a:miter lim="800000"/>
            <a:headEnd/>
            <a:tailEnd/>
          </a:ln>
          <a:effectLst/>
        </p:spPr>
      </p:pic>
    </p:spTree>
    <p:extLst>
      <p:ext uri="{BB962C8B-B14F-4D97-AF65-F5344CB8AC3E}">
        <p14:creationId xmlns:p14="http://schemas.microsoft.com/office/powerpoint/2010/main" val="2393707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smtClean="0">
                <a:solidFill>
                  <a:schemeClr val="accent2">
                    <a:lumMod val="60000"/>
                    <a:lumOff val="40000"/>
                  </a:schemeClr>
                </a:solidFill>
              </a:rPr>
              <a:t>Podział kontroli (wewnętrznej)</a:t>
            </a:r>
            <a:endParaRPr lang="pl-PL"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92500" lnSpcReduction="10000"/>
          </a:bodyPr>
          <a:lstStyle/>
          <a:p>
            <a:pPr algn="just">
              <a:buFont typeface="Wingdings" pitchFamily="2" charset="2"/>
              <a:buChar char="ü"/>
            </a:pPr>
            <a:r>
              <a:rPr lang="pl-PL" b="1" dirty="0" smtClean="0">
                <a:solidFill>
                  <a:schemeClr val="accent5">
                    <a:lumMod val="75000"/>
                  </a:schemeClr>
                </a:solidFill>
                <a:latin typeface="Times New Roman" pitchFamily="18" charset="0"/>
                <a:cs typeface="Times New Roman" pitchFamily="18" charset="0"/>
              </a:rPr>
              <a:t>RESORTOWA</a:t>
            </a:r>
            <a:r>
              <a:rPr lang="pl-PL" dirty="0" smtClean="0">
                <a:latin typeface="Times New Roman" pitchFamily="18" charset="0"/>
                <a:cs typeface="Times New Roman" pitchFamily="18" charset="0"/>
              </a:rPr>
              <a:t> </a:t>
            </a:r>
            <a:r>
              <a:rPr lang="pl-PL" dirty="0" smtClean="0">
                <a:solidFill>
                  <a:srgbClr val="002060"/>
                </a:solidFill>
                <a:latin typeface="Times New Roman" pitchFamily="18" charset="0"/>
                <a:cs typeface="Times New Roman" pitchFamily="18" charset="0"/>
              </a:rPr>
              <a:t>– wyodrębniona z uwagi na istnienie resortów (działów) w administracji</a:t>
            </a:r>
          </a:p>
          <a:p>
            <a:pPr algn="just">
              <a:buFont typeface="Wingdings" pitchFamily="2" charset="2"/>
              <a:buChar char="ü"/>
            </a:pPr>
            <a:r>
              <a:rPr lang="pl-PL" b="1" dirty="0" smtClean="0">
                <a:solidFill>
                  <a:schemeClr val="accent5">
                    <a:lumMod val="75000"/>
                  </a:schemeClr>
                </a:solidFill>
                <a:latin typeface="Times New Roman" pitchFamily="18" charset="0"/>
                <a:cs typeface="Times New Roman" pitchFamily="18" charset="0"/>
              </a:rPr>
              <a:t>MIĘDZYRESORTOWA</a:t>
            </a:r>
            <a:r>
              <a:rPr lang="pl-PL" dirty="0" smtClean="0">
                <a:solidFill>
                  <a:srgbClr val="002060"/>
                </a:solidFill>
                <a:latin typeface="Times New Roman" pitchFamily="18" charset="0"/>
                <a:cs typeface="Times New Roman" pitchFamily="18" charset="0"/>
              </a:rPr>
              <a:t>– </a:t>
            </a:r>
            <a:r>
              <a:rPr lang="pl-PL" dirty="0" smtClean="0">
                <a:solidFill>
                  <a:schemeClr val="accent1">
                    <a:lumMod val="50000"/>
                  </a:schemeClr>
                </a:solidFill>
                <a:latin typeface="Times New Roman" pitchFamily="18" charset="0"/>
                <a:cs typeface="Times New Roman" pitchFamily="18" charset="0"/>
              </a:rPr>
              <a:t>przeprowadzana jest przez organy danego resortu wobec organów pozostających poza obrębem tego resortu</a:t>
            </a:r>
          </a:p>
          <a:p>
            <a:pPr algn="just">
              <a:buFont typeface="Wingdings" pitchFamily="2" charset="2"/>
              <a:buChar char="ü"/>
            </a:pPr>
            <a:r>
              <a:rPr lang="pl-PL" b="1" dirty="0" smtClean="0">
                <a:solidFill>
                  <a:schemeClr val="accent5">
                    <a:lumMod val="75000"/>
                  </a:schemeClr>
                </a:solidFill>
                <a:latin typeface="Times New Roman" pitchFamily="18" charset="0"/>
                <a:cs typeface="Times New Roman" pitchFamily="18" charset="0"/>
              </a:rPr>
              <a:t>INSTANCYJNA</a:t>
            </a:r>
            <a:r>
              <a:rPr lang="pl-PL" dirty="0" smtClean="0">
                <a:solidFill>
                  <a:srgbClr val="002060"/>
                </a:solidFill>
                <a:latin typeface="Times New Roman" pitchFamily="18" charset="0"/>
                <a:cs typeface="Times New Roman" pitchFamily="18" charset="0"/>
              </a:rPr>
              <a:t> – sprawowana w stosunku do organów wydających te akty przez organy wyższego stopnia przez odpowiednie procedury np. kodeks postępowania administracyjnego wraz z prawem do uchylania i zmian tych aktów</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ctr"/>
            <a:r>
              <a:rPr lang="pl-PL" sz="2600" b="1" dirty="0" smtClean="0">
                <a:solidFill>
                  <a:schemeClr val="accent2">
                    <a:lumMod val="60000"/>
                    <a:lumOff val="40000"/>
                  </a:schemeClr>
                </a:solidFill>
                <a:latin typeface="Times New Roman" pitchFamily="18" charset="0"/>
                <a:cs typeface="Times New Roman" pitchFamily="18" charset="0"/>
              </a:rPr>
              <a:t>Działy administracji rządowej </a:t>
            </a:r>
            <a:br>
              <a:rPr lang="pl-PL" sz="2600" b="1" dirty="0" smtClean="0">
                <a:solidFill>
                  <a:schemeClr val="accent2">
                    <a:lumMod val="60000"/>
                    <a:lumOff val="40000"/>
                  </a:schemeClr>
                </a:solidFill>
                <a:latin typeface="Times New Roman" pitchFamily="18" charset="0"/>
                <a:cs typeface="Times New Roman" pitchFamily="18" charset="0"/>
              </a:rPr>
            </a:br>
            <a:r>
              <a:rPr lang="pl-PL" sz="2600" b="1" dirty="0" smtClean="0">
                <a:solidFill>
                  <a:schemeClr val="accent2">
                    <a:lumMod val="60000"/>
                    <a:lumOff val="40000"/>
                  </a:schemeClr>
                </a:solidFill>
                <a:latin typeface="Times New Roman" pitchFamily="18" charset="0"/>
                <a:cs typeface="Times New Roman" pitchFamily="18" charset="0"/>
              </a:rPr>
              <a:t>(art. 5 ustawy z dnia 4 .09. 1997 r. o działach administracji rządowej </a:t>
            </a:r>
            <a:endParaRPr lang="pl-PL" sz="2600" b="1" dirty="0">
              <a:solidFill>
                <a:schemeClr val="accent2">
                  <a:lumMod val="60000"/>
                  <a:lumOff val="40000"/>
                </a:schemeClr>
              </a:solidFill>
            </a:endParaRPr>
          </a:p>
        </p:txBody>
      </p:sp>
      <p:sp>
        <p:nvSpPr>
          <p:cNvPr id="3" name="Symbol zastępczy zawartości 2"/>
          <p:cNvSpPr>
            <a:spLocks noGrp="1"/>
          </p:cNvSpPr>
          <p:nvPr>
            <p:ph idx="1"/>
          </p:nvPr>
        </p:nvSpPr>
        <p:spPr>
          <a:xfrm>
            <a:off x="785786" y="2323652"/>
            <a:ext cx="7358114" cy="3748554"/>
          </a:xfrm>
        </p:spPr>
        <p:txBody>
          <a:bodyPr>
            <a:normAutofit fontScale="77500" lnSpcReduction="20000"/>
          </a:bodyPr>
          <a:lstStyle/>
          <a:p>
            <a:pPr algn="just">
              <a:buNone/>
            </a:pPr>
            <a:r>
              <a:rPr lang="pl-PL" dirty="0" smtClean="0">
                <a:solidFill>
                  <a:srgbClr val="002060"/>
                </a:solidFill>
              </a:rPr>
              <a:t> 1</a:t>
            </a:r>
            <a:r>
              <a:rPr lang="pl-PL" dirty="0" smtClean="0">
                <a:solidFill>
                  <a:srgbClr val="002060"/>
                </a:solidFill>
                <a:latin typeface="Times New Roman" pitchFamily="18" charset="0"/>
                <a:cs typeface="Times New Roman" pitchFamily="18" charset="0"/>
              </a:rPr>
              <a:t>) administracja publiczna; 1a) budownictwo, planowanie i zagospodarowanie przestrzenne oraz mieszkalnictwo; 2) budżet; 2a) energia; 3) finanse publiczne; 4) gospodarka; 5) gospodarka morska; 6) gospodarka wodna; 6a) gospodarka złożami kopalin; 7) instytucje finansowe; 7a) informatyzacja; 8) członkostwo Rzeczypospolitej Polskiej w Unii Europejskiej; 9) kultura i ochrona dziedzictwa narodowego; 10) kultura fizyczna; 11) łączność; 12) (uchylony) 13) nauka; 14) obrona narodowa; 15) oświata i wychowanie; 16) praca; 17) rolnictwo; 18) rozwój wsi; 18a) rozwój regionalny; 18b) rynki rolne; 18c) rybołówstwo; 19) (uchylony) 20) sprawiedliwość; 21) szkolnictwo wyższe; 22) transport; 22a) turystyka; 23) środowisko; 23a) rodzina; 24) sprawy wewnętrzne; 25) wyznania religijne oraz mniejszości narodowe i etniczne; 26) zabezpieczenie społeczne; 27) sprawy zagraniczne; 28) zdrowie; 29) żegluga śródlądowa</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28728" y="1027664"/>
            <a:ext cx="6639506" cy="686824"/>
          </a:xfrm>
        </p:spPr>
        <p:txBody>
          <a:bodyPr>
            <a:normAutofit fontScale="90000"/>
          </a:bodyPr>
          <a:lstStyle/>
          <a:p>
            <a:pPr algn="ctr"/>
            <a:r>
              <a:rPr lang="pl-PL" b="1" dirty="0" smtClean="0">
                <a:solidFill>
                  <a:schemeClr val="accent2">
                    <a:lumMod val="60000"/>
                    <a:lumOff val="40000"/>
                  </a:schemeClr>
                </a:solidFill>
              </a:rPr>
              <a:t>Kontrola międzyresortowa</a:t>
            </a:r>
            <a:endParaRPr lang="pl-PL" b="1" dirty="0">
              <a:solidFill>
                <a:schemeClr val="accent2">
                  <a:lumMod val="60000"/>
                  <a:lumOff val="40000"/>
                </a:schemeClr>
              </a:solidFill>
            </a:endParaRPr>
          </a:p>
        </p:txBody>
      </p:sp>
      <p:sp>
        <p:nvSpPr>
          <p:cNvPr id="3" name="Symbol zastępczy zawartości 2"/>
          <p:cNvSpPr>
            <a:spLocks noGrp="1"/>
          </p:cNvSpPr>
          <p:nvPr>
            <p:ph idx="1"/>
          </p:nvPr>
        </p:nvSpPr>
        <p:spPr>
          <a:xfrm>
            <a:off x="642910" y="2071678"/>
            <a:ext cx="7500990" cy="3929090"/>
          </a:xfrm>
        </p:spPr>
        <p:txBody>
          <a:bodyPr>
            <a:normAutofit fontScale="70000" lnSpcReduction="20000"/>
          </a:bodyPr>
          <a:lstStyle/>
          <a:p>
            <a:pPr>
              <a:buNone/>
            </a:pPr>
            <a:r>
              <a:rPr lang="pl-PL" dirty="0" smtClean="0">
                <a:solidFill>
                  <a:srgbClr val="002060"/>
                </a:solidFill>
                <a:latin typeface="Times New Roman" pitchFamily="18" charset="0"/>
                <a:cs typeface="Times New Roman" pitchFamily="18" charset="0"/>
              </a:rPr>
              <a:t> Kontrola sprawowana przez wyspecjalizowane inspekcje, zwana kontrolą międzyresortową, odznacza się tym, że:</a:t>
            </a:r>
          </a:p>
          <a:p>
            <a:r>
              <a:rPr lang="pl-PL" dirty="0" smtClean="0">
                <a:solidFill>
                  <a:srgbClr val="002060"/>
                </a:solidFill>
                <a:latin typeface="Times New Roman" pitchFamily="18" charset="0"/>
                <a:cs typeface="Times New Roman" pitchFamily="18" charset="0"/>
              </a:rPr>
              <a:t> inspekcje specjalne, wchodząc w skład struktury organizacyjnej określonego resortu, swym działaniem obejmują także podmioty spoza własnego działu administracji,</a:t>
            </a:r>
          </a:p>
          <a:p>
            <a:r>
              <a:rPr lang="pl-PL" dirty="0" smtClean="0">
                <a:solidFill>
                  <a:srgbClr val="002060"/>
                </a:solidFill>
                <a:latin typeface="Times New Roman" pitchFamily="18" charset="0"/>
                <a:cs typeface="Times New Roman" pitchFamily="18" charset="0"/>
              </a:rPr>
              <a:t> określana jest w aspekcie rzeczowym, a nie podmiotowym, ponieważ wykonywać mogą ją w tym samym zakresie różne kategorie podmiotów uprawnionych do kontroli (organy administracji publicznej, podmioty administrujące i inne), </a:t>
            </a:r>
          </a:p>
          <a:p>
            <a:r>
              <a:rPr lang="pl-PL" dirty="0" smtClean="0">
                <a:solidFill>
                  <a:srgbClr val="002060"/>
                </a:solidFill>
                <a:latin typeface="Times New Roman" pitchFamily="18" charset="0"/>
                <a:cs typeface="Times New Roman" pitchFamily="18" charset="0"/>
              </a:rPr>
              <a:t>organy tej kontroli nie wykonują jedynie kontroli w znaczeniu ścisłym, ale wyposażone są również w uprawnienia charakterystyczne dla nadzoru wykonywanego przez organu nadrzędne wobec kontrolowanych, </a:t>
            </a:r>
          </a:p>
          <a:p>
            <a:r>
              <a:rPr lang="pl-PL" dirty="0" smtClean="0">
                <a:solidFill>
                  <a:srgbClr val="002060"/>
                </a:solidFill>
                <a:latin typeface="Times New Roman" pitchFamily="18" charset="0"/>
                <a:cs typeface="Times New Roman" pitchFamily="18" charset="0"/>
              </a:rPr>
              <a:t>charakteryzuje ją wysoki poziom sprawności, obiektywności i fachowości, ponieważ inspektorzy wykonujący kontrolę międzyresortową wyposażeni są z reguły w szerokie uprawnienia.</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sz="3600" b="1" dirty="0" smtClean="0">
                <a:solidFill>
                  <a:schemeClr val="accent2">
                    <a:lumMod val="60000"/>
                    <a:lumOff val="40000"/>
                  </a:schemeClr>
                </a:solidFill>
                <a:latin typeface="Times New Roman" pitchFamily="18" charset="0"/>
                <a:cs typeface="Times New Roman" pitchFamily="18" charset="0"/>
              </a:rPr>
              <a:t>Kontrola w administracji rządowej </a:t>
            </a:r>
            <a:r>
              <a:rPr lang="pl-PL" sz="6000" b="1" dirty="0" smtClean="0">
                <a:latin typeface="Times New Roman" pitchFamily="18" charset="0"/>
                <a:cs typeface="Times New Roman" pitchFamily="18" charset="0"/>
              </a:rPr>
              <a:t/>
            </a:r>
            <a:br>
              <a:rPr lang="pl-PL" sz="6000" b="1" dirty="0" smtClean="0">
                <a:latin typeface="Times New Roman" pitchFamily="18" charset="0"/>
                <a:cs typeface="Times New Roman" pitchFamily="18" charset="0"/>
              </a:rPr>
            </a:br>
            <a:r>
              <a:rPr lang="pl-PL" sz="1600" b="1" dirty="0" smtClean="0">
                <a:latin typeface="Times New Roman" pitchFamily="18" charset="0"/>
                <a:cs typeface="Times New Roman" pitchFamily="18" charset="0"/>
              </a:rPr>
              <a:t>(ustawa z dnia 15.07 2011 r. o kontroli w administracji rządowej)</a:t>
            </a:r>
            <a:endParaRPr lang="pl-PL" sz="1600" dirty="0"/>
          </a:p>
        </p:txBody>
      </p:sp>
      <p:sp>
        <p:nvSpPr>
          <p:cNvPr id="3" name="Symbol zastępczy zawartości 2"/>
          <p:cNvSpPr>
            <a:spLocks noGrp="1"/>
          </p:cNvSpPr>
          <p:nvPr>
            <p:ph idx="1"/>
          </p:nvPr>
        </p:nvSpPr>
        <p:spPr/>
        <p:txBody>
          <a:bodyPr>
            <a:normAutofit fontScale="77500" lnSpcReduction="20000"/>
          </a:bodyPr>
          <a:lstStyle/>
          <a:p>
            <a:pPr>
              <a:buFont typeface="Wingdings" pitchFamily="2" charset="2"/>
              <a:buChar char="ü"/>
            </a:pPr>
            <a:r>
              <a:rPr lang="pl-PL" u="sng" dirty="0" smtClean="0">
                <a:solidFill>
                  <a:srgbClr val="00B050"/>
                </a:solidFill>
                <a:latin typeface="Times New Roman" pitchFamily="18" charset="0"/>
                <a:cs typeface="Times New Roman" pitchFamily="18" charset="0"/>
              </a:rPr>
              <a:t> </a:t>
            </a:r>
            <a:r>
              <a:rPr lang="pl-PL" u="sng" dirty="0" smtClean="0">
                <a:solidFill>
                  <a:schemeClr val="accent2">
                    <a:lumMod val="60000"/>
                    <a:lumOff val="40000"/>
                  </a:schemeClr>
                </a:solidFill>
                <a:latin typeface="Times New Roman" pitchFamily="18" charset="0"/>
                <a:cs typeface="Times New Roman" pitchFamily="18" charset="0"/>
              </a:rPr>
              <a:t>Zakres przedmiotowy podmiotowy</a:t>
            </a:r>
            <a:r>
              <a:rPr lang="pl-PL" dirty="0" smtClean="0">
                <a:solidFill>
                  <a:srgbClr val="002060"/>
                </a:solidFill>
                <a:latin typeface="Times New Roman" pitchFamily="18" charset="0"/>
                <a:cs typeface="Times New Roman" pitchFamily="18" charset="0"/>
              </a:rPr>
              <a:t/>
            </a:r>
            <a:br>
              <a:rPr lang="pl-PL" dirty="0" smtClean="0">
                <a:solidFill>
                  <a:srgbClr val="002060"/>
                </a:solidFill>
                <a:latin typeface="Times New Roman" pitchFamily="18" charset="0"/>
                <a:cs typeface="Times New Roman" pitchFamily="18" charset="0"/>
              </a:rPr>
            </a:br>
            <a:r>
              <a:rPr lang="pl-PL" dirty="0" smtClean="0">
                <a:solidFill>
                  <a:srgbClr val="002060"/>
                </a:solidFill>
                <a:latin typeface="Times New Roman" pitchFamily="18" charset="0"/>
                <a:cs typeface="Times New Roman" pitchFamily="18" charset="0"/>
              </a:rPr>
              <a:t>1) zasady i tryb przeprowadzania kontroli działalności organów administracji rządowej, urzędów je obsługujących lub stanowiących ich aparat pomocniczy oraz jednostek organizacyjnych podległych tym organom lub przez nie nadzorowanych, zwanych dalej "jednostkami kontrolowanymi";</a:t>
            </a:r>
            <a:br>
              <a:rPr lang="pl-PL" dirty="0" smtClean="0">
                <a:solidFill>
                  <a:srgbClr val="002060"/>
                </a:solidFill>
                <a:latin typeface="Times New Roman" pitchFamily="18" charset="0"/>
                <a:cs typeface="Times New Roman" pitchFamily="18" charset="0"/>
              </a:rPr>
            </a:br>
            <a:r>
              <a:rPr lang="pl-PL" dirty="0" smtClean="0">
                <a:solidFill>
                  <a:srgbClr val="002060"/>
                </a:solidFill>
                <a:latin typeface="Times New Roman" pitchFamily="18" charset="0"/>
                <a:cs typeface="Times New Roman" pitchFamily="18" charset="0"/>
              </a:rPr>
              <a:t>2)organy właściwe w sprawach kontroli, </a:t>
            </a:r>
          </a:p>
          <a:p>
            <a:pPr>
              <a:buNone/>
            </a:pPr>
            <a:r>
              <a:rPr lang="pl-PL" dirty="0" smtClean="0">
                <a:solidFill>
                  <a:srgbClr val="002060"/>
                </a:solidFill>
                <a:latin typeface="Times New Roman" pitchFamily="18" charset="0"/>
                <a:cs typeface="Times New Roman" pitchFamily="18" charset="0"/>
              </a:rPr>
              <a:t>	3)działalności organów samorządu terytorialnego w sprawach dotyczących wykonywania zadań z zakresu administracji rządowej,</a:t>
            </a:r>
            <a:br>
              <a:rPr lang="pl-PL" dirty="0" smtClean="0">
                <a:solidFill>
                  <a:srgbClr val="002060"/>
                </a:solidFill>
                <a:latin typeface="Times New Roman" pitchFamily="18" charset="0"/>
                <a:cs typeface="Times New Roman" pitchFamily="18" charset="0"/>
              </a:rPr>
            </a:br>
            <a:r>
              <a:rPr lang="pl-PL" dirty="0" smtClean="0">
                <a:solidFill>
                  <a:srgbClr val="002060"/>
                </a:solidFill>
                <a:latin typeface="Times New Roman" pitchFamily="18" charset="0"/>
                <a:cs typeface="Times New Roman" pitchFamily="18" charset="0"/>
              </a:rPr>
              <a:t>4)wykonywania przez inne podmioty zadań z zakresu administracji rządowej w zakresie, w jakim zadania te są finansowane z budżetu państwa.</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sz="3600" b="1" dirty="0" smtClean="0">
                <a:solidFill>
                  <a:schemeClr val="accent2">
                    <a:lumMod val="60000"/>
                    <a:lumOff val="40000"/>
                  </a:schemeClr>
                </a:solidFill>
                <a:latin typeface="Times New Roman" pitchFamily="18" charset="0"/>
                <a:cs typeface="Times New Roman" pitchFamily="18" charset="0"/>
              </a:rPr>
              <a:t>Kontrola w administracji rządowej </a:t>
            </a:r>
            <a:r>
              <a:rPr lang="pl-PL" sz="9600" b="1" dirty="0" smtClean="0">
                <a:latin typeface="Times New Roman" pitchFamily="18" charset="0"/>
                <a:cs typeface="Times New Roman" pitchFamily="18" charset="0"/>
              </a:rPr>
              <a:t/>
            </a:r>
            <a:br>
              <a:rPr lang="pl-PL" sz="9600" b="1" dirty="0" smtClean="0">
                <a:latin typeface="Times New Roman" pitchFamily="18" charset="0"/>
                <a:cs typeface="Times New Roman" pitchFamily="18" charset="0"/>
              </a:rPr>
            </a:br>
            <a:r>
              <a:rPr lang="pl-PL" sz="1300" b="1" dirty="0" smtClean="0">
                <a:latin typeface="Times New Roman" pitchFamily="18" charset="0"/>
                <a:cs typeface="Times New Roman" pitchFamily="18" charset="0"/>
              </a:rPr>
              <a:t>(ustawa z dnia 15.07 2011 r. o kontroli w administracji rządowej)</a:t>
            </a:r>
            <a:endParaRPr lang="pl-PL" sz="1300" dirty="0"/>
          </a:p>
        </p:txBody>
      </p:sp>
      <p:sp>
        <p:nvSpPr>
          <p:cNvPr id="3" name="Symbol zastępczy zawartości 2"/>
          <p:cNvSpPr>
            <a:spLocks noGrp="1"/>
          </p:cNvSpPr>
          <p:nvPr>
            <p:ph idx="1"/>
          </p:nvPr>
        </p:nvSpPr>
        <p:spPr/>
        <p:txBody>
          <a:bodyPr>
            <a:normAutofit fontScale="70000" lnSpcReduction="20000"/>
          </a:bodyPr>
          <a:lstStyle/>
          <a:p>
            <a:pPr>
              <a:buFont typeface="Wingdings" pitchFamily="2" charset="2"/>
              <a:buChar char="ü"/>
            </a:pPr>
            <a:r>
              <a:rPr lang="pl-PL" u="sng" dirty="0" smtClean="0">
                <a:solidFill>
                  <a:srgbClr val="00B050"/>
                </a:solidFill>
                <a:latin typeface="Times New Roman" pitchFamily="18" charset="0"/>
                <a:cs typeface="Times New Roman" pitchFamily="18" charset="0"/>
              </a:rPr>
              <a:t>Cel kontroli:</a:t>
            </a:r>
          </a:p>
          <a:p>
            <a:pPr>
              <a:buNone/>
            </a:pPr>
            <a:r>
              <a:rPr lang="pl-PL" dirty="0" smtClean="0">
                <a:solidFill>
                  <a:srgbClr val="002060"/>
                </a:solidFill>
                <a:latin typeface="Times New Roman" pitchFamily="18" charset="0"/>
                <a:cs typeface="Times New Roman" pitchFamily="18" charset="0"/>
              </a:rPr>
              <a:t>1)  przeprowadzenie kontroli ma na celu ocenę działalności jednostki kontrolowanej dokonaną na podstawie ustalonego stanu faktycznego przy zastosowaniu przyjętych kryteriów kontroli, </a:t>
            </a:r>
          </a:p>
          <a:p>
            <a:pPr>
              <a:buNone/>
            </a:pPr>
            <a:r>
              <a:rPr lang="pl-PL" dirty="0" smtClean="0">
                <a:solidFill>
                  <a:srgbClr val="002060"/>
                </a:solidFill>
                <a:latin typeface="Times New Roman" pitchFamily="18" charset="0"/>
                <a:cs typeface="Times New Roman" pitchFamily="18" charset="0"/>
              </a:rPr>
              <a:t>2) w przypadku stwierdzenia nieprawidłowości celem kontroli jest również ustalenie ich zakresu, przyczyn i skutków oraz osób za nie odpowiedzialnych, a także sformułowanie zaleceń zmierzających do usunięcia nieprawidłowości.</a:t>
            </a:r>
          </a:p>
          <a:p>
            <a:pPr>
              <a:buNone/>
            </a:pPr>
            <a:endParaRPr lang="pl-PL" dirty="0" smtClean="0">
              <a:solidFill>
                <a:srgbClr val="002060"/>
              </a:solidFill>
              <a:latin typeface="Times New Roman" pitchFamily="18" charset="0"/>
              <a:cs typeface="Times New Roman" pitchFamily="18" charset="0"/>
            </a:endParaRPr>
          </a:p>
          <a:p>
            <a:pPr>
              <a:buFont typeface="Wingdings" pitchFamily="2" charset="2"/>
              <a:buChar char="ü"/>
            </a:pPr>
            <a:r>
              <a:rPr lang="pl-PL" u="sng" dirty="0" smtClean="0">
                <a:solidFill>
                  <a:srgbClr val="00B050"/>
                </a:solidFill>
                <a:latin typeface="Times New Roman" pitchFamily="18" charset="0"/>
                <a:cs typeface="Times New Roman" pitchFamily="18" charset="0"/>
              </a:rPr>
              <a:t>Kryteria kontroli :</a:t>
            </a:r>
          </a:p>
          <a:p>
            <a:pPr>
              <a:buNone/>
            </a:pPr>
            <a:r>
              <a:rPr lang="pl-PL" dirty="0" smtClean="0">
                <a:latin typeface="Times New Roman" pitchFamily="18" charset="0"/>
                <a:cs typeface="Times New Roman" pitchFamily="18" charset="0"/>
              </a:rPr>
              <a:t>     </a:t>
            </a:r>
            <a:r>
              <a:rPr lang="pl-PL" dirty="0" smtClean="0">
                <a:solidFill>
                  <a:srgbClr val="002060"/>
                </a:solidFill>
                <a:latin typeface="Times New Roman" pitchFamily="18" charset="0"/>
                <a:cs typeface="Times New Roman" pitchFamily="18" charset="0"/>
              </a:rPr>
              <a:t>Jeżeli przepisy szczególne nie stanowią inaczej, kontrolę przeprowadza się pod względem</a:t>
            </a:r>
            <a:r>
              <a:rPr lang="pl-PL" u="sng" dirty="0" smtClean="0">
                <a:solidFill>
                  <a:srgbClr val="002060"/>
                </a:solidFill>
                <a:latin typeface="Times New Roman" pitchFamily="18" charset="0"/>
                <a:cs typeface="Times New Roman" pitchFamily="18" charset="0"/>
              </a:rPr>
              <a:t> legalności, gospodarności, celowości i rzetelności</a:t>
            </a:r>
            <a:r>
              <a:rPr lang="pl-PL" u="sng" dirty="0" smtClean="0">
                <a:latin typeface="Times New Roman" pitchFamily="18" charset="0"/>
                <a:cs typeface="Times New Roman" pitchFamily="18" charset="0"/>
              </a:rPr>
              <a:t>.</a:t>
            </a:r>
            <a:endParaRPr lang="pl-PL" u="sng" dirty="0" smtClean="0">
              <a:solidFill>
                <a:srgbClr val="002060"/>
              </a:solidFill>
              <a:latin typeface="Times New Roman" pitchFamily="18" charset="0"/>
              <a:cs typeface="Times New Roman" pitchFamily="18" charset="0"/>
            </a:endParaRPr>
          </a:p>
          <a:p>
            <a:endParaRPr lang="pl-PL"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sz="3600" b="1" dirty="0" smtClean="0">
                <a:solidFill>
                  <a:schemeClr val="accent2">
                    <a:lumMod val="60000"/>
                    <a:lumOff val="40000"/>
                  </a:schemeClr>
                </a:solidFill>
                <a:latin typeface="Times New Roman" pitchFamily="18" charset="0"/>
                <a:cs typeface="Times New Roman" pitchFamily="18" charset="0"/>
              </a:rPr>
              <a:t>Kontrola w administracji rządowej </a:t>
            </a:r>
            <a:r>
              <a:rPr lang="pl-PL" sz="29500" b="1" dirty="0" smtClean="0">
                <a:latin typeface="Times New Roman" pitchFamily="18" charset="0"/>
                <a:cs typeface="Times New Roman" pitchFamily="18" charset="0"/>
              </a:rPr>
              <a:t/>
            </a:r>
            <a:br>
              <a:rPr lang="pl-PL" sz="29500" b="1" dirty="0" smtClean="0">
                <a:latin typeface="Times New Roman" pitchFamily="18" charset="0"/>
                <a:cs typeface="Times New Roman" pitchFamily="18" charset="0"/>
              </a:rPr>
            </a:br>
            <a:r>
              <a:rPr lang="pl-PL" sz="1300" b="1" dirty="0" smtClean="0">
                <a:latin typeface="Times New Roman" pitchFamily="18" charset="0"/>
                <a:cs typeface="Times New Roman" pitchFamily="18" charset="0"/>
              </a:rPr>
              <a:t>(ustawa z dnia 15.07 2011 r. o kontroli w administracji rządowej)</a:t>
            </a:r>
            <a:endParaRPr lang="pl-PL" sz="1300" dirty="0"/>
          </a:p>
        </p:txBody>
      </p:sp>
      <p:sp>
        <p:nvSpPr>
          <p:cNvPr id="3" name="Symbol zastępczy zawartości 2"/>
          <p:cNvSpPr>
            <a:spLocks noGrp="1"/>
          </p:cNvSpPr>
          <p:nvPr>
            <p:ph idx="1"/>
          </p:nvPr>
        </p:nvSpPr>
        <p:spPr/>
        <p:txBody>
          <a:bodyPr>
            <a:normAutofit fontScale="62500" lnSpcReduction="20000"/>
          </a:bodyPr>
          <a:lstStyle/>
          <a:p>
            <a:pPr algn="just">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Prezes Rady Ministrów kontroluje organy lub jednostki administracji rządowej, a także jednostki im podległe lub przez nie nadzorowane.</a:t>
            </a:r>
          </a:p>
          <a:p>
            <a:pPr algn="just">
              <a:buNone/>
            </a:pPr>
            <a:endParaRPr lang="pl-PL" dirty="0" smtClean="0">
              <a:solidFill>
                <a:schemeClr val="accent1">
                  <a:lumMod val="75000"/>
                </a:schemeClr>
              </a:solidFill>
              <a:latin typeface="Times New Roman" pitchFamily="18" charset="0"/>
              <a:cs typeface="Times New Roman" pitchFamily="18" charset="0"/>
            </a:endParaRPr>
          </a:p>
          <a:p>
            <a:pPr algn="just">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Szef Kancelarii Prezesa Rady Ministrów kontroluje instytucje gospodarki budżetowej przez niego utworzone oraz podmioty, które otrzymały dotację z części budżetu państwa, której dysponentem jest Kancelaria Prezesa Rady Ministrów.</a:t>
            </a:r>
          </a:p>
          <a:p>
            <a:pPr algn="just">
              <a:buNone/>
            </a:pPr>
            <a:endParaRPr lang="pl-PL" dirty="0" smtClean="0">
              <a:solidFill>
                <a:schemeClr val="accent1">
                  <a:lumMod val="75000"/>
                </a:schemeClr>
              </a:solidFill>
              <a:latin typeface="Times New Roman" pitchFamily="18" charset="0"/>
              <a:cs typeface="Times New Roman" pitchFamily="18" charset="0"/>
            </a:endParaRPr>
          </a:p>
          <a:p>
            <a:pPr algn="just">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Minister, kierownik urzędu centralnego lub przewodniczący komitetu wchodzącego w skład Rady Ministrów kontroluje:</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1) podległe mu lub przez niego nadzorowane organy lub jednostki organizacyjne;</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2) jednostki podległe organom, o których mowa w </a:t>
            </a:r>
            <a:r>
              <a:rPr lang="pl-PL" dirty="0" err="1" smtClean="0">
                <a:solidFill>
                  <a:schemeClr val="accent1">
                    <a:lumMod val="75000"/>
                  </a:schemeClr>
                </a:solidFill>
                <a:latin typeface="Times New Roman" pitchFamily="18" charset="0"/>
                <a:cs typeface="Times New Roman" pitchFamily="18" charset="0"/>
              </a:rPr>
              <a:t>pkt</a:t>
            </a:r>
            <a:r>
              <a:rPr lang="pl-PL" dirty="0" smtClean="0">
                <a:solidFill>
                  <a:schemeClr val="accent1">
                    <a:lumMod val="75000"/>
                  </a:schemeClr>
                </a:solidFill>
                <a:latin typeface="Times New Roman" pitchFamily="18" charset="0"/>
                <a:cs typeface="Times New Roman" pitchFamily="18" charset="0"/>
              </a:rPr>
              <a:t> 1, lub przez nie nadzorowane;</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3)podmioty, które otrzymały środki budżetowe z części budżetu państwa, której jest dysponentem.</a:t>
            </a: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60000"/>
                    <a:lumOff val="40000"/>
                  </a:schemeClr>
                </a:solidFill>
                <a:latin typeface="Times New Roman" pitchFamily="18" charset="0"/>
                <a:cs typeface="Times New Roman" pitchFamily="18" charset="0"/>
              </a:rPr>
              <a:t>Kontrola w administracji rządowej</a:t>
            </a:r>
            <a:br>
              <a:rPr lang="pl-PL" sz="3200" b="1" dirty="0" smtClean="0">
                <a:solidFill>
                  <a:schemeClr val="accent2">
                    <a:lumMod val="60000"/>
                    <a:lumOff val="40000"/>
                  </a:schemeClr>
                </a:solidFill>
                <a:latin typeface="Times New Roman" pitchFamily="18" charset="0"/>
                <a:cs typeface="Times New Roman" pitchFamily="18" charset="0"/>
              </a:rPr>
            </a:br>
            <a:r>
              <a:rPr lang="pl-PL" sz="1300" b="1" dirty="0" smtClean="0">
                <a:latin typeface="Times New Roman" pitchFamily="18" charset="0"/>
                <a:cs typeface="Times New Roman" pitchFamily="18" charset="0"/>
              </a:rPr>
              <a:t> (ustawa z dnia 15.07 2011 r. o kontroli w administracji rządowej)</a:t>
            </a:r>
            <a:endParaRPr lang="pl-PL" sz="1300" dirty="0"/>
          </a:p>
        </p:txBody>
      </p:sp>
      <p:sp>
        <p:nvSpPr>
          <p:cNvPr id="3" name="Symbol zastępczy zawartości 2"/>
          <p:cNvSpPr>
            <a:spLocks noGrp="1"/>
          </p:cNvSpPr>
          <p:nvPr>
            <p:ph idx="1"/>
          </p:nvPr>
        </p:nvSpPr>
        <p:spPr/>
        <p:txBody>
          <a:bodyPr>
            <a:normAutofit fontScale="77500" lnSpcReduction="20000"/>
          </a:bodyPr>
          <a:lstStyle/>
          <a:p>
            <a:pPr>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Wojewoda kontroluje:</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1) organy rządowej administracji zespolonej w województwie;</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2) jednostki podległe organom, o których mowa w </a:t>
            </a:r>
            <a:r>
              <a:rPr lang="pl-PL" dirty="0" err="1" smtClean="0">
                <a:solidFill>
                  <a:schemeClr val="accent1">
                    <a:lumMod val="75000"/>
                  </a:schemeClr>
                </a:solidFill>
                <a:latin typeface="Times New Roman" pitchFamily="18" charset="0"/>
                <a:cs typeface="Times New Roman" pitchFamily="18" charset="0"/>
              </a:rPr>
              <a:t>pkt</a:t>
            </a:r>
            <a:r>
              <a:rPr lang="pl-PL" dirty="0" smtClean="0">
                <a:solidFill>
                  <a:schemeClr val="accent1">
                    <a:lumMod val="75000"/>
                  </a:schemeClr>
                </a:solidFill>
                <a:latin typeface="Times New Roman" pitchFamily="18" charset="0"/>
                <a:cs typeface="Times New Roman" pitchFamily="18" charset="0"/>
              </a:rPr>
              <a:t> 1, lub przez nie nadzorowane;</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3) organy samorządu terytorialnego;</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4) podmioty, które otrzymały dotację z części budżetu państwa, której dysponentem jest wojewoda.</a:t>
            </a:r>
            <a:br>
              <a:rPr lang="pl-PL" dirty="0" smtClean="0">
                <a:solidFill>
                  <a:schemeClr val="accent1">
                    <a:lumMod val="75000"/>
                  </a:schemeClr>
                </a:solidFill>
                <a:latin typeface="Times New Roman" pitchFamily="18" charset="0"/>
                <a:cs typeface="Times New Roman" pitchFamily="18" charset="0"/>
              </a:rPr>
            </a:br>
            <a:endParaRPr lang="pl-PL" dirty="0" smtClean="0">
              <a:solidFill>
                <a:schemeClr val="accent1">
                  <a:lumMod val="75000"/>
                </a:schemeClr>
              </a:solidFill>
              <a:latin typeface="Times New Roman" pitchFamily="18" charset="0"/>
              <a:cs typeface="Times New Roman" pitchFamily="18" charset="0"/>
            </a:endParaRPr>
          </a:p>
          <a:p>
            <a:pPr>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Organy administracji zespolonej i niezespolonej kontrolują:</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1)podległe im lub przez nie nadzorowane organy lub jednostki organizacyjne;</a:t>
            </a:r>
          </a:p>
          <a:p>
            <a:pPr>
              <a:buNone/>
            </a:pPr>
            <a:r>
              <a:rPr lang="pl-PL" dirty="0" smtClean="0">
                <a:solidFill>
                  <a:schemeClr val="accent1">
                    <a:lumMod val="75000"/>
                  </a:schemeClr>
                </a:solidFill>
                <a:latin typeface="Times New Roman" pitchFamily="18" charset="0"/>
                <a:cs typeface="Times New Roman" pitchFamily="18" charset="0"/>
              </a:rPr>
              <a:t>     2)jednostki podległe organom, o których mowa w </a:t>
            </a:r>
            <a:r>
              <a:rPr lang="pl-PL" dirty="0" err="1" smtClean="0">
                <a:solidFill>
                  <a:schemeClr val="accent1">
                    <a:lumMod val="75000"/>
                  </a:schemeClr>
                </a:solidFill>
                <a:latin typeface="Times New Roman" pitchFamily="18" charset="0"/>
                <a:cs typeface="Times New Roman" pitchFamily="18" charset="0"/>
              </a:rPr>
              <a:t>pkt</a:t>
            </a:r>
            <a:r>
              <a:rPr lang="pl-PL" dirty="0" smtClean="0">
                <a:solidFill>
                  <a:schemeClr val="accent1">
                    <a:lumMod val="75000"/>
                  </a:schemeClr>
                </a:solidFill>
                <a:latin typeface="Times New Roman" pitchFamily="18" charset="0"/>
                <a:cs typeface="Times New Roman" pitchFamily="18" charset="0"/>
              </a:rPr>
              <a:t> 1, lub przez nie nadzorowane</a:t>
            </a:r>
          </a:p>
          <a:p>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sz="3600" b="1" dirty="0" smtClean="0">
                <a:solidFill>
                  <a:schemeClr val="accent2">
                    <a:lumMod val="60000"/>
                    <a:lumOff val="40000"/>
                  </a:schemeClr>
                </a:solidFill>
                <a:latin typeface="Times New Roman" pitchFamily="18" charset="0"/>
                <a:cs typeface="Times New Roman" pitchFamily="18" charset="0"/>
              </a:rPr>
              <a:t>Kontrola w administracji rządowej</a:t>
            </a:r>
            <a:r>
              <a:rPr lang="pl-PL" sz="7200" b="1" dirty="0" smtClean="0">
                <a:solidFill>
                  <a:schemeClr val="accent2">
                    <a:lumMod val="60000"/>
                    <a:lumOff val="40000"/>
                  </a:schemeClr>
                </a:solidFill>
                <a:latin typeface="Times New Roman" pitchFamily="18" charset="0"/>
                <a:cs typeface="Times New Roman" pitchFamily="18" charset="0"/>
              </a:rPr>
              <a:t/>
            </a:r>
            <a:br>
              <a:rPr lang="pl-PL" sz="7200" b="1" dirty="0" smtClean="0">
                <a:solidFill>
                  <a:schemeClr val="accent2">
                    <a:lumMod val="60000"/>
                    <a:lumOff val="40000"/>
                  </a:schemeClr>
                </a:solidFill>
                <a:latin typeface="Times New Roman" pitchFamily="18" charset="0"/>
                <a:cs typeface="Times New Roman" pitchFamily="18" charset="0"/>
              </a:rPr>
            </a:br>
            <a:r>
              <a:rPr lang="pl-PL" b="1" dirty="0" smtClean="0">
                <a:latin typeface="Times New Roman" pitchFamily="18" charset="0"/>
                <a:cs typeface="Times New Roman" pitchFamily="18" charset="0"/>
              </a:rPr>
              <a:t> </a:t>
            </a:r>
            <a:r>
              <a:rPr lang="pl-PL" sz="1300" b="1" dirty="0" smtClean="0">
                <a:latin typeface="Times New Roman" pitchFamily="18" charset="0"/>
                <a:cs typeface="Times New Roman" pitchFamily="18" charset="0"/>
              </a:rPr>
              <a:t>(ustawa z dnia 15.07 2011 r. o kontroli w administracji rządowej)</a:t>
            </a:r>
            <a:endParaRPr lang="pl-PL" sz="1300" dirty="0"/>
          </a:p>
        </p:txBody>
      </p:sp>
      <p:sp>
        <p:nvSpPr>
          <p:cNvPr id="3" name="Symbol zastępczy zawartości 2"/>
          <p:cNvSpPr>
            <a:spLocks noGrp="1"/>
          </p:cNvSpPr>
          <p:nvPr>
            <p:ph idx="1"/>
          </p:nvPr>
        </p:nvSpPr>
        <p:spPr>
          <a:xfrm>
            <a:off x="642910" y="2323652"/>
            <a:ext cx="7177899" cy="3748554"/>
          </a:xfrm>
        </p:spPr>
        <p:txBody>
          <a:bodyPr>
            <a:normAutofit fontScale="62500" lnSpcReduction="20000"/>
          </a:bodyPr>
          <a:lstStyle/>
          <a:p>
            <a:pPr algn="just"/>
            <a:r>
              <a:rPr lang="pl-PL" dirty="0" smtClean="0">
                <a:solidFill>
                  <a:schemeClr val="accent1">
                    <a:lumMod val="75000"/>
                  </a:schemeClr>
                </a:solidFill>
                <a:latin typeface="Times New Roman" pitchFamily="18" charset="0"/>
                <a:cs typeface="Times New Roman" pitchFamily="18" charset="0"/>
              </a:rPr>
              <a:t>Prezes Rady Ministrów jest organem właściwym w sprawach koordynowania kontroli, w tym zarządzanej przez inne organy administracji rządowej. Prezes Rady Ministrów może w szczególności:</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1) zlecić kierownikowi jednostki kontrolującej przeprowadzenie kontroli wskazanych podmiotów lub obszarów działalności i żądać przedstawiania informacji o wynikach kontroli;</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2) delegować kontrolera Kancelarii Prezesa Rady Ministrów do uczestniczenia w kontroli;</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3)określić standardy kontroli w administracji rządowej, które udostępnia się w Biuletynie Informacji Publicznej Kancelarii Prezesa Rady Ministrów.</a:t>
            </a:r>
            <a:br>
              <a:rPr lang="pl-PL" dirty="0" smtClean="0">
                <a:solidFill>
                  <a:schemeClr val="accent1">
                    <a:lumMod val="75000"/>
                  </a:schemeClr>
                </a:solidFill>
                <a:latin typeface="Times New Roman" pitchFamily="18" charset="0"/>
                <a:cs typeface="Times New Roman" pitchFamily="18" charset="0"/>
              </a:rPr>
            </a:br>
            <a:endParaRPr lang="pl-PL" dirty="0" smtClean="0">
              <a:solidFill>
                <a:schemeClr val="accent1">
                  <a:lumMod val="75000"/>
                </a:schemeClr>
              </a:solidFill>
              <a:latin typeface="Times New Roman" pitchFamily="18" charset="0"/>
              <a:cs typeface="Times New Roman" pitchFamily="18" charset="0"/>
            </a:endParaRPr>
          </a:p>
          <a:p>
            <a:pPr algn="just"/>
            <a:r>
              <a:rPr lang="pl-PL" dirty="0" smtClean="0">
                <a:solidFill>
                  <a:schemeClr val="accent1">
                    <a:lumMod val="75000"/>
                  </a:schemeClr>
                </a:solidFill>
                <a:latin typeface="Times New Roman" pitchFamily="18" charset="0"/>
                <a:cs typeface="Times New Roman" pitchFamily="18" charset="0"/>
              </a:rPr>
              <a:t>Prezes Rady Ministrów może zlecić przeprowadzenie kontroli wskazanego obszaru działalności administracji rządowej przez więcej niż jednego kierownika jednostki kontrolującej. W takim przypadku Prezes Rady Ministrów koordynuje kontrolę w szczególności przez:</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1)wydanie wskazówek metodycznych wiążących dla tej kontroli;</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2)opracowanie lub zlecenie opracowania programu kontroli;</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3)czuwanie nad przebiegiem kontroli;</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4)sporządzenie lub zlecenie sporządzenia informacji zbiorczych o wynikach kontroli</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sz="3600" b="1" dirty="0" smtClean="0">
                <a:solidFill>
                  <a:schemeClr val="accent2">
                    <a:lumMod val="60000"/>
                    <a:lumOff val="40000"/>
                  </a:schemeClr>
                </a:solidFill>
              </a:rPr>
              <a:t>Kontrola zewnętrzna </a:t>
            </a:r>
            <a:r>
              <a:rPr lang="pl-PL" dirty="0" smtClean="0"/>
              <a:t/>
            </a:r>
            <a:br>
              <a:rPr lang="pl-PL" dirty="0" smtClean="0"/>
            </a:br>
            <a:endParaRPr lang="pl-PL" dirty="0"/>
          </a:p>
        </p:txBody>
      </p:sp>
      <p:sp>
        <p:nvSpPr>
          <p:cNvPr id="3" name="Symbol zastępczy zawartości 2"/>
          <p:cNvSpPr>
            <a:spLocks noGrp="1"/>
          </p:cNvSpPr>
          <p:nvPr>
            <p:ph idx="1"/>
          </p:nvPr>
        </p:nvSpPr>
        <p:spPr/>
        <p:txBody>
          <a:bodyPr/>
          <a:lstStyle/>
          <a:p>
            <a:pPr>
              <a:buNone/>
            </a:pPr>
            <a:endParaRPr lang="pl-PL" dirty="0" smtClean="0"/>
          </a:p>
          <a:p>
            <a:pPr>
              <a:buNone/>
            </a:pPr>
            <a:endParaRPr lang="pl-PL" dirty="0" smtClean="0"/>
          </a:p>
          <a:p>
            <a:pPr algn="ctr">
              <a:buNone/>
            </a:pPr>
            <a:r>
              <a:rPr lang="pl-PL" dirty="0" smtClean="0"/>
              <a:t>Kontrola zewnętrzna </a:t>
            </a:r>
          </a:p>
          <a:p>
            <a:endParaRPr lang="pl-PL" dirty="0"/>
          </a:p>
        </p:txBody>
      </p:sp>
      <p:pic>
        <p:nvPicPr>
          <p:cNvPr id="4" name="Picture 4" descr="Zarzuty dla Prezydenta Gdańska"/>
          <p:cNvPicPr>
            <a:picLocks noChangeAspect="1" noChangeArrowheads="1"/>
          </p:cNvPicPr>
          <p:nvPr/>
        </p:nvPicPr>
        <p:blipFill>
          <a:blip r:embed="rId2"/>
          <a:srcRect/>
          <a:stretch>
            <a:fillRect/>
          </a:stretch>
        </p:blipFill>
        <p:spPr bwMode="auto">
          <a:xfrm>
            <a:off x="1285852" y="1857364"/>
            <a:ext cx="1357322" cy="1357322"/>
          </a:xfrm>
          <a:prstGeom prst="rect">
            <a:avLst/>
          </a:prstGeom>
          <a:noFill/>
        </p:spPr>
      </p:pic>
      <p:pic>
        <p:nvPicPr>
          <p:cNvPr id="5" name="Obraz 4" descr="Trybunał Konstytucyjny"/>
          <p:cNvPicPr/>
          <p:nvPr/>
        </p:nvPicPr>
        <p:blipFill>
          <a:blip r:embed="rId3" cstate="print"/>
          <a:srcRect/>
          <a:stretch>
            <a:fillRect/>
          </a:stretch>
        </p:blipFill>
        <p:spPr bwMode="auto">
          <a:xfrm>
            <a:off x="1214414" y="3857628"/>
            <a:ext cx="1875268" cy="1250830"/>
          </a:xfrm>
          <a:prstGeom prst="rect">
            <a:avLst/>
          </a:prstGeom>
          <a:noFill/>
          <a:ln w="9525">
            <a:noFill/>
            <a:miter lim="800000"/>
            <a:headEnd/>
            <a:tailEnd/>
          </a:ln>
        </p:spPr>
      </p:pic>
      <p:pic>
        <p:nvPicPr>
          <p:cNvPr id="6" name="Picture 8" descr="Zasoby Ludzkie – Inżynieria Społeczna XX wieku. 1"/>
          <p:cNvPicPr>
            <a:picLocks noChangeAspect="1" noChangeArrowheads="1"/>
          </p:cNvPicPr>
          <p:nvPr/>
        </p:nvPicPr>
        <p:blipFill>
          <a:blip r:embed="rId4"/>
          <a:srcRect/>
          <a:stretch>
            <a:fillRect/>
          </a:stretch>
        </p:blipFill>
        <p:spPr bwMode="auto">
          <a:xfrm>
            <a:off x="3714744" y="4286256"/>
            <a:ext cx="1619248" cy="1214436"/>
          </a:xfrm>
          <a:prstGeom prst="rect">
            <a:avLst/>
          </a:prstGeom>
          <a:noFill/>
        </p:spPr>
      </p:pic>
      <p:pic>
        <p:nvPicPr>
          <p:cNvPr id="7" name="Picture 10" descr="Fot. brpo.gov.pl"/>
          <p:cNvPicPr>
            <a:picLocks noChangeAspect="1" noChangeArrowheads="1"/>
          </p:cNvPicPr>
          <p:nvPr/>
        </p:nvPicPr>
        <p:blipFill>
          <a:blip r:embed="rId5" cstate="print"/>
          <a:srcRect/>
          <a:stretch>
            <a:fillRect/>
          </a:stretch>
        </p:blipFill>
        <p:spPr bwMode="auto">
          <a:xfrm>
            <a:off x="6215074" y="4000504"/>
            <a:ext cx="1715171" cy="1126815"/>
          </a:xfrm>
          <a:prstGeom prst="rect">
            <a:avLst/>
          </a:prstGeom>
          <a:noFill/>
        </p:spPr>
      </p:pic>
      <p:pic>
        <p:nvPicPr>
          <p:cNvPr id="8" name="Picture 2" descr="http://msp-24.pl/grafika/baza/gal_2_sadowakontrolaadministracji.jpg"/>
          <p:cNvPicPr>
            <a:picLocks noChangeAspect="1" noChangeArrowheads="1"/>
          </p:cNvPicPr>
          <p:nvPr/>
        </p:nvPicPr>
        <p:blipFill>
          <a:blip r:embed="rId6" cstate="print"/>
          <a:srcRect/>
          <a:stretch>
            <a:fillRect/>
          </a:stretch>
        </p:blipFill>
        <p:spPr bwMode="auto">
          <a:xfrm>
            <a:off x="6786579" y="2065986"/>
            <a:ext cx="1643074" cy="1091512"/>
          </a:xfrm>
          <a:prstGeom prst="rect">
            <a:avLst/>
          </a:prstGeom>
          <a:noFill/>
        </p:spPr>
      </p:pic>
      <p:pic>
        <p:nvPicPr>
          <p:cNvPr id="9" name="Obraz 8" descr="Plik:Najwyższa Izba Kontroli (NIK, Filtrowa).JPG"/>
          <p:cNvPicPr/>
          <p:nvPr/>
        </p:nvPicPr>
        <p:blipFill>
          <a:blip r:embed="rId7" cstate="print"/>
          <a:srcRect/>
          <a:stretch>
            <a:fillRect/>
          </a:stretch>
        </p:blipFill>
        <p:spPr bwMode="auto">
          <a:xfrm>
            <a:off x="4143372" y="1785926"/>
            <a:ext cx="1519781" cy="1138687"/>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00100" y="785794"/>
            <a:ext cx="7024744" cy="1143000"/>
          </a:xfrm>
        </p:spPr>
        <p:txBody>
          <a:bodyPr>
            <a:normAutofit/>
          </a:bodyPr>
          <a:lstStyle/>
          <a:p>
            <a:pPr algn="ctr"/>
            <a:r>
              <a:rPr lang="pl-PL" sz="3200" b="1" dirty="0" smtClean="0">
                <a:solidFill>
                  <a:schemeClr val="accent2">
                    <a:lumMod val="60000"/>
                    <a:lumOff val="40000"/>
                  </a:schemeClr>
                </a:solidFill>
              </a:rPr>
              <a:t>Kontrola zewnętrzna</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92500" lnSpcReduction="20000"/>
          </a:bodyPr>
          <a:lstStyle/>
          <a:p>
            <a:pPr>
              <a:buNone/>
            </a:pPr>
            <a:r>
              <a:rPr lang="pl-PL" dirty="0" smtClean="0">
                <a:solidFill>
                  <a:schemeClr val="accent3">
                    <a:lumMod val="75000"/>
                  </a:schemeClr>
                </a:solidFill>
                <a:latin typeface="Times New Roman" pitchFamily="18" charset="0"/>
                <a:cs typeface="Times New Roman" pitchFamily="18" charset="0"/>
              </a:rPr>
              <a:t>kontrola parlamentarna</a:t>
            </a:r>
          </a:p>
          <a:p>
            <a:pPr>
              <a:buNone/>
            </a:pPr>
            <a:r>
              <a:rPr lang="pl-PL" dirty="0" smtClean="0">
                <a:solidFill>
                  <a:schemeClr val="accent3">
                    <a:lumMod val="75000"/>
                  </a:schemeClr>
                </a:solidFill>
                <a:latin typeface="Times New Roman" pitchFamily="18" charset="0"/>
                <a:cs typeface="Times New Roman" pitchFamily="18" charset="0"/>
              </a:rPr>
              <a:t>(sejmowa i senacka)               </a:t>
            </a:r>
          </a:p>
          <a:p>
            <a:pPr>
              <a:buNone/>
            </a:pPr>
            <a:r>
              <a:rPr lang="pl-PL" dirty="0" smtClean="0">
                <a:solidFill>
                  <a:schemeClr val="accent1">
                    <a:lumMod val="50000"/>
                  </a:schemeClr>
                </a:solidFill>
                <a:latin typeface="Times New Roman" pitchFamily="18" charset="0"/>
                <a:cs typeface="Times New Roman" pitchFamily="18" charset="0"/>
              </a:rPr>
              <a:t>                                           </a:t>
            </a:r>
            <a:r>
              <a:rPr lang="pl-PL" dirty="0" smtClean="0">
                <a:solidFill>
                  <a:schemeClr val="accent5">
                    <a:lumMod val="75000"/>
                  </a:schemeClr>
                </a:solidFill>
                <a:latin typeface="Times New Roman" pitchFamily="18" charset="0"/>
                <a:cs typeface="Times New Roman" pitchFamily="18" charset="0"/>
              </a:rPr>
              <a:t>kontrola państwowa (NIK)</a:t>
            </a:r>
          </a:p>
          <a:p>
            <a:pPr>
              <a:buNone/>
            </a:pPr>
            <a:endParaRPr lang="pl-PL" dirty="0" smtClean="0">
              <a:solidFill>
                <a:schemeClr val="accent5">
                  <a:lumMod val="75000"/>
                </a:schemeClr>
              </a:solidFill>
              <a:latin typeface="Times New Roman" pitchFamily="18" charset="0"/>
              <a:cs typeface="Times New Roman" pitchFamily="18" charset="0"/>
            </a:endParaRPr>
          </a:p>
          <a:p>
            <a:pPr>
              <a:buNone/>
            </a:pPr>
            <a:r>
              <a:rPr lang="pl-PL" dirty="0" smtClean="0">
                <a:solidFill>
                  <a:srgbClr val="FFC000"/>
                </a:solidFill>
                <a:latin typeface="Times New Roman" pitchFamily="18" charset="0"/>
                <a:cs typeface="Times New Roman" pitchFamily="18" charset="0"/>
              </a:rPr>
              <a:t>Kontrola sądowa</a:t>
            </a:r>
          </a:p>
          <a:p>
            <a:pPr>
              <a:buNone/>
            </a:pPr>
            <a:endParaRPr lang="pl-PL" dirty="0" smtClean="0">
              <a:solidFill>
                <a:schemeClr val="accent5">
                  <a:lumMod val="75000"/>
                </a:schemeClr>
              </a:solidFill>
              <a:latin typeface="Times New Roman" pitchFamily="18" charset="0"/>
              <a:cs typeface="Times New Roman" pitchFamily="18" charset="0"/>
            </a:endParaRPr>
          </a:p>
          <a:p>
            <a:pPr>
              <a:buNone/>
            </a:pPr>
            <a:r>
              <a:rPr lang="pl-PL" dirty="0" smtClean="0">
                <a:solidFill>
                  <a:schemeClr val="accent5">
                    <a:lumMod val="75000"/>
                  </a:schemeClr>
                </a:solidFill>
                <a:latin typeface="Times New Roman" pitchFamily="18" charset="0"/>
                <a:cs typeface="Times New Roman" pitchFamily="18" charset="0"/>
              </a:rPr>
              <a:t>                                   </a:t>
            </a:r>
            <a:r>
              <a:rPr lang="pl-PL" dirty="0" smtClean="0">
                <a:solidFill>
                  <a:srgbClr val="C00000"/>
                </a:solidFill>
                <a:latin typeface="Times New Roman" pitchFamily="18" charset="0"/>
                <a:cs typeface="Times New Roman" pitchFamily="18" charset="0"/>
              </a:rPr>
              <a:t>kontrola społeczna</a:t>
            </a:r>
          </a:p>
          <a:p>
            <a:pPr>
              <a:buNone/>
            </a:pPr>
            <a:endParaRPr lang="pl-PL" dirty="0" smtClean="0">
              <a:solidFill>
                <a:schemeClr val="accent5">
                  <a:lumMod val="75000"/>
                </a:schemeClr>
              </a:solidFill>
              <a:latin typeface="Times New Roman" pitchFamily="18" charset="0"/>
              <a:cs typeface="Times New Roman" pitchFamily="18" charset="0"/>
            </a:endParaRPr>
          </a:p>
          <a:p>
            <a:pPr>
              <a:buNone/>
            </a:pPr>
            <a:r>
              <a:rPr lang="pl-PL" dirty="0" smtClean="0">
                <a:solidFill>
                  <a:srgbClr val="0070C0"/>
                </a:solidFill>
                <a:latin typeface="Times New Roman" pitchFamily="18" charset="0"/>
                <a:cs typeface="Times New Roman" pitchFamily="18" charset="0"/>
              </a:rPr>
              <a:t>Kontrola RPO                                  </a:t>
            </a:r>
            <a:r>
              <a:rPr lang="pl-PL" dirty="0" smtClean="0">
                <a:solidFill>
                  <a:srgbClr val="784872"/>
                </a:solidFill>
                <a:latin typeface="Times New Roman" pitchFamily="18" charset="0"/>
                <a:cs typeface="Times New Roman" pitchFamily="18" charset="0"/>
              </a:rPr>
              <a:t>kontrola prokuratorska</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60000"/>
                    <a:lumOff val="40000"/>
                  </a:schemeClr>
                </a:solidFill>
              </a:rPr>
              <a:t>Pojęcie kontroli</a:t>
            </a:r>
            <a:endParaRPr lang="pl-PL" sz="3200" b="1" dirty="0">
              <a:solidFill>
                <a:schemeClr val="accent2">
                  <a:lumMod val="60000"/>
                  <a:lumOff val="40000"/>
                </a:schemeClr>
              </a:solidFill>
            </a:endParaRPr>
          </a:p>
        </p:txBody>
      </p:sp>
      <p:graphicFrame>
        <p:nvGraphicFramePr>
          <p:cNvPr id="4" name="Symbol zastępczy zawartości 3"/>
          <p:cNvGraphicFramePr>
            <a:graphicFrameLocks noGrp="1"/>
          </p:cNvGraphicFramePr>
          <p:nvPr>
            <p:ph idx="1"/>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62325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490" y="1027664"/>
            <a:ext cx="7024744" cy="829700"/>
          </a:xfrm>
        </p:spPr>
        <p:txBody>
          <a:bodyPr/>
          <a:lstStyle/>
          <a:p>
            <a:pPr algn="ctr"/>
            <a:r>
              <a:rPr lang="pl-PL" b="1" dirty="0" smtClean="0">
                <a:solidFill>
                  <a:schemeClr val="accent2">
                    <a:lumMod val="60000"/>
                    <a:lumOff val="40000"/>
                  </a:schemeClr>
                </a:solidFill>
              </a:rPr>
              <a:t>Kontrola parlamentarna </a:t>
            </a:r>
            <a:endParaRPr lang="pl-PL"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70000" lnSpcReduction="20000"/>
          </a:bodyPr>
          <a:lstStyle/>
          <a:p>
            <a:pPr algn="just">
              <a:buFont typeface="Wingdings" pitchFamily="2" charset="2"/>
              <a:buChar char="ü"/>
            </a:pPr>
            <a:r>
              <a:rPr lang="pl-PL" dirty="0" smtClean="0">
                <a:solidFill>
                  <a:schemeClr val="accent1">
                    <a:lumMod val="50000"/>
                  </a:schemeClr>
                </a:solidFill>
                <a:latin typeface="Times New Roman" pitchFamily="18" charset="0"/>
                <a:cs typeface="Times New Roman" pitchFamily="18" charset="0"/>
              </a:rPr>
              <a:t>Sejm sprawuje kontrolę na: sesjach, poprzez działalność Marszałka i Prezydium Sejmu, komisji sejmowych oraz za pośrednictwem posłów</a:t>
            </a:r>
          </a:p>
          <a:p>
            <a:pPr algn="just">
              <a:buFont typeface="Wingdings" pitchFamily="2" charset="2"/>
              <a:buChar char="ü"/>
            </a:pPr>
            <a:r>
              <a:rPr lang="pl-PL" dirty="0" smtClean="0">
                <a:solidFill>
                  <a:schemeClr val="accent1">
                    <a:lumMod val="50000"/>
                  </a:schemeClr>
                </a:solidFill>
                <a:latin typeface="Times New Roman" pitchFamily="18" charset="0"/>
                <a:cs typeface="Times New Roman" pitchFamily="18" charset="0"/>
              </a:rPr>
              <a:t>Uprawnienia Sejmu to m.in.:</a:t>
            </a:r>
          </a:p>
          <a:p>
            <a:pPr algn="just">
              <a:buFontTx/>
              <a:buChar char="-"/>
            </a:pPr>
            <a:r>
              <a:rPr lang="pl-PL" dirty="0" smtClean="0">
                <a:solidFill>
                  <a:schemeClr val="accent1">
                    <a:lumMod val="50000"/>
                  </a:schemeClr>
                </a:solidFill>
                <a:latin typeface="Times New Roman" pitchFamily="18" charset="0"/>
                <a:cs typeface="Times New Roman" pitchFamily="18" charset="0"/>
              </a:rPr>
              <a:t>składanie sprawozdań z działalności przez m.in., RPO, TK, TS,</a:t>
            </a:r>
          </a:p>
          <a:p>
            <a:pPr algn="just">
              <a:buFontTx/>
              <a:buChar char="-"/>
            </a:pPr>
            <a:r>
              <a:rPr lang="pl-PL" dirty="0" smtClean="0">
                <a:solidFill>
                  <a:schemeClr val="accent1">
                    <a:lumMod val="50000"/>
                  </a:schemeClr>
                </a:solidFill>
                <a:latin typeface="Times New Roman" pitchFamily="18" charset="0"/>
                <a:cs typeface="Times New Roman" pitchFamily="18" charset="0"/>
              </a:rPr>
              <a:t>podejmowanie uchwał, rezolucji, deklaracji, oświadczeń i apeli,</a:t>
            </a:r>
          </a:p>
          <a:p>
            <a:pPr algn="just">
              <a:buFontTx/>
              <a:buChar char="-"/>
            </a:pPr>
            <a:r>
              <a:rPr lang="pl-PL" dirty="0" smtClean="0">
                <a:solidFill>
                  <a:schemeClr val="accent1">
                    <a:lumMod val="50000"/>
                  </a:schemeClr>
                </a:solidFill>
                <a:latin typeface="Times New Roman" pitchFamily="18" charset="0"/>
                <a:cs typeface="Times New Roman" pitchFamily="18" charset="0"/>
              </a:rPr>
              <a:t>powołanie komisji sejmowych, które m.in. Rozpatrują projekty ustaw i uchwał, </a:t>
            </a:r>
          </a:p>
          <a:p>
            <a:pPr algn="just">
              <a:buFontTx/>
              <a:buChar char="-"/>
            </a:pPr>
            <a:r>
              <a:rPr lang="pl-PL" dirty="0" smtClean="0">
                <a:solidFill>
                  <a:schemeClr val="accent1">
                    <a:lumMod val="50000"/>
                  </a:schemeClr>
                </a:solidFill>
                <a:latin typeface="Times New Roman" pitchFamily="18" charset="0"/>
                <a:cs typeface="Times New Roman" pitchFamily="18" charset="0"/>
              </a:rPr>
              <a:t>rozpatrywanie projektu ustawy budżetowej i innych planów finansowych.</a:t>
            </a:r>
          </a:p>
          <a:p>
            <a:pPr algn="just">
              <a:buFont typeface="Wingdings" pitchFamily="2" charset="2"/>
              <a:buChar char="ü"/>
            </a:pPr>
            <a:r>
              <a:rPr lang="pl-PL" dirty="0" smtClean="0">
                <a:solidFill>
                  <a:schemeClr val="accent1">
                    <a:lumMod val="50000"/>
                  </a:schemeClr>
                </a:solidFill>
                <a:latin typeface="Times New Roman" pitchFamily="18" charset="0"/>
                <a:cs typeface="Times New Roman" pitchFamily="18" charset="0"/>
              </a:rPr>
              <a:t>Uprawnienia Senatu są podobne do uprawnień Sejmu</a:t>
            </a:r>
          </a:p>
          <a:p>
            <a:pPr algn="just">
              <a:buFont typeface="Wingdings" pitchFamily="2" charset="2"/>
              <a:buChar char="ü"/>
            </a:pPr>
            <a:r>
              <a:rPr lang="pl-PL" dirty="0" smtClean="0">
                <a:solidFill>
                  <a:schemeClr val="accent1">
                    <a:lumMod val="50000"/>
                  </a:schemeClr>
                </a:solidFill>
                <a:latin typeface="Times New Roman" pitchFamily="18" charset="0"/>
                <a:cs typeface="Times New Roman" pitchFamily="18" charset="0"/>
              </a:rPr>
              <a:t>Posłowie  senatorowie mogą m.in. żądać wszelkich informacji i materiałów związanych m.in. z działalnością organów administracji publicznej czy innych podmiotów; przysługuje im także wgląd do materiałów stanowiących tajemnicę państwową.</a:t>
            </a:r>
          </a:p>
          <a:p>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490" y="1027664"/>
            <a:ext cx="7024744" cy="686824"/>
          </a:xfrm>
        </p:spPr>
        <p:txBody>
          <a:bodyPr>
            <a:normAutofit fontScale="90000"/>
          </a:bodyPr>
          <a:lstStyle/>
          <a:p>
            <a:pPr algn="ctr"/>
            <a:r>
              <a:rPr lang="pl-PL" sz="3600" b="1" dirty="0" smtClean="0">
                <a:solidFill>
                  <a:schemeClr val="accent2">
                    <a:lumMod val="60000"/>
                    <a:lumOff val="40000"/>
                  </a:schemeClr>
                </a:solidFill>
                <a:latin typeface="Times New Roman" pitchFamily="18" charset="0"/>
                <a:cs typeface="Times New Roman" pitchFamily="18" charset="0"/>
              </a:rPr>
              <a:t>Kontrola NIK</a:t>
            </a:r>
            <a:r>
              <a:rPr lang="pl-PL" sz="9600" b="1" dirty="0" smtClean="0">
                <a:latin typeface="Times New Roman" pitchFamily="18" charset="0"/>
                <a:cs typeface="Times New Roman" pitchFamily="18" charset="0"/>
              </a:rPr>
              <a:t/>
            </a:r>
            <a:br>
              <a:rPr lang="pl-PL" sz="9600" b="1" dirty="0" smtClean="0">
                <a:latin typeface="Times New Roman" pitchFamily="18" charset="0"/>
                <a:cs typeface="Times New Roman" pitchFamily="18" charset="0"/>
              </a:rPr>
            </a:br>
            <a:r>
              <a:rPr lang="pl-PL" sz="1300" b="1" dirty="0" smtClean="0">
                <a:solidFill>
                  <a:schemeClr val="accent2">
                    <a:lumMod val="60000"/>
                    <a:lumOff val="40000"/>
                  </a:schemeClr>
                </a:solidFill>
                <a:latin typeface="Times New Roman" pitchFamily="18" charset="0"/>
                <a:cs typeface="Times New Roman" pitchFamily="18" charset="0"/>
              </a:rPr>
              <a:t>Ustawa z dnia 23.12 1994 r. o Najwyższej Izbie Kontroli</a:t>
            </a:r>
            <a:endParaRPr lang="pl-PL" sz="1300" dirty="0"/>
          </a:p>
        </p:txBody>
      </p:sp>
      <p:sp>
        <p:nvSpPr>
          <p:cNvPr id="3" name="Symbol zastępczy zawartości 2"/>
          <p:cNvSpPr>
            <a:spLocks noGrp="1"/>
          </p:cNvSpPr>
          <p:nvPr>
            <p:ph idx="1"/>
          </p:nvPr>
        </p:nvSpPr>
        <p:spPr>
          <a:xfrm>
            <a:off x="714348" y="2323652"/>
            <a:ext cx="8072494" cy="3748554"/>
          </a:xfrm>
        </p:spPr>
        <p:txBody>
          <a:bodyPr>
            <a:normAutofit fontScale="70000" lnSpcReduction="20000"/>
          </a:bodyPr>
          <a:lstStyle/>
          <a:p>
            <a:pPr algn="just">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Najwyższa Izba Kontroli jest naczelnym organem kontroli państwowej ; podlega Sejmowi.; działa na zasadach kolegialności.</a:t>
            </a:r>
          </a:p>
          <a:p>
            <a:pPr algn="just">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Najwyższa Izba Kontroli </a:t>
            </a:r>
            <a:r>
              <a:rPr lang="pl-PL" u="sng" dirty="0" smtClean="0">
                <a:solidFill>
                  <a:schemeClr val="accent1">
                    <a:lumMod val="75000"/>
                  </a:schemeClr>
                </a:solidFill>
                <a:latin typeface="Times New Roman" pitchFamily="18" charset="0"/>
                <a:cs typeface="Times New Roman" pitchFamily="18" charset="0"/>
              </a:rPr>
              <a:t>kontrolu</a:t>
            </a:r>
            <a:r>
              <a:rPr lang="pl-PL" dirty="0" smtClean="0">
                <a:solidFill>
                  <a:schemeClr val="accent1">
                    <a:lumMod val="75000"/>
                  </a:schemeClr>
                </a:solidFill>
                <a:latin typeface="Times New Roman" pitchFamily="18" charset="0"/>
                <a:cs typeface="Times New Roman" pitchFamily="18" charset="0"/>
              </a:rPr>
              <a:t>je działalność organów administracji rządowej, Narodowego Banku Polskiego, państwowych osób prawnych i innych państwowych jednostek organizacyjnych.</a:t>
            </a:r>
          </a:p>
          <a:p>
            <a:pPr algn="just">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Najwyższa Izba Kontroli </a:t>
            </a:r>
            <a:r>
              <a:rPr lang="pl-PL" u="sng" dirty="0" smtClean="0">
                <a:solidFill>
                  <a:schemeClr val="accent1">
                    <a:lumMod val="75000"/>
                  </a:schemeClr>
                </a:solidFill>
                <a:latin typeface="Times New Roman" pitchFamily="18" charset="0"/>
                <a:cs typeface="Times New Roman" pitchFamily="18" charset="0"/>
              </a:rPr>
              <a:t>może kontrolować </a:t>
            </a:r>
            <a:r>
              <a:rPr lang="pl-PL" dirty="0" smtClean="0">
                <a:solidFill>
                  <a:schemeClr val="accent1">
                    <a:lumMod val="75000"/>
                  </a:schemeClr>
                </a:solidFill>
                <a:latin typeface="Times New Roman" pitchFamily="18" charset="0"/>
                <a:cs typeface="Times New Roman" pitchFamily="18" charset="0"/>
              </a:rPr>
              <a:t>działalność organów samorządu terytorialnego, samorządowych osób prawnych i innych samorządowych jednostek organizacyjnych oraz działalność innych jednostek organizacyjnych i podmiotów gospodarczych (przedsiębiorców) w zakresie, w jakim wykorzystują one majątek lub środki państwowe lub komunalne oraz wywiązują się z zobowiązań finansowych na rzecz państwa, np..</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1) wykonują zadania zlecone lub powierzone przez państwo lub samorząd terytorialny;</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2) wykonują zamówienia publiczne na rzecz państwa lub samorządu terytorialnego;</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3) organizują lub wykonują prace interwencyjne albo roboty publiczne;</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4) działają z udziałem państwa lub samorządu terytorialnego, korzystają z mienia państwowego lub samorządowego, w tym także ze środków przyznanych na podstawie umów międzynarodowych</a:t>
            </a:r>
          </a:p>
          <a:p>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600" b="1" dirty="0" smtClean="0">
                <a:solidFill>
                  <a:schemeClr val="accent2">
                    <a:lumMod val="60000"/>
                    <a:lumOff val="40000"/>
                  </a:schemeClr>
                </a:solidFill>
                <a:latin typeface="Times New Roman" pitchFamily="18" charset="0"/>
                <a:cs typeface="Times New Roman" pitchFamily="18" charset="0"/>
              </a:rPr>
              <a:t>Kontrola NIK</a:t>
            </a:r>
            <a:r>
              <a:rPr lang="pl-PL" sz="3600" b="1" dirty="0" smtClean="0">
                <a:latin typeface="Times New Roman" pitchFamily="18" charset="0"/>
                <a:cs typeface="Times New Roman" pitchFamily="18" charset="0"/>
              </a:rPr>
              <a:t/>
            </a:r>
            <a:br>
              <a:rPr lang="pl-PL" sz="3600" b="1" dirty="0" smtClean="0">
                <a:latin typeface="Times New Roman" pitchFamily="18" charset="0"/>
                <a:cs typeface="Times New Roman" pitchFamily="18" charset="0"/>
              </a:rPr>
            </a:br>
            <a:r>
              <a:rPr lang="pl-PL" sz="1300" b="1" dirty="0" smtClean="0">
                <a:solidFill>
                  <a:schemeClr val="accent2">
                    <a:lumMod val="60000"/>
                    <a:lumOff val="40000"/>
                  </a:schemeClr>
                </a:solidFill>
                <a:latin typeface="Times New Roman" pitchFamily="18" charset="0"/>
                <a:cs typeface="Times New Roman" pitchFamily="18" charset="0"/>
              </a:rPr>
              <a:t>Ustawa z dnia 23.12 1994 r. o Najwyższej Izbie Kontroli</a:t>
            </a:r>
            <a:endParaRPr lang="pl-PL" sz="1300" dirty="0"/>
          </a:p>
        </p:txBody>
      </p:sp>
      <p:sp>
        <p:nvSpPr>
          <p:cNvPr id="3" name="Symbol zastępczy zawartości 2"/>
          <p:cNvSpPr>
            <a:spLocks noGrp="1"/>
          </p:cNvSpPr>
          <p:nvPr>
            <p:ph idx="1"/>
          </p:nvPr>
        </p:nvSpPr>
        <p:spPr/>
        <p:txBody>
          <a:bodyPr>
            <a:normAutofit fontScale="62500" lnSpcReduction="20000"/>
          </a:bodyPr>
          <a:lstStyle/>
          <a:p>
            <a:pPr>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Prezes Najwyższej Izby Kontroli może występować do Trybunału Konstytucyjnego z wnioskami o:</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1) stwierdzenie zgodności ustaw i umów międzynarodowych z Konstytucją;</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2) stwierdzenie zgodności ustaw z ratyfikowanymi umowami międzynarodowymi, których ratyfikacja wymagała uprzedniej zgody wyrażonej w ustawie;</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3) stwierdzenie zgodności przepisów prawa, wydawanych przez centralne organy państwowe, z Konstytucją, ratyfikowanymi umowami międzynarodowymi i ustawami;</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4) stwierdzenie zgodności z Konstytucją celów lub działalności partii politycznych;</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5) rozstrzygnięcie sporu kompetencyjnego pomiędzy centralnymi konstytucyjnymi organami państwa</a:t>
            </a:r>
          </a:p>
          <a:p>
            <a:pPr>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Prezes Najwyższej Izby Kontroli kieruje Najwyższą Izbą Kontroli i odpowiada przed Sejmem za jej działalność</a:t>
            </a:r>
          </a:p>
          <a:p>
            <a:pPr>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Prezesa Najwyższej Izby Kontroli - na wniosek Marszałka Sejmu lub grupy co najmniej 35 posłów - powołuje Sejm bezwzględną większością głosów za zgodą Senatu.</a:t>
            </a:r>
          </a:p>
          <a:p>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60000"/>
                    <a:lumOff val="40000"/>
                  </a:schemeClr>
                </a:solidFill>
              </a:rPr>
              <a:t>Kontrola sądowa</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p:txBody>
          <a:bodyPr/>
          <a:lstStyle/>
          <a:p>
            <a:pPr algn="just"/>
            <a:endParaRPr lang="pl-PL" dirty="0" smtClean="0">
              <a:solidFill>
                <a:schemeClr val="accent1">
                  <a:lumMod val="75000"/>
                </a:schemeClr>
              </a:solidFill>
              <a:latin typeface="Times New Roman" pitchFamily="18" charset="0"/>
              <a:cs typeface="Times New Roman" pitchFamily="18" charset="0"/>
            </a:endParaRPr>
          </a:p>
          <a:p>
            <a:pPr algn="just"/>
            <a:r>
              <a:rPr lang="pl-PL" dirty="0" smtClean="0">
                <a:solidFill>
                  <a:schemeClr val="accent1">
                    <a:lumMod val="75000"/>
                  </a:schemeClr>
                </a:solidFill>
                <a:latin typeface="Times New Roman" pitchFamily="18" charset="0"/>
                <a:cs typeface="Times New Roman" pitchFamily="18" charset="0"/>
              </a:rPr>
              <a:t>Kontrola dokonywana przez sąd administracyjny</a:t>
            </a:r>
          </a:p>
          <a:p>
            <a:pPr algn="just">
              <a:buNone/>
            </a:pPr>
            <a:endParaRPr lang="pl-PL" dirty="0" smtClean="0">
              <a:solidFill>
                <a:schemeClr val="accent1">
                  <a:lumMod val="75000"/>
                </a:schemeClr>
              </a:solidFill>
              <a:latin typeface="Times New Roman" pitchFamily="18" charset="0"/>
              <a:cs typeface="Times New Roman" pitchFamily="18" charset="0"/>
            </a:endParaRPr>
          </a:p>
          <a:p>
            <a:pPr algn="just"/>
            <a:r>
              <a:rPr lang="pl-PL" dirty="0" smtClean="0">
                <a:solidFill>
                  <a:schemeClr val="accent1">
                    <a:lumMod val="75000"/>
                  </a:schemeClr>
                </a:solidFill>
                <a:latin typeface="Times New Roman" pitchFamily="18" charset="0"/>
                <a:cs typeface="Times New Roman" pitchFamily="18" charset="0"/>
              </a:rPr>
              <a:t>Kontrola dokonywana przez sądy powszechne</a:t>
            </a:r>
          </a:p>
          <a:p>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60000"/>
                    <a:lumOff val="40000"/>
                  </a:schemeClr>
                </a:solidFill>
              </a:rPr>
              <a:t>Kontrola RPO</a:t>
            </a:r>
            <a:br>
              <a:rPr lang="pl-PL" sz="3200" b="1" dirty="0" smtClean="0">
                <a:solidFill>
                  <a:schemeClr val="accent2">
                    <a:lumMod val="60000"/>
                    <a:lumOff val="40000"/>
                  </a:schemeClr>
                </a:solidFill>
              </a:rPr>
            </a:br>
            <a:r>
              <a:rPr lang="pl-PL" sz="1300" b="1" dirty="0" smtClean="0">
                <a:solidFill>
                  <a:schemeClr val="accent2">
                    <a:lumMod val="60000"/>
                    <a:lumOff val="40000"/>
                  </a:schemeClr>
                </a:solidFill>
              </a:rPr>
              <a:t> Ustawa z dnia 15 lipca 1987 r. o Rzeczniku Praw Obywatelskich</a:t>
            </a:r>
            <a:endParaRPr lang="pl-PL" sz="1300"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lnSpcReduction="10000"/>
          </a:bodyPr>
          <a:lstStyle/>
          <a:p>
            <a:pPr algn="just">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Zgodnie z art. 208 Konstytucji RP RPO stoi na straży wolności i praw człowieka oraz obywatela określonych w Konstytucji RP oraz w innych aktach normatywnych. W zakresie podejmowanej działalności aktywność RPO dotyczy czuwania nad przestrzeganiem praw obywatelskich </a:t>
            </a:r>
          </a:p>
          <a:p>
            <a:pPr algn="just">
              <a:buNone/>
            </a:pPr>
            <a:endParaRPr lang="pl-PL" dirty="0" smtClean="0">
              <a:solidFill>
                <a:schemeClr val="accent1">
                  <a:lumMod val="75000"/>
                </a:schemeClr>
              </a:solidFill>
              <a:latin typeface="Times New Roman" pitchFamily="18" charset="0"/>
              <a:cs typeface="Times New Roman" pitchFamily="18" charset="0"/>
            </a:endParaRPr>
          </a:p>
          <a:p>
            <a:pPr algn="just">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Rzecznika powołuje Sejm za zgodą Senatu na wniosek Marszałka Sejmu albo grupy 35 posłów</a:t>
            </a:r>
          </a:p>
          <a:p>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60000"/>
                    <a:lumOff val="40000"/>
                  </a:schemeClr>
                </a:solidFill>
              </a:rPr>
              <a:t>Kontrola TK</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77500" lnSpcReduction="20000"/>
          </a:bodyPr>
          <a:lstStyle/>
          <a:p>
            <a:pPr algn="just">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Trybunał Konstytucyjny orzeka w sprawach:</a:t>
            </a:r>
          </a:p>
          <a:p>
            <a:pPr algn="just"/>
            <a:r>
              <a:rPr lang="pl-PL" dirty="0" smtClean="0">
                <a:solidFill>
                  <a:schemeClr val="accent1">
                    <a:lumMod val="75000"/>
                  </a:schemeClr>
                </a:solidFill>
                <a:latin typeface="Times New Roman" pitchFamily="18" charset="0"/>
                <a:cs typeface="Times New Roman" pitchFamily="18" charset="0"/>
              </a:rPr>
              <a:t>zgodności ustaw i umów międzynarodowych z Konstytucją,</a:t>
            </a:r>
          </a:p>
          <a:p>
            <a:pPr algn="just"/>
            <a:r>
              <a:rPr lang="pl-PL" dirty="0" smtClean="0">
                <a:solidFill>
                  <a:schemeClr val="accent1">
                    <a:lumMod val="75000"/>
                  </a:schemeClr>
                </a:solidFill>
                <a:latin typeface="Times New Roman" pitchFamily="18" charset="0"/>
                <a:cs typeface="Times New Roman" pitchFamily="18" charset="0"/>
              </a:rPr>
              <a:t>zgodności ustaw z ratyfikowanymi umowami międzynarodowymi, których ratyfikacja wymagała uprzedniej zgody wyrażonej w ustawie,</a:t>
            </a:r>
          </a:p>
          <a:p>
            <a:pPr algn="just"/>
            <a:r>
              <a:rPr lang="pl-PL" dirty="0" smtClean="0">
                <a:solidFill>
                  <a:schemeClr val="accent1">
                    <a:lumMod val="75000"/>
                  </a:schemeClr>
                </a:solidFill>
                <a:latin typeface="Times New Roman" pitchFamily="18" charset="0"/>
                <a:cs typeface="Times New Roman" pitchFamily="18" charset="0"/>
              </a:rPr>
              <a:t>zgodności przepisów prawa, wydawanych przez centralne organy państwowe, z Konstytucją, ratyfikowanymi umowami międzynarodowymi i ustawami,</a:t>
            </a:r>
          </a:p>
          <a:p>
            <a:pPr algn="just"/>
            <a:r>
              <a:rPr lang="pl-PL" dirty="0" smtClean="0">
                <a:solidFill>
                  <a:schemeClr val="accent1">
                    <a:lumMod val="75000"/>
                  </a:schemeClr>
                </a:solidFill>
                <a:latin typeface="Times New Roman" pitchFamily="18" charset="0"/>
                <a:cs typeface="Times New Roman" pitchFamily="18" charset="0"/>
              </a:rPr>
              <a:t>zgodności z Konstytucją celów lub działalności partii politycznych,</a:t>
            </a:r>
          </a:p>
          <a:p>
            <a:pPr algn="just">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Trybunał Konstytucyjny rozstrzyga spory kompetencyjne pomiędzy centralnymi konstytucyjnymi organami państwa</a:t>
            </a:r>
          </a:p>
          <a:p>
            <a:pPr algn="just">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Rozpatruje skargi konstytucyjne</a:t>
            </a:r>
          </a:p>
          <a:p>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b="1" dirty="0" smtClean="0">
                <a:solidFill>
                  <a:schemeClr val="accent2">
                    <a:lumMod val="60000"/>
                    <a:lumOff val="40000"/>
                  </a:schemeClr>
                </a:solidFill>
              </a:rPr>
              <a:t>Kontrola RPO</a:t>
            </a:r>
            <a:br>
              <a:rPr lang="pl-PL" b="1" dirty="0" smtClean="0">
                <a:solidFill>
                  <a:schemeClr val="accent2">
                    <a:lumMod val="60000"/>
                    <a:lumOff val="40000"/>
                  </a:schemeClr>
                </a:solidFill>
              </a:rPr>
            </a:br>
            <a:r>
              <a:rPr lang="pl-PL" sz="1300" b="1" dirty="0" smtClean="0">
                <a:solidFill>
                  <a:schemeClr val="accent2">
                    <a:lumMod val="60000"/>
                    <a:lumOff val="40000"/>
                  </a:schemeClr>
                </a:solidFill>
              </a:rPr>
              <a:t>Ustawa z dnia 15 lipca 1987 r. o Rzeczniku Praw Obywatelskich</a:t>
            </a:r>
            <a:r>
              <a:rPr lang="pl-PL" b="1" dirty="0" smtClean="0"/>
              <a:t/>
            </a:r>
            <a:br>
              <a:rPr lang="pl-PL" b="1" dirty="0" smtClean="0"/>
            </a:br>
            <a:endParaRPr lang="pl-PL" dirty="0"/>
          </a:p>
        </p:txBody>
      </p:sp>
      <p:sp>
        <p:nvSpPr>
          <p:cNvPr id="3" name="Symbol zastępczy zawartości 2"/>
          <p:cNvSpPr>
            <a:spLocks noGrp="1"/>
          </p:cNvSpPr>
          <p:nvPr>
            <p:ph idx="1"/>
          </p:nvPr>
        </p:nvSpPr>
        <p:spPr>
          <a:xfrm>
            <a:off x="500034" y="2323652"/>
            <a:ext cx="8286808" cy="3748554"/>
          </a:xfrm>
        </p:spPr>
        <p:txBody>
          <a:bodyPr>
            <a:normAutofit fontScale="55000" lnSpcReduction="20000"/>
          </a:bodyPr>
          <a:lstStyle/>
          <a:p>
            <a:pPr algn="just">
              <a:buNone/>
            </a:pPr>
            <a:r>
              <a:rPr lang="pl-PL" dirty="0" smtClean="0">
                <a:solidFill>
                  <a:schemeClr val="accent1">
                    <a:lumMod val="75000"/>
                  </a:schemeClr>
                </a:solidFill>
              </a:rPr>
              <a:t>Rzecznik po zbadaniu sprawy może:</a:t>
            </a:r>
          </a:p>
          <a:p>
            <a:pPr algn="just" fontAlgn="base">
              <a:buNone/>
            </a:pPr>
            <a:r>
              <a:rPr lang="pl-PL" dirty="0" smtClean="0">
                <a:solidFill>
                  <a:schemeClr val="accent1">
                    <a:lumMod val="75000"/>
                  </a:schemeClr>
                </a:solidFill>
              </a:rPr>
              <a:t>1)  wyjaśnić wnioskodawcy, że nie stwierdził naruszenia wolności i praw człowieka i obywatela;</a:t>
            </a:r>
          </a:p>
          <a:p>
            <a:pPr algn="just" fontAlgn="base">
              <a:buNone/>
            </a:pPr>
            <a:r>
              <a:rPr lang="pl-PL" dirty="0" smtClean="0">
                <a:solidFill>
                  <a:schemeClr val="accent1">
                    <a:lumMod val="75000"/>
                  </a:schemeClr>
                </a:solidFill>
              </a:rPr>
              <a:t>2)  skierować wystąpienie do organu, organizacji lub instytucji, w których działalności stwierdził naruszenie wolności i praw człowieka i obywatela; wystąpienie takie nie może naruszać niezawisłości sędziowskiej;</a:t>
            </a:r>
          </a:p>
          <a:p>
            <a:pPr algn="just" fontAlgn="base">
              <a:buNone/>
            </a:pPr>
            <a:r>
              <a:rPr lang="pl-PL" dirty="0" smtClean="0">
                <a:solidFill>
                  <a:schemeClr val="accent1">
                    <a:lumMod val="75000"/>
                  </a:schemeClr>
                </a:solidFill>
              </a:rPr>
              <a:t>3)   zwrócić się do organu nadrzędnego nad jednostką, o której mowa w </a:t>
            </a:r>
            <a:r>
              <a:rPr lang="pl-PL" dirty="0" err="1" smtClean="0">
                <a:solidFill>
                  <a:schemeClr val="accent1">
                    <a:lumMod val="75000"/>
                  </a:schemeClr>
                </a:solidFill>
              </a:rPr>
              <a:t>pkt</a:t>
            </a:r>
            <a:r>
              <a:rPr lang="pl-PL" dirty="0" smtClean="0">
                <a:solidFill>
                  <a:schemeClr val="accent1">
                    <a:lumMod val="75000"/>
                  </a:schemeClr>
                </a:solidFill>
              </a:rPr>
              <a:t> 2, z wnioskiem o zastosowanie środków przewidzianych w przepisach prawa;</a:t>
            </a:r>
          </a:p>
          <a:p>
            <a:pPr algn="just" fontAlgn="base">
              <a:buNone/>
            </a:pPr>
            <a:r>
              <a:rPr lang="pl-PL" dirty="0" smtClean="0">
                <a:solidFill>
                  <a:schemeClr val="accent1">
                    <a:lumMod val="75000"/>
                  </a:schemeClr>
                </a:solidFill>
              </a:rPr>
              <a:t>4)   żądać wszczęcia postępowania w sprawach cywilnych, jak również wziąć udział w każdym toczącym się już postępowaniu - na prawach przysługujących prokuratorowi;</a:t>
            </a:r>
          </a:p>
          <a:p>
            <a:pPr algn="just" fontAlgn="base">
              <a:buNone/>
            </a:pPr>
            <a:r>
              <a:rPr lang="pl-PL" dirty="0" smtClean="0">
                <a:solidFill>
                  <a:schemeClr val="accent1">
                    <a:lumMod val="75000"/>
                  </a:schemeClr>
                </a:solidFill>
              </a:rPr>
              <a:t>5)    żądać wszczęcia przez uprawnionego oskarżyciela postępowania przygotowawczego w sprawach o przestępstwa ścigane z urzędu;</a:t>
            </a:r>
          </a:p>
          <a:p>
            <a:pPr algn="just" fontAlgn="base">
              <a:buNone/>
            </a:pPr>
            <a:r>
              <a:rPr lang="pl-PL" dirty="0" smtClean="0">
                <a:solidFill>
                  <a:schemeClr val="accent1">
                    <a:lumMod val="75000"/>
                  </a:schemeClr>
                </a:solidFill>
              </a:rPr>
              <a:t>6)  zwrócić się o wszczęcie postępowania administracyjnego, wnosić skargi do sądu administracyjnego, a także uczestniczyć w tych postępowaniach - na prawach przysługujących prokuratorowi;</a:t>
            </a:r>
          </a:p>
          <a:p>
            <a:pPr algn="just" fontAlgn="base">
              <a:buNone/>
            </a:pPr>
            <a:r>
              <a:rPr lang="pl-PL" dirty="0" smtClean="0">
                <a:solidFill>
                  <a:schemeClr val="accent1">
                    <a:lumMod val="75000"/>
                  </a:schemeClr>
                </a:solidFill>
              </a:rPr>
              <a:t>7)     wystąpić z wnioskiem o ukaranie, a także o uchylenie prawomocnego rozstrzygnięcia w postępowaniu w sprawach o wykroczenia, na zasadach i w trybie określonych w odrębnych przepisach;</a:t>
            </a:r>
          </a:p>
          <a:p>
            <a:pPr algn="just" fontAlgn="base">
              <a:buNone/>
            </a:pPr>
            <a:r>
              <a:rPr lang="pl-PL" dirty="0" smtClean="0">
                <a:solidFill>
                  <a:schemeClr val="accent1">
                    <a:lumMod val="75000"/>
                  </a:schemeClr>
                </a:solidFill>
              </a:rPr>
              <a:t>8)     wnieść kasację lub rewizję nadzwyczajną od prawomocnego orzeczenia, na zasadach i w trybie określonych w odrębnych przepisach.</a:t>
            </a:r>
          </a:p>
          <a:p>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60000"/>
                    <a:lumOff val="40000"/>
                  </a:schemeClr>
                </a:solidFill>
                <a:latin typeface="Times New Roman" pitchFamily="18" charset="0"/>
                <a:cs typeface="Times New Roman" pitchFamily="18" charset="0"/>
              </a:rPr>
              <a:t>Kontrola NIK</a:t>
            </a:r>
            <a:r>
              <a:rPr lang="pl-PL" sz="8000" b="1" dirty="0" smtClean="0">
                <a:latin typeface="Times New Roman" pitchFamily="18" charset="0"/>
                <a:cs typeface="Times New Roman" pitchFamily="18" charset="0"/>
              </a:rPr>
              <a:t/>
            </a:r>
            <a:br>
              <a:rPr lang="pl-PL" sz="8000" b="1" dirty="0" smtClean="0">
                <a:latin typeface="Times New Roman" pitchFamily="18" charset="0"/>
                <a:cs typeface="Times New Roman" pitchFamily="18" charset="0"/>
              </a:rPr>
            </a:br>
            <a:r>
              <a:rPr lang="pl-PL" sz="1300" b="1" dirty="0" smtClean="0">
                <a:solidFill>
                  <a:schemeClr val="accent2">
                    <a:lumMod val="60000"/>
                    <a:lumOff val="40000"/>
                  </a:schemeClr>
                </a:solidFill>
                <a:latin typeface="Times New Roman" pitchFamily="18" charset="0"/>
                <a:cs typeface="Times New Roman" pitchFamily="18" charset="0"/>
              </a:rPr>
              <a:t>Ustawa z dnia 23.12 1994 r. o Najwyższej Izbie Kontroli</a:t>
            </a:r>
            <a:endParaRPr lang="pl-PL" sz="1300"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85000" lnSpcReduction="20000"/>
          </a:bodyPr>
          <a:lstStyle/>
          <a:p>
            <a:pPr>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Najwyższa Izba Kontroli przedkłada Prezesowi Rady Ministrów informacje o wynikach kontroli przeprowadzonych na jego wniosek oraz informacje o wynikach kontroli przedkładane Sejmowi i Prezydentowi Rzeczypospolitej Polskiej.</a:t>
            </a:r>
          </a:p>
          <a:p>
            <a:pPr>
              <a:buNone/>
            </a:pPr>
            <a:endParaRPr lang="pl-PL" dirty="0" smtClean="0">
              <a:solidFill>
                <a:schemeClr val="accent1">
                  <a:lumMod val="75000"/>
                </a:schemeClr>
              </a:solidFill>
              <a:latin typeface="Times New Roman" pitchFamily="18" charset="0"/>
              <a:cs typeface="Times New Roman" pitchFamily="18" charset="0"/>
            </a:endParaRPr>
          </a:p>
          <a:p>
            <a:pPr>
              <a:buFont typeface="Wingdings" pitchFamily="2" charset="2"/>
              <a:buChar char="ü"/>
            </a:pPr>
            <a:r>
              <a:rPr lang="pl-PL" dirty="0" smtClean="0">
                <a:solidFill>
                  <a:schemeClr val="accent1">
                    <a:lumMod val="75000"/>
                  </a:schemeClr>
                </a:solidFill>
                <a:latin typeface="Times New Roman" pitchFamily="18" charset="0"/>
                <a:cs typeface="Times New Roman" pitchFamily="18" charset="0"/>
              </a:rPr>
              <a:t>Najwyższa Izba Kontroli może przedkładać:</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1) właściwym wojewodom informacje o wynikach ważniejszych kontroli dotyczących działalności terenowych organów administracji rządowej;</a:t>
            </a:r>
            <a:br>
              <a:rPr lang="pl-PL" dirty="0" smtClean="0">
                <a:solidFill>
                  <a:schemeClr val="accent1">
                    <a:lumMod val="75000"/>
                  </a:schemeClr>
                </a:solidFill>
                <a:latin typeface="Times New Roman" pitchFamily="18" charset="0"/>
                <a:cs typeface="Times New Roman" pitchFamily="18" charset="0"/>
              </a:rPr>
            </a:br>
            <a:r>
              <a:rPr lang="pl-PL" dirty="0" smtClean="0">
                <a:solidFill>
                  <a:schemeClr val="accent1">
                    <a:lumMod val="75000"/>
                  </a:schemeClr>
                </a:solidFill>
                <a:latin typeface="Times New Roman" pitchFamily="18" charset="0"/>
                <a:cs typeface="Times New Roman" pitchFamily="18" charset="0"/>
              </a:rPr>
              <a:t>2) właściwym wojewodom i organom jednostek samorządu terytorialnego informacje o wynikach ważniejszych kontroli dotyczących działalności samorządu terytorialnego.</a:t>
            </a:r>
          </a:p>
          <a:p>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490" y="1027664"/>
            <a:ext cx="7024744" cy="817160"/>
          </a:xfrm>
        </p:spPr>
        <p:txBody>
          <a:bodyPr>
            <a:normAutofit/>
          </a:bodyPr>
          <a:lstStyle/>
          <a:p>
            <a:pPr algn="ctr"/>
            <a:r>
              <a:rPr lang="pl-PL" sz="3200" b="1" dirty="0" smtClean="0">
                <a:solidFill>
                  <a:schemeClr val="accent2">
                    <a:lumMod val="60000"/>
                    <a:lumOff val="40000"/>
                  </a:schemeClr>
                </a:solidFill>
              </a:rPr>
              <a:t>Kontrola kontroli</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a:bodyPr>
          <a:lstStyle/>
          <a:p>
            <a:pPr algn="just"/>
            <a:r>
              <a:rPr lang="pl-PL" sz="1900" dirty="0" smtClean="0"/>
              <a:t>Organ zwierzchni funkcjonalnie lub organizacyjnie nad organem kontrolującym</a:t>
            </a:r>
          </a:p>
          <a:p>
            <a:pPr algn="just"/>
            <a:r>
              <a:rPr lang="pl-PL" sz="1900" dirty="0" smtClean="0"/>
              <a:t>Sąd lub trybunał</a:t>
            </a:r>
          </a:p>
          <a:p>
            <a:pPr algn="just"/>
            <a:r>
              <a:rPr lang="pl-PL" sz="1900" dirty="0" smtClean="0"/>
              <a:t>Inny szczególny organ mieszczący się w obszarze władzy ustawodawczej np. komisja parlamentarna</a:t>
            </a:r>
          </a:p>
          <a:p>
            <a:pPr algn="just"/>
            <a:r>
              <a:rPr lang="pl-PL" sz="1900" dirty="0" smtClean="0"/>
              <a:t>Organ partyjny mający zdolność reakcji formalnej, wyrażanej wobec uzależnionego od niego politycznie podmiotu kontrolującego</a:t>
            </a:r>
            <a:endParaRPr lang="pl-PL" sz="1900" dirty="0"/>
          </a:p>
        </p:txBody>
      </p:sp>
    </p:spTree>
    <p:extLst>
      <p:ext uri="{BB962C8B-B14F-4D97-AF65-F5344CB8AC3E}">
        <p14:creationId xmlns:p14="http://schemas.microsoft.com/office/powerpoint/2010/main" val="1032789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solidFill>
                  <a:schemeClr val="accent2">
                    <a:lumMod val="60000"/>
                    <a:lumOff val="40000"/>
                  </a:schemeClr>
                </a:solidFill>
              </a:rPr>
              <a:t>Nowa koncepcja kontroli </a:t>
            </a:r>
            <a:endParaRPr lang="pl-PL"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92500" lnSpcReduction="20000"/>
          </a:bodyPr>
          <a:lstStyle/>
          <a:p>
            <a:pPr algn="just"/>
            <a:r>
              <a:rPr lang="pl-PL" dirty="0" smtClean="0"/>
              <a:t>Na przestrzeni lat doszło do ewolucji </a:t>
            </a:r>
            <a:r>
              <a:rPr lang="pl-PL" dirty="0"/>
              <a:t>kontroli: od instrumentu wykrywania nieprawidłowości i nieprzestrzegania procedur, w stronę narzędzia wspomagającego efektywne zarządzanie w administracji</a:t>
            </a:r>
            <a:r>
              <a:rPr lang="pl-PL" dirty="0" smtClean="0"/>
              <a:t>.</a:t>
            </a:r>
          </a:p>
          <a:p>
            <a:pPr algn="just"/>
            <a:r>
              <a:rPr lang="pl-PL" dirty="0" smtClean="0"/>
              <a:t>Wskutek tej koncepcji doszło do upowszechnienie </a:t>
            </a:r>
            <a:r>
              <a:rPr lang="pl-PL" dirty="0"/>
              <a:t>w administracji publicznej audytu wewnętrznego i kontroli </a:t>
            </a:r>
            <a:r>
              <a:rPr lang="pl-PL" dirty="0" smtClean="0"/>
              <a:t>jakości </a:t>
            </a:r>
            <a:r>
              <a:rPr lang="pl-PL" dirty="0"/>
              <a:t>(zarządzania jakością) jako nowych, w pewnym sensie konkurencyjnych systemów kontroli </a:t>
            </a:r>
            <a:r>
              <a:rPr lang="pl-PL" dirty="0" smtClean="0"/>
              <a:t>opartych </a:t>
            </a:r>
            <a:r>
              <a:rPr lang="pl-PL" dirty="0"/>
              <a:t>na doświadczeniach sektora prywatnego</a:t>
            </a:r>
          </a:p>
        </p:txBody>
      </p:sp>
    </p:spTree>
    <p:extLst>
      <p:ext uri="{BB962C8B-B14F-4D97-AF65-F5344CB8AC3E}">
        <p14:creationId xmlns:p14="http://schemas.microsoft.com/office/powerpoint/2010/main" val="663272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60000"/>
                    <a:lumOff val="40000"/>
                  </a:schemeClr>
                </a:solidFill>
              </a:rPr>
              <a:t>Proces kontroli</a:t>
            </a:r>
            <a:endParaRPr lang="pl-PL" sz="3200" b="1" dirty="0">
              <a:solidFill>
                <a:schemeClr val="accent2">
                  <a:lumMod val="60000"/>
                  <a:lumOff val="40000"/>
                </a:schemeClr>
              </a:solidFill>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076747664"/>
              </p:ext>
            </p:extLst>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63150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chemeClr val="accent2">
                    <a:lumMod val="60000"/>
                    <a:lumOff val="40000"/>
                  </a:schemeClr>
                </a:solidFill>
              </a:rPr>
              <a:t>Audyt wewnętrzny</a:t>
            </a:r>
            <a:endParaRPr lang="pl-PL"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62500" lnSpcReduction="20000"/>
          </a:bodyPr>
          <a:lstStyle/>
          <a:p>
            <a:r>
              <a:rPr lang="pl-PL" dirty="0" smtClean="0"/>
              <a:t>AUDYT WEWNĘTRZNY jest działalnością niezależną </a:t>
            </a:r>
            <a:r>
              <a:rPr lang="pl-PL" dirty="0"/>
              <a:t>i </a:t>
            </a:r>
            <a:r>
              <a:rPr lang="pl-PL" dirty="0" smtClean="0"/>
              <a:t>obiektywną </a:t>
            </a:r>
            <a:r>
              <a:rPr lang="pl-PL" dirty="0"/>
              <a:t>o charakterze doradczym i </a:t>
            </a:r>
            <a:r>
              <a:rPr lang="pl-PL" dirty="0" smtClean="0"/>
              <a:t>wspierającym</a:t>
            </a:r>
            <a:r>
              <a:rPr lang="pl-PL" dirty="0"/>
              <a:t>, nastawiona na wypracowanie </a:t>
            </a:r>
            <a:r>
              <a:rPr lang="pl-PL" dirty="0" smtClean="0"/>
              <a:t>dodatkowej </a:t>
            </a:r>
            <a:r>
              <a:rPr lang="pl-PL" dirty="0"/>
              <a:t>wartości dla organizacji oraz usprawnienie jej bieżącego funkcjonowania. </a:t>
            </a:r>
            <a:endParaRPr lang="pl-PL" dirty="0" smtClean="0"/>
          </a:p>
          <a:p>
            <a:r>
              <a:rPr lang="pl-PL" dirty="0" smtClean="0"/>
              <a:t>Celem </a:t>
            </a:r>
            <a:r>
              <a:rPr lang="pl-PL" dirty="0"/>
              <a:t>audytu wewnętrznego jest również zwiększenie </a:t>
            </a:r>
            <a:r>
              <a:rPr lang="pl-PL" dirty="0" smtClean="0"/>
              <a:t>zdolności </a:t>
            </a:r>
            <a:r>
              <a:rPr lang="pl-PL" dirty="0"/>
              <a:t>organizacji do osiągania jej celów poprzez zapewnienie kompleksowych narzędzi oceny i podnoszenia efektywności procesów i procedur zarządzania ryzykiem, kontroli i </a:t>
            </a:r>
            <a:r>
              <a:rPr lang="pl-PL" dirty="0" smtClean="0"/>
              <a:t>zarządzania</a:t>
            </a:r>
          </a:p>
          <a:p>
            <a:r>
              <a:rPr lang="pl-PL" dirty="0"/>
              <a:t>Pierwotnie audyt wewnętrzny </a:t>
            </a:r>
            <a:r>
              <a:rPr lang="pl-PL" dirty="0" smtClean="0"/>
              <a:t>dotyczył </a:t>
            </a:r>
            <a:r>
              <a:rPr lang="pl-PL" dirty="0"/>
              <a:t>przede wszystkim </a:t>
            </a:r>
            <a:r>
              <a:rPr lang="pl-PL" dirty="0" smtClean="0"/>
              <a:t>kontroli finansowej, zaś a audytorzy </a:t>
            </a:r>
            <a:r>
              <a:rPr lang="pl-PL" dirty="0"/>
              <a:t>rekrutowali się głównie z grona księgowych. </a:t>
            </a:r>
            <a:r>
              <a:rPr lang="pl-PL" dirty="0" smtClean="0"/>
              <a:t>Druga połowa XX w. upowszechniła audyt </a:t>
            </a:r>
            <a:r>
              <a:rPr lang="pl-PL" dirty="0"/>
              <a:t>w </a:t>
            </a:r>
            <a:r>
              <a:rPr lang="pl-PL" dirty="0" smtClean="0"/>
              <a:t>przedsiębiorstwach, który  </a:t>
            </a:r>
            <a:r>
              <a:rPr lang="pl-PL" dirty="0"/>
              <a:t>zaczął obejmować całokształt działania organizacji </a:t>
            </a:r>
            <a:r>
              <a:rPr lang="pl-PL" dirty="0" smtClean="0"/>
              <a:t>oraz </a:t>
            </a:r>
            <a:r>
              <a:rPr lang="pl-PL" dirty="0"/>
              <a:t>ocenę jej </a:t>
            </a:r>
            <a:r>
              <a:rPr lang="pl-PL" dirty="0" smtClean="0"/>
              <a:t>skuteczności </a:t>
            </a:r>
            <a:r>
              <a:rPr lang="pl-PL" dirty="0"/>
              <a:t>w realizacji strategicznych celów. </a:t>
            </a:r>
            <a:r>
              <a:rPr lang="pl-PL" dirty="0" smtClean="0"/>
              <a:t>Niezależnie </a:t>
            </a:r>
            <a:r>
              <a:rPr lang="pl-PL" dirty="0"/>
              <a:t>od tego wyróżnia się bardziej szczegółowe typy i zakresy audytu wewnętrznego, np. audyt </a:t>
            </a:r>
            <a:r>
              <a:rPr lang="pl-PL" dirty="0" smtClean="0"/>
              <a:t>operacyjny</a:t>
            </a:r>
            <a:r>
              <a:rPr lang="pl-PL" dirty="0"/>
              <a:t>, audyt finansowy czy audyt informatyczny</a:t>
            </a:r>
          </a:p>
        </p:txBody>
      </p:sp>
    </p:spTree>
    <p:extLst>
      <p:ext uri="{BB962C8B-B14F-4D97-AF65-F5344CB8AC3E}">
        <p14:creationId xmlns:p14="http://schemas.microsoft.com/office/powerpoint/2010/main" val="8056045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490" y="1027664"/>
            <a:ext cx="7024744" cy="673144"/>
          </a:xfrm>
        </p:spPr>
        <p:txBody>
          <a:bodyPr>
            <a:normAutofit/>
          </a:bodyPr>
          <a:lstStyle/>
          <a:p>
            <a:r>
              <a:rPr lang="pl-PL" sz="3200" b="1" dirty="0" smtClean="0">
                <a:solidFill>
                  <a:schemeClr val="accent2">
                    <a:lumMod val="60000"/>
                    <a:lumOff val="40000"/>
                  </a:schemeClr>
                </a:solidFill>
              </a:rPr>
              <a:t>Cechy audytu wewnętrznego</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55000" lnSpcReduction="20000"/>
          </a:bodyPr>
          <a:lstStyle/>
          <a:p>
            <a:pPr algn="just"/>
            <a:r>
              <a:rPr lang="pl-PL" dirty="0" smtClean="0"/>
              <a:t>Jest </a:t>
            </a:r>
            <a:r>
              <a:rPr lang="pl-PL" dirty="0"/>
              <a:t>to działalność nastawiona na usprawnienie </a:t>
            </a:r>
            <a:r>
              <a:rPr lang="pl-PL" dirty="0" smtClean="0"/>
              <a:t>•zarządzania </a:t>
            </a:r>
            <a:r>
              <a:rPr lang="pl-PL" dirty="0"/>
              <a:t>organizacją, a nie tylko </a:t>
            </a:r>
            <a:r>
              <a:rPr lang="pl-PL" dirty="0" smtClean="0"/>
              <a:t>identyfi</a:t>
            </a:r>
            <a:r>
              <a:rPr lang="pl-PL" dirty="0"/>
              <a:t>kowanie nieprawidłowości czy wskazywanie osób, które się ich dopuściły</a:t>
            </a:r>
            <a:r>
              <a:rPr lang="pl-PL" dirty="0" smtClean="0"/>
              <a:t>;</a:t>
            </a:r>
          </a:p>
          <a:p>
            <a:pPr algn="just"/>
            <a:r>
              <a:rPr lang="pl-PL" dirty="0" smtClean="0"/>
              <a:t>audytor </a:t>
            </a:r>
            <a:r>
              <a:rPr lang="pl-PL" dirty="0"/>
              <a:t>ma być w pierwszej kolejności doradcą </a:t>
            </a:r>
            <a:r>
              <a:rPr lang="pl-PL" dirty="0" smtClean="0"/>
              <a:t> </a:t>
            </a:r>
            <a:r>
              <a:rPr lang="pl-PL" dirty="0"/>
              <a:t>audytowanej komórki organizacyjnej, </a:t>
            </a:r>
            <a:r>
              <a:rPr lang="pl-PL" dirty="0" smtClean="0"/>
              <a:t>nie zaś kontrolerem </a:t>
            </a:r>
            <a:r>
              <a:rPr lang="pl-PL" dirty="0"/>
              <a:t>skoncentrowanym na szukaniu błędów i </a:t>
            </a:r>
            <a:r>
              <a:rPr lang="pl-PL" dirty="0" smtClean="0"/>
              <a:t>niedociągnięć; </a:t>
            </a:r>
          </a:p>
          <a:p>
            <a:pPr algn="just"/>
            <a:r>
              <a:rPr lang="pl-PL" dirty="0" smtClean="0"/>
              <a:t>Audyt nie </a:t>
            </a:r>
            <a:r>
              <a:rPr lang="pl-PL" dirty="0"/>
              <a:t>opiera się na filozofii </a:t>
            </a:r>
            <a:r>
              <a:rPr lang="pl-PL" b="1" dirty="0"/>
              <a:t>wykrywania i </a:t>
            </a:r>
            <a:r>
              <a:rPr lang="pl-PL" b="1" dirty="0" smtClean="0"/>
              <a:t>karania</a:t>
            </a:r>
            <a:r>
              <a:rPr lang="pl-PL" b="1" dirty="0"/>
              <a:t>, ale raczej doskonalenia i doradzania</a:t>
            </a:r>
            <a:r>
              <a:rPr lang="pl-PL" dirty="0" smtClean="0"/>
              <a:t>;</a:t>
            </a:r>
          </a:p>
          <a:p>
            <a:pPr algn="just"/>
            <a:r>
              <a:rPr lang="pl-PL" dirty="0" smtClean="0"/>
              <a:t>Audyt </a:t>
            </a:r>
            <a:r>
              <a:rPr lang="pl-PL" dirty="0"/>
              <a:t>jest zdecydowanie ukierunkowany na </a:t>
            </a:r>
            <a:r>
              <a:rPr lang="pl-PL" dirty="0" smtClean="0"/>
              <a:t>przyszłość </a:t>
            </a:r>
            <a:r>
              <a:rPr lang="pl-PL" dirty="0"/>
              <a:t>– ma na celu usprawnienie procesów i procedur w danej organizacji, </a:t>
            </a:r>
            <a:r>
              <a:rPr lang="pl-PL" dirty="0" smtClean="0"/>
              <a:t>zidentyfikowanie </a:t>
            </a:r>
            <a:r>
              <a:rPr lang="pl-PL" dirty="0"/>
              <a:t>słabości mogących negatywnie wpłynąć na jej sprawność, a nie tylko dostarczenie </a:t>
            </a:r>
            <a:r>
              <a:rPr lang="pl-PL" dirty="0" smtClean="0"/>
              <a:t>informacji </a:t>
            </a:r>
            <a:r>
              <a:rPr lang="pl-PL" dirty="0"/>
              <a:t>na temat stanu obecnego i przeszłego</a:t>
            </a:r>
            <a:r>
              <a:rPr lang="pl-PL" dirty="0" smtClean="0"/>
              <a:t>;</a:t>
            </a:r>
          </a:p>
          <a:p>
            <a:pPr algn="just"/>
            <a:r>
              <a:rPr lang="pl-PL" dirty="0" smtClean="0"/>
              <a:t>Audyt </a:t>
            </a:r>
            <a:r>
              <a:rPr lang="pl-PL" dirty="0"/>
              <a:t>wewnętrzny jest działalnością </a:t>
            </a:r>
            <a:r>
              <a:rPr lang="pl-PL" dirty="0" smtClean="0"/>
              <a:t>wkomponowaną </a:t>
            </a:r>
            <a:r>
              <a:rPr lang="pl-PL" dirty="0"/>
              <a:t>w model zarządzania przez </a:t>
            </a:r>
            <a:r>
              <a:rPr lang="pl-PL" dirty="0" smtClean="0"/>
              <a:t>rezultaty</a:t>
            </a:r>
            <a:r>
              <a:rPr lang="pl-PL" dirty="0"/>
              <a:t>. W jego ramach kontroluje się bowiem wewnętrzne procesy i procedury pod kątem ich skuteczności w realizacji strategicznych celów </a:t>
            </a:r>
            <a:r>
              <a:rPr lang="pl-PL" dirty="0" smtClean="0"/>
              <a:t>organizacji;</a:t>
            </a:r>
          </a:p>
          <a:p>
            <a:pPr algn="just"/>
            <a:r>
              <a:rPr lang="pl-PL" dirty="0"/>
              <a:t>U</a:t>
            </a:r>
            <a:r>
              <a:rPr lang="pl-PL" dirty="0" smtClean="0"/>
              <a:t>sytuowanie </a:t>
            </a:r>
            <a:r>
              <a:rPr lang="pl-PL" dirty="0"/>
              <a:t>komórek audytu wewnętrznego </a:t>
            </a:r>
            <a:r>
              <a:rPr lang="pl-PL" dirty="0" smtClean="0"/>
              <a:t>oraz </a:t>
            </a:r>
            <a:r>
              <a:rPr lang="pl-PL" dirty="0"/>
              <a:t>status audytorów w ramach organizacji powinny gwarantować im wysoki poziom nie-zależności i odporności na ewentualne naci-</a:t>
            </a:r>
            <a:r>
              <a:rPr lang="pl-PL" dirty="0" err="1"/>
              <a:t>ski</a:t>
            </a:r>
            <a:r>
              <a:rPr lang="pl-PL" dirty="0"/>
              <a:t>.</a:t>
            </a:r>
          </a:p>
        </p:txBody>
      </p:sp>
    </p:spTree>
    <p:extLst>
      <p:ext uri="{BB962C8B-B14F-4D97-AF65-F5344CB8AC3E}">
        <p14:creationId xmlns:p14="http://schemas.microsoft.com/office/powerpoint/2010/main" val="28753372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490" y="1027664"/>
            <a:ext cx="7024744" cy="745152"/>
          </a:xfrm>
        </p:spPr>
        <p:txBody>
          <a:bodyPr>
            <a:normAutofit fontScale="90000"/>
          </a:bodyPr>
          <a:lstStyle/>
          <a:p>
            <a:r>
              <a:rPr lang="pl-PL" b="1" dirty="0">
                <a:solidFill>
                  <a:schemeClr val="accent2">
                    <a:lumMod val="60000"/>
                    <a:lumOff val="40000"/>
                  </a:schemeClr>
                </a:solidFill>
              </a:rPr>
              <a:t>Cechy audytu wewnętrznego</a:t>
            </a:r>
            <a:endParaRPr lang="pl-PL" dirty="0"/>
          </a:p>
        </p:txBody>
      </p:sp>
      <p:sp>
        <p:nvSpPr>
          <p:cNvPr id="3" name="Symbol zastępczy zawartości 2"/>
          <p:cNvSpPr>
            <a:spLocks noGrp="1"/>
          </p:cNvSpPr>
          <p:nvPr>
            <p:ph idx="1"/>
          </p:nvPr>
        </p:nvSpPr>
        <p:spPr/>
        <p:txBody>
          <a:bodyPr>
            <a:normAutofit fontScale="55000" lnSpcReduction="20000"/>
          </a:bodyPr>
          <a:lstStyle/>
          <a:p>
            <a:pPr algn="just"/>
            <a:r>
              <a:rPr lang="pl-PL" dirty="0" smtClean="0"/>
              <a:t>Coraz częstszy </a:t>
            </a:r>
            <a:r>
              <a:rPr lang="pl-PL" i="1" dirty="0" err="1" smtClean="0"/>
              <a:t>outsorcing</a:t>
            </a:r>
            <a:r>
              <a:rPr lang="pl-PL" i="1" dirty="0" smtClean="0"/>
              <a:t> </a:t>
            </a:r>
            <a:r>
              <a:rPr lang="pl-PL" dirty="0" smtClean="0"/>
              <a:t>usług audytu wewnętrznego- wzbudza kontrowersje na gruncie ustawy o finansach publicznych</a:t>
            </a:r>
          </a:p>
          <a:p>
            <a:pPr algn="just"/>
            <a:r>
              <a:rPr lang="pl-PL" dirty="0" smtClean="0"/>
              <a:t>Zagwarantowanie audytorom wewnętrznym niezależności, co zostało uwzględnione </a:t>
            </a:r>
            <a:r>
              <a:rPr lang="pl-PL" dirty="0"/>
              <a:t>w </a:t>
            </a:r>
            <a:r>
              <a:rPr lang="pl-PL" dirty="0" smtClean="0"/>
              <a:t>przepisach ustawy o finansach publicznych. </a:t>
            </a:r>
            <a:r>
              <a:rPr lang="pl-PL" dirty="0"/>
              <a:t>Kierownik komórki audytu </a:t>
            </a:r>
            <a:r>
              <a:rPr lang="pl-PL" dirty="0" smtClean="0"/>
              <a:t>wewnętrznego </a:t>
            </a:r>
            <a:r>
              <a:rPr lang="pl-PL" dirty="0"/>
              <a:t>z mocy ustawy podlega tylko kierownikowi urzędu, a tam, gdzie powołano dyrektora </a:t>
            </a:r>
            <a:r>
              <a:rPr lang="pl-PL" dirty="0" smtClean="0"/>
              <a:t>generalnego </a:t>
            </a:r>
            <a:r>
              <a:rPr lang="pl-PL" dirty="0"/>
              <a:t>(ministerstwa, urzędy centralne) – </a:t>
            </a:r>
            <a:r>
              <a:rPr lang="pl-PL" dirty="0" smtClean="0"/>
              <a:t>bezpośrednio jemu;</a:t>
            </a:r>
          </a:p>
          <a:p>
            <a:pPr algn="just"/>
            <a:r>
              <a:rPr lang="pl-PL" dirty="0" smtClean="0"/>
              <a:t>Standardy audytu wewnętrznego:</a:t>
            </a:r>
          </a:p>
          <a:p>
            <a:pPr marL="525780" indent="-457200" algn="just">
              <a:buAutoNum type="alphaLcParenR"/>
            </a:pPr>
            <a:r>
              <a:rPr lang="pl-PL" dirty="0" smtClean="0"/>
              <a:t>niezależność </a:t>
            </a:r>
            <a:r>
              <a:rPr lang="pl-PL" dirty="0"/>
              <a:t>i obiektywizm </a:t>
            </a:r>
            <a:r>
              <a:rPr lang="pl-PL" dirty="0" smtClean="0"/>
              <a:t>audytorów – ma temu służyć m.in. bezpośredni </a:t>
            </a:r>
            <a:r>
              <a:rPr lang="pl-PL" dirty="0"/>
              <a:t>i </a:t>
            </a:r>
            <a:r>
              <a:rPr lang="pl-PL" dirty="0" smtClean="0"/>
              <a:t>nieograniczony </a:t>
            </a:r>
            <a:r>
              <a:rPr lang="pl-PL" dirty="0"/>
              <a:t>dostęp do kierownictwa wyższego szczebla organizacji </a:t>
            </a:r>
            <a:r>
              <a:rPr lang="pl-PL" dirty="0" smtClean="0"/>
              <a:t>oraz obiektywizm audytorów;</a:t>
            </a:r>
          </a:p>
          <a:p>
            <a:pPr marL="525780" indent="-457200" algn="just">
              <a:buAutoNum type="alphaLcParenR"/>
            </a:pPr>
            <a:r>
              <a:rPr lang="pl-PL" dirty="0"/>
              <a:t>biegłość – </a:t>
            </a:r>
            <a:r>
              <a:rPr lang="pl-PL" dirty="0" smtClean="0"/>
              <a:t>dbałość o legitymowanie się wśród audytorów odpowiednimi kwalifikacjami i właściwym przygotowaniem </a:t>
            </a:r>
            <a:r>
              <a:rPr lang="pl-PL" dirty="0"/>
              <a:t>do wykonywania swoich </a:t>
            </a:r>
            <a:r>
              <a:rPr lang="pl-PL" dirty="0" smtClean="0"/>
              <a:t>funkcji, nakaz stałego podnoszenia kwalifikacji</a:t>
            </a:r>
          </a:p>
          <a:p>
            <a:pPr marL="525780" indent="-457200" algn="just">
              <a:buAutoNum type="alphaLcParenR"/>
            </a:pPr>
            <a:r>
              <a:rPr lang="pl-PL" dirty="0"/>
              <a:t>oceny wewnętrzne i zewnętrzne </a:t>
            </a:r>
            <a:r>
              <a:rPr lang="pl-PL" dirty="0" smtClean="0"/>
              <a:t>–samoocena przez audytorów swojej pracy, monitowanie pracy audytorów przez inne podmioty</a:t>
            </a:r>
            <a:endParaRPr lang="pl-PL" dirty="0"/>
          </a:p>
        </p:txBody>
      </p:sp>
    </p:spTree>
    <p:extLst>
      <p:ext uri="{BB962C8B-B14F-4D97-AF65-F5344CB8AC3E}">
        <p14:creationId xmlns:p14="http://schemas.microsoft.com/office/powerpoint/2010/main" val="40706730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chemeClr val="accent2">
                    <a:lumMod val="60000"/>
                    <a:lumOff val="40000"/>
                  </a:schemeClr>
                </a:solidFill>
              </a:rPr>
              <a:t>Zarządzanie jakością</a:t>
            </a:r>
            <a:endParaRPr lang="pl-PL"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47500" lnSpcReduction="20000"/>
          </a:bodyPr>
          <a:lstStyle/>
          <a:p>
            <a:r>
              <a:rPr lang="pl-PL" dirty="0" smtClean="0"/>
              <a:t>Samokontrola  </a:t>
            </a:r>
            <a:r>
              <a:rPr lang="pl-PL" dirty="0"/>
              <a:t>administracji jest kontrola jakości działania </a:t>
            </a:r>
            <a:r>
              <a:rPr lang="pl-PL" dirty="0" smtClean="0"/>
              <a:t>urzędów </a:t>
            </a:r>
            <a:r>
              <a:rPr lang="pl-PL" dirty="0"/>
              <a:t>administracji, której służą </a:t>
            </a:r>
            <a:r>
              <a:rPr lang="pl-PL" b="1" dirty="0"/>
              <a:t>systemy </a:t>
            </a:r>
            <a:r>
              <a:rPr lang="pl-PL" b="1" dirty="0" smtClean="0"/>
              <a:t>zarządzania jakością, które </a:t>
            </a:r>
            <a:r>
              <a:rPr lang="pl-PL" dirty="0"/>
              <a:t>mają zatem tak ukształtować wewnętrzne procesy i procedury w instytucjach publicznych, aby były one w stanie obsłużyć obywatela w sposób go </a:t>
            </a:r>
            <a:r>
              <a:rPr lang="pl-PL" dirty="0" smtClean="0"/>
              <a:t>satysfakcjonujący</a:t>
            </a:r>
            <a:r>
              <a:rPr lang="pl-PL" b="1" dirty="0" smtClean="0"/>
              <a:t>. </a:t>
            </a:r>
          </a:p>
          <a:p>
            <a:r>
              <a:rPr lang="pl-PL" dirty="0" smtClean="0"/>
              <a:t>Pojęcie jakości </a:t>
            </a:r>
            <a:r>
              <a:rPr lang="pl-PL" dirty="0"/>
              <a:t>jest </a:t>
            </a:r>
            <a:r>
              <a:rPr lang="pl-PL" dirty="0" smtClean="0"/>
              <a:t>mocno </a:t>
            </a:r>
            <a:r>
              <a:rPr lang="pl-PL" dirty="0"/>
              <a:t>niejednoznaczne, jednak przyjęło się je definiować przez pryzmat klientów danej </a:t>
            </a:r>
            <a:r>
              <a:rPr lang="pl-PL" dirty="0" smtClean="0"/>
              <a:t>organizacji</a:t>
            </a:r>
            <a:r>
              <a:rPr lang="pl-PL" dirty="0"/>
              <a:t>. </a:t>
            </a:r>
            <a:r>
              <a:rPr lang="pl-PL" u="sng" dirty="0"/>
              <a:t>Jakość ma być zatem odzwierciedleniem stopnia, w jakim dana organizacja i świadczone przez nią usługi spełniają oczekiwania </a:t>
            </a:r>
            <a:r>
              <a:rPr lang="pl-PL" u="sng" dirty="0" smtClean="0"/>
              <a:t>klienta</a:t>
            </a:r>
          </a:p>
          <a:p>
            <a:r>
              <a:rPr lang="pl-PL" dirty="0"/>
              <a:t>Systemy zarządzania jakością funkcjonują z reguły w oparciu o jeden z kilku wiodących modeli, kryjących się pod akronimami EFQM (</a:t>
            </a:r>
            <a:r>
              <a:rPr lang="pl-PL" dirty="0" err="1"/>
              <a:t>European</a:t>
            </a:r>
            <a:r>
              <a:rPr lang="pl-PL" dirty="0"/>
              <a:t> Foundation for </a:t>
            </a:r>
            <a:r>
              <a:rPr lang="pl-PL" dirty="0" err="1"/>
              <a:t>Quality</a:t>
            </a:r>
            <a:r>
              <a:rPr lang="pl-PL" dirty="0"/>
              <a:t> Management), ISO (International Organization for </a:t>
            </a:r>
            <a:r>
              <a:rPr lang="pl-PL" dirty="0" err="1" smtClean="0"/>
              <a:t>Standardization</a:t>
            </a:r>
            <a:r>
              <a:rPr lang="pl-PL" dirty="0"/>
              <a:t>) czy CAF (</a:t>
            </a:r>
            <a:r>
              <a:rPr lang="pl-PL" dirty="0" err="1"/>
              <a:t>Common</a:t>
            </a:r>
            <a:r>
              <a:rPr lang="pl-PL" dirty="0"/>
              <a:t> </a:t>
            </a:r>
            <a:r>
              <a:rPr lang="pl-PL" dirty="0" err="1"/>
              <a:t>Assessment</a:t>
            </a:r>
            <a:r>
              <a:rPr lang="pl-PL" dirty="0"/>
              <a:t> Framework</a:t>
            </a:r>
            <a:r>
              <a:rPr lang="pl-PL" dirty="0" smtClean="0"/>
              <a:t>)</a:t>
            </a:r>
          </a:p>
          <a:p>
            <a:r>
              <a:rPr lang="pl-PL" dirty="0"/>
              <a:t>CAF </a:t>
            </a:r>
            <a:r>
              <a:rPr lang="pl-PL" dirty="0" smtClean="0"/>
              <a:t>dotyczy modelu </a:t>
            </a:r>
            <a:r>
              <a:rPr lang="pl-PL" dirty="0"/>
              <a:t>zarządzania jakością </a:t>
            </a:r>
            <a:r>
              <a:rPr lang="pl-PL" dirty="0" smtClean="0"/>
              <a:t>wykreowanego na </a:t>
            </a:r>
            <a:r>
              <a:rPr lang="pl-PL" dirty="0"/>
              <a:t>potrzeby administracji </a:t>
            </a:r>
            <a:r>
              <a:rPr lang="pl-PL" dirty="0" smtClean="0"/>
              <a:t>publicznej; istotna rola </a:t>
            </a:r>
            <a:r>
              <a:rPr lang="pl-PL" dirty="0"/>
              <a:t>w opracowaniu modelu </a:t>
            </a:r>
            <a:r>
              <a:rPr lang="pl-PL" dirty="0" smtClean="0"/>
              <a:t>Europejskiego Instytutu </a:t>
            </a:r>
            <a:r>
              <a:rPr lang="pl-PL" dirty="0"/>
              <a:t>Administracji Publicznej w </a:t>
            </a:r>
            <a:r>
              <a:rPr lang="pl-PL" dirty="0" err="1" smtClean="0"/>
              <a:t>Maastric</a:t>
            </a:r>
            <a:r>
              <a:rPr lang="pl-PL" dirty="0" smtClean="0"/>
              <a:t>. Jest to narzędzie mające na celu </a:t>
            </a:r>
            <a:r>
              <a:rPr lang="pl-PL" dirty="0"/>
              <a:t>przeprowadzania </a:t>
            </a:r>
            <a:r>
              <a:rPr lang="pl-PL" dirty="0" smtClean="0"/>
              <a:t>samooceny </a:t>
            </a:r>
            <a:r>
              <a:rPr lang="pl-PL" dirty="0"/>
              <a:t>przez urzędy administracji </a:t>
            </a:r>
            <a:r>
              <a:rPr lang="pl-PL" dirty="0" smtClean="0"/>
              <a:t>publicznej i umożliwiające samodzielnie diagnozowanie jakości </a:t>
            </a:r>
            <a:r>
              <a:rPr lang="pl-PL" dirty="0"/>
              <a:t>swojej pracy, uwzględniając </a:t>
            </a:r>
            <a:r>
              <a:rPr lang="pl-PL" dirty="0" smtClean="0"/>
              <a:t>dziewięć </a:t>
            </a:r>
            <a:r>
              <a:rPr lang="pl-PL" dirty="0"/>
              <a:t>kluczowych kryteriów: przywództwo, </a:t>
            </a:r>
            <a:r>
              <a:rPr lang="pl-PL" dirty="0" smtClean="0"/>
              <a:t>strategia </a:t>
            </a:r>
            <a:r>
              <a:rPr lang="pl-PL" dirty="0"/>
              <a:t>i planowanie, zarządzanie zasobami ludzkimi, partnerstwa i zasoby, procesy, rezultaty w </a:t>
            </a:r>
            <a:r>
              <a:rPr lang="pl-PL" dirty="0" smtClean="0"/>
              <a:t>odniesieniu </a:t>
            </a:r>
            <a:r>
              <a:rPr lang="pl-PL" dirty="0"/>
              <a:t>do pracowników, rezultaty w relacjach z klientami administracji (obywatelami), wpływ na społeczeństwo oraz kluczowe wyniki </a:t>
            </a:r>
            <a:r>
              <a:rPr lang="pl-PL" dirty="0" smtClean="0"/>
              <a:t>działalności</a:t>
            </a:r>
            <a:r>
              <a:rPr lang="pl-PL" dirty="0"/>
              <a:t>. Jakość w każdej z tych dziedzin powinna zostać oceniona w skali 0–100 punktów. Efektem jest lista tych wymagających poprawy.</a:t>
            </a:r>
            <a:endParaRPr lang="pl-PL" u="sng" dirty="0"/>
          </a:p>
        </p:txBody>
      </p:sp>
    </p:spTree>
    <p:extLst>
      <p:ext uri="{BB962C8B-B14F-4D97-AF65-F5344CB8AC3E}">
        <p14:creationId xmlns:p14="http://schemas.microsoft.com/office/powerpoint/2010/main" val="3947793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60000"/>
                    <a:lumOff val="40000"/>
                  </a:schemeClr>
                </a:solidFill>
              </a:rPr>
              <a:t>Skutki rozrostu kontroli</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70000" lnSpcReduction="20000"/>
          </a:bodyPr>
          <a:lstStyle/>
          <a:p>
            <a:pPr algn="just"/>
            <a:r>
              <a:rPr lang="pl-PL" dirty="0"/>
              <a:t>Rozrost kontroli powoduje:</a:t>
            </a:r>
          </a:p>
          <a:p>
            <a:pPr marL="525780" indent="-457200" algn="just">
              <a:buAutoNum type="alphaLcParenR"/>
            </a:pPr>
            <a:r>
              <a:rPr lang="pl-PL" dirty="0"/>
              <a:t>pogorszenie działalności kontrolowanej, </a:t>
            </a:r>
          </a:p>
          <a:p>
            <a:pPr marL="525780" indent="-457200" algn="just">
              <a:buAutoNum type="alphaLcParenR"/>
            </a:pPr>
            <a:r>
              <a:rPr lang="pl-PL" dirty="0"/>
              <a:t>pogorszenie działalności kontrolnej w zakresie obniżenia jej dotychczasowej lub postulowanej sprawności, rzetelności, obiektywności czy efektywności, </a:t>
            </a:r>
          </a:p>
          <a:p>
            <a:pPr marL="525780" indent="-457200" algn="just">
              <a:buAutoNum type="alphaLcParenR"/>
            </a:pPr>
            <a:r>
              <a:rPr lang="pl-PL" dirty="0"/>
              <a:t>w sferze organizacyjnej, ekonomicznej, społecznej czy politycznej następuje zmiana warunków działalności kontrolowanej, że utrzymanie tej działalności na dotychczasowym poziomie musi być związane ze zwiększeniem i zintensyfikowanie kontroli,</a:t>
            </a:r>
          </a:p>
          <a:p>
            <a:pPr marL="525780" indent="-457200" algn="just">
              <a:buAutoNum type="alphaLcParenR"/>
            </a:pPr>
            <a:r>
              <a:rPr lang="pl-PL" dirty="0"/>
              <a:t>następuje objęcie kontrolą takich dziedzin życia, które dotychczas tej kontroli nie podlegały.</a:t>
            </a:r>
          </a:p>
          <a:p>
            <a:endParaRPr lang="pl-PL" dirty="0"/>
          </a:p>
        </p:txBody>
      </p:sp>
    </p:spTree>
    <p:extLst>
      <p:ext uri="{BB962C8B-B14F-4D97-AF65-F5344CB8AC3E}">
        <p14:creationId xmlns:p14="http://schemas.microsoft.com/office/powerpoint/2010/main" val="14035206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solidFill>
                  <a:schemeClr val="accent2">
                    <a:lumMod val="60000"/>
                    <a:lumOff val="40000"/>
                  </a:schemeClr>
                </a:solidFill>
              </a:rPr>
              <a:t>Kontrola a inne więzi ustrojowe</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p:txBody>
          <a:bodyPr/>
          <a:lstStyle/>
          <a:p>
            <a:pPr>
              <a:buNone/>
            </a:pPr>
            <a:endParaRPr lang="pl-PL" sz="2800" dirty="0" smtClean="0">
              <a:solidFill>
                <a:schemeClr val="accent5">
                  <a:lumMod val="75000"/>
                </a:schemeClr>
              </a:solidFill>
              <a:latin typeface="Times New Roman" pitchFamily="18" charset="0"/>
              <a:cs typeface="Times New Roman" pitchFamily="18" charset="0"/>
            </a:endParaRPr>
          </a:p>
          <a:p>
            <a:pPr>
              <a:buNone/>
            </a:pPr>
            <a:r>
              <a:rPr lang="pl-PL" dirty="0" smtClean="0">
                <a:solidFill>
                  <a:schemeClr val="accent5">
                    <a:lumMod val="75000"/>
                  </a:schemeClr>
                </a:solidFill>
                <a:latin typeface="Times New Roman" pitchFamily="18" charset="0"/>
                <a:cs typeface="Times New Roman" pitchFamily="18" charset="0"/>
              </a:rPr>
              <a:t>kontrola ? kierowanie ? koordynacja ? nadzór?</a:t>
            </a:r>
            <a:endParaRPr lang="pl-PL" dirty="0" smtClean="0"/>
          </a:p>
          <a:p>
            <a:pPr>
              <a:buNone/>
            </a:pPr>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chemeClr val="accent2">
                    <a:lumMod val="60000"/>
                    <a:lumOff val="40000"/>
                  </a:schemeClr>
                </a:solidFill>
              </a:rPr>
              <a:t>Kierowanie</a:t>
            </a:r>
            <a:endParaRPr lang="pl-PL"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85000" lnSpcReduction="10000"/>
          </a:bodyPr>
          <a:lstStyle/>
          <a:p>
            <a:pPr algn="just"/>
            <a:r>
              <a:rPr lang="pl-PL" dirty="0" smtClean="0"/>
              <a:t>W ujęciu J. Zimmermanna kierownictwo jest najsilniejszą kategorią więzi organizacyjnej występującą pomiędzy podmiotami układu scentralizowanego. W ramach tej relacji organ nadrzędny jest uprawniony do stosowania wszelkich środków oddziaływania (np. poleceń służbowych) służących mu do określania treści działania jednostki kontrolowanej</a:t>
            </a:r>
          </a:p>
          <a:p>
            <a:pPr algn="just"/>
            <a:r>
              <a:rPr lang="pl-PL" dirty="0" smtClean="0"/>
              <a:t>M. Wierzbowski i A. Wiktorowska, dodatkowo wskazują na sposobność do stosowania wszelkich środków celem oddziaływania na postępowanie organów kierowanych</a:t>
            </a:r>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chemeClr val="accent2">
                    <a:lumMod val="60000"/>
                    <a:lumOff val="40000"/>
                  </a:schemeClr>
                </a:solidFill>
              </a:rPr>
              <a:t>Nadzór</a:t>
            </a:r>
            <a:endParaRPr lang="pl-PL" b="1" dirty="0">
              <a:solidFill>
                <a:schemeClr val="accent2">
                  <a:lumMod val="60000"/>
                  <a:lumOff val="40000"/>
                </a:schemeClr>
              </a:solidFill>
            </a:endParaRPr>
          </a:p>
        </p:txBody>
      </p:sp>
      <p:sp>
        <p:nvSpPr>
          <p:cNvPr id="3" name="Symbol zastępczy zawartości 2"/>
          <p:cNvSpPr>
            <a:spLocks noGrp="1"/>
          </p:cNvSpPr>
          <p:nvPr>
            <p:ph idx="1"/>
          </p:nvPr>
        </p:nvSpPr>
        <p:spPr>
          <a:xfrm>
            <a:off x="785786" y="2214554"/>
            <a:ext cx="7035023" cy="3618075"/>
          </a:xfrm>
        </p:spPr>
        <p:txBody>
          <a:bodyPr>
            <a:normAutofit fontScale="70000" lnSpcReduction="20000"/>
          </a:bodyPr>
          <a:lstStyle/>
          <a:p>
            <a:pPr algn="just"/>
            <a:r>
              <a:rPr lang="pl-PL" dirty="0" smtClean="0"/>
              <a:t>Pojęcie nadzoru nie tylko obserwowanie zjawisk, ale także ich ocenianie. Ze względu na to organ nadzoru należy także do podmiotów </a:t>
            </a:r>
            <a:r>
              <a:rPr lang="pl-PL" dirty="0" err="1" smtClean="0"/>
              <a:t>współadministrujących</a:t>
            </a:r>
            <a:r>
              <a:rPr lang="pl-PL" dirty="0" smtClean="0"/>
              <a:t>, odpowiedzialnych za wyniki działalności organizatorskiej jednostek podległych nadzorowi.</a:t>
            </a:r>
          </a:p>
          <a:p>
            <a:pPr algn="just"/>
            <a:r>
              <a:rPr lang="pl-PL" dirty="0" smtClean="0"/>
              <a:t> W ramach zaprezentowanego ogólnego pojęcia nadzoru J. </a:t>
            </a:r>
            <a:r>
              <a:rPr lang="pl-PL" dirty="0" err="1" smtClean="0"/>
              <a:t>Starosciak</a:t>
            </a:r>
            <a:r>
              <a:rPr lang="pl-PL" dirty="0" smtClean="0"/>
              <a:t> wprowadza podział na </a:t>
            </a:r>
            <a:r>
              <a:rPr lang="pl-PL" b="1" dirty="0" smtClean="0"/>
              <a:t>nadzór o charakterze dyrektywnym i nadzór o charakterze weryfikacyjnym</a:t>
            </a:r>
            <a:r>
              <a:rPr lang="pl-PL" dirty="0" smtClean="0"/>
              <a:t>. Nadzór dyrektywny jest relacją opartą na podporządkowaniu hierarchicznym, która upoważnia do sprawowania kierownictwa nad działalnością organu niższego rzędu przy zastosowaniu dyrektyw administracyjnych. Nadzór weryfikacyjny polega za to na porównaniu zgodności działalności organu niższego stopnia z prawem i zasadniczą linią polityki państwa i występuje </a:t>
            </a:r>
            <a:br>
              <a:rPr lang="pl-PL" dirty="0" smtClean="0"/>
            </a:br>
            <a:r>
              <a:rPr lang="pl-PL" dirty="0" smtClean="0"/>
              <a:t>w administracji zdecentralizowanej</a:t>
            </a:r>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chemeClr val="accent2">
                    <a:lumMod val="60000"/>
                    <a:lumOff val="40000"/>
                  </a:schemeClr>
                </a:solidFill>
              </a:rPr>
              <a:t>Nadzór a kierownictwo</a:t>
            </a:r>
            <a:endParaRPr lang="pl-PL"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62500" lnSpcReduction="20000"/>
          </a:bodyPr>
          <a:lstStyle/>
          <a:p>
            <a:r>
              <a:rPr lang="pl-PL" dirty="0" smtClean="0"/>
              <a:t>W. Dawidowicza, uznaje nadzór za cechę konstrukcyjną modelu decentralistycznego, wykluczając tym samym wykonywanie nadzoru przy zastosowaniu poleceń służbowych i wytycznych.</a:t>
            </a:r>
          </a:p>
          <a:p>
            <a:pPr algn="just"/>
            <a:r>
              <a:rPr lang="pl-PL" dirty="0" smtClean="0"/>
              <a:t> Podobne podejście prezentuje J. Jeżewski, dla którego kierownictwo obejmuje relację występującą w ramach układu scentralizowanego, pojęcie nadzoru autor ten identyfikuje zaś z układem zdecentralizowanym. Powoduje to brak możliwości naruszenia prawnie przyznanej samodzielności podmiotom zdecentralizowanym wskutek stosowanych środków nadzoru</a:t>
            </a:r>
          </a:p>
          <a:p>
            <a:pPr algn="just"/>
            <a:r>
              <a:rPr lang="pl-PL" dirty="0" smtClean="0"/>
              <a:t>J. Jagielski, stwierdza jednoznacznie, że „(...) kategoria nadzoru nie powinna być używana dla oznaczenia relacji między podmiotami </a:t>
            </a:r>
            <a:br>
              <a:rPr lang="pl-PL" dirty="0" smtClean="0"/>
            </a:br>
            <a:r>
              <a:rPr lang="pl-PL" dirty="0" smtClean="0"/>
              <a:t>w ramach układów z założenia scentralizowanych, gdzie podstawowym spoiwem jest kierownictwo</a:t>
            </a:r>
          </a:p>
          <a:p>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solidFill>
                  <a:schemeClr val="accent2">
                    <a:lumMod val="60000"/>
                    <a:lumOff val="40000"/>
                  </a:schemeClr>
                </a:solidFill>
              </a:rPr>
              <a:t>Nadzór a kierownictwo</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Kompetencje kierownicze opierają się na istnieniu ścisłej zależności zarówno w sferze służbowej, jak i osobowej. Pierwsza z nich dotyczy przede wszystkim możliwości wydawania zarządzeń, wytycznych i poleceń służbowych, druga zaś odnosi się do uprawnień kreacyjnych związanych z obsadzaniem stanowisk w organie podległym. </a:t>
            </a:r>
          </a:p>
          <a:p>
            <a:r>
              <a:rPr lang="pl-PL" dirty="0" smtClean="0"/>
              <a:t>W. Góralczyk zauważa, że ustawodawca rzadko posługuje się pojęciem kierownictwa. Zdaniem uczonego pojęcie kierowania częściej występuje w polskim porządku prawnym, niż zostaje </a:t>
            </a:r>
            <a:r>
              <a:rPr lang="pl-PL" i="1" dirty="0" smtClean="0"/>
              <a:t>expressis </a:t>
            </a:r>
            <a:r>
              <a:rPr lang="pl-PL" i="1" dirty="0" err="1" smtClean="0"/>
              <a:t>verbis</a:t>
            </a:r>
            <a:r>
              <a:rPr lang="pl-PL" dirty="0" smtClean="0"/>
              <a:t> wyrażone w ustawie. Dla podmiotu kierującego stanowi ono kierownictwo, zaś dla podmiotu kierowanego – podporządkowanie lub podległość</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60000"/>
                    <a:lumOff val="40000"/>
                  </a:schemeClr>
                </a:solidFill>
              </a:rPr>
              <a:t>Etapy kontroli</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fontScale="92500"/>
          </a:bodyPr>
          <a:lstStyle/>
          <a:p>
            <a:pPr>
              <a:buNone/>
            </a:pPr>
            <a:r>
              <a:rPr lang="pl-PL" dirty="0" smtClean="0">
                <a:solidFill>
                  <a:schemeClr val="accent1">
                    <a:lumMod val="50000"/>
                  </a:schemeClr>
                </a:solidFill>
                <a:latin typeface="Times New Roman" pitchFamily="18" charset="0"/>
                <a:cs typeface="Times New Roman" pitchFamily="18" charset="0"/>
              </a:rPr>
              <a:t>    1) Wszczęcie kontroli</a:t>
            </a:r>
          </a:p>
          <a:p>
            <a:pPr>
              <a:buNone/>
            </a:pPr>
            <a:r>
              <a:rPr lang="pl-PL" dirty="0" smtClean="0">
                <a:solidFill>
                  <a:schemeClr val="accent1">
                    <a:lumMod val="50000"/>
                  </a:schemeClr>
                </a:solidFill>
                <a:latin typeface="Times New Roman" pitchFamily="18" charset="0"/>
                <a:cs typeface="Times New Roman" pitchFamily="18" charset="0"/>
              </a:rPr>
              <a:t>	2) Zbadanie stanu faktycznego</a:t>
            </a:r>
          </a:p>
          <a:p>
            <a:pPr>
              <a:buNone/>
            </a:pPr>
            <a:r>
              <a:rPr lang="pl-PL" dirty="0" smtClean="0">
                <a:solidFill>
                  <a:schemeClr val="accent1">
                    <a:lumMod val="50000"/>
                  </a:schemeClr>
                </a:solidFill>
                <a:latin typeface="Times New Roman" pitchFamily="18" charset="0"/>
                <a:cs typeface="Times New Roman" pitchFamily="18" charset="0"/>
              </a:rPr>
              <a:t>	3) Określenie stanu postulowanego</a:t>
            </a:r>
          </a:p>
          <a:p>
            <a:pPr>
              <a:buNone/>
            </a:pPr>
            <a:r>
              <a:rPr lang="pl-PL" dirty="0" smtClean="0">
                <a:solidFill>
                  <a:schemeClr val="accent1">
                    <a:lumMod val="50000"/>
                  </a:schemeClr>
                </a:solidFill>
                <a:latin typeface="Times New Roman" pitchFamily="18" charset="0"/>
                <a:cs typeface="Times New Roman" pitchFamily="18" charset="0"/>
              </a:rPr>
              <a:t>	4) Subsumcja stanu faktycznego do stanu prawnego i określenie zasięgu i przyczyn rozbieżności – podstawowa funkcja, treść kontroli		</a:t>
            </a:r>
          </a:p>
          <a:p>
            <a:pPr>
              <a:buNone/>
            </a:pPr>
            <a:r>
              <a:rPr lang="pl-PL" dirty="0" smtClean="0">
                <a:solidFill>
                  <a:schemeClr val="accent1">
                    <a:lumMod val="50000"/>
                  </a:schemeClr>
                </a:solidFill>
                <a:latin typeface="Times New Roman" pitchFamily="18" charset="0"/>
                <a:cs typeface="Times New Roman" pitchFamily="18" charset="0"/>
              </a:rPr>
              <a:t>	5) Przekazanie wniosków z kontroli podmiotowi kontrolowanemu i podmiotowi nadrzędnemu organizacyjnie.</a:t>
            </a:r>
          </a:p>
          <a:p>
            <a:endParaRPr lang="pl-PL"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490" y="1027664"/>
            <a:ext cx="7024744" cy="817160"/>
          </a:xfrm>
        </p:spPr>
        <p:txBody>
          <a:bodyPr>
            <a:normAutofit/>
          </a:bodyPr>
          <a:lstStyle/>
          <a:p>
            <a:pPr algn="ctr"/>
            <a:r>
              <a:rPr lang="pl-PL" sz="3200" b="1" dirty="0" smtClean="0">
                <a:solidFill>
                  <a:schemeClr val="accent2">
                    <a:lumMod val="60000"/>
                    <a:lumOff val="40000"/>
                  </a:schemeClr>
                </a:solidFill>
              </a:rPr>
              <a:t>Kontrola a nadzór</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a:xfrm>
            <a:off x="755576" y="1988840"/>
            <a:ext cx="7065233" cy="3843789"/>
          </a:xfrm>
        </p:spPr>
        <p:txBody>
          <a:bodyPr>
            <a:normAutofit fontScale="77500" lnSpcReduction="20000"/>
          </a:bodyPr>
          <a:lstStyle/>
          <a:p>
            <a:pPr algn="just"/>
            <a:r>
              <a:rPr lang="pl-PL" dirty="0" smtClean="0"/>
              <a:t>Nadzór (T. Bigo) dotyczy „zespołu realizowanych kompetencji , której działalność organów podporządkowanych jest bardziej intensywny i bezpośredni, a które mają na celu usunięcie nieprawidłowości i zapobieganie im na przyszłość</a:t>
            </a:r>
          </a:p>
          <a:p>
            <a:pPr algn="just"/>
            <a:r>
              <a:rPr lang="pl-PL" dirty="0" smtClean="0"/>
              <a:t>Charakterystyczne da nadzoru jest stosowanie aktów usuwających skutki nieprawidłowości lub aktów nadających kierunek działalności </a:t>
            </a:r>
          </a:p>
          <a:p>
            <a:pPr algn="just"/>
            <a:r>
              <a:rPr lang="pl-PL" dirty="0" smtClean="0"/>
              <a:t>Jeżeli kontrola  jest podejmowana przez organ organizacyjnie zwierzchni  odpowiedzialny za jego zadania  i jeśli temu organowi zwierzchniemu służą środki oddziaływania władczego wobec podrzędnego w strukturze podmiotu kontrolowanego to kontrola przybiera kwalifikowaną postać nadzoru</a:t>
            </a:r>
            <a:endParaRPr lang="pl-PL" dirty="0"/>
          </a:p>
        </p:txBody>
      </p:sp>
    </p:spTree>
    <p:extLst>
      <p:ext uri="{BB962C8B-B14F-4D97-AF65-F5344CB8AC3E}">
        <p14:creationId xmlns:p14="http://schemas.microsoft.com/office/powerpoint/2010/main" val="31951367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490" y="785794"/>
            <a:ext cx="7024744" cy="1071570"/>
          </a:xfrm>
        </p:spPr>
        <p:txBody>
          <a:bodyPr/>
          <a:lstStyle/>
          <a:p>
            <a:pPr algn="ctr"/>
            <a:r>
              <a:rPr lang="pl-PL" b="1" dirty="0" smtClean="0">
                <a:solidFill>
                  <a:schemeClr val="accent2">
                    <a:lumMod val="60000"/>
                    <a:lumOff val="40000"/>
                  </a:schemeClr>
                </a:solidFill>
              </a:rPr>
              <a:t>Kontrola a nadzór</a:t>
            </a:r>
            <a:endParaRPr lang="pl-PL" dirty="0"/>
          </a:p>
        </p:txBody>
      </p:sp>
      <p:sp>
        <p:nvSpPr>
          <p:cNvPr id="3" name="Symbol zastępczy zawartości 2"/>
          <p:cNvSpPr>
            <a:spLocks noGrp="1"/>
          </p:cNvSpPr>
          <p:nvPr>
            <p:ph idx="1"/>
          </p:nvPr>
        </p:nvSpPr>
        <p:spPr>
          <a:xfrm>
            <a:off x="428596" y="2000240"/>
            <a:ext cx="8358246" cy="4286280"/>
          </a:xfrm>
        </p:spPr>
        <p:txBody>
          <a:bodyPr>
            <a:normAutofit fontScale="70000" lnSpcReduction="20000"/>
          </a:bodyPr>
          <a:lstStyle/>
          <a:p>
            <a:r>
              <a:rPr lang="pl-PL" dirty="0" smtClean="0"/>
              <a:t>Relacja nadzoru polega za to nie tylko na spostrzeganiu i ocenianiu działalności nadzorowanej, ale także na </a:t>
            </a:r>
            <a:r>
              <a:rPr lang="pl-PL" dirty="0" err="1" smtClean="0"/>
              <a:t>współadministrowaniu</a:t>
            </a:r>
            <a:r>
              <a:rPr lang="pl-PL" dirty="0" smtClean="0"/>
              <a:t> i ponoszeniu odpowiedzialności za wyniki działalności organizatorskiej organów podległych nadzorowi w dziedzinie, do której mają zastosowanie podjęte środki nadzorcze. Nadzór oznacza sytuację, w której organ nadzorujący został wyposażony w środki pozwalające wpływać na postępowanie jednostek lub organów. </a:t>
            </a:r>
          </a:p>
          <a:p>
            <a:pPr algn="just"/>
            <a:r>
              <a:rPr lang="pl-PL" b="1" dirty="0" smtClean="0"/>
              <a:t>Oznacza to tyle, co uprawnienia kontrolne z możliwością wywierania wiążącego wpływu na organy lub instytucje nadzorowane</a:t>
            </a:r>
            <a:r>
              <a:rPr lang="pl-PL" dirty="0" smtClean="0"/>
              <a:t>. Środki stosowane w ramach kontroli mają na celu wskazanie podmiotowi kontrolowanemu dyrektyw dotyczących jego postępowania w przyszłości, natomiast środki nadzorcze służą zmodyfikowaniu działalności w pożądanym przez podmiot nadzorujący kierunku.</a:t>
            </a:r>
          </a:p>
          <a:p>
            <a:r>
              <a:rPr lang="pl-PL" b="1" dirty="0" smtClean="0"/>
              <a:t>Wynika to stąd, iż nadzór jest pojęciem szerszym od kontroli. Nadzór zawsze obejmuje kontrolę, natomiast wykonywanie kontroli nie musi oznaczać zastosowanie środków nadzorczych.</a:t>
            </a:r>
          </a:p>
          <a:p>
            <a:endParaRPr lang="pl-PL"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mtClean="0"/>
              <a:t>Literatura</a:t>
            </a:r>
            <a:endParaRPr lang="pl-PL" dirty="0"/>
          </a:p>
        </p:txBody>
      </p:sp>
      <p:sp>
        <p:nvSpPr>
          <p:cNvPr id="3" name="Symbol zastępczy zawartości 2"/>
          <p:cNvSpPr>
            <a:spLocks noGrp="1"/>
          </p:cNvSpPr>
          <p:nvPr>
            <p:ph idx="1"/>
          </p:nvPr>
        </p:nvSpPr>
        <p:spPr>
          <a:xfrm>
            <a:off x="683568" y="2204864"/>
            <a:ext cx="6777317" cy="3508977"/>
          </a:xfrm>
        </p:spPr>
        <p:txBody>
          <a:bodyPr>
            <a:normAutofit fontScale="77500" lnSpcReduction="20000"/>
          </a:bodyPr>
          <a:lstStyle/>
          <a:p>
            <a:r>
              <a:rPr lang="pl-PL" dirty="0" smtClean="0"/>
              <a:t>W. Dawidowicz, </a:t>
            </a:r>
            <a:r>
              <a:rPr lang="pl-PL" i="1" dirty="0" smtClean="0"/>
              <a:t>Wstęp do nauk prawo-administracyjnych</a:t>
            </a:r>
            <a:r>
              <a:rPr lang="pl-PL" dirty="0" smtClean="0"/>
              <a:t>, Warszawa 1974, s. 105.</a:t>
            </a:r>
          </a:p>
          <a:p>
            <a:r>
              <a:rPr lang="pl-PL" dirty="0" smtClean="0"/>
              <a:t>J. </a:t>
            </a:r>
            <a:r>
              <a:rPr lang="pl-PL" dirty="0" err="1" smtClean="0"/>
              <a:t>Starościak</a:t>
            </a:r>
            <a:r>
              <a:rPr lang="pl-PL" dirty="0" smtClean="0"/>
              <a:t>, </a:t>
            </a:r>
            <a:r>
              <a:rPr lang="pl-PL" i="1" dirty="0" smtClean="0"/>
              <a:t>Prawo administracyjne</a:t>
            </a:r>
            <a:r>
              <a:rPr lang="pl-PL" dirty="0" smtClean="0"/>
              <a:t>, Warszawa </a:t>
            </a:r>
            <a:r>
              <a:rPr lang="pl-PL" dirty="0" smtClean="0"/>
              <a:t>1978.</a:t>
            </a:r>
          </a:p>
          <a:p>
            <a:pPr lvl="0"/>
            <a:r>
              <a:rPr lang="pl-PL" dirty="0"/>
              <a:t>A. </a:t>
            </a:r>
            <a:r>
              <a:rPr lang="pl-PL" dirty="0" err="1"/>
              <a:t>Błaś</a:t>
            </a:r>
            <a:r>
              <a:rPr lang="pl-PL" dirty="0"/>
              <a:t>, J. Boć, J. Jeżewski, </a:t>
            </a:r>
            <a:r>
              <a:rPr lang="pl-PL" i="1" dirty="0"/>
              <a:t>Nauka administracji</a:t>
            </a:r>
            <a:r>
              <a:rPr lang="pl-PL" dirty="0"/>
              <a:t>, Kolonia Limited 2013.</a:t>
            </a:r>
          </a:p>
          <a:p>
            <a:r>
              <a:rPr lang="pl-PL" dirty="0"/>
              <a:t>M. Kulesza, D. </a:t>
            </a:r>
            <a:r>
              <a:rPr lang="pl-PL" dirty="0" err="1"/>
              <a:t>Sześciło</a:t>
            </a:r>
            <a:r>
              <a:rPr lang="pl-PL" dirty="0"/>
              <a:t>, </a:t>
            </a:r>
            <a:r>
              <a:rPr lang="pl-PL" i="1" dirty="0"/>
              <a:t>Polityka administracyjna i zarządzanie publiczne</a:t>
            </a:r>
            <a:r>
              <a:rPr lang="pl-PL" dirty="0"/>
              <a:t>, Warszawa </a:t>
            </a:r>
            <a:r>
              <a:rPr lang="pl-PL" dirty="0" smtClean="0"/>
              <a:t>2013.</a:t>
            </a:r>
          </a:p>
          <a:p>
            <a:pPr lvl="0"/>
            <a:r>
              <a:rPr lang="pl-PL" dirty="0" smtClean="0"/>
              <a:t>D. </a:t>
            </a:r>
            <a:r>
              <a:rPr lang="pl-PL" dirty="0" err="1" smtClean="0"/>
              <a:t>Sześciło</a:t>
            </a:r>
            <a:r>
              <a:rPr lang="pl-PL" dirty="0" smtClean="0"/>
              <a:t> (red.), </a:t>
            </a:r>
            <a:r>
              <a:rPr lang="pl-PL" i="1" dirty="0" smtClean="0"/>
              <a:t>Administracja i zarządzanie publiczne. Nauka o współczesnej administracji,</a:t>
            </a:r>
            <a:r>
              <a:rPr lang="pl-PL" dirty="0" smtClean="0"/>
              <a:t> Warszawa 2014, http://rszarf.ips.uw.edu.pl/apub/podrecznik.pdf</a:t>
            </a:r>
          </a:p>
          <a:p>
            <a:pPr lvl="0"/>
            <a:r>
              <a:rPr lang="pl-PL" dirty="0"/>
              <a:t>Z. Cieślak (red.), </a:t>
            </a:r>
            <a:r>
              <a:rPr lang="pl-PL" i="1" dirty="0"/>
              <a:t>Nauka administracji,</a:t>
            </a:r>
            <a:r>
              <a:rPr lang="pl-PL" dirty="0"/>
              <a:t> Warszawa 2017</a:t>
            </a:r>
            <a:endParaRPr lang="pl-P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Linki</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hlinkClick r:id="rId2"/>
              </a:rPr>
              <a:t>https://</a:t>
            </a:r>
            <a:r>
              <a:rPr lang="pl-PL" dirty="0" smtClean="0">
                <a:hlinkClick r:id="rId2"/>
              </a:rPr>
              <a:t>www.nik.gov.pl/plik/id,12578.pdf</a:t>
            </a:r>
            <a:endParaRPr lang="pl-PL" dirty="0" smtClean="0"/>
          </a:p>
          <a:p>
            <a:r>
              <a:rPr lang="pl-PL" dirty="0" smtClean="0">
                <a:hlinkClick r:id="rId3"/>
              </a:rPr>
              <a:t>http://msp-24.pl/Sadowa-kontrola-administracji,47,5.html</a:t>
            </a:r>
            <a:endParaRPr lang="pl-PL" dirty="0" smtClean="0"/>
          </a:p>
          <a:p>
            <a:r>
              <a:rPr lang="pl-PL" dirty="0" smtClean="0">
                <a:hlinkClick r:id="rId4"/>
              </a:rPr>
              <a:t>https://pk.gov.pl/</a:t>
            </a:r>
            <a:endParaRPr lang="pl-PL" dirty="0" smtClean="0"/>
          </a:p>
          <a:p>
            <a:r>
              <a:rPr lang="pl-PL" dirty="0" smtClean="0">
                <a:hlinkClick r:id="rId5"/>
              </a:rPr>
              <a:t>http://wyborcza.pl/1,75968,18010846,Platforma_psuje_Trybunal_Konstytucyjny.html?disableRedirects=true</a:t>
            </a:r>
            <a:endParaRPr lang="pl-PL" dirty="0" smtClean="0"/>
          </a:p>
          <a:p>
            <a:r>
              <a:rPr lang="pl-PL" dirty="0" smtClean="0">
                <a:hlinkClick r:id="rId6"/>
              </a:rPr>
              <a:t>http://warszawa.wikia.com/wiki/Plik:Najwy%C5%BCsza_Izba_Kontroli_(NIK,_Filtrowa).JPG</a:t>
            </a:r>
            <a:endParaRPr lang="pl-PL" dirty="0" smtClean="0"/>
          </a:p>
          <a:p>
            <a:r>
              <a:rPr lang="pl-PL" dirty="0" smtClean="0">
                <a:hlinkClick r:id="rId7"/>
              </a:rPr>
              <a:t>http://iluminaci.com/ads/zasoby-ludzkie-inzynieria-spoleczna-xx-wieku-1/</a:t>
            </a:r>
            <a:endParaRPr lang="pl-PL" dirty="0" smtClean="0"/>
          </a:p>
          <a:p>
            <a:r>
              <a:rPr lang="pl-PL" dirty="0" smtClean="0">
                <a:hlinkClick r:id="rId8"/>
              </a:rPr>
              <a:t>https://</a:t>
            </a:r>
            <a:r>
              <a:rPr lang="pl-PL" dirty="0" smtClean="0">
                <a:hlinkClick r:id="rId8"/>
              </a:rPr>
              <a:t>wpolityce.pl/polityka/195535-irena-lipowicz-przegrala-03-ze-zdrowym-rozsadkiem</a:t>
            </a:r>
            <a:endParaRPr lang="pl-PL" dirty="0" smtClean="0"/>
          </a:p>
          <a:p>
            <a:r>
              <a:rPr lang="pl-PL" dirty="0">
                <a:hlinkClick r:id="rId9"/>
              </a:rPr>
              <a:t>http://lubimyczytac.pl/autor/91400/jan-boc</a:t>
            </a:r>
            <a:endParaRPr lang="pl-PL" dirty="0"/>
          </a:p>
          <a:p>
            <a:r>
              <a:rPr lang="pl-PL" dirty="0">
                <a:hlinkClick r:id="rId10"/>
              </a:rPr>
              <a:t>https://pl.wikipedia.org/wiki/Eugeniusz_Ochendowski</a:t>
            </a:r>
            <a:endParaRPr lang="pl-PL" dirty="0"/>
          </a:p>
          <a:p>
            <a:endParaRPr lang="pl-PL" dirty="0" smtClean="0"/>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a:solidFill>
                  <a:schemeClr val="accent2">
                    <a:lumMod val="60000"/>
                    <a:lumOff val="40000"/>
                  </a:schemeClr>
                </a:solidFill>
              </a:rPr>
              <a:t>Proces kontroli</a:t>
            </a:r>
            <a:endParaRPr lang="pl-PL" sz="3200" dirty="0"/>
          </a:p>
        </p:txBody>
      </p:sp>
      <p:sp>
        <p:nvSpPr>
          <p:cNvPr id="3" name="Symbol zastępczy zawartości 2"/>
          <p:cNvSpPr>
            <a:spLocks noGrp="1"/>
          </p:cNvSpPr>
          <p:nvPr>
            <p:ph idx="1"/>
          </p:nvPr>
        </p:nvSpPr>
        <p:spPr/>
        <p:txBody>
          <a:bodyPr>
            <a:normAutofit fontScale="92500" lnSpcReduction="10000"/>
          </a:bodyPr>
          <a:lstStyle/>
          <a:p>
            <a:pPr algn="just"/>
            <a:r>
              <a:rPr lang="pl-PL" dirty="0"/>
              <a:t>Kontrola </a:t>
            </a:r>
            <a:r>
              <a:rPr lang="pl-PL" dirty="0" smtClean="0"/>
              <a:t>koncentruje  </a:t>
            </a:r>
            <a:r>
              <a:rPr lang="pl-PL" dirty="0"/>
              <a:t>się zatem na </a:t>
            </a:r>
            <a:r>
              <a:rPr lang="pl-PL" dirty="0" smtClean="0"/>
              <a:t>identyfikacji  </a:t>
            </a:r>
            <a:r>
              <a:rPr lang="pl-PL" dirty="0"/>
              <a:t>nieprawidłowości i patologii, </a:t>
            </a:r>
            <a:r>
              <a:rPr lang="pl-PL" dirty="0" smtClean="0"/>
              <a:t>dotyczących przede </a:t>
            </a:r>
            <a:r>
              <a:rPr lang="pl-PL" dirty="0"/>
              <a:t>wszystkim </a:t>
            </a:r>
            <a:r>
              <a:rPr lang="pl-PL" dirty="0" smtClean="0"/>
              <a:t>naruszenia przez </a:t>
            </a:r>
            <a:r>
              <a:rPr lang="pl-PL" dirty="0"/>
              <a:t>urzędników prawa i innych </a:t>
            </a:r>
            <a:r>
              <a:rPr lang="pl-PL" dirty="0" smtClean="0"/>
              <a:t>wiążących </a:t>
            </a:r>
            <a:r>
              <a:rPr lang="pl-PL" dirty="0"/>
              <a:t>ich procedur, i im przeciwdziałaniu. </a:t>
            </a:r>
            <a:endParaRPr lang="pl-PL" dirty="0" smtClean="0"/>
          </a:p>
          <a:p>
            <a:pPr algn="just"/>
            <a:r>
              <a:rPr lang="pl-PL" dirty="0" smtClean="0"/>
              <a:t>Istotnym elementem </a:t>
            </a:r>
            <a:r>
              <a:rPr lang="pl-PL" dirty="0"/>
              <a:t>tego procesu jest kontrola </a:t>
            </a:r>
            <a:r>
              <a:rPr lang="pl-PL" dirty="0" smtClean="0"/>
              <a:t>wydatków </a:t>
            </a:r>
            <a:r>
              <a:rPr lang="pl-PL" dirty="0"/>
              <a:t>skoncentrowana na badaniu, czy pieniądze publiczne zostały zagospodarowane w sposób zgodny z ustalonym wcześniej planem i z </a:t>
            </a:r>
            <a:r>
              <a:rPr lang="pl-PL" dirty="0" smtClean="0"/>
              <a:t>zachowaniem </a:t>
            </a:r>
            <a:r>
              <a:rPr lang="pl-PL" dirty="0"/>
              <a:t>procedur ich wydatkowania</a:t>
            </a:r>
          </a:p>
        </p:txBody>
      </p:sp>
    </p:spTree>
    <p:extLst>
      <p:ext uri="{BB962C8B-B14F-4D97-AF65-F5344CB8AC3E}">
        <p14:creationId xmlns:p14="http://schemas.microsoft.com/office/powerpoint/2010/main" val="1522886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490" y="1027664"/>
            <a:ext cx="7024744" cy="601136"/>
          </a:xfrm>
        </p:spPr>
        <p:txBody>
          <a:bodyPr>
            <a:normAutofit/>
          </a:bodyPr>
          <a:lstStyle/>
          <a:p>
            <a:pPr algn="ctr"/>
            <a:r>
              <a:rPr lang="pl-PL" sz="3200" b="1" dirty="0" smtClean="0">
                <a:solidFill>
                  <a:schemeClr val="accent2">
                    <a:lumMod val="60000"/>
                    <a:lumOff val="40000"/>
                  </a:schemeClr>
                </a:solidFill>
              </a:rPr>
              <a:t>System kontroli</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a:xfrm>
            <a:off x="1043608" y="1988840"/>
            <a:ext cx="6777201" cy="3843789"/>
          </a:xfrm>
        </p:spPr>
        <p:txBody>
          <a:bodyPr>
            <a:noAutofit/>
          </a:bodyPr>
          <a:lstStyle/>
          <a:p>
            <a:pPr algn="just"/>
            <a:r>
              <a:rPr lang="pl-PL" dirty="0" smtClean="0"/>
              <a:t>Dotyczy wewnętrznie zespolonych wartości określających zadania kontroli, warunki prawidłowej organizacji , funkcjonowania kontroli, organizację podmiotów kontrolujących, zasięg przedmiotowy i podmiotowy kontroli oraz skutki kontroli</a:t>
            </a:r>
          </a:p>
          <a:p>
            <a:pPr algn="just"/>
            <a:r>
              <a:rPr lang="pl-PL" dirty="0" smtClean="0"/>
              <a:t>Cały system kontroli jest oparty na podstawowym celu kontroli jakim jest zapewnienie zgodności działania z prawem</a:t>
            </a:r>
            <a:endParaRPr lang="pl-PL" dirty="0"/>
          </a:p>
        </p:txBody>
      </p:sp>
    </p:spTree>
    <p:extLst>
      <p:ext uri="{BB962C8B-B14F-4D97-AF65-F5344CB8AC3E}">
        <p14:creationId xmlns:p14="http://schemas.microsoft.com/office/powerpoint/2010/main" val="3244605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200" b="1" dirty="0" smtClean="0">
                <a:solidFill>
                  <a:schemeClr val="accent2">
                    <a:lumMod val="60000"/>
                    <a:lumOff val="40000"/>
                  </a:schemeClr>
                </a:solidFill>
              </a:rPr>
              <a:t>Rozrost kontroli </a:t>
            </a:r>
            <a:endParaRPr lang="pl-PL" sz="3200" b="1" dirty="0">
              <a:solidFill>
                <a:schemeClr val="accent2">
                  <a:lumMod val="60000"/>
                  <a:lumOff val="40000"/>
                </a:schemeClr>
              </a:solidFill>
            </a:endParaRPr>
          </a:p>
        </p:txBody>
      </p:sp>
      <p:sp>
        <p:nvSpPr>
          <p:cNvPr id="3" name="Symbol zastępczy zawartości 2"/>
          <p:cNvSpPr>
            <a:spLocks noGrp="1"/>
          </p:cNvSpPr>
          <p:nvPr>
            <p:ph idx="1"/>
          </p:nvPr>
        </p:nvSpPr>
        <p:spPr/>
        <p:txBody>
          <a:bodyPr>
            <a:normAutofit/>
          </a:bodyPr>
          <a:lstStyle/>
          <a:p>
            <a:pPr algn="just"/>
            <a:r>
              <a:rPr lang="pl-PL" sz="2200" dirty="0" smtClean="0"/>
              <a:t>Zarówno administracja, jak i system kontroli przejawia tendencje do rozrostu</a:t>
            </a:r>
          </a:p>
          <a:p>
            <a:pPr algn="just"/>
            <a:r>
              <a:rPr lang="pl-PL" sz="2200" dirty="0" smtClean="0"/>
              <a:t>Rozrost kontroli jest spowodowany</a:t>
            </a:r>
          </a:p>
          <a:p>
            <a:pPr marL="525780" indent="-457200" algn="just">
              <a:buAutoNum type="alphaLcParenR"/>
            </a:pPr>
            <a:r>
              <a:rPr lang="pl-PL" sz="2200" dirty="0" smtClean="0"/>
              <a:t>większą liczbą jednostek kontrolujących, </a:t>
            </a:r>
          </a:p>
          <a:p>
            <a:pPr marL="525780" indent="-457200" algn="just">
              <a:buAutoNum type="alphaLcParenR"/>
            </a:pPr>
            <a:r>
              <a:rPr lang="pl-PL" sz="2200" dirty="0" smtClean="0"/>
              <a:t>zwiększeniem aparatu wykonawczego w obrębie tego samego rodzaju kontroli </a:t>
            </a:r>
          </a:p>
          <a:p>
            <a:pPr marL="525780" indent="-457200" algn="just">
              <a:buAutoNum type="alphaLcParenR"/>
            </a:pPr>
            <a:r>
              <a:rPr lang="pl-PL" sz="2200" dirty="0" smtClean="0"/>
              <a:t>więcej rodzajów kontroli,</a:t>
            </a:r>
          </a:p>
          <a:p>
            <a:pPr marL="525780" indent="-457200" algn="just">
              <a:buAutoNum type="alphaLcParenR"/>
            </a:pPr>
            <a:r>
              <a:rPr lang="pl-PL" sz="2200" dirty="0" smtClean="0"/>
              <a:t>zwiększenie zasięgu kontroli w określonym rodzaju kontroli.</a:t>
            </a:r>
          </a:p>
          <a:p>
            <a:pPr marL="525780" indent="-457200" algn="just">
              <a:buAutoNum type="alphaLcParenR"/>
            </a:pPr>
            <a:endParaRPr lang="pl-PL" dirty="0"/>
          </a:p>
        </p:txBody>
      </p:sp>
    </p:spTree>
    <p:extLst>
      <p:ext uri="{BB962C8B-B14F-4D97-AF65-F5344CB8AC3E}">
        <p14:creationId xmlns:p14="http://schemas.microsoft.com/office/powerpoint/2010/main" val="2182244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400" b="1" dirty="0" smtClean="0">
                <a:solidFill>
                  <a:schemeClr val="accent2">
                    <a:lumMod val="40000"/>
                    <a:lumOff val="60000"/>
                  </a:schemeClr>
                </a:solidFill>
              </a:rPr>
              <a:t>Zalety zintensyfikowania kontroli</a:t>
            </a:r>
            <a:endParaRPr lang="pl-PL" sz="3400" b="1" dirty="0">
              <a:solidFill>
                <a:schemeClr val="accent2">
                  <a:lumMod val="40000"/>
                  <a:lumOff val="60000"/>
                </a:schemeClr>
              </a:solidFill>
            </a:endParaRPr>
          </a:p>
        </p:txBody>
      </p:sp>
      <p:sp>
        <p:nvSpPr>
          <p:cNvPr id="3" name="Symbol zastępczy zawartości 2"/>
          <p:cNvSpPr>
            <a:spLocks noGrp="1"/>
          </p:cNvSpPr>
          <p:nvPr>
            <p:ph idx="1"/>
          </p:nvPr>
        </p:nvSpPr>
        <p:spPr/>
        <p:txBody>
          <a:bodyPr>
            <a:normAutofit fontScale="85000" lnSpcReduction="10000"/>
          </a:bodyPr>
          <a:lstStyle/>
          <a:p>
            <a:pPr algn="just"/>
            <a:r>
              <a:rPr lang="pl-PL" dirty="0" smtClean="0"/>
              <a:t>rozbudowana kontrola społeczna,</a:t>
            </a:r>
          </a:p>
          <a:p>
            <a:pPr algn="just"/>
            <a:r>
              <a:rPr lang="pl-PL" dirty="0" smtClean="0"/>
              <a:t>wprowadzenie kontroli społecznej nad działaniami administracji,</a:t>
            </a:r>
          </a:p>
          <a:p>
            <a:pPr algn="just"/>
            <a:r>
              <a:rPr lang="pl-PL" dirty="0" smtClean="0"/>
              <a:t>upowszechnienie wartości uznawanych powszechnie za korzystne dla społeczeństwa i państwa </a:t>
            </a:r>
          </a:p>
          <a:p>
            <a:pPr algn="just"/>
            <a:r>
              <a:rPr lang="pl-PL" dirty="0" smtClean="0"/>
              <a:t>zmniejszenie stanu bezrobocia w państwie </a:t>
            </a:r>
          </a:p>
          <a:p>
            <a:pPr algn="just"/>
            <a:r>
              <a:rPr lang="pl-PL" dirty="0" smtClean="0"/>
              <a:t>budowa społecznej opinii iż poszerzenie czy zintensyfikowanie kontroli daje sensowne rezultaty utwierdzające przekonanie o możliwości realizacji aktywnych przedsięwzięć administracji publicznej</a:t>
            </a:r>
            <a:endParaRPr lang="pl-PL" dirty="0"/>
          </a:p>
        </p:txBody>
      </p:sp>
    </p:spTree>
    <p:extLst>
      <p:ext uri="{BB962C8B-B14F-4D97-AF65-F5344CB8AC3E}">
        <p14:creationId xmlns:p14="http://schemas.microsoft.com/office/powerpoint/2010/main" val="5032692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754</TotalTime>
  <Words>3721</Words>
  <Application>Microsoft Office PowerPoint</Application>
  <PresentationFormat>Pokaz na ekranie (4:3)</PresentationFormat>
  <Paragraphs>290</Paragraphs>
  <Slides>53</Slides>
  <Notes>0</Notes>
  <HiddenSlides>0</HiddenSlides>
  <MMClips>0</MMClips>
  <ScaleCrop>false</ScaleCrop>
  <HeadingPairs>
    <vt:vector size="4" baseType="variant">
      <vt:variant>
        <vt:lpstr>Motyw</vt:lpstr>
      </vt:variant>
      <vt:variant>
        <vt:i4>1</vt:i4>
      </vt:variant>
      <vt:variant>
        <vt:lpstr>Tytuły slajdów</vt:lpstr>
      </vt:variant>
      <vt:variant>
        <vt:i4>53</vt:i4>
      </vt:variant>
    </vt:vector>
  </HeadingPairs>
  <TitlesOfParts>
    <vt:vector size="54" baseType="lpstr">
      <vt:lpstr>Austin</vt:lpstr>
      <vt:lpstr>Nauka administracja </vt:lpstr>
      <vt:lpstr>Proces kontroli</vt:lpstr>
      <vt:lpstr>Pojęcie kontroli</vt:lpstr>
      <vt:lpstr>Proces kontroli</vt:lpstr>
      <vt:lpstr>Etapy kontroli</vt:lpstr>
      <vt:lpstr>Proces kontroli</vt:lpstr>
      <vt:lpstr>System kontroli</vt:lpstr>
      <vt:lpstr>Rozrost kontroli </vt:lpstr>
      <vt:lpstr>Zalety zintensyfikowania kontroli</vt:lpstr>
      <vt:lpstr>Po co jest kontrola czyli o zadaniach w obrębie kontroli</vt:lpstr>
      <vt:lpstr>Podmioty przeprowadzające kontrolę</vt:lpstr>
      <vt:lpstr>Podmioty przeprowadzające kontrolę</vt:lpstr>
      <vt:lpstr>Podmioty poddawane kontroli</vt:lpstr>
      <vt:lpstr>Rodzaje kontroli</vt:lpstr>
      <vt:lpstr>Kryteria kontroli</vt:lpstr>
      <vt:lpstr>Kryteria kontroli c.d.</vt:lpstr>
      <vt:lpstr>Kontrola zewnętrzna a wewnętrzna </vt:lpstr>
      <vt:lpstr>Zadanie</vt:lpstr>
      <vt:lpstr>Kontrola wewnętrzna  sensu srticto i largo</vt:lpstr>
      <vt:lpstr>Podział kontroli (wewnętrznej)</vt:lpstr>
      <vt:lpstr>Działy administracji rządowej  (art. 5 ustawy z dnia 4 .09. 1997 r. o działach administracji rządowej </vt:lpstr>
      <vt:lpstr>Kontrola międzyresortowa</vt:lpstr>
      <vt:lpstr>Kontrola w administracji rządowej  (ustawa z dnia 15.07 2011 r. o kontroli w administracji rządowej)</vt:lpstr>
      <vt:lpstr>Kontrola w administracji rządowej  (ustawa z dnia 15.07 2011 r. o kontroli w administracji rządowej)</vt:lpstr>
      <vt:lpstr>Kontrola w administracji rządowej  (ustawa z dnia 15.07 2011 r. o kontroli w administracji rządowej)</vt:lpstr>
      <vt:lpstr>Kontrola w administracji rządowej  (ustawa z dnia 15.07 2011 r. o kontroli w administracji rządowej)</vt:lpstr>
      <vt:lpstr>Kontrola w administracji rządowej  (ustawa z dnia 15.07 2011 r. o kontroli w administracji rządowej)</vt:lpstr>
      <vt:lpstr>Kontrola zewnętrzna  </vt:lpstr>
      <vt:lpstr>Kontrola zewnętrzna</vt:lpstr>
      <vt:lpstr>Kontrola parlamentarna </vt:lpstr>
      <vt:lpstr>Kontrola NIK Ustawa z dnia 23.12 1994 r. o Najwyższej Izbie Kontroli</vt:lpstr>
      <vt:lpstr>Kontrola NIK Ustawa z dnia 23.12 1994 r. o Najwyższej Izbie Kontroli</vt:lpstr>
      <vt:lpstr>Kontrola sądowa</vt:lpstr>
      <vt:lpstr>Kontrola RPO  Ustawa z dnia 15 lipca 1987 r. o Rzeczniku Praw Obywatelskich</vt:lpstr>
      <vt:lpstr>Kontrola TK</vt:lpstr>
      <vt:lpstr>Kontrola RPO Ustawa z dnia 15 lipca 1987 r. o Rzeczniku Praw Obywatelskich </vt:lpstr>
      <vt:lpstr>Kontrola NIK Ustawa z dnia 23.12 1994 r. o Najwyższej Izbie Kontroli</vt:lpstr>
      <vt:lpstr>Kontrola kontroli</vt:lpstr>
      <vt:lpstr>Nowa koncepcja kontroli </vt:lpstr>
      <vt:lpstr>Audyt wewnętrzny</vt:lpstr>
      <vt:lpstr>Cechy audytu wewnętrznego</vt:lpstr>
      <vt:lpstr>Cechy audytu wewnętrznego</vt:lpstr>
      <vt:lpstr>Zarządzanie jakością</vt:lpstr>
      <vt:lpstr>Skutki rozrostu kontroli</vt:lpstr>
      <vt:lpstr>Kontrola a inne więzi ustrojowe</vt:lpstr>
      <vt:lpstr>Kierowanie</vt:lpstr>
      <vt:lpstr>Nadzór</vt:lpstr>
      <vt:lpstr>Nadzór a kierownictwo</vt:lpstr>
      <vt:lpstr>Nadzór a kierownictwo</vt:lpstr>
      <vt:lpstr>Kontrola a nadzór</vt:lpstr>
      <vt:lpstr>Kontrola a nadzór</vt:lpstr>
      <vt:lpstr>Literatura</vt:lpstr>
      <vt:lpstr>Linki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Nauka administracja</dc:title>
  <dc:creator>Justyna Mielczarek</dc:creator>
  <cp:lastModifiedBy>Justyna Mielczarek</cp:lastModifiedBy>
  <cp:revision>25</cp:revision>
  <dcterms:created xsi:type="dcterms:W3CDTF">2019-05-22T05:15:47Z</dcterms:created>
  <dcterms:modified xsi:type="dcterms:W3CDTF">2019-05-24T07:39:26Z</dcterms:modified>
</cp:coreProperties>
</file>