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81" r:id="rId4"/>
    <p:sldId id="282" r:id="rId5"/>
    <p:sldId id="259" r:id="rId6"/>
    <p:sldId id="260" r:id="rId7"/>
    <p:sldId id="261" r:id="rId8"/>
    <p:sldId id="283" r:id="rId9"/>
    <p:sldId id="284" r:id="rId10"/>
    <p:sldId id="285" r:id="rId11"/>
    <p:sldId id="262" r:id="rId12"/>
    <p:sldId id="258" r:id="rId13"/>
    <p:sldId id="266" r:id="rId14"/>
    <p:sldId id="277" r:id="rId15"/>
    <p:sldId id="263" r:id="rId16"/>
    <p:sldId id="264" r:id="rId17"/>
    <p:sldId id="265" r:id="rId18"/>
    <p:sldId id="267" r:id="rId19"/>
    <p:sldId id="269" r:id="rId20"/>
    <p:sldId id="278" r:id="rId21"/>
    <p:sldId id="279" r:id="rId22"/>
    <p:sldId id="270" r:id="rId23"/>
    <p:sldId id="271" r:id="rId24"/>
    <p:sldId id="273" r:id="rId25"/>
    <p:sldId id="268" r:id="rId26"/>
    <p:sldId id="287" r:id="rId27"/>
    <p:sldId id="274" r:id="rId28"/>
    <p:sldId id="276" r:id="rId29"/>
    <p:sldId id="280" r:id="rId30"/>
    <p:sldId id="288" r:id="rId31"/>
    <p:sldId id="289" r:id="rId32"/>
    <p:sldId id="290" r:id="rId33"/>
    <p:sldId id="291" r:id="rId34"/>
    <p:sldId id="292" r:id="rId35"/>
    <p:sldId id="293" r:id="rId36"/>
    <p:sldId id="286" r:id="rId37"/>
    <p:sldId id="275" r:id="rId3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7" autoAdjust="0"/>
    <p:restoredTop sz="94660"/>
  </p:normalViewPr>
  <p:slideViewPr>
    <p:cSldViewPr>
      <p:cViewPr>
        <p:scale>
          <a:sx n="60" d="100"/>
          <a:sy n="60" d="100"/>
        </p:scale>
        <p:origin x="-3084" y="-11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B9F590-4EEB-41E9-AC5D-3BD3BD915CF1}" type="datetimeFigureOut">
              <a:rPr lang="pl-PL" smtClean="0"/>
              <a:pPr/>
              <a:t>2019-05-24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04BA22-E7F0-45AC-83EF-CD1C4028E7EE}" type="slidenum">
              <a:rPr lang="pl-PL" smtClean="0"/>
              <a:pPr/>
              <a:t>‹#›</a:t>
            </a:fld>
            <a:endParaRPr lang="pl-PL"/>
          </a:p>
        </p:txBody>
      </p:sp>
    </p:spTree>
    <p:extLst>
      <p:ext uri="{BB962C8B-B14F-4D97-AF65-F5344CB8AC3E}">
        <p14:creationId xmlns:p14="http://schemas.microsoft.com/office/powerpoint/2010/main" val="537061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CDCAEAD-5367-4094-BC91-006941B76B13}" type="datetimeFigureOut">
              <a:rPr lang="pl-PL" smtClean="0"/>
              <a:pPr/>
              <a:t>2019-05-24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3BBA604-9A31-4201-97A5-4AFD4816F621}"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CAEAD-5367-4094-BC91-006941B76B13}" type="datetimeFigureOut">
              <a:rPr lang="pl-PL" smtClean="0"/>
              <a:pPr/>
              <a:t>2019-05-24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BA604-9A31-4201-97A5-4AFD4816F62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7158" y="714357"/>
            <a:ext cx="8101042" cy="2857519"/>
          </a:xfrm>
        </p:spPr>
        <p:txBody>
          <a:bodyPr/>
          <a:lstStyle/>
          <a:p>
            <a:r>
              <a:rPr lang="pl-PL" b="1" dirty="0" smtClean="0"/>
              <a:t>Nauka administracji</a:t>
            </a:r>
            <a:endParaRPr lang="pl-PL" b="1" dirty="0"/>
          </a:p>
        </p:txBody>
      </p:sp>
      <p:sp>
        <p:nvSpPr>
          <p:cNvPr id="3" name="Podtytuł 2"/>
          <p:cNvSpPr>
            <a:spLocks noGrp="1"/>
          </p:cNvSpPr>
          <p:nvPr>
            <p:ph type="subTitle" idx="1"/>
          </p:nvPr>
        </p:nvSpPr>
        <p:spPr>
          <a:xfrm>
            <a:off x="1371600" y="3886200"/>
            <a:ext cx="7343804" cy="1614502"/>
          </a:xfrm>
        </p:spPr>
        <p:txBody>
          <a:bodyPr/>
          <a:lstStyle/>
          <a:p>
            <a:r>
              <a:rPr lang="pl-PL" b="1" dirty="0" smtClean="0"/>
              <a:t>Nauka administracji jako przedmiot badań</a:t>
            </a:r>
            <a:br>
              <a:rPr lang="pl-PL" b="1" dirty="0" smtClean="0"/>
            </a:br>
            <a:r>
              <a:rPr lang="pl-PL" b="1" dirty="0" smtClean="0"/>
              <a:t>Polityka administracyjna</a:t>
            </a:r>
            <a:endParaRPr lang="pl-PL"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6">
                    <a:lumMod val="75000"/>
                  </a:schemeClr>
                </a:solidFill>
              </a:rPr>
              <a:t>Pojęcie nauka administracji</a:t>
            </a:r>
            <a:br>
              <a:rPr lang="pl-PL" b="1" dirty="0" smtClean="0">
                <a:solidFill>
                  <a:schemeClr val="accent6">
                    <a:lumMod val="75000"/>
                  </a:schemeClr>
                </a:solidFill>
              </a:rPr>
            </a:br>
            <a:r>
              <a:rPr lang="pl-PL" b="1" dirty="0" smtClean="0">
                <a:solidFill>
                  <a:schemeClr val="accent6">
                    <a:lumMod val="75000"/>
                  </a:schemeClr>
                </a:solidFill>
              </a:rPr>
              <a:t>koncepcje polskich uczonych XX w.</a:t>
            </a:r>
            <a:endParaRPr lang="pl-PL" b="1" dirty="0"/>
          </a:p>
        </p:txBody>
      </p:sp>
      <p:sp>
        <p:nvSpPr>
          <p:cNvPr id="3" name="Symbol zastępczy zawartości 2"/>
          <p:cNvSpPr>
            <a:spLocks noGrp="1"/>
          </p:cNvSpPr>
          <p:nvPr>
            <p:ph idx="1"/>
          </p:nvPr>
        </p:nvSpPr>
        <p:spPr/>
        <p:txBody>
          <a:bodyPr>
            <a:noAutofit/>
          </a:bodyPr>
          <a:lstStyle/>
          <a:p>
            <a:pPr algn="just"/>
            <a:r>
              <a:rPr lang="pl-PL" sz="2400" dirty="0" smtClean="0"/>
              <a:t>W. L Jaworski – wyróżniał wieloaspektowe podejście do współczesnej uczonemu administracji; koncepcję Jaworskiego cechuje odrębność w stosunku do innych pozycji ówczesnej nauki prawa administracyjnego.</a:t>
            </a:r>
          </a:p>
          <a:p>
            <a:pPr algn="just"/>
            <a:r>
              <a:rPr lang="pl-PL" sz="2400" dirty="0" smtClean="0"/>
              <a:t> J. </a:t>
            </a:r>
            <a:r>
              <a:rPr lang="pl-PL" sz="2400" dirty="0" err="1" smtClean="0"/>
              <a:t>Starościak</a:t>
            </a:r>
            <a:r>
              <a:rPr lang="pl-PL" sz="2400" dirty="0" smtClean="0"/>
              <a:t> – uczony ten do zakresu nauki administracyjnych zaliczył nie tylko naukę administracji i naukę prawa administracyjnego, ale również historie administracji, czy informatykę administracyjną.</a:t>
            </a:r>
          </a:p>
          <a:p>
            <a:pPr algn="just"/>
            <a:r>
              <a:rPr lang="pl-PL" sz="2400" dirty="0" smtClean="0"/>
              <a:t>T. Skoczny – uważał administrację za naukę i sztukę; według niego metodą badawczą właściwą dla nauki administracji jako samodzielnej dyscypliny naukowej, może być każda metoda, możliwa do zbadania nauki społecznej.</a:t>
            </a:r>
            <a:endParaRPr lang="pl-P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solidFill>
                  <a:schemeClr val="accent3">
                    <a:lumMod val="20000"/>
                    <a:lumOff val="80000"/>
                  </a:schemeClr>
                </a:solidFill>
              </a:rPr>
              <a:t>Nurt nauk społecznych  </a:t>
            </a:r>
            <a:br>
              <a:rPr lang="pl-PL" b="1" dirty="0" smtClean="0">
                <a:solidFill>
                  <a:schemeClr val="accent3">
                    <a:lumMod val="20000"/>
                    <a:lumOff val="80000"/>
                  </a:schemeClr>
                </a:solidFill>
              </a:rPr>
            </a:br>
            <a:r>
              <a:rPr lang="pl-PL" sz="2200" b="1" dirty="0" smtClean="0">
                <a:solidFill>
                  <a:schemeClr val="accent3">
                    <a:lumMod val="20000"/>
                    <a:lumOff val="80000"/>
                  </a:schemeClr>
                </a:solidFill>
              </a:rPr>
              <a:t>(nurt nauk pokrewnych)</a:t>
            </a:r>
            <a:endParaRPr lang="pl-PL" sz="2200" b="1" dirty="0">
              <a:solidFill>
                <a:schemeClr val="accent3">
                  <a:lumMod val="20000"/>
                  <a:lumOff val="80000"/>
                </a:schemeClr>
              </a:solidFill>
            </a:endParaRPr>
          </a:p>
        </p:txBody>
      </p:sp>
      <p:sp>
        <p:nvSpPr>
          <p:cNvPr id="3" name="Symbol zastępczy zawartości 2"/>
          <p:cNvSpPr>
            <a:spLocks noGrp="1"/>
          </p:cNvSpPr>
          <p:nvPr>
            <p:ph idx="1"/>
          </p:nvPr>
        </p:nvSpPr>
        <p:spPr>
          <a:xfrm>
            <a:off x="214282" y="1500175"/>
            <a:ext cx="8643998" cy="4572032"/>
          </a:xfrm>
        </p:spPr>
        <p:txBody>
          <a:bodyPr>
            <a:normAutofit/>
          </a:bodyPr>
          <a:lstStyle/>
          <a:p>
            <a:pPr algn="just"/>
            <a:r>
              <a:rPr lang="pl-PL" sz="2400" dirty="0" smtClean="0"/>
              <a:t>Koncepcja powstała w Stanach Zjednoczonych na początku XX w.</a:t>
            </a:r>
          </a:p>
          <a:p>
            <a:pPr algn="just"/>
            <a:r>
              <a:rPr lang="pl-PL" sz="2400" dirty="0" smtClean="0"/>
              <a:t>Jest najczęściej identyfikowana z socjologią, politologią, nauką organizacji i zarządzania, psychologią społeczną, cybernetyką itp.; dotyczy m.in. badania organizacji pracy, sposobu działania czy struktury administracyjnej, działań zorganizowanych – dorobek Taylora, </a:t>
            </a:r>
            <a:r>
              <a:rPr lang="pl-PL" sz="2400" dirty="0" err="1" smtClean="0"/>
              <a:t>Fayola</a:t>
            </a:r>
            <a:r>
              <a:rPr lang="pl-PL" sz="2400" dirty="0" smtClean="0"/>
              <a:t> – szczególne znaczenie nauk o zarządzaniu i szkół tj. naukowego zarządzania, szkoły administracyjnej, szkoły stosunków międzyludzkich; znaczenie osiągnięć socjologii, w tym koncepcji M. Webera oraz metod badawczych wypracowanych  w ramach nauki socjologii.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FFC000"/>
                </a:solidFill>
              </a:rPr>
              <a:t>Pojęcie nauki administracji</a:t>
            </a:r>
            <a:endParaRPr lang="pl-PL" dirty="0">
              <a:solidFill>
                <a:srgbClr val="FFC000"/>
              </a:solidFill>
            </a:endParaRPr>
          </a:p>
        </p:txBody>
      </p:sp>
      <p:graphicFrame>
        <p:nvGraphicFramePr>
          <p:cNvPr id="4" name="Symbol zastępczy zawartości 3"/>
          <p:cNvGraphicFramePr>
            <a:graphicFrameLocks noGrp="1"/>
          </p:cNvGraphicFramePr>
          <p:nvPr>
            <p:ph idx="1"/>
          </p:nvPr>
        </p:nvGraphicFramePr>
        <p:xfrm>
          <a:off x="357156" y="1643050"/>
          <a:ext cx="8301040" cy="3792872"/>
        </p:xfrm>
        <a:graphic>
          <a:graphicData uri="http://schemas.openxmlformats.org/drawingml/2006/table">
            <a:tbl>
              <a:tblPr firstRow="1" bandRow="1">
                <a:tableStyleId>{5C22544A-7EE6-4342-B048-85BDC9FD1C3A}</a:tableStyleId>
              </a:tblPr>
              <a:tblGrid>
                <a:gridCol w="1660208"/>
                <a:gridCol w="1660208"/>
                <a:gridCol w="1660208"/>
                <a:gridCol w="1660208"/>
                <a:gridCol w="1660208"/>
              </a:tblGrid>
              <a:tr h="559598">
                <a:tc>
                  <a:txBody>
                    <a:bodyPr/>
                    <a:lstStyle/>
                    <a:p>
                      <a:pPr algn="ctr"/>
                      <a:endParaRPr lang="pl-PL" sz="1800" dirty="0"/>
                    </a:p>
                  </a:txBody>
                  <a:tcPr/>
                </a:tc>
                <a:tc>
                  <a:txBody>
                    <a:bodyPr/>
                    <a:lstStyle/>
                    <a:p>
                      <a:pPr algn="ctr"/>
                      <a:r>
                        <a:rPr lang="pl-PL" dirty="0" smtClean="0">
                          <a:solidFill>
                            <a:schemeClr val="tx1"/>
                          </a:solidFill>
                        </a:rPr>
                        <a:t>Zakres badań</a:t>
                      </a:r>
                      <a:endParaRPr lang="pl-PL" dirty="0">
                        <a:solidFill>
                          <a:schemeClr val="tx1"/>
                        </a:solidFill>
                      </a:endParaRPr>
                    </a:p>
                  </a:txBody>
                  <a:tcPr/>
                </a:tc>
                <a:tc>
                  <a:txBody>
                    <a:bodyPr/>
                    <a:lstStyle/>
                    <a:p>
                      <a:pPr algn="ctr"/>
                      <a:r>
                        <a:rPr lang="pl-PL" dirty="0" smtClean="0">
                          <a:solidFill>
                            <a:schemeClr val="tx1"/>
                          </a:solidFill>
                        </a:rPr>
                        <a:t>Język</a:t>
                      </a:r>
                      <a:endParaRPr lang="pl-PL" dirty="0">
                        <a:solidFill>
                          <a:schemeClr val="tx1"/>
                        </a:solidFill>
                      </a:endParaRPr>
                    </a:p>
                  </a:txBody>
                  <a:tcPr/>
                </a:tc>
                <a:tc>
                  <a:txBody>
                    <a:bodyPr/>
                    <a:lstStyle/>
                    <a:p>
                      <a:pPr algn="ctr"/>
                      <a:r>
                        <a:rPr lang="pl-PL" dirty="0" smtClean="0">
                          <a:solidFill>
                            <a:schemeClr val="tx1"/>
                          </a:solidFill>
                        </a:rPr>
                        <a:t>Pojęcia</a:t>
                      </a:r>
                      <a:endParaRPr lang="pl-PL" dirty="0">
                        <a:solidFill>
                          <a:schemeClr val="tx1"/>
                        </a:solidFill>
                      </a:endParaRPr>
                    </a:p>
                  </a:txBody>
                  <a:tcPr/>
                </a:tc>
                <a:tc>
                  <a:txBody>
                    <a:bodyPr/>
                    <a:lstStyle/>
                    <a:p>
                      <a:pPr algn="ctr"/>
                      <a:r>
                        <a:rPr lang="pl-PL" dirty="0" smtClean="0">
                          <a:solidFill>
                            <a:schemeClr val="tx1"/>
                          </a:solidFill>
                        </a:rPr>
                        <a:t>Metody badawcze</a:t>
                      </a:r>
                      <a:endParaRPr lang="pl-PL" dirty="0">
                        <a:solidFill>
                          <a:schemeClr val="tx1"/>
                        </a:solidFill>
                      </a:endParaRPr>
                    </a:p>
                  </a:txBody>
                  <a:tcPr/>
                </a:tc>
              </a:tr>
              <a:tr h="559598">
                <a:tc>
                  <a:txBody>
                    <a:bodyPr/>
                    <a:lstStyle/>
                    <a:p>
                      <a:pPr algn="ctr"/>
                      <a:r>
                        <a:rPr lang="pl-PL" sz="1800" b="1" dirty="0" smtClean="0"/>
                        <a:t>Historia</a:t>
                      </a:r>
                      <a:endParaRPr lang="pl-PL" sz="1800" b="1" dirty="0"/>
                    </a:p>
                  </a:txBody>
                  <a:tcPr/>
                </a:tc>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a:p>
                  </a:txBody>
                  <a:tcPr/>
                </a:tc>
              </a:tr>
              <a:tr h="559598">
                <a:tc>
                  <a:txBody>
                    <a:bodyPr/>
                    <a:lstStyle/>
                    <a:p>
                      <a:pPr algn="ctr"/>
                      <a:r>
                        <a:rPr lang="pl-PL" sz="1800" b="1" dirty="0" smtClean="0"/>
                        <a:t>Socjologia</a:t>
                      </a:r>
                      <a:endParaRPr lang="pl-PL" sz="1800" b="1" dirty="0"/>
                    </a:p>
                  </a:txBody>
                  <a:tcPr/>
                </a:tc>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a:p>
                  </a:txBody>
                  <a:tcPr/>
                </a:tc>
              </a:tr>
              <a:tr h="559598">
                <a:tc>
                  <a:txBody>
                    <a:bodyPr/>
                    <a:lstStyle/>
                    <a:p>
                      <a:pPr algn="ctr"/>
                      <a:r>
                        <a:rPr lang="pl-PL" sz="1800" b="1" dirty="0" smtClean="0"/>
                        <a:t>Ekonomia</a:t>
                      </a:r>
                      <a:endParaRPr lang="pl-PL" sz="1800" b="1" dirty="0"/>
                    </a:p>
                  </a:txBody>
                  <a:tcPr/>
                </a:tc>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a:p>
                  </a:txBody>
                  <a:tcPr/>
                </a:tc>
              </a:tr>
              <a:tr h="559598">
                <a:tc>
                  <a:txBody>
                    <a:bodyPr/>
                    <a:lstStyle/>
                    <a:p>
                      <a:pPr algn="ctr"/>
                      <a:r>
                        <a:rPr lang="pl-PL" sz="1800" b="1" dirty="0" smtClean="0"/>
                        <a:t>Politologia</a:t>
                      </a:r>
                      <a:endParaRPr lang="pl-PL" sz="1800" b="1" dirty="0"/>
                    </a:p>
                  </a:txBody>
                  <a:tcPr/>
                </a:tc>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a:p>
                  </a:txBody>
                  <a:tcPr/>
                </a:tc>
              </a:tr>
              <a:tr h="559598">
                <a:tc>
                  <a:txBody>
                    <a:bodyPr/>
                    <a:lstStyle/>
                    <a:p>
                      <a:pPr algn="ctr"/>
                      <a:r>
                        <a:rPr lang="pl-PL" sz="1800" b="1" dirty="0" smtClean="0"/>
                        <a:t>Prawo administracyjne</a:t>
                      </a:r>
                      <a:endParaRPr lang="pl-PL" sz="1800" b="1" dirty="0"/>
                    </a:p>
                  </a:txBody>
                  <a:tcPr/>
                </a:tc>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chemeClr val="accent3">
                    <a:lumMod val="40000"/>
                    <a:lumOff val="60000"/>
                  </a:schemeClr>
                </a:solidFill>
              </a:rPr>
              <a:t>Badanie administracji publicznej</a:t>
            </a:r>
            <a:endParaRPr lang="pl-PL" dirty="0">
              <a:solidFill>
                <a:schemeClr val="accent3">
                  <a:lumMod val="40000"/>
                  <a:lumOff val="60000"/>
                </a:schemeClr>
              </a:solidFill>
            </a:endParaRPr>
          </a:p>
        </p:txBody>
      </p:sp>
      <p:sp>
        <p:nvSpPr>
          <p:cNvPr id="3" name="Symbol zastępczy zawartości 2"/>
          <p:cNvSpPr>
            <a:spLocks noGrp="1"/>
          </p:cNvSpPr>
          <p:nvPr>
            <p:ph idx="1"/>
          </p:nvPr>
        </p:nvSpPr>
        <p:spPr/>
        <p:txBody>
          <a:bodyPr/>
          <a:lstStyle/>
          <a:p>
            <a:endParaRPr lang="pl-PL" dirty="0"/>
          </a:p>
        </p:txBody>
      </p:sp>
      <p:sp>
        <p:nvSpPr>
          <p:cNvPr id="4" name="Elipsa 3"/>
          <p:cNvSpPr/>
          <p:nvPr/>
        </p:nvSpPr>
        <p:spPr>
          <a:xfrm>
            <a:off x="1979712" y="1772816"/>
            <a:ext cx="2160240" cy="201622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Elipsa 4"/>
          <p:cNvSpPr/>
          <p:nvPr/>
        </p:nvSpPr>
        <p:spPr>
          <a:xfrm>
            <a:off x="3059832" y="1772816"/>
            <a:ext cx="216024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Elipsa 5"/>
          <p:cNvSpPr/>
          <p:nvPr/>
        </p:nvSpPr>
        <p:spPr>
          <a:xfrm>
            <a:off x="2267744" y="2528900"/>
            <a:ext cx="2088232" cy="2232248"/>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Elipsa 6"/>
          <p:cNvSpPr/>
          <p:nvPr/>
        </p:nvSpPr>
        <p:spPr>
          <a:xfrm>
            <a:off x="2699792" y="2204864"/>
            <a:ext cx="2232248" cy="2088232"/>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914488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4">
                    <a:lumMod val="40000"/>
                    <a:lumOff val="60000"/>
                  </a:schemeClr>
                </a:solidFill>
              </a:rPr>
              <a:t>Metody badawcze w Nauce administracji</a:t>
            </a:r>
            <a:endParaRPr lang="pl-PL" b="1" dirty="0">
              <a:solidFill>
                <a:schemeClr val="accent4">
                  <a:lumMod val="40000"/>
                  <a:lumOff val="60000"/>
                </a:schemeClr>
              </a:solidFill>
            </a:endParaRPr>
          </a:p>
        </p:txBody>
      </p:sp>
      <p:sp>
        <p:nvSpPr>
          <p:cNvPr id="3" name="Symbol zastępczy zawartości 2"/>
          <p:cNvSpPr>
            <a:spLocks noGrp="1"/>
          </p:cNvSpPr>
          <p:nvPr>
            <p:ph idx="1"/>
          </p:nvPr>
        </p:nvSpPr>
        <p:spPr/>
        <p:txBody>
          <a:bodyPr>
            <a:normAutofit/>
          </a:bodyPr>
          <a:lstStyle/>
          <a:p>
            <a:pPr algn="just"/>
            <a:r>
              <a:rPr lang="pl-PL" sz="2400" dirty="0" smtClean="0"/>
              <a:t>Metodą badawczą jest pewien świadomy sposób postępowania prowadzący do: zbadania rzeczywistości administracyjnej, wskazania prawidłowości organizacji i funkcjonowania administracji oraz sformułowania dyrektyw sprawnościowych.</a:t>
            </a:r>
          </a:p>
          <a:p>
            <a:pPr algn="just"/>
            <a:r>
              <a:rPr lang="pl-PL" sz="2400" dirty="0" smtClean="0"/>
              <a:t>Metody badawcze w nauce administracji: wywiad, analiza dokumentów, obserwacja, eksperyment, metoda statystyczna, metoda porównawcza, metoda historyczna.</a:t>
            </a:r>
            <a:endParaRPr lang="pl-PL"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FFC000"/>
                </a:solidFill>
              </a:rPr>
              <a:t>Nauka administracji</a:t>
            </a:r>
            <a:endParaRPr lang="pl-PL" b="1" dirty="0">
              <a:solidFill>
                <a:srgbClr val="FFC000"/>
              </a:solidFill>
            </a:endParaRPr>
          </a:p>
        </p:txBody>
      </p:sp>
      <p:sp>
        <p:nvSpPr>
          <p:cNvPr id="3" name="Symbol zastępczy zawartości 2"/>
          <p:cNvSpPr>
            <a:spLocks noGrp="1"/>
          </p:cNvSpPr>
          <p:nvPr>
            <p:ph idx="1"/>
          </p:nvPr>
        </p:nvSpPr>
        <p:spPr/>
        <p:txBody>
          <a:bodyPr/>
          <a:lstStyle/>
          <a:p>
            <a:pPr>
              <a:buNone/>
            </a:pPr>
            <a:endParaRPr lang="pl-PL" dirty="0" smtClean="0"/>
          </a:p>
          <a:p>
            <a:pPr algn="ctr">
              <a:buNone/>
            </a:pPr>
            <a:r>
              <a:rPr lang="pl-PL" dirty="0" smtClean="0"/>
              <a:t>Nauka administracji - </a:t>
            </a:r>
          </a:p>
          <a:p>
            <a:pPr algn="ctr">
              <a:buNone/>
            </a:pPr>
            <a:r>
              <a:rPr lang="pl-PL" dirty="0" smtClean="0"/>
              <a:t>nauką złożoną (kompleksową) i samodzielną </a:t>
            </a:r>
          </a:p>
          <a:p>
            <a:pPr algn="ctr">
              <a:buNone/>
            </a:pPr>
            <a:endParaRPr lang="pl-PL" dirty="0" smtClean="0"/>
          </a:p>
          <a:p>
            <a:pPr algn="ctr">
              <a:buNone/>
            </a:pPr>
            <a:endParaRPr lang="pl-PL" dirty="0" smtClean="0"/>
          </a:p>
          <a:p>
            <a:pPr algn="ctr">
              <a:buNone/>
            </a:pPr>
            <a:r>
              <a:rPr lang="pl-PL" dirty="0" smtClean="0"/>
              <a:t>DLACZEGO???</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rgbClr val="FFC000"/>
                </a:solidFill>
              </a:rPr>
              <a:t>Nauka administracji</a:t>
            </a:r>
            <a:endParaRPr lang="pl-PL" sz="4000" b="1" dirty="0"/>
          </a:p>
        </p:txBody>
      </p:sp>
      <p:sp>
        <p:nvSpPr>
          <p:cNvPr id="3" name="Symbol zastępczy zawartości 2"/>
          <p:cNvSpPr>
            <a:spLocks noGrp="1"/>
          </p:cNvSpPr>
          <p:nvPr>
            <p:ph idx="1"/>
          </p:nvPr>
        </p:nvSpPr>
        <p:spPr/>
        <p:txBody>
          <a:bodyPr>
            <a:noAutofit/>
          </a:bodyPr>
          <a:lstStyle/>
          <a:p>
            <a:pPr algn="just"/>
            <a:r>
              <a:rPr lang="pl-PL" sz="2400" dirty="0" smtClean="0"/>
              <a:t>Złożoność administracji stanowi wynik skomplikowanego przedmiotu, tj. administracji, zmiennej historycznie, pojmowanej przedmiotowo/podmiotowo; zbyt obszerny przedmiot badawczy do badania jednorodnymi metodami; administracja może być też badana częściowo</a:t>
            </a:r>
          </a:p>
          <a:p>
            <a:pPr marL="0" indent="0" algn="just">
              <a:buNone/>
            </a:pPr>
            <a:endParaRPr lang="pl-PL" sz="2400" dirty="0"/>
          </a:p>
          <a:p>
            <a:pPr marL="0" indent="0" algn="just">
              <a:buNone/>
            </a:pPr>
            <a:r>
              <a:rPr lang="pl-PL" sz="2400" dirty="0" smtClean="0"/>
              <a:t>Jaka jest relacja między nauką administracji a naukami genetycznymi?</a:t>
            </a:r>
          </a:p>
          <a:p>
            <a:pPr marL="0" indent="0" algn="just">
              <a:buNone/>
            </a:pPr>
            <a:r>
              <a:rPr lang="pl-PL" sz="2400" dirty="0" smtClean="0"/>
              <a:t>Kiedy zostają włączone strukturalnie do nauki administracji a kiedy są przedmiotem zainteresowań innej dziedziny?</a:t>
            </a:r>
          </a:p>
          <a:p>
            <a:pPr marL="0" indent="0" algn="just">
              <a:buNone/>
            </a:pPr>
            <a:r>
              <a:rPr lang="pl-PL" sz="2400" dirty="0" smtClean="0"/>
              <a:t>Jak zbadać procesy sprawności, czy optymalizacji z perspektywy nauki administracji a jak z perspektywy prawa administracyjnego?</a:t>
            </a:r>
            <a:endParaRPr lang="pl-PL"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5">
                    <a:lumMod val="75000"/>
                  </a:schemeClr>
                </a:solidFill>
              </a:rPr>
              <a:t>Nauka administracji</a:t>
            </a:r>
            <a:br>
              <a:rPr lang="pl-PL" sz="4000" b="1" dirty="0" smtClean="0">
                <a:solidFill>
                  <a:schemeClr val="accent5">
                    <a:lumMod val="75000"/>
                  </a:schemeClr>
                </a:solidFill>
              </a:rPr>
            </a:br>
            <a:r>
              <a:rPr lang="pl-PL" sz="2200" b="1" dirty="0" smtClean="0">
                <a:solidFill>
                  <a:schemeClr val="accent5">
                    <a:lumMod val="75000"/>
                  </a:schemeClr>
                </a:solidFill>
              </a:rPr>
              <a:t>podstawowe założenia</a:t>
            </a:r>
            <a:endParaRPr lang="pl-PL" sz="2200" b="1" dirty="0">
              <a:solidFill>
                <a:schemeClr val="accent5">
                  <a:lumMod val="75000"/>
                </a:schemeClr>
              </a:solidFill>
            </a:endParaRPr>
          </a:p>
        </p:txBody>
      </p:sp>
      <p:sp>
        <p:nvSpPr>
          <p:cNvPr id="3" name="Symbol zastępczy zawartości 2"/>
          <p:cNvSpPr>
            <a:spLocks noGrp="1"/>
          </p:cNvSpPr>
          <p:nvPr>
            <p:ph idx="1"/>
          </p:nvPr>
        </p:nvSpPr>
        <p:spPr>
          <a:xfrm>
            <a:off x="0" y="1412776"/>
            <a:ext cx="8686800" cy="5040560"/>
          </a:xfrm>
        </p:spPr>
        <p:txBody>
          <a:bodyPr>
            <a:normAutofit fontScale="55000" lnSpcReduction="20000"/>
          </a:bodyPr>
          <a:lstStyle/>
          <a:p>
            <a:pPr algn="just"/>
            <a:r>
              <a:rPr lang="pl-PL" sz="3600" dirty="0" smtClean="0"/>
              <a:t>Nauka administracji jest </a:t>
            </a:r>
            <a:r>
              <a:rPr lang="pl-PL" sz="3600" b="1" dirty="0" smtClean="0"/>
              <a:t>nauką złożoną</a:t>
            </a:r>
            <a:r>
              <a:rPr lang="pl-PL" sz="3600" dirty="0" smtClean="0"/>
              <a:t>, co wynika z przedmiotu badań czyli administracji publicznej, która powinna być ukazana najszerzej jak to możliwe.</a:t>
            </a:r>
          </a:p>
          <a:p>
            <a:pPr algn="just"/>
            <a:r>
              <a:rPr lang="pl-PL" sz="3600" dirty="0"/>
              <a:t>A</a:t>
            </a:r>
            <a:r>
              <a:rPr lang="pl-PL" sz="3600" dirty="0" smtClean="0"/>
              <a:t>dministracja publiczna może być również przedmiotem badań innych nauk, stąd nauka administracji nie może mieć charakteru wszechogarniającego.</a:t>
            </a:r>
          </a:p>
          <a:p>
            <a:pPr algn="just"/>
            <a:r>
              <a:rPr lang="pl-PL" sz="3600" dirty="0" smtClean="0"/>
              <a:t>Nauka administracji jest </a:t>
            </a:r>
            <a:r>
              <a:rPr lang="pl-PL" sz="3600" b="1" dirty="0" smtClean="0"/>
              <a:t>nauką społeczną, empiryczną, badającą administrację rzeczywistą w danym miejscu i czasie.</a:t>
            </a:r>
          </a:p>
          <a:p>
            <a:pPr algn="just"/>
            <a:r>
              <a:rPr lang="pl-PL" sz="3600" dirty="0" smtClean="0"/>
              <a:t>Podstawę odrębności nauki administracji stanowi przedmiot badań, którym są </a:t>
            </a:r>
            <a:r>
              <a:rPr lang="pl-PL" sz="3600" u="sng" dirty="0" smtClean="0"/>
              <a:t>uwarunkowania administracji publicznej </a:t>
            </a:r>
            <a:r>
              <a:rPr lang="pl-PL" sz="3600" dirty="0" smtClean="0"/>
              <a:t>– mają otwarty zakres, mogą być tworzone według różnych kryteriów; katalog ten może być na bieżąco uzupełniany; uwarunkowania są czynnikami zewnętrznymi wobec administracji, stanowią jej środowisko, pośrednio lub bezpośrednio determinują jej sens.</a:t>
            </a:r>
          </a:p>
          <a:p>
            <a:pPr algn="just"/>
            <a:r>
              <a:rPr lang="pl-PL" sz="3600" dirty="0" smtClean="0"/>
              <a:t>Uwarunkowania poszczególnych typów są przedmiotem badań odpowiednich nauk odrębnych, a wyniki tych badań stanowią składnik badań nauki administracji.</a:t>
            </a:r>
          </a:p>
          <a:p>
            <a:pPr algn="just"/>
            <a:r>
              <a:rPr lang="pl-PL" sz="3600" dirty="0" smtClean="0"/>
              <a:t>Odrębność nauki administracji polega na równoczesnym  uwzględnieniu różnych uwarunkowań, zależnie od zadania; płaszczyzna metodologiczna nauki administracji wyznacza owo powiązanie różnych uwarunkowań; dobór i zakres uwarunkowań zależy od zadania badawczego.</a:t>
            </a:r>
          </a:p>
          <a:p>
            <a:endParaRPr lang="pl-PL" dirty="0" smtClean="0"/>
          </a:p>
          <a:p>
            <a:endParaRPr lang="pl-PL" dirty="0"/>
          </a:p>
        </p:txBody>
      </p:sp>
    </p:spTree>
    <p:extLst>
      <p:ext uri="{BB962C8B-B14F-4D97-AF65-F5344CB8AC3E}">
        <p14:creationId xmlns:p14="http://schemas.microsoft.com/office/powerpoint/2010/main" val="1146660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5">
                    <a:lumMod val="40000"/>
                    <a:lumOff val="60000"/>
                  </a:schemeClr>
                </a:solidFill>
              </a:rPr>
              <a:t>Triada nauk administracyjnych</a:t>
            </a:r>
            <a:endParaRPr lang="pl-PL" sz="4000" b="1" dirty="0">
              <a:solidFill>
                <a:schemeClr val="accent5">
                  <a:lumMod val="40000"/>
                  <a:lumOff val="60000"/>
                </a:schemeClr>
              </a:solidFill>
            </a:endParaRPr>
          </a:p>
        </p:txBody>
      </p:sp>
      <p:sp>
        <p:nvSpPr>
          <p:cNvPr id="3" name="Symbol zastępczy zawartości 2"/>
          <p:cNvSpPr>
            <a:spLocks noGrp="1"/>
          </p:cNvSpPr>
          <p:nvPr>
            <p:ph idx="1"/>
          </p:nvPr>
        </p:nvSpPr>
        <p:spPr/>
        <p:txBody>
          <a:bodyPr/>
          <a:lstStyle/>
          <a:p>
            <a:endParaRPr lang="pl-PL" dirty="0"/>
          </a:p>
        </p:txBody>
      </p:sp>
      <p:cxnSp>
        <p:nvCxnSpPr>
          <p:cNvPr id="5" name="Łącznik prosty ze strzałką 4"/>
          <p:cNvCxnSpPr/>
          <p:nvPr/>
        </p:nvCxnSpPr>
        <p:spPr>
          <a:xfrm flipH="1">
            <a:off x="1907704" y="1988840"/>
            <a:ext cx="936104" cy="22322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3923928" y="1988840"/>
            <a:ext cx="504056" cy="30963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4644008" y="2060848"/>
            <a:ext cx="2664296" cy="20162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539552" y="4077072"/>
            <a:ext cx="2160240" cy="646331"/>
          </a:xfrm>
          <a:prstGeom prst="rect">
            <a:avLst/>
          </a:prstGeom>
          <a:noFill/>
        </p:spPr>
        <p:txBody>
          <a:bodyPr wrap="square" rtlCol="0">
            <a:spAutoFit/>
          </a:bodyPr>
          <a:lstStyle/>
          <a:p>
            <a:r>
              <a:rPr lang="pl-PL" dirty="0" smtClean="0"/>
              <a:t>PRAWO ADMINISTRACYJNE</a:t>
            </a:r>
            <a:endParaRPr lang="pl-PL" dirty="0"/>
          </a:p>
        </p:txBody>
      </p:sp>
      <p:sp>
        <p:nvSpPr>
          <p:cNvPr id="11" name="pole tekstowe 10"/>
          <p:cNvSpPr txBox="1"/>
          <p:nvPr/>
        </p:nvSpPr>
        <p:spPr>
          <a:xfrm>
            <a:off x="3203848" y="5085184"/>
            <a:ext cx="2520280" cy="369332"/>
          </a:xfrm>
          <a:prstGeom prst="rect">
            <a:avLst/>
          </a:prstGeom>
          <a:noFill/>
        </p:spPr>
        <p:txBody>
          <a:bodyPr wrap="square" rtlCol="0">
            <a:spAutoFit/>
          </a:bodyPr>
          <a:lstStyle/>
          <a:p>
            <a:r>
              <a:rPr lang="pl-PL" dirty="0" smtClean="0"/>
              <a:t>NAUKA ADMINISTRACJI</a:t>
            </a:r>
            <a:endParaRPr lang="pl-PL" dirty="0"/>
          </a:p>
        </p:txBody>
      </p:sp>
      <p:sp>
        <p:nvSpPr>
          <p:cNvPr id="14" name="pole tekstowe 13"/>
          <p:cNvSpPr txBox="1"/>
          <p:nvPr/>
        </p:nvSpPr>
        <p:spPr>
          <a:xfrm>
            <a:off x="5292080" y="4221088"/>
            <a:ext cx="3096344" cy="369332"/>
          </a:xfrm>
          <a:prstGeom prst="rect">
            <a:avLst/>
          </a:prstGeom>
          <a:noFill/>
        </p:spPr>
        <p:txBody>
          <a:bodyPr wrap="square" rtlCol="0">
            <a:spAutoFit/>
          </a:bodyPr>
          <a:lstStyle/>
          <a:p>
            <a:r>
              <a:rPr lang="pl-PL" dirty="0" smtClean="0"/>
              <a:t>POLITYKA ADMINISTRACYJNA</a:t>
            </a:r>
            <a:endParaRPr lang="pl-PL" dirty="0"/>
          </a:p>
        </p:txBody>
      </p:sp>
    </p:spTree>
    <p:extLst>
      <p:ext uri="{BB962C8B-B14F-4D97-AF65-F5344CB8AC3E}">
        <p14:creationId xmlns:p14="http://schemas.microsoft.com/office/powerpoint/2010/main" val="1358046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a:solidFill>
                  <a:schemeClr val="accent5">
                    <a:lumMod val="40000"/>
                    <a:lumOff val="60000"/>
                  </a:schemeClr>
                </a:solidFill>
              </a:rPr>
              <a:t>Triada nauk administracyjnych</a:t>
            </a:r>
            <a:endParaRPr lang="pl-PL" sz="4000" b="1"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877247195"/>
              </p:ext>
            </p:extLst>
          </p:nvPr>
        </p:nvGraphicFramePr>
        <p:xfrm>
          <a:off x="457200" y="1600200"/>
          <a:ext cx="8229600" cy="2570480"/>
        </p:xfrm>
        <a:graphic>
          <a:graphicData uri="http://schemas.openxmlformats.org/drawingml/2006/table">
            <a:tbl>
              <a:tblPr firstRow="1" bandRow="1">
                <a:tableStyleId>{FABFCF23-3B69-468F-B69F-88F6DE6A72F2}</a:tableStyleId>
              </a:tblPr>
              <a:tblGrid>
                <a:gridCol w="2602632"/>
                <a:gridCol w="5626968"/>
              </a:tblGrid>
              <a:tr h="370840">
                <a:tc>
                  <a:txBody>
                    <a:bodyPr/>
                    <a:lstStyle/>
                    <a:p>
                      <a:pPr algn="ctr"/>
                      <a:r>
                        <a:rPr lang="pl-PL" dirty="0" smtClean="0"/>
                        <a:t>DYSCYPLINA</a:t>
                      </a:r>
                      <a:endParaRPr lang="pl-PL" dirty="0"/>
                    </a:p>
                  </a:txBody>
                  <a:tcPr/>
                </a:tc>
                <a:tc>
                  <a:txBody>
                    <a:bodyPr/>
                    <a:lstStyle/>
                    <a:p>
                      <a:pPr algn="ctr"/>
                      <a:r>
                        <a:rPr lang="pl-PL" dirty="0" smtClean="0"/>
                        <a:t>PRZEDMIOT BADAŃ</a:t>
                      </a:r>
                      <a:endParaRPr lang="pl-PL" dirty="0"/>
                    </a:p>
                  </a:txBody>
                  <a:tcPr/>
                </a:tc>
              </a:tr>
              <a:tr h="370840">
                <a:tc>
                  <a:txBody>
                    <a:bodyPr/>
                    <a:lstStyle/>
                    <a:p>
                      <a:pPr algn="l"/>
                      <a:r>
                        <a:rPr lang="pl-PL" dirty="0" smtClean="0"/>
                        <a:t>NAUKA ADMINISTRACJI</a:t>
                      </a:r>
                      <a:endParaRPr lang="pl-PL" dirty="0"/>
                    </a:p>
                  </a:txBody>
                  <a:tcPr/>
                </a:tc>
                <a:tc>
                  <a:txBody>
                    <a:bodyPr/>
                    <a:lstStyle/>
                    <a:p>
                      <a:pPr algn="just"/>
                      <a:r>
                        <a:rPr lang="pl-PL" dirty="0" smtClean="0"/>
                        <a:t>opis</a:t>
                      </a:r>
                      <a:r>
                        <a:rPr lang="pl-PL" baseline="0" dirty="0" smtClean="0"/>
                        <a:t> </a:t>
                      </a:r>
                      <a:r>
                        <a:rPr lang="pl-PL" dirty="0" smtClean="0"/>
                        <a:t>stanu administracji publicznej</a:t>
                      </a:r>
                      <a:endParaRPr lang="pl-PL" dirty="0"/>
                    </a:p>
                  </a:txBody>
                  <a:tcPr/>
                </a:tc>
              </a:tr>
              <a:tr h="370840">
                <a:tc>
                  <a:txBody>
                    <a:bodyPr/>
                    <a:lstStyle/>
                    <a:p>
                      <a:pPr algn="l"/>
                      <a:r>
                        <a:rPr lang="pl-PL" dirty="0" smtClean="0"/>
                        <a:t>NAUKA PRAWA ADMINISTRACYJNEGO</a:t>
                      </a:r>
                      <a:endParaRPr lang="pl-PL" dirty="0"/>
                    </a:p>
                  </a:txBody>
                  <a:tcPr/>
                </a:tc>
                <a:tc>
                  <a:txBody>
                    <a:bodyPr/>
                    <a:lstStyle/>
                    <a:p>
                      <a:pPr algn="just"/>
                      <a:r>
                        <a:rPr lang="pl-PL" dirty="0" smtClean="0"/>
                        <a:t>bada przepisy prawa administracyjnego; tj. takie normy prawne, które określają status organów administracji publicznej, ich strukturę, kompetencje, zadania itp..</a:t>
                      </a:r>
                      <a:endParaRPr lang="pl-PL" dirty="0"/>
                    </a:p>
                  </a:txBody>
                  <a:tcPr/>
                </a:tc>
              </a:tr>
              <a:tr h="370840">
                <a:tc>
                  <a:txBody>
                    <a:bodyPr/>
                    <a:lstStyle/>
                    <a:p>
                      <a:pPr algn="l"/>
                      <a:r>
                        <a:rPr lang="pl-PL" dirty="0" smtClean="0"/>
                        <a:t>NAUKA POLICJI ADMINISTRACYJNEJ</a:t>
                      </a:r>
                      <a:endParaRPr lang="pl-PL" dirty="0"/>
                    </a:p>
                  </a:txBody>
                  <a:tcPr/>
                </a:tc>
                <a:tc>
                  <a:txBody>
                    <a:bodyPr/>
                    <a:lstStyle/>
                    <a:p>
                      <a:pPr algn="just"/>
                      <a:r>
                        <a:rPr lang="pl-PL" dirty="0" smtClean="0"/>
                        <a:t>przygotowuje programy działania administracji, formułuje postulaty, przewiduje społeczne skutki wprowadzania ich w życie. </a:t>
                      </a:r>
                      <a:endParaRPr lang="pl-PL" dirty="0"/>
                    </a:p>
                  </a:txBody>
                  <a:tcPr/>
                </a:tc>
              </a:tr>
            </a:tbl>
          </a:graphicData>
        </a:graphic>
      </p:graphicFrame>
    </p:spTree>
    <p:extLst>
      <p:ext uri="{BB962C8B-B14F-4D97-AF65-F5344CB8AC3E}">
        <p14:creationId xmlns:p14="http://schemas.microsoft.com/office/powerpoint/2010/main" val="2639534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4">
                    <a:lumMod val="60000"/>
                    <a:lumOff val="40000"/>
                  </a:schemeClr>
                </a:solidFill>
              </a:rPr>
              <a:t>Pojęcie nauki administracji</a:t>
            </a:r>
            <a:endParaRPr lang="pl-PL" sz="4000" b="1" dirty="0">
              <a:solidFill>
                <a:schemeClr val="accent4">
                  <a:lumMod val="60000"/>
                  <a:lumOff val="40000"/>
                </a:schemeClr>
              </a:solidFill>
            </a:endParaRPr>
          </a:p>
        </p:txBody>
      </p:sp>
      <p:sp>
        <p:nvSpPr>
          <p:cNvPr id="3" name="Symbol zastępczy zawartości 2"/>
          <p:cNvSpPr>
            <a:spLocks noGrp="1"/>
          </p:cNvSpPr>
          <p:nvPr>
            <p:ph idx="1"/>
          </p:nvPr>
        </p:nvSpPr>
        <p:spPr/>
        <p:txBody>
          <a:bodyPr/>
          <a:lstStyle/>
          <a:p>
            <a:pPr>
              <a:buNone/>
            </a:pPr>
            <a:endParaRPr lang="pl-PL" dirty="0" smtClean="0"/>
          </a:p>
          <a:p>
            <a:pPr algn="ctr">
              <a:buNone/>
            </a:pPr>
            <a:r>
              <a:rPr lang="pl-PL" sz="2400" b="1" dirty="0" smtClean="0"/>
              <a:t>Jakie nauki badają administrację publiczną</a:t>
            </a:r>
            <a:endParaRPr lang="pl-PL" sz="2400" b="1" dirty="0"/>
          </a:p>
        </p:txBody>
      </p:sp>
      <p:sp>
        <p:nvSpPr>
          <p:cNvPr id="6" name="Prostokąt 5"/>
          <p:cNvSpPr/>
          <p:nvPr/>
        </p:nvSpPr>
        <p:spPr>
          <a:xfrm>
            <a:off x="7308304" y="2132856"/>
            <a:ext cx="974006" cy="92333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pl-PL" sz="5400" b="1" cap="none" spc="0" dirty="0" smtClean="0">
                <a:ln/>
                <a:solidFill>
                  <a:schemeClr val="accent3"/>
                </a:solidFill>
                <a:effectLst/>
              </a:rPr>
              <a:t>?</a:t>
            </a:r>
            <a:endParaRPr lang="pl-PL" sz="5400" b="1" cap="none" spc="0" dirty="0">
              <a:ln/>
              <a:solidFill>
                <a:schemeClr val="accent3"/>
              </a:soli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6">
                    <a:lumMod val="75000"/>
                  </a:schemeClr>
                </a:solidFill>
              </a:rPr>
              <a:t>Między nauką o administracji publicznej a zarządzaniem publicznym</a:t>
            </a:r>
            <a:endParaRPr lang="pl-PL" b="1" dirty="0">
              <a:solidFill>
                <a:schemeClr val="accent6">
                  <a:lumMod val="75000"/>
                </a:schemeClr>
              </a:solidFill>
            </a:endParaRPr>
          </a:p>
        </p:txBody>
      </p:sp>
      <p:sp>
        <p:nvSpPr>
          <p:cNvPr id="3" name="Symbol zastępczy zawartości 2"/>
          <p:cNvSpPr>
            <a:spLocks noGrp="1"/>
          </p:cNvSpPr>
          <p:nvPr>
            <p:ph idx="1"/>
          </p:nvPr>
        </p:nvSpPr>
        <p:spPr/>
        <p:txBody>
          <a:bodyPr>
            <a:normAutofit/>
          </a:bodyPr>
          <a:lstStyle/>
          <a:p>
            <a:pPr algn="just"/>
            <a:r>
              <a:rPr lang="pl-PL" sz="2400" dirty="0" smtClean="0"/>
              <a:t>Zarządzanie publiczne jako New Public Management – pojawiło się w krajach anglosaskich, wypierając tradycyjną naukę administracji, nazywaną też </a:t>
            </a:r>
            <a:r>
              <a:rPr lang="pl-PL" sz="2400" i="1" dirty="0" smtClean="0"/>
              <a:t>public </a:t>
            </a:r>
            <a:r>
              <a:rPr lang="pl-PL" sz="2400" i="1" dirty="0" err="1" smtClean="0"/>
              <a:t>administration</a:t>
            </a:r>
            <a:r>
              <a:rPr lang="pl-PL" sz="2400" i="1" dirty="0" smtClean="0"/>
              <a:t>.</a:t>
            </a:r>
          </a:p>
          <a:p>
            <a:pPr algn="just"/>
            <a:r>
              <a:rPr lang="pl-PL" sz="2400" dirty="0" smtClean="0"/>
              <a:t>Według J.I </a:t>
            </a:r>
            <a:r>
              <a:rPr lang="pl-PL" sz="2400" dirty="0" err="1" smtClean="0"/>
              <a:t>Gow</a:t>
            </a:r>
            <a:r>
              <a:rPr lang="pl-PL" sz="2400" dirty="0" smtClean="0"/>
              <a:t> i C. </a:t>
            </a:r>
            <a:r>
              <a:rPr lang="pl-PL" sz="2400" dirty="0" err="1" smtClean="0"/>
              <a:t>Dofur</a:t>
            </a:r>
            <a:r>
              <a:rPr lang="pl-PL" sz="2400" dirty="0" smtClean="0"/>
              <a:t>, nowe zarządzanie  jest postrzegane jako konkurencyjna dla </a:t>
            </a:r>
            <a:r>
              <a:rPr lang="pl-PL" sz="2400" i="1" dirty="0" smtClean="0"/>
              <a:t>public </a:t>
            </a:r>
            <a:r>
              <a:rPr lang="pl-PL" sz="2400" i="1" dirty="0" err="1" smtClean="0"/>
              <a:t>administration</a:t>
            </a:r>
            <a:r>
              <a:rPr lang="pl-PL" sz="2400" i="1" dirty="0" smtClean="0"/>
              <a:t>.</a:t>
            </a:r>
          </a:p>
          <a:p>
            <a:pPr algn="just"/>
            <a:r>
              <a:rPr lang="pl-PL" sz="2400" dirty="0" smtClean="0"/>
              <a:t>O „starej’ administracji publicznej mawiano: „administracja publiczna kojarzy się z pewnym dożywotnim zatrudnieniem, brakiem przedsiębiorczości, czarnymi garniturami i poszarzałymi twarzami urzędników wykonujących nudną pracę”.</a:t>
            </a:r>
            <a:endParaRPr lang="pl-PL"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4">
                    <a:lumMod val="40000"/>
                    <a:lumOff val="60000"/>
                  </a:schemeClr>
                </a:solidFill>
              </a:rPr>
              <a:t>Zarządzanie publiczne </a:t>
            </a:r>
            <a:endParaRPr lang="pl-PL" sz="4000" b="1" dirty="0">
              <a:solidFill>
                <a:schemeClr val="accent4">
                  <a:lumMod val="40000"/>
                  <a:lumOff val="60000"/>
                </a:schemeClr>
              </a:solidFill>
            </a:endParaRPr>
          </a:p>
        </p:txBody>
      </p:sp>
      <p:sp>
        <p:nvSpPr>
          <p:cNvPr id="3" name="Symbol zastępczy zawartości 2"/>
          <p:cNvSpPr>
            <a:spLocks noGrp="1"/>
          </p:cNvSpPr>
          <p:nvPr>
            <p:ph idx="1"/>
          </p:nvPr>
        </p:nvSpPr>
        <p:spPr/>
        <p:txBody>
          <a:bodyPr>
            <a:normAutofit fontScale="77500" lnSpcReduction="20000"/>
          </a:bodyPr>
          <a:lstStyle/>
          <a:p>
            <a:pPr algn="just"/>
            <a:r>
              <a:rPr lang="pl-PL" dirty="0" smtClean="0"/>
              <a:t>Jest to podejście zakładające wykorzystanie przez instytucje publiczne technik menadżerskich  w celu zwiększenia efektywności świadczenia usług publicznych.</a:t>
            </a:r>
          </a:p>
          <a:p>
            <a:pPr algn="just"/>
            <a:r>
              <a:rPr lang="pl-PL" dirty="0" smtClean="0"/>
              <a:t>Nowe oblicze administracji: organizacji nastawionej na sprawność.</a:t>
            </a:r>
          </a:p>
          <a:p>
            <a:pPr algn="just"/>
            <a:r>
              <a:rPr lang="pl-PL" dirty="0" smtClean="0"/>
              <a:t>Zakłada się istnienie konkurencji pomiędzy poszczególnymi jednostkami organizacyjnymi, resortami, regionami czy miastami.</a:t>
            </a:r>
          </a:p>
          <a:p>
            <a:pPr algn="just"/>
            <a:r>
              <a:rPr lang="pl-PL" dirty="0" smtClean="0"/>
              <a:t>Problem rozróżnienia pomiędzy zarządzaniem firmą a administracją; postulat zarządzania publicznego dotyczy precyzyjnego liczenia zarówno nakładów, jak i efektów.</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2">
                    <a:lumMod val="40000"/>
                    <a:lumOff val="60000"/>
                  </a:schemeClr>
                </a:solidFill>
              </a:rPr>
              <a:t>Polityka administracyjna </a:t>
            </a:r>
            <a:endParaRPr lang="pl-PL" sz="4000" b="1" dirty="0">
              <a:solidFill>
                <a:schemeClr val="accent2">
                  <a:lumMod val="40000"/>
                  <a:lumOff val="60000"/>
                </a:schemeClr>
              </a:solidFill>
            </a:endParaRPr>
          </a:p>
        </p:txBody>
      </p:sp>
      <p:sp>
        <p:nvSpPr>
          <p:cNvPr id="3" name="Symbol zastępczy zawartości 2"/>
          <p:cNvSpPr>
            <a:spLocks noGrp="1"/>
          </p:cNvSpPr>
          <p:nvPr>
            <p:ph idx="1"/>
          </p:nvPr>
        </p:nvSpPr>
        <p:spPr/>
        <p:txBody>
          <a:bodyPr>
            <a:normAutofit/>
          </a:bodyPr>
          <a:lstStyle/>
          <a:p>
            <a:pPr marL="0" indent="0" algn="ctr">
              <a:buNone/>
            </a:pPr>
            <a:endParaRPr lang="pl-PL" sz="2400" dirty="0" smtClean="0"/>
          </a:p>
          <a:p>
            <a:pPr marL="0" indent="0" algn="ctr">
              <a:buNone/>
            </a:pPr>
            <a:endParaRPr lang="pl-PL" sz="2400" dirty="0" smtClean="0"/>
          </a:p>
          <a:p>
            <a:pPr marL="0" indent="0" algn="ctr">
              <a:buNone/>
            </a:pPr>
            <a:endParaRPr lang="pl-PL" sz="2400" dirty="0" smtClean="0"/>
          </a:p>
          <a:p>
            <a:pPr marL="0" indent="0" algn="ctr">
              <a:buNone/>
            </a:pPr>
            <a:r>
              <a:rPr lang="pl-PL" sz="2400" dirty="0" smtClean="0"/>
              <a:t>„Pytania jaka jest wartość administracji i jaką powinna być administracja, są dylematami polityki administracyjnej”</a:t>
            </a:r>
            <a:endParaRPr lang="pl-PL" sz="2400" dirty="0"/>
          </a:p>
        </p:txBody>
      </p:sp>
    </p:spTree>
    <p:extLst>
      <p:ext uri="{BB962C8B-B14F-4D97-AF65-F5344CB8AC3E}">
        <p14:creationId xmlns:p14="http://schemas.microsoft.com/office/powerpoint/2010/main" val="3272327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bg2">
                    <a:lumMod val="50000"/>
                  </a:schemeClr>
                </a:solidFill>
              </a:rPr>
              <a:t>Poglądy na politykę administracyjną w państwie policyjnym (kameraliści)</a:t>
            </a:r>
            <a:endParaRPr lang="pl-PL" b="1" dirty="0">
              <a:solidFill>
                <a:schemeClr val="bg2">
                  <a:lumMod val="50000"/>
                </a:schemeClr>
              </a:solidFill>
            </a:endParaRPr>
          </a:p>
        </p:txBody>
      </p:sp>
      <p:sp>
        <p:nvSpPr>
          <p:cNvPr id="3" name="Symbol zastępczy zawartości 2"/>
          <p:cNvSpPr>
            <a:spLocks noGrp="1"/>
          </p:cNvSpPr>
          <p:nvPr>
            <p:ph idx="1"/>
          </p:nvPr>
        </p:nvSpPr>
        <p:spPr>
          <a:xfrm>
            <a:off x="0" y="1600200"/>
            <a:ext cx="8686800" cy="4781127"/>
          </a:xfrm>
        </p:spPr>
        <p:txBody>
          <a:bodyPr>
            <a:noAutofit/>
          </a:bodyPr>
          <a:lstStyle/>
          <a:p>
            <a:pPr algn="just"/>
            <a:r>
              <a:rPr lang="pl-PL" sz="2400" dirty="0" smtClean="0"/>
              <a:t>Dotyczy okresu XVIII w i początków XX w.; stanowi ogół doświadczeń państw absolutnych np. Niemiec, Austrii, Francji.</a:t>
            </a:r>
          </a:p>
          <a:p>
            <a:pPr algn="just"/>
            <a:r>
              <a:rPr lang="pl-PL" sz="2400" dirty="0" smtClean="0"/>
              <a:t>Dla kameralistów była istotna nie tylko racjonalna organizacja skarbowości, ale także ujmowanie spraw gospodarczych, zgodnie z koncepcją merkantylizmu.</a:t>
            </a:r>
          </a:p>
          <a:p>
            <a:pPr algn="just"/>
            <a:r>
              <a:rPr lang="pl-PL" sz="2400" dirty="0" smtClean="0"/>
              <a:t>Racjonalne urządzenie państwa było wiązane z prawem policji (</a:t>
            </a:r>
            <a:r>
              <a:rPr lang="pl-PL" sz="2400" i="1" dirty="0" err="1" smtClean="0"/>
              <a:t>ius</a:t>
            </a:r>
            <a:r>
              <a:rPr lang="pl-PL" sz="2400" i="1" dirty="0" smtClean="0"/>
              <a:t> </a:t>
            </a:r>
            <a:r>
              <a:rPr lang="pl-PL" sz="2400" i="1" dirty="0" err="1" smtClean="0"/>
              <a:t>politae</a:t>
            </a:r>
            <a:r>
              <a:rPr lang="pl-PL" sz="2400" dirty="0" smtClean="0"/>
              <a:t>), pozwalającej monarsze na wkraczanie w każdą sferę życia społecznego w celu zapewnienia dobrobytu swoich poddanych.</a:t>
            </a:r>
          </a:p>
          <a:p>
            <a:pPr algn="just"/>
            <a:r>
              <a:rPr lang="pl-PL" sz="2400" dirty="0" smtClean="0"/>
              <a:t>Programy </a:t>
            </a:r>
            <a:r>
              <a:rPr lang="pl-PL" sz="2400" dirty="0" err="1" smtClean="0"/>
              <a:t>policystów</a:t>
            </a:r>
            <a:r>
              <a:rPr lang="pl-PL" sz="2400" dirty="0" smtClean="0"/>
              <a:t> nie tworzyły odrębnej metodologicznie i spójnej polityki gospodarczej państwa ale swoistą (w  dzisiejszym rozumieniu) politykę administracyjną - jak powinna działać administracja państwowa, wskazywali cele i środki do osiągnięcia tych celów.</a:t>
            </a:r>
            <a:endParaRPr lang="pl-PL" sz="2400" dirty="0"/>
          </a:p>
        </p:txBody>
      </p:sp>
    </p:spTree>
    <p:extLst>
      <p:ext uri="{BB962C8B-B14F-4D97-AF65-F5344CB8AC3E}">
        <p14:creationId xmlns:p14="http://schemas.microsoft.com/office/powerpoint/2010/main" val="1276335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3">
                    <a:lumMod val="40000"/>
                    <a:lumOff val="60000"/>
                  </a:schemeClr>
                </a:solidFill>
              </a:rPr>
              <a:t>R. von </a:t>
            </a:r>
            <a:r>
              <a:rPr lang="pl-PL" sz="4000" b="1" dirty="0" err="1" smtClean="0">
                <a:solidFill>
                  <a:schemeClr val="accent3">
                    <a:lumMod val="40000"/>
                    <a:lumOff val="60000"/>
                  </a:schemeClr>
                </a:solidFill>
              </a:rPr>
              <a:t>Mohl</a:t>
            </a:r>
            <a:r>
              <a:rPr lang="pl-PL" sz="4000" b="1" dirty="0" smtClean="0">
                <a:solidFill>
                  <a:schemeClr val="accent3">
                    <a:lumMod val="40000"/>
                    <a:lumOff val="60000"/>
                  </a:schemeClr>
                </a:solidFill>
              </a:rPr>
              <a:t> (1829 r.)</a:t>
            </a:r>
            <a:endParaRPr lang="pl-PL" sz="4000" b="1" dirty="0">
              <a:solidFill>
                <a:schemeClr val="accent3">
                  <a:lumMod val="40000"/>
                  <a:lumOff val="60000"/>
                </a:schemeClr>
              </a:solidFill>
            </a:endParaRPr>
          </a:p>
        </p:txBody>
      </p:sp>
      <p:sp>
        <p:nvSpPr>
          <p:cNvPr id="3" name="Symbol zastępczy zawartości 2"/>
          <p:cNvSpPr>
            <a:spLocks noGrp="1"/>
          </p:cNvSpPr>
          <p:nvPr>
            <p:ph idx="1"/>
          </p:nvPr>
        </p:nvSpPr>
        <p:spPr/>
        <p:txBody>
          <a:bodyPr/>
          <a:lstStyle/>
          <a:p>
            <a:pPr marL="0" indent="0">
              <a:buNone/>
            </a:pPr>
            <a:endParaRPr lang="pl-PL" dirty="0" smtClean="0"/>
          </a:p>
          <a:p>
            <a:pPr marL="0" indent="0" algn="just">
              <a:buNone/>
            </a:pPr>
            <a:r>
              <a:rPr lang="pl-PL" sz="2400" dirty="0" smtClean="0"/>
              <a:t>„Administracja ma na celu stosowanie ogólnych koncepcji konstytucji do różnorodnych, codziennie powstających stosunków i zdarzeń (…) przez kogo i w jakich formach interwencji państwa są uruchamiane i prowadzone”</a:t>
            </a:r>
            <a:endParaRPr lang="pl-PL" sz="2400" dirty="0"/>
          </a:p>
        </p:txBody>
      </p:sp>
    </p:spTree>
    <p:extLst>
      <p:ext uri="{BB962C8B-B14F-4D97-AF65-F5344CB8AC3E}">
        <p14:creationId xmlns:p14="http://schemas.microsoft.com/office/powerpoint/2010/main" val="376921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5">
                    <a:lumMod val="40000"/>
                    <a:lumOff val="60000"/>
                  </a:schemeClr>
                </a:solidFill>
              </a:rPr>
              <a:t>Polityka administracyjna</a:t>
            </a:r>
            <a:br>
              <a:rPr lang="pl-PL" sz="4000" b="1" dirty="0" smtClean="0">
                <a:solidFill>
                  <a:schemeClr val="accent5">
                    <a:lumMod val="40000"/>
                    <a:lumOff val="60000"/>
                  </a:schemeClr>
                </a:solidFill>
              </a:rPr>
            </a:br>
            <a:r>
              <a:rPr lang="pl-PL" sz="2200" dirty="0" smtClean="0">
                <a:solidFill>
                  <a:schemeClr val="accent5">
                    <a:lumMod val="40000"/>
                    <a:lumOff val="60000"/>
                  </a:schemeClr>
                </a:solidFill>
              </a:rPr>
              <a:t>ujęcie historyczne</a:t>
            </a:r>
            <a:endParaRPr lang="pl-PL" sz="2200" dirty="0">
              <a:solidFill>
                <a:schemeClr val="accent5">
                  <a:lumMod val="40000"/>
                  <a:lumOff val="60000"/>
                </a:schemeClr>
              </a:solidFill>
            </a:endParaRPr>
          </a:p>
        </p:txBody>
      </p:sp>
      <p:sp>
        <p:nvSpPr>
          <p:cNvPr id="3" name="Symbol zastępczy zawartości 2"/>
          <p:cNvSpPr>
            <a:spLocks noGrp="1"/>
          </p:cNvSpPr>
          <p:nvPr>
            <p:ph idx="1"/>
          </p:nvPr>
        </p:nvSpPr>
        <p:spPr/>
        <p:txBody>
          <a:bodyPr>
            <a:normAutofit fontScale="70000" lnSpcReduction="20000"/>
          </a:bodyPr>
          <a:lstStyle/>
          <a:p>
            <a:pPr algn="just"/>
            <a:r>
              <a:rPr lang="pl-PL" dirty="0" smtClean="0"/>
              <a:t>J. </a:t>
            </a:r>
            <a:r>
              <a:rPr lang="pl-PL" dirty="0" err="1" smtClean="0"/>
              <a:t>Jastrow</a:t>
            </a:r>
            <a:r>
              <a:rPr lang="pl-PL" dirty="0" smtClean="0"/>
              <a:t> jako pierwszy dokonał bezpośredniego określenia odrębności polityki administracyjnej. Polityka była składnikiem samodzielnej nauki zwanej wiedzą administracyjną i odpowiada na pytanie jak powinno się administrować.</a:t>
            </a:r>
          </a:p>
          <a:p>
            <a:pPr algn="just"/>
            <a:r>
              <a:rPr lang="pl-PL" dirty="0" smtClean="0"/>
              <a:t>Także F </a:t>
            </a:r>
            <a:r>
              <a:rPr lang="pl-PL" dirty="0" err="1" smtClean="0"/>
              <a:t>Stier-Somlo</a:t>
            </a:r>
            <a:r>
              <a:rPr lang="pl-PL" dirty="0" smtClean="0"/>
              <a:t> potwierdził odrębność polityki administracyjnej</a:t>
            </a:r>
          </a:p>
          <a:p>
            <a:pPr algn="just"/>
            <a:r>
              <a:rPr lang="pl-PL" dirty="0" smtClean="0"/>
              <a:t>W koncepcji W. Jellinka polityka administracyjna formułuje wskazówki jak administrować.</a:t>
            </a:r>
          </a:p>
          <a:p>
            <a:pPr algn="just"/>
            <a:r>
              <a:rPr lang="pl-PL" dirty="0" smtClean="0"/>
              <a:t>„Wiedza o prawie administracyjnym (…) charakteryzuje się słówkiem „powinien”, podczas gdy nauka administracji używa zdania „jest” a dla polityki administracyjnej charakterystyczny jest zwrot „tak powinno być” .</a:t>
            </a:r>
          </a:p>
          <a:p>
            <a:pPr algn="just"/>
            <a:r>
              <a:rPr lang="pl-PL" dirty="0" smtClean="0"/>
              <a:t>W podejściu amerykańskim w polityce administracyjnej eksponuje się problem mechanizmu władzy ( </a:t>
            </a:r>
            <a:r>
              <a:rPr lang="pl-PL" dirty="0" err="1" smtClean="0"/>
              <a:t>W.Wilson</a:t>
            </a:r>
            <a:r>
              <a:rPr lang="pl-PL" dirty="0" smtClean="0"/>
              <a:t> „Administrowanie nie mieści się w obszarze polityki”, F.J. </a:t>
            </a:r>
            <a:r>
              <a:rPr lang="pl-PL" dirty="0" err="1" smtClean="0"/>
              <a:t>Goodow</a:t>
            </a:r>
            <a:r>
              <a:rPr lang="pl-PL" dirty="0" smtClean="0"/>
              <a:t>”).</a:t>
            </a:r>
            <a:endParaRPr lang="pl-PL" dirty="0"/>
          </a:p>
        </p:txBody>
      </p:sp>
    </p:spTree>
    <p:extLst>
      <p:ext uri="{BB962C8B-B14F-4D97-AF65-F5344CB8AC3E}">
        <p14:creationId xmlns:p14="http://schemas.microsoft.com/office/powerpoint/2010/main" val="3473734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bg1">
                    <a:lumMod val="85000"/>
                  </a:schemeClr>
                </a:solidFill>
              </a:rPr>
              <a:t>Koncepcja polityki według W. </a:t>
            </a:r>
            <a:r>
              <a:rPr lang="pl-PL" b="1" dirty="0" err="1" smtClean="0">
                <a:solidFill>
                  <a:schemeClr val="bg1">
                    <a:lumMod val="85000"/>
                  </a:schemeClr>
                </a:solidFill>
              </a:rPr>
              <a:t>Winslowa</a:t>
            </a:r>
            <a:endParaRPr lang="pl-PL" b="1" dirty="0">
              <a:solidFill>
                <a:schemeClr val="bg1">
                  <a:lumMod val="85000"/>
                </a:schemeClr>
              </a:solidFill>
            </a:endParaRPr>
          </a:p>
        </p:txBody>
      </p:sp>
      <p:sp>
        <p:nvSpPr>
          <p:cNvPr id="3" name="Symbol zastępczy zawartości 2"/>
          <p:cNvSpPr>
            <a:spLocks noGrp="1"/>
          </p:cNvSpPr>
          <p:nvPr>
            <p:ph idx="1"/>
          </p:nvPr>
        </p:nvSpPr>
        <p:spPr/>
        <p:txBody>
          <a:bodyPr>
            <a:normAutofit/>
          </a:bodyPr>
          <a:lstStyle/>
          <a:p>
            <a:pPr algn="just"/>
            <a:r>
              <a:rPr lang="pl-PL" sz="2400" dirty="0" smtClean="0"/>
              <a:t>W. Wilson (prezydent Stanów Zjednoczonych w latach 1913–1921) jest jednym z ojców i pomysłodawców studiów w zakresie polityki administracyjnej, autor postulatu separacji polityki i administracji. </a:t>
            </a:r>
          </a:p>
          <a:p>
            <a:pPr algn="just"/>
            <a:r>
              <a:rPr lang="pl-PL" sz="2400" dirty="0" smtClean="0"/>
              <a:t>„Administracja publiczna polega na szczegółowym i ciągłym stosowaniu prawa publicznego. (…) Planowanie działań państwa nie jest domeną administracji. Jedynie wykonywanie tych planów (polityk) jest działalnością administracyjną”. (W. Wilson, </a:t>
            </a:r>
            <a:r>
              <a:rPr lang="pl-PL" sz="2400" i="1" dirty="0" err="1" smtClean="0"/>
              <a:t>The</a:t>
            </a:r>
            <a:r>
              <a:rPr lang="pl-PL" sz="2400" i="1" dirty="0" smtClean="0"/>
              <a:t> </a:t>
            </a:r>
            <a:r>
              <a:rPr lang="pl-PL" sz="2400" i="1" dirty="0" err="1" smtClean="0"/>
              <a:t>Study</a:t>
            </a:r>
            <a:r>
              <a:rPr lang="pl-PL" sz="2400" i="1" dirty="0" smtClean="0"/>
              <a:t> of </a:t>
            </a:r>
            <a:r>
              <a:rPr lang="pl-PL" sz="2400" i="1" dirty="0" err="1" smtClean="0"/>
              <a:t>Administration</a:t>
            </a:r>
            <a:r>
              <a:rPr lang="pl-PL" sz="2400" i="1" dirty="0" smtClean="0"/>
              <a:t>, „</a:t>
            </a:r>
            <a:r>
              <a:rPr lang="pl-PL" sz="2400" i="1" dirty="0" err="1" smtClean="0"/>
              <a:t>Political</a:t>
            </a:r>
            <a:r>
              <a:rPr lang="pl-PL" sz="2400" i="1" dirty="0" smtClean="0"/>
              <a:t> Science </a:t>
            </a:r>
            <a:r>
              <a:rPr lang="pl-PL" sz="2400" i="1" dirty="0" err="1" smtClean="0"/>
              <a:t>Quarterly</a:t>
            </a:r>
            <a:r>
              <a:rPr lang="pl-PL" sz="2400" dirty="0" smtClean="0"/>
              <a:t>” 1887/2, s. 212)</a:t>
            </a:r>
            <a:endParaRPr lang="pl-PL"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accent4">
                    <a:lumMod val="60000"/>
                    <a:lumOff val="40000"/>
                  </a:schemeClr>
                </a:solidFill>
              </a:rPr>
              <a:t>Pojęcie polityki administracyjnej</a:t>
            </a:r>
            <a:endParaRPr lang="pl-PL" b="1" dirty="0">
              <a:solidFill>
                <a:schemeClr val="accent4">
                  <a:lumMod val="60000"/>
                  <a:lumOff val="40000"/>
                </a:schemeClr>
              </a:solidFill>
            </a:endParaRPr>
          </a:p>
        </p:txBody>
      </p:sp>
      <p:sp>
        <p:nvSpPr>
          <p:cNvPr id="3" name="Symbol zastępczy zawartości 2"/>
          <p:cNvSpPr>
            <a:spLocks noGrp="1"/>
          </p:cNvSpPr>
          <p:nvPr>
            <p:ph idx="1"/>
          </p:nvPr>
        </p:nvSpPr>
        <p:spPr/>
        <p:txBody>
          <a:bodyPr/>
          <a:lstStyle/>
          <a:p>
            <a:pPr marL="0" indent="0">
              <a:buNone/>
            </a:pPr>
            <a:endParaRPr lang="pl-PL" dirty="0" smtClean="0"/>
          </a:p>
          <a:p>
            <a:pPr marL="0" indent="0">
              <a:buNone/>
            </a:pPr>
            <a:endParaRPr lang="pl-PL" dirty="0"/>
          </a:p>
          <a:p>
            <a:pPr marL="0" indent="0" algn="ctr">
              <a:buNone/>
            </a:pPr>
            <a:r>
              <a:rPr lang="pl-PL" dirty="0" smtClean="0"/>
              <a:t>Czym jest polityka</a:t>
            </a:r>
          </a:p>
          <a:p>
            <a:pPr marL="0" indent="0" algn="ctr">
              <a:buNone/>
            </a:pPr>
            <a:r>
              <a:rPr lang="pl-PL" dirty="0" smtClean="0">
                <a:solidFill>
                  <a:schemeClr val="accent5">
                    <a:lumMod val="40000"/>
                    <a:lumOff val="60000"/>
                  </a:schemeClr>
                </a:solidFill>
              </a:rPr>
              <a:t>?</a:t>
            </a:r>
            <a:r>
              <a:rPr lang="pl-PL" dirty="0" smtClean="0">
                <a:solidFill>
                  <a:schemeClr val="accent3">
                    <a:lumMod val="40000"/>
                    <a:lumOff val="60000"/>
                  </a:schemeClr>
                </a:solidFill>
              </a:rPr>
              <a:t>?</a:t>
            </a:r>
            <a:r>
              <a:rPr lang="pl-PL" dirty="0" smtClean="0">
                <a:solidFill>
                  <a:schemeClr val="accent2">
                    <a:lumMod val="40000"/>
                    <a:lumOff val="60000"/>
                  </a:schemeClr>
                </a:solidFill>
              </a:rPr>
              <a:t>?</a:t>
            </a:r>
            <a:r>
              <a:rPr lang="pl-PL" dirty="0" smtClean="0">
                <a:solidFill>
                  <a:schemeClr val="accent6">
                    <a:lumMod val="75000"/>
                  </a:schemeClr>
                </a:solidFill>
              </a:rPr>
              <a:t>?</a:t>
            </a:r>
            <a:r>
              <a:rPr lang="pl-PL" dirty="0" smtClean="0">
                <a:solidFill>
                  <a:schemeClr val="tx2">
                    <a:lumMod val="60000"/>
                    <a:lumOff val="40000"/>
                  </a:schemeClr>
                </a:solidFill>
              </a:rPr>
              <a:t>?</a:t>
            </a:r>
            <a:r>
              <a:rPr lang="pl-PL" dirty="0" smtClean="0">
                <a:solidFill>
                  <a:schemeClr val="bg2">
                    <a:lumMod val="25000"/>
                  </a:schemeClr>
                </a:solidFill>
              </a:rPr>
              <a:t>?</a:t>
            </a:r>
            <a:r>
              <a:rPr lang="pl-PL" dirty="0" smtClean="0">
                <a:solidFill>
                  <a:srgbClr val="FF0000"/>
                </a:solidFill>
              </a:rPr>
              <a:t>?</a:t>
            </a:r>
            <a:r>
              <a:rPr lang="pl-PL" dirty="0" smtClean="0">
                <a:solidFill>
                  <a:srgbClr val="92D050"/>
                </a:solidFill>
              </a:rPr>
              <a:t>?</a:t>
            </a:r>
            <a:r>
              <a:rPr lang="pl-PL" dirty="0" smtClean="0"/>
              <a:t>?</a:t>
            </a:r>
            <a:r>
              <a:rPr lang="pl-PL" dirty="0" smtClean="0">
                <a:solidFill>
                  <a:schemeClr val="accent3">
                    <a:lumMod val="75000"/>
                  </a:schemeClr>
                </a:solidFill>
              </a:rPr>
              <a:t>?</a:t>
            </a:r>
            <a:r>
              <a:rPr lang="pl-PL" dirty="0" smtClean="0">
                <a:solidFill>
                  <a:schemeClr val="accent5">
                    <a:lumMod val="75000"/>
                  </a:schemeClr>
                </a:solidFill>
              </a:rPr>
              <a:t>?</a:t>
            </a:r>
            <a:endParaRPr lang="pl-PL" dirty="0">
              <a:solidFill>
                <a:schemeClr val="accent5">
                  <a:lumMod val="75000"/>
                </a:schemeClr>
              </a:solidFill>
            </a:endParaRPr>
          </a:p>
        </p:txBody>
      </p:sp>
    </p:spTree>
    <p:extLst>
      <p:ext uri="{BB962C8B-B14F-4D97-AF65-F5344CB8AC3E}">
        <p14:creationId xmlns:p14="http://schemas.microsoft.com/office/powerpoint/2010/main" val="1070570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4">
                    <a:lumMod val="60000"/>
                    <a:lumOff val="40000"/>
                  </a:schemeClr>
                </a:solidFill>
              </a:rPr>
              <a:t>Pojęcie polityki administracyjnej</a:t>
            </a:r>
            <a:endParaRPr lang="pl-PL" dirty="0"/>
          </a:p>
        </p:txBody>
      </p:sp>
      <p:sp>
        <p:nvSpPr>
          <p:cNvPr id="3" name="Symbol zastępczy zawartości 2"/>
          <p:cNvSpPr>
            <a:spLocks noGrp="1"/>
          </p:cNvSpPr>
          <p:nvPr>
            <p:ph idx="1"/>
          </p:nvPr>
        </p:nvSpPr>
        <p:spPr/>
        <p:txBody>
          <a:bodyPr/>
          <a:lstStyle/>
          <a:p>
            <a:endParaRPr lang="pl-PL" dirty="0"/>
          </a:p>
        </p:txBody>
      </p:sp>
      <p:sp>
        <p:nvSpPr>
          <p:cNvPr id="4" name="Prostokąt 3"/>
          <p:cNvSpPr/>
          <p:nvPr/>
        </p:nvSpPr>
        <p:spPr>
          <a:xfrm>
            <a:off x="611560" y="1772816"/>
            <a:ext cx="7848872" cy="129614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755576" y="1916832"/>
            <a:ext cx="7704856" cy="923330"/>
          </a:xfrm>
          <a:prstGeom prst="rect">
            <a:avLst/>
          </a:prstGeom>
          <a:noFill/>
        </p:spPr>
        <p:txBody>
          <a:bodyPr wrap="square" rtlCol="0">
            <a:spAutoFit/>
          </a:bodyPr>
          <a:lstStyle/>
          <a:p>
            <a:pPr algn="just"/>
            <a:r>
              <a:rPr lang="pl-PL" dirty="0" smtClean="0"/>
              <a:t>Polityka jest to aprobowany przez organy państwowe i samorządowe system pozaprawnych i postulatywnych wypowiedzi o tym, gdzie, kiedy i jak korzystać z materialnych i organizacyjnych możliwości państwa i samorządów terytorialnych </a:t>
            </a:r>
            <a:endParaRPr lang="pl-PL" dirty="0"/>
          </a:p>
        </p:txBody>
      </p:sp>
      <p:sp>
        <p:nvSpPr>
          <p:cNvPr id="6" name="Prostokąt 5"/>
          <p:cNvSpPr/>
          <p:nvPr/>
        </p:nvSpPr>
        <p:spPr>
          <a:xfrm>
            <a:off x="611560" y="3356992"/>
            <a:ext cx="7776864" cy="11521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ole tekstowe 6"/>
          <p:cNvSpPr txBox="1"/>
          <p:nvPr/>
        </p:nvSpPr>
        <p:spPr>
          <a:xfrm>
            <a:off x="539552" y="3356993"/>
            <a:ext cx="7992887" cy="1323439"/>
          </a:xfrm>
          <a:prstGeom prst="rect">
            <a:avLst/>
          </a:prstGeom>
          <a:noFill/>
        </p:spPr>
        <p:txBody>
          <a:bodyPr wrap="square" rtlCol="0">
            <a:spAutoFit/>
          </a:bodyPr>
          <a:lstStyle/>
          <a:p>
            <a:pPr algn="just"/>
            <a:r>
              <a:rPr lang="pl-PL" sz="1600" dirty="0" smtClean="0"/>
              <a:t>Polityka wobec administracji jest to polityka ustalana przed podmioty spoza administracji. Ma charakter przedmiotowo-podmiotowy. Podmiotowy, gdyż politykę kreują samodzielnie podmioty władzy wykonawczej w zakresie funkcji rządzenia i uczestnicząc w procesie legislacyjnym, zaś przedmiotowy z uwagi na to, iż treść polityki dotyczy struktury zadań i sposobów działania w administracji</a:t>
            </a:r>
            <a:endParaRPr lang="pl-PL" sz="1600" dirty="0"/>
          </a:p>
        </p:txBody>
      </p:sp>
      <p:sp>
        <p:nvSpPr>
          <p:cNvPr id="8" name="Prostokąt zaokrąglony 7"/>
          <p:cNvSpPr/>
          <p:nvPr/>
        </p:nvSpPr>
        <p:spPr>
          <a:xfrm>
            <a:off x="611560" y="4797152"/>
            <a:ext cx="7344816" cy="129614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p:cNvSpPr txBox="1"/>
          <p:nvPr/>
        </p:nvSpPr>
        <p:spPr>
          <a:xfrm>
            <a:off x="755576" y="4869160"/>
            <a:ext cx="7272808" cy="1200329"/>
          </a:xfrm>
          <a:prstGeom prst="rect">
            <a:avLst/>
          </a:prstGeom>
          <a:noFill/>
        </p:spPr>
        <p:txBody>
          <a:bodyPr wrap="square" rtlCol="0">
            <a:spAutoFit/>
          </a:bodyPr>
          <a:lstStyle/>
          <a:p>
            <a:r>
              <a:rPr lang="pl-PL" dirty="0" smtClean="0"/>
              <a:t>Polityka administracji jest to polityka wykonywana przez administrację w różnych dziedzinach określonych zadań publicznych, wypracowania celów, priorytetów, projektów, środków i sposobów działania; podstawą są normy prawne, które mniej/bardziej determinują działanie administracji.</a:t>
            </a:r>
            <a:endParaRPr lang="pl-PL" dirty="0"/>
          </a:p>
        </p:txBody>
      </p:sp>
    </p:spTree>
    <p:extLst>
      <p:ext uri="{BB962C8B-B14F-4D97-AF65-F5344CB8AC3E}">
        <p14:creationId xmlns:p14="http://schemas.microsoft.com/office/powerpoint/2010/main" val="2156912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6">
                    <a:lumMod val="75000"/>
                  </a:schemeClr>
                </a:solidFill>
              </a:rPr>
              <a:t>Polityka publiczna </a:t>
            </a:r>
            <a:br>
              <a:rPr lang="pl-PL" sz="4000" b="1" dirty="0" smtClean="0">
                <a:solidFill>
                  <a:schemeClr val="accent6">
                    <a:lumMod val="75000"/>
                  </a:schemeClr>
                </a:solidFill>
              </a:rPr>
            </a:br>
            <a:r>
              <a:rPr lang="pl-PL" sz="2200" b="1" dirty="0" smtClean="0">
                <a:solidFill>
                  <a:schemeClr val="accent6">
                    <a:lumMod val="75000"/>
                  </a:schemeClr>
                </a:solidFill>
              </a:rPr>
              <a:t>(koncepcja D. </a:t>
            </a:r>
            <a:r>
              <a:rPr lang="pl-PL" sz="2200" b="1" dirty="0" err="1" smtClean="0">
                <a:solidFill>
                  <a:schemeClr val="accent6">
                    <a:lumMod val="75000"/>
                  </a:schemeClr>
                </a:solidFill>
              </a:rPr>
              <a:t>Sześciło</a:t>
            </a:r>
            <a:r>
              <a:rPr lang="pl-PL" sz="2200" b="1" dirty="0" smtClean="0">
                <a:solidFill>
                  <a:schemeClr val="accent6">
                    <a:lumMod val="75000"/>
                  </a:schemeClr>
                </a:solidFill>
              </a:rPr>
              <a:t>, M. Kuleszy) </a:t>
            </a:r>
            <a:endParaRPr lang="pl-PL" sz="2200" b="1" dirty="0">
              <a:solidFill>
                <a:schemeClr val="accent6">
                  <a:lumMod val="75000"/>
                </a:schemeClr>
              </a:solidFill>
            </a:endParaRPr>
          </a:p>
        </p:txBody>
      </p:sp>
      <p:sp>
        <p:nvSpPr>
          <p:cNvPr id="3" name="Symbol zastępczy zawartości 2"/>
          <p:cNvSpPr>
            <a:spLocks noGrp="1"/>
          </p:cNvSpPr>
          <p:nvPr>
            <p:ph idx="1"/>
          </p:nvPr>
        </p:nvSpPr>
        <p:spPr>
          <a:xfrm>
            <a:off x="0" y="1340768"/>
            <a:ext cx="8686800" cy="4968552"/>
          </a:xfrm>
        </p:spPr>
        <p:txBody>
          <a:bodyPr>
            <a:noAutofit/>
          </a:bodyPr>
          <a:lstStyle/>
          <a:p>
            <a:pPr algn="just"/>
            <a:r>
              <a:rPr lang="pl-PL" sz="2000" dirty="0" smtClean="0"/>
              <a:t>Pojęcie polityki administracyjnej (szczególnie w „koncepcji polityki w administracji”) i polityki publicznej są do siebie podobne, częstokroć pojęcia te utożsamia się ze sobą.</a:t>
            </a:r>
          </a:p>
          <a:p>
            <a:pPr algn="just"/>
            <a:r>
              <a:rPr lang="pl-PL" sz="2000" dirty="0" smtClean="0"/>
              <a:t>Polityka publiczna stanowi ujęty w przepisach prawa oraz w innych aktach zestaw celów, które organy władzy publicznej (wykonawczej i ustawodawczej, centralnej i terytorialnej) wyznaczają do realizacji w poszczególnych sferach zadań publicznych.</a:t>
            </a:r>
          </a:p>
          <a:p>
            <a:pPr algn="just"/>
            <a:r>
              <a:rPr lang="pl-PL" sz="2000" dirty="0" smtClean="0"/>
              <a:t>Polityka publiczna polega na </a:t>
            </a:r>
            <a:r>
              <a:rPr lang="pl-PL" sz="2000" u="sng" dirty="0" smtClean="0"/>
              <a:t>poszukiwaniu optymalnych metod technicznych i organizacyjnych wykonywania zadań publicznych, ujętych w normy prawne.</a:t>
            </a:r>
          </a:p>
          <a:p>
            <a:pPr algn="just"/>
            <a:r>
              <a:rPr lang="pl-PL" sz="2000" dirty="0" smtClean="0"/>
              <a:t>„Polityka publiczna to suma działań organów władzy publicznej, bezpośrednio lub pośrednio dotyczących obywateli”( B. Guy Peters, </a:t>
            </a:r>
            <a:r>
              <a:rPr lang="pl-PL" sz="2000" i="1" dirty="0" smtClean="0"/>
              <a:t>American Public Policy</a:t>
            </a:r>
            <a:r>
              <a:rPr lang="pl-PL" sz="2000" dirty="0" smtClean="0"/>
              <a:t>, New York 1993, s. 4).</a:t>
            </a:r>
            <a:endParaRPr lang="pl-PL" sz="2000" u="sng" dirty="0" smtClean="0"/>
          </a:p>
          <a:p>
            <a:pPr algn="just"/>
            <a:r>
              <a:rPr lang="pl-PL" sz="2000" dirty="0" smtClean="0"/>
              <a:t>Polityka publiczna stanowi zamierzony i celowy proces zmierzający do realizacji ogólnych założeń w poszczególnych obszarach życia publicznego, np. oświata; mogą wynikać z polityki rządzących. Celem tej polityki jest zaspokajanie potrzeb społecznych np. w zakresie ochrony zdrowia lub potrzeb i interesów państwa a tym samym potrzeb społecznych.</a:t>
            </a:r>
            <a:endParaRPr lang="pl-P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err="1" smtClean="0">
                <a:solidFill>
                  <a:schemeClr val="accent3">
                    <a:lumMod val="75000"/>
                  </a:schemeClr>
                </a:solidFill>
              </a:rPr>
              <a:t>Policyści</a:t>
            </a:r>
            <a:r>
              <a:rPr lang="pl-PL" b="1" dirty="0" smtClean="0">
                <a:solidFill>
                  <a:schemeClr val="accent3">
                    <a:lumMod val="75000"/>
                  </a:schemeClr>
                </a:solidFill>
              </a:rPr>
              <a:t> i nauka policji</a:t>
            </a:r>
            <a:r>
              <a:rPr lang="pl-PL" dirty="0" smtClean="0">
                <a:solidFill>
                  <a:schemeClr val="accent3">
                    <a:lumMod val="75000"/>
                  </a:schemeClr>
                </a:solidFill>
              </a:rPr>
              <a:t/>
            </a:r>
            <a:br>
              <a:rPr lang="pl-PL" dirty="0" smtClean="0">
                <a:solidFill>
                  <a:schemeClr val="accent3">
                    <a:lumMod val="75000"/>
                  </a:schemeClr>
                </a:solidFill>
              </a:rPr>
            </a:br>
            <a:r>
              <a:rPr lang="pl-PL" dirty="0" smtClean="0">
                <a:solidFill>
                  <a:schemeClr val="accent3">
                    <a:lumMod val="75000"/>
                  </a:schemeClr>
                </a:solidFill>
              </a:rPr>
              <a:t> </a:t>
            </a:r>
            <a:r>
              <a:rPr lang="pl-PL" sz="2200" dirty="0" smtClean="0">
                <a:solidFill>
                  <a:schemeClr val="accent3">
                    <a:lumMod val="75000"/>
                  </a:schemeClr>
                </a:solidFill>
              </a:rPr>
              <a:t>(poprzedniczka nauki administracji)</a:t>
            </a:r>
            <a:endParaRPr lang="pl-PL" sz="2200" dirty="0">
              <a:solidFill>
                <a:schemeClr val="accent3">
                  <a:lumMod val="75000"/>
                </a:schemeClr>
              </a:solidFill>
            </a:endParaRPr>
          </a:p>
        </p:txBody>
      </p:sp>
      <p:sp>
        <p:nvSpPr>
          <p:cNvPr id="3" name="Symbol zastępczy zawartości 2"/>
          <p:cNvSpPr>
            <a:spLocks noGrp="1"/>
          </p:cNvSpPr>
          <p:nvPr>
            <p:ph idx="1"/>
          </p:nvPr>
        </p:nvSpPr>
        <p:spPr/>
        <p:txBody>
          <a:bodyPr>
            <a:normAutofit/>
          </a:bodyPr>
          <a:lstStyle/>
          <a:p>
            <a:pPr algn="just"/>
            <a:r>
              <a:rPr lang="pl-PL" sz="2400" dirty="0" smtClean="0"/>
              <a:t>Koncepcje </a:t>
            </a:r>
            <a:r>
              <a:rPr lang="pl-PL" sz="2400" dirty="0" err="1" smtClean="0"/>
              <a:t>policystów</a:t>
            </a:r>
            <a:r>
              <a:rPr lang="pl-PL" sz="2400" dirty="0" smtClean="0"/>
              <a:t> i kameralistów datuje się na okres absolutyzmu (aktualny model państwa policyjnego i obowiązujące wtedy zasady ustrojowe);</a:t>
            </a:r>
          </a:p>
          <a:p>
            <a:pPr algn="just"/>
            <a:r>
              <a:rPr lang="pl-PL" sz="2400" dirty="0" smtClean="0"/>
              <a:t>Rozróżnienie F. </a:t>
            </a:r>
            <a:r>
              <a:rPr lang="pl-PL" sz="2400" dirty="0" err="1" smtClean="0"/>
              <a:t>Longchamps</a:t>
            </a:r>
            <a:r>
              <a:rPr lang="pl-PL" sz="2400" dirty="0" smtClean="0"/>
              <a:t>:</a:t>
            </a:r>
          </a:p>
          <a:p>
            <a:pPr algn="just">
              <a:buNone/>
            </a:pPr>
            <a:r>
              <a:rPr lang="pl-PL" sz="2400" dirty="0" smtClean="0"/>
              <a:t>I 	okres: II połowa XVII w. – merkantylizm J. Becher, </a:t>
            </a:r>
          </a:p>
          <a:p>
            <a:pPr algn="just">
              <a:buNone/>
            </a:pPr>
            <a:r>
              <a:rPr lang="pl-PL" sz="2400" dirty="0" smtClean="0"/>
              <a:t>II okres:  XVII-XVIII w – odzwierciedlał prądy umysłowe szkoły natury; dążenia absolutystyczne w państwie niemieckim np.   H Grocjusz,</a:t>
            </a:r>
          </a:p>
          <a:p>
            <a:pPr algn="just">
              <a:buNone/>
            </a:pPr>
            <a:r>
              <a:rPr lang="pl-PL" sz="2400" dirty="0" smtClean="0"/>
              <a:t>III okres: koniec XVIII w. –  okres konstytucjonalizmu  np. R von </a:t>
            </a:r>
            <a:r>
              <a:rPr lang="pl-PL" sz="2400" dirty="0" err="1" smtClean="0"/>
              <a:t>Mohl</a:t>
            </a:r>
            <a:r>
              <a:rPr lang="pl-PL" sz="2400" dirty="0" smtClean="0"/>
              <a:t> (okres wprowadzania konstytucji jako najwyższy akt obowiązujący w państwie).</a:t>
            </a:r>
            <a:endParaRPr lang="pl-PL"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2">
                    <a:lumMod val="60000"/>
                    <a:lumOff val="40000"/>
                  </a:schemeClr>
                </a:solidFill>
              </a:rPr>
              <a:t>Polityka publiczna </a:t>
            </a:r>
            <a:endParaRPr lang="pl-PL" sz="4000"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a:bodyPr>
          <a:lstStyle/>
          <a:p>
            <a:pPr algn="just"/>
            <a:r>
              <a:rPr lang="pl-PL" sz="2400" dirty="0" smtClean="0"/>
              <a:t>Polityka publiczna wymaga wielu  zróżnicowanych działań, tj. zmian w prawie oraz w zakresie organizacji, kadr czy budżetu itp.</a:t>
            </a:r>
          </a:p>
          <a:p>
            <a:pPr algn="just"/>
            <a:r>
              <a:rPr lang="pl-PL" sz="2400" dirty="0" smtClean="0"/>
              <a:t>Z jednej strony każda dziedzina zadań publicznych posiada politykę publiczną, np. polityka zdrowotna, polityka transportowa itp. Ponadto każdy zdecentralizowany podmiot np. gmina, powiat, województwo ma zdolność do tworzenia własnej polityki publicznej, z uwzględnieniem terytorialnej właściwości. </a:t>
            </a:r>
          </a:p>
          <a:p>
            <a:pPr algn="just"/>
            <a:r>
              <a:rPr lang="pl-PL" sz="2400" dirty="0" smtClean="0"/>
              <a:t>Misją administracji publicznej  jest rzetelne, skuteczne i zgodne z prawem wykonywanie polityk.</a:t>
            </a:r>
            <a:endParaRPr lang="pl-PL"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2">
                    <a:lumMod val="60000"/>
                    <a:lumOff val="40000"/>
                  </a:schemeClr>
                </a:solidFill>
              </a:rPr>
              <a:t>Akty polityki publicznej</a:t>
            </a:r>
            <a:r>
              <a:rPr lang="pl-PL" b="1" dirty="0" smtClean="0">
                <a:solidFill>
                  <a:schemeClr val="accent2">
                    <a:lumMod val="60000"/>
                    <a:lumOff val="40000"/>
                  </a:schemeClr>
                </a:solidFill>
              </a:rPr>
              <a:t/>
            </a:r>
            <a:br>
              <a:rPr lang="pl-PL" b="1" dirty="0" smtClean="0">
                <a:solidFill>
                  <a:schemeClr val="accent2">
                    <a:lumMod val="60000"/>
                    <a:lumOff val="40000"/>
                  </a:schemeClr>
                </a:solidFill>
              </a:rPr>
            </a:br>
            <a:r>
              <a:rPr lang="pl-PL" sz="2200" b="1" dirty="0" smtClean="0">
                <a:solidFill>
                  <a:schemeClr val="accent2">
                    <a:lumMod val="60000"/>
                    <a:lumOff val="40000"/>
                  </a:schemeClr>
                </a:solidFill>
              </a:rPr>
              <a:t>(jako wyraz polityki publicznej państwa czy innego podmiotu) </a:t>
            </a:r>
            <a:endParaRPr lang="pl-PL" sz="2200" b="1" dirty="0">
              <a:solidFill>
                <a:schemeClr val="accent2">
                  <a:lumMod val="60000"/>
                  <a:lumOff val="40000"/>
                </a:schemeClr>
              </a:solidFill>
            </a:endParaRPr>
          </a:p>
        </p:txBody>
      </p:sp>
      <p:graphicFrame>
        <p:nvGraphicFramePr>
          <p:cNvPr id="4" name="Symbol zastępczy zawartości 3"/>
          <p:cNvGraphicFramePr>
            <a:graphicFrameLocks noGrp="1"/>
          </p:cNvGraphicFramePr>
          <p:nvPr>
            <p:ph idx="1"/>
          </p:nvPr>
        </p:nvGraphicFramePr>
        <p:xfrm>
          <a:off x="457200" y="1600200"/>
          <a:ext cx="8229600" cy="2966459"/>
        </p:xfrm>
        <a:graphic>
          <a:graphicData uri="http://schemas.openxmlformats.org/drawingml/2006/table">
            <a:tbl>
              <a:tblPr firstRow="1" bandRow="1">
                <a:tableStyleId>{7DF18680-E054-41AD-8BC1-D1AEF772440D}</a:tableStyleId>
              </a:tblPr>
              <a:tblGrid>
                <a:gridCol w="4114800"/>
                <a:gridCol w="4114800"/>
              </a:tblGrid>
              <a:tr h="460648">
                <a:tc>
                  <a:txBody>
                    <a:bodyPr/>
                    <a:lstStyle/>
                    <a:p>
                      <a:pPr algn="ctr"/>
                      <a:r>
                        <a:rPr lang="pl-PL" dirty="0" smtClean="0"/>
                        <a:t>akty prawa powszechnie obowiązującego</a:t>
                      </a:r>
                      <a:endParaRPr lang="pl-PL" dirty="0"/>
                    </a:p>
                  </a:txBody>
                  <a:tcPr/>
                </a:tc>
                <a:tc>
                  <a:txBody>
                    <a:bodyPr/>
                    <a:lstStyle/>
                    <a:p>
                      <a:pPr algn="ctr"/>
                      <a:r>
                        <a:rPr lang="pl-PL" dirty="0" smtClean="0"/>
                        <a:t>akty</a:t>
                      </a:r>
                      <a:r>
                        <a:rPr lang="pl-PL" baseline="0" dirty="0" smtClean="0"/>
                        <a:t> wewnętrznie obowiązujące </a:t>
                      </a:r>
                    </a:p>
                    <a:p>
                      <a:pPr algn="ctr"/>
                      <a:r>
                        <a:rPr lang="pl-PL" baseline="0" dirty="0" smtClean="0"/>
                        <a:t>akty  kierownictwa wewnętrznego </a:t>
                      </a:r>
                      <a:endParaRPr lang="pl-PL" dirty="0"/>
                    </a:p>
                  </a:txBody>
                  <a:tcPr/>
                </a:tc>
              </a:tr>
              <a:tr h="1137659">
                <a:tc>
                  <a:txBody>
                    <a:bodyPr/>
                    <a:lstStyle/>
                    <a:p>
                      <a:pPr algn="just"/>
                      <a:r>
                        <a:rPr lang="pl-PL" dirty="0" smtClean="0"/>
                        <a:t>akty o charakterze generalnym i abstrakcyjnym, np. akty prawa miejscowego (np. uchwały rady gminy, zarządzenia wójta</a:t>
                      </a:r>
                      <a:endParaRPr lang="pl-PL"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l-PL" dirty="0" smtClean="0"/>
                        <a:t>akty nie nakładające praw ani obowiązków na obywateli, wiążą jedynie jednostki organizacyjnie podległe organowi wydającemu te akty</a:t>
                      </a:r>
                      <a:endParaRPr lang="pl-PL" dirty="0"/>
                    </a:p>
                  </a:txBody>
                  <a:tcPr/>
                </a:tc>
              </a:tr>
              <a:tr h="1137659">
                <a:tc>
                  <a:txBody>
                    <a:bodyPr/>
                    <a:lstStyle/>
                    <a:p>
                      <a:pPr algn="just"/>
                      <a:r>
                        <a:rPr lang="pl-PL" dirty="0" smtClean="0"/>
                        <a:t>regulują sytuację prawną obywateli i innych podmiotów</a:t>
                      </a:r>
                      <a:endParaRPr lang="pl-PL" dirty="0"/>
                    </a:p>
                  </a:txBody>
                  <a:tcPr/>
                </a:tc>
                <a:tc>
                  <a:txBody>
                    <a:bodyPr/>
                    <a:lstStyle/>
                    <a:p>
                      <a:pPr algn="just"/>
                      <a:r>
                        <a:rPr lang="pl-PL" dirty="0" smtClean="0"/>
                        <a:t>uchwały Rady Ministrów,</a:t>
                      </a:r>
                      <a:r>
                        <a:rPr lang="pl-PL" baseline="0" dirty="0" smtClean="0"/>
                        <a:t> zarządzenia Prezesa Rady Ministrów, wytyczne, okólniki itp. </a:t>
                      </a:r>
                      <a:endParaRPr lang="pl-PL" dirty="0"/>
                    </a:p>
                  </a:txBody>
                  <a:tcPr/>
                </a:tc>
              </a:tr>
            </a:tbl>
          </a:graphicData>
        </a:graphic>
      </p:graphicFrame>
      <p:sp>
        <p:nvSpPr>
          <p:cNvPr id="5" name="Prostokąt 4"/>
          <p:cNvSpPr/>
          <p:nvPr/>
        </p:nvSpPr>
        <p:spPr>
          <a:xfrm>
            <a:off x="2483768" y="4797152"/>
            <a:ext cx="4572000" cy="1200329"/>
          </a:xfrm>
          <a:prstGeom prst="rect">
            <a:avLst/>
          </a:prstGeom>
        </p:spPr>
        <p:txBody>
          <a:bodyPr>
            <a:spAutoFit/>
          </a:bodyPr>
          <a:lstStyle/>
          <a:p>
            <a:pPr algn="just"/>
            <a:r>
              <a:rPr lang="pl-PL" b="1" dirty="0" smtClean="0"/>
              <a:t>Do aktów polityki publicznej nie można zaliczyć decyzji administracyjnej, </a:t>
            </a:r>
            <a:r>
              <a:rPr lang="pl-PL" dirty="0" smtClean="0"/>
              <a:t>gdyż ta określa prawa lub obowiązki obywateli w indywidualnych sprawach !!!</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accent2">
                    <a:lumMod val="60000"/>
                    <a:lumOff val="40000"/>
                  </a:schemeClr>
                </a:solidFill>
              </a:rPr>
              <a:t>Instrumenty polityki publicznej</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85000" lnSpcReduction="20000"/>
          </a:bodyPr>
          <a:lstStyle/>
          <a:p>
            <a:pPr algn="just"/>
            <a:r>
              <a:rPr lang="pl-PL" dirty="0" smtClean="0"/>
              <a:t>Za instrument aktów polityki publicznej trzeba traktować również, znajduje się w systemie prawnym Unii Europejskiej, akty  prawne tj. rozporządzenia (stosowane bezpośrednio) i dyrektywy (wymagają transpozycji do prawa krajowego).</a:t>
            </a:r>
          </a:p>
          <a:p>
            <a:pPr algn="just"/>
            <a:r>
              <a:rPr lang="pl-PL" dirty="0" smtClean="0"/>
              <a:t>Bezpośrednim wyrazem polityki publicznej są natomiast normy zadaniowe,  rozumiane jako normy ustalające w makroskali cele stojące przed administracją w poszczególnych dziedzinach jej aktywności, np. art. 7 ust. 1 ustawy o samorządzie gminnym „Zaspokajanie zbiorowych potrzeb wspólnoty należy do zadań własnych gminy”. </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z="3600" b="1" dirty="0" smtClean="0">
                <a:solidFill>
                  <a:srgbClr val="FF9999"/>
                </a:solidFill>
              </a:rPr>
              <a:t>Podmioty polityki publicznej, decydenci</a:t>
            </a:r>
            <a:endParaRPr lang="pl-PL" sz="3600" b="1" dirty="0">
              <a:solidFill>
                <a:srgbClr val="FF9999"/>
              </a:solidFill>
            </a:endParaRPr>
          </a:p>
        </p:txBody>
      </p:sp>
      <p:graphicFrame>
        <p:nvGraphicFramePr>
          <p:cNvPr id="4" name="Symbol zastępczy zawartości 3"/>
          <p:cNvGraphicFramePr>
            <a:graphicFrameLocks noGrp="1"/>
          </p:cNvGraphicFramePr>
          <p:nvPr>
            <p:ph idx="1"/>
          </p:nvPr>
        </p:nvGraphicFramePr>
        <p:xfrm>
          <a:off x="323528" y="908720"/>
          <a:ext cx="8496945" cy="6164713"/>
        </p:xfrm>
        <a:graphic>
          <a:graphicData uri="http://schemas.openxmlformats.org/drawingml/2006/table">
            <a:tbl>
              <a:tblPr firstRow="1" bandRow="1">
                <a:tableStyleId>{21E4AEA4-8DFA-4A89-87EB-49C32662AFE0}</a:tableStyleId>
              </a:tblPr>
              <a:tblGrid>
                <a:gridCol w="2088232"/>
                <a:gridCol w="1872208"/>
                <a:gridCol w="4536505"/>
              </a:tblGrid>
              <a:tr h="621916">
                <a:tc>
                  <a:txBody>
                    <a:bodyPr/>
                    <a:lstStyle/>
                    <a:p>
                      <a:pPr algn="ctr"/>
                      <a:r>
                        <a:rPr lang="pl-PL" sz="1400" dirty="0" smtClean="0"/>
                        <a:t>POZIOM</a:t>
                      </a:r>
                      <a:endParaRPr lang="pl-PL" sz="1400" dirty="0"/>
                    </a:p>
                  </a:txBody>
                  <a:tcPr/>
                </a:tc>
                <a:tc>
                  <a:txBody>
                    <a:bodyPr/>
                    <a:lstStyle/>
                    <a:p>
                      <a:pPr algn="ctr"/>
                      <a:r>
                        <a:rPr lang="pl-PL" sz="1400" dirty="0" smtClean="0"/>
                        <a:t>KTO?</a:t>
                      </a:r>
                      <a:endParaRPr lang="pl-PL" sz="1400" dirty="0"/>
                    </a:p>
                  </a:txBody>
                  <a:tcPr/>
                </a:tc>
                <a:tc>
                  <a:txBody>
                    <a:bodyPr/>
                    <a:lstStyle/>
                    <a:p>
                      <a:pPr algn="ctr"/>
                      <a:r>
                        <a:rPr lang="pl-PL" sz="1400" dirty="0" smtClean="0"/>
                        <a:t>OPIS</a:t>
                      </a:r>
                      <a:endParaRPr lang="pl-PL" sz="1400" dirty="0"/>
                    </a:p>
                  </a:txBody>
                  <a:tcPr/>
                </a:tc>
              </a:tr>
              <a:tr h="1322300">
                <a:tc>
                  <a:txBody>
                    <a:bodyPr/>
                    <a:lstStyle/>
                    <a:p>
                      <a:pPr algn="ctr"/>
                      <a:r>
                        <a:rPr lang="pl-PL" sz="1400" dirty="0" smtClean="0"/>
                        <a:t>PONADNARODOWY</a:t>
                      </a:r>
                      <a:endParaRPr lang="pl-PL" sz="1400" dirty="0"/>
                    </a:p>
                  </a:txBody>
                  <a:tcPr/>
                </a:tc>
                <a:tc>
                  <a:txBody>
                    <a:bodyPr/>
                    <a:lstStyle/>
                    <a:p>
                      <a:pPr algn="ctr"/>
                      <a:r>
                        <a:rPr lang="pl-PL" sz="1400" dirty="0" smtClean="0"/>
                        <a:t>INSTYTUCJE</a:t>
                      </a:r>
                      <a:r>
                        <a:rPr lang="pl-PL" sz="1400" baseline="0" dirty="0" smtClean="0"/>
                        <a:t> </a:t>
                      </a:r>
                      <a:r>
                        <a:rPr lang="pl-PL" sz="1400" dirty="0" smtClean="0"/>
                        <a:t>UE (np. Rada UE, Parlament Europejski, Komisja Europejska)</a:t>
                      </a:r>
                      <a:endParaRPr lang="pl-PL" sz="1400" dirty="0"/>
                    </a:p>
                  </a:txBody>
                  <a:tcPr/>
                </a:tc>
                <a:tc>
                  <a:txBody>
                    <a:bodyPr/>
                    <a:lstStyle/>
                    <a:p>
                      <a:pPr algn="ctr"/>
                      <a:r>
                        <a:rPr lang="pl-PL" sz="1400" dirty="0" smtClean="0"/>
                        <a:t>rozporządzenia i dyrektywy wydawane przez Radę Unii Europejskiej, współudział Parlamentu Europejskiego (procedury współpracy i współdecydowania)</a:t>
                      </a:r>
                      <a:endParaRPr lang="pl-PL" sz="1400" dirty="0"/>
                    </a:p>
                  </a:txBody>
                  <a:tcPr/>
                </a:tc>
              </a:tr>
              <a:tr h="2687004">
                <a:tc>
                  <a:txBody>
                    <a:bodyPr/>
                    <a:lstStyle/>
                    <a:p>
                      <a:pPr algn="ctr"/>
                      <a:r>
                        <a:rPr lang="pl-PL" sz="1400" dirty="0" smtClean="0"/>
                        <a:t>PAŃSTWOWY</a:t>
                      </a:r>
                      <a:endParaRPr lang="pl-PL" sz="1400" dirty="0"/>
                    </a:p>
                  </a:txBody>
                  <a:tcPr/>
                </a:tc>
                <a:tc>
                  <a:txBody>
                    <a:bodyPr/>
                    <a:lstStyle/>
                    <a:p>
                      <a:pPr algn="ctr"/>
                      <a:r>
                        <a:rPr lang="pl-PL" sz="1400" dirty="0" smtClean="0">
                          <a:latin typeface="+mn-lt"/>
                        </a:rPr>
                        <a:t>SEJM i SENAT</a:t>
                      </a:r>
                    </a:p>
                    <a:p>
                      <a:pPr algn="ctr"/>
                      <a:endParaRPr lang="pl-PL" sz="1400" dirty="0" smtClean="0">
                        <a:latin typeface="+mn-lt"/>
                      </a:endParaRPr>
                    </a:p>
                    <a:p>
                      <a:pPr algn="ctr"/>
                      <a:endParaRPr lang="pl-PL" sz="1400" dirty="0" smtClean="0">
                        <a:latin typeface="+mn-lt"/>
                      </a:endParaRPr>
                    </a:p>
                    <a:p>
                      <a:pPr algn="ctr"/>
                      <a:endParaRPr lang="pl-PL" sz="1400" dirty="0" smtClean="0">
                        <a:latin typeface="+mn-lt"/>
                      </a:endParaRPr>
                    </a:p>
                    <a:p>
                      <a:pPr algn="ctr"/>
                      <a:r>
                        <a:rPr lang="pl-PL" sz="1400" dirty="0" smtClean="0">
                          <a:latin typeface="+mn-lt"/>
                        </a:rPr>
                        <a:t>RZĄD i ADMINISTRACJA RZĄDOWA</a:t>
                      </a:r>
                    </a:p>
                    <a:p>
                      <a:pPr algn="ctr"/>
                      <a:endParaRPr lang="pl-PL" sz="1400" dirty="0" smtClean="0">
                        <a:latin typeface="+mn-lt"/>
                      </a:endParaRPr>
                    </a:p>
                    <a:p>
                      <a:pPr algn="ctr"/>
                      <a:endParaRPr lang="pl-PL" sz="1400" dirty="0" smtClean="0">
                        <a:latin typeface="+mn-lt"/>
                      </a:endParaRPr>
                    </a:p>
                    <a:p>
                      <a:pPr algn="ctr"/>
                      <a:endParaRPr lang="pl-PL" sz="1400" dirty="0" smtClean="0">
                        <a:latin typeface="+mn-lt"/>
                      </a:endParaRPr>
                    </a:p>
                    <a:p>
                      <a:pPr algn="ctr"/>
                      <a:endParaRPr lang="pl-PL" sz="1400" dirty="0">
                        <a:latin typeface="+mn-lt"/>
                      </a:endParaRPr>
                    </a:p>
                  </a:txBody>
                  <a:tcPr/>
                </a:tc>
                <a:tc>
                  <a:txBody>
                    <a:bodyPr/>
                    <a:lstStyle/>
                    <a:p>
                      <a:pPr algn="ctr">
                        <a:buFontTx/>
                        <a:buChar char="-"/>
                      </a:pPr>
                      <a:r>
                        <a:rPr lang="pl-PL" sz="1400" dirty="0" smtClean="0">
                          <a:latin typeface="+mn-lt"/>
                        </a:rPr>
                        <a:t>ustawa jako nośnik mniej lub bardziej sprecyzowanej polityki publicznej</a:t>
                      </a:r>
                    </a:p>
                    <a:p>
                      <a:pPr algn="ctr">
                        <a:buFontTx/>
                        <a:buNone/>
                      </a:pPr>
                      <a:endParaRPr lang="pl-PL" sz="1400" dirty="0" smtClean="0">
                        <a:latin typeface="+mn-lt"/>
                      </a:endParaRPr>
                    </a:p>
                    <a:p>
                      <a:pPr algn="ctr">
                        <a:buFontTx/>
                        <a:buChar char="-"/>
                      </a:pPr>
                      <a:r>
                        <a:rPr lang="pl-PL" sz="1400" dirty="0" smtClean="0">
                          <a:latin typeface="+mn-lt"/>
                        </a:rPr>
                        <a:t>- Rząd i</a:t>
                      </a:r>
                      <a:r>
                        <a:rPr lang="pl-PL" sz="1400" baseline="0" dirty="0" smtClean="0">
                          <a:latin typeface="+mn-lt"/>
                        </a:rPr>
                        <a:t> administracja rządowa tworzą politykę publiczną; </a:t>
                      </a:r>
                      <a:r>
                        <a:rPr lang="pl-PL" sz="1400" dirty="0" smtClean="0">
                          <a:latin typeface="+mn-lt"/>
                        </a:rPr>
                        <a:t>art. 146 ust. 1 Konstytucji RP- Rada Ministrów prowadzi politykę wewnętrzną i zagraniczną Rzeczypospolitej Polskiej ;</a:t>
                      </a:r>
                      <a:r>
                        <a:rPr lang="pl-PL" sz="1400" baseline="0" dirty="0" smtClean="0">
                          <a:latin typeface="+mn-lt"/>
                        </a:rPr>
                        <a:t> </a:t>
                      </a:r>
                      <a:r>
                        <a:rPr lang="pl-PL" sz="1400" dirty="0" smtClean="0">
                          <a:latin typeface="+mn-lt"/>
                        </a:rPr>
                        <a:t>Ponadto, art. 146 ust. 2 Konstytucji RP, do Rady Ministrów należą sprawy polityki państwa niezastrzeżone dla innych organów państwowych i samorządu terytorialnego</a:t>
                      </a:r>
                      <a:endParaRPr lang="pl-PL" sz="1400" dirty="0">
                        <a:latin typeface="+mn-lt"/>
                      </a:endParaRPr>
                    </a:p>
                  </a:txBody>
                  <a:tcPr/>
                </a:tc>
              </a:tr>
              <a:tr h="15334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REGIONALNY I LOKALNY</a:t>
                      </a:r>
                    </a:p>
                    <a:p>
                      <a:endParaRPr lang="pl-PL" dirty="0"/>
                    </a:p>
                  </a:txBody>
                  <a:tcPr/>
                </a:tc>
                <a:tc>
                  <a:txBody>
                    <a:bodyPr/>
                    <a:lstStyle/>
                    <a:p>
                      <a:r>
                        <a:rPr lang="pl-PL" sz="1400" cap="all" dirty="0" smtClean="0">
                          <a:latin typeface="+mn-lt"/>
                        </a:rPr>
                        <a:t>Jednostki</a:t>
                      </a:r>
                      <a:r>
                        <a:rPr lang="pl-PL" sz="1400" cap="all" baseline="0" dirty="0" smtClean="0">
                          <a:latin typeface="+mn-lt"/>
                        </a:rPr>
                        <a:t> samorządu terytorialnego</a:t>
                      </a:r>
                      <a:endParaRPr lang="pl-PL" sz="1400" cap="all" dirty="0">
                        <a:latin typeface="+mn-lt"/>
                      </a:endParaRPr>
                    </a:p>
                  </a:txBody>
                  <a:tcPr/>
                </a:tc>
                <a:tc>
                  <a:txBody>
                    <a:bodyPr/>
                    <a:lstStyle/>
                    <a:p>
                      <a:r>
                        <a:rPr lang="pl-PL" sz="1400" dirty="0" smtClean="0">
                          <a:latin typeface="+mn-lt"/>
                        </a:rPr>
                        <a:t>- podmioty występujące na każdym poziomie,</a:t>
                      </a:r>
                      <a:r>
                        <a:rPr lang="pl-PL" sz="1400" baseline="0" dirty="0" smtClean="0">
                          <a:latin typeface="+mn-lt"/>
                        </a:rPr>
                        <a:t> </a:t>
                      </a:r>
                      <a:r>
                        <a:rPr lang="pl-PL" sz="1400" dirty="0" smtClean="0">
                          <a:latin typeface="+mn-lt"/>
                        </a:rPr>
                        <a:t> tj. gminy, powiatu, województwa tworzą i wykonują polityki publiczne na zasadzie samodzielności - samorząd województwa nie może narzucić gminie treści jej polityki rozwoju.; jest jedynie umocowany</a:t>
                      </a:r>
                      <a:r>
                        <a:rPr lang="pl-PL" sz="1400" baseline="0" dirty="0" smtClean="0">
                          <a:latin typeface="+mn-lt"/>
                        </a:rPr>
                        <a:t> do uwzględnienia interesów </a:t>
                      </a:r>
                      <a:r>
                        <a:rPr lang="pl-PL" sz="1400" dirty="0" smtClean="0">
                          <a:latin typeface="+mn-lt"/>
                        </a:rPr>
                        <a:t>całego regionu do właściwego rozdysponowania</a:t>
                      </a:r>
                      <a:r>
                        <a:rPr lang="pl-PL" sz="1400" baseline="0" dirty="0" smtClean="0">
                          <a:latin typeface="+mn-lt"/>
                        </a:rPr>
                        <a:t> środków publicznych</a:t>
                      </a:r>
                      <a:endParaRPr lang="pl-PL" sz="1400" dirty="0">
                        <a:latin typeface="+mn-lt"/>
                      </a:endParaRPr>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rgbClr val="FF9999"/>
                </a:solidFill>
              </a:rPr>
              <a:t>Podmioty polityki publicznej, decydenci</a:t>
            </a:r>
            <a:endParaRPr lang="pl-PL" dirty="0"/>
          </a:p>
        </p:txBody>
      </p:sp>
      <p:sp>
        <p:nvSpPr>
          <p:cNvPr id="3" name="Symbol zastępczy zawartości 2"/>
          <p:cNvSpPr>
            <a:spLocks noGrp="1"/>
          </p:cNvSpPr>
          <p:nvPr>
            <p:ph idx="1"/>
          </p:nvPr>
        </p:nvSpPr>
        <p:spPr>
          <a:xfrm>
            <a:off x="0" y="1600200"/>
            <a:ext cx="8686800" cy="4637112"/>
          </a:xfrm>
        </p:spPr>
        <p:txBody>
          <a:bodyPr>
            <a:normAutofit fontScale="77500" lnSpcReduction="20000"/>
          </a:bodyPr>
          <a:lstStyle/>
          <a:p>
            <a:pPr algn="just"/>
            <a:r>
              <a:rPr lang="pl-PL" b="1" dirty="0" smtClean="0">
                <a:solidFill>
                  <a:schemeClr val="accent6">
                    <a:lumMod val="75000"/>
                  </a:schemeClr>
                </a:solidFill>
              </a:rPr>
              <a:t>INTERESARIUSZE</a:t>
            </a:r>
            <a:r>
              <a:rPr lang="pl-PL" dirty="0" smtClean="0"/>
              <a:t> – tworzą je zorganizowane i sformalizowane grupy, np. organizacje pozarządowe (fundacje, stowarzyszenia), zawodowi lobbyści, związki zawodowe, zrzeszenia pracodawców, partie polityczne, media, Kościoły i związki wyznaniowe; aktywizują się przede wszystkim na etapie tworzenia agendy i ustalania treści polityk publicznych. </a:t>
            </a:r>
          </a:p>
          <a:p>
            <a:pPr algn="just"/>
            <a:r>
              <a:rPr lang="pl-PL" dirty="0" smtClean="0"/>
              <a:t>Instrumenty wykorzystywane przez </a:t>
            </a:r>
            <a:r>
              <a:rPr lang="pl-PL" dirty="0" err="1" smtClean="0"/>
              <a:t>interesariuszy</a:t>
            </a:r>
            <a:r>
              <a:rPr lang="pl-PL" dirty="0" smtClean="0"/>
              <a:t>:  </a:t>
            </a:r>
            <a:r>
              <a:rPr lang="pl-PL" b="1" dirty="0" smtClean="0">
                <a:solidFill>
                  <a:schemeClr val="accent2">
                    <a:lumMod val="60000"/>
                    <a:lumOff val="40000"/>
                  </a:schemeClr>
                </a:solidFill>
              </a:rPr>
              <a:t>lobbing </a:t>
            </a:r>
            <a:r>
              <a:rPr lang="pl-PL" dirty="0" smtClean="0"/>
              <a:t>–  (formalne i nieformalne działania kierowane do decydentów, mające na celu przekonanie ich do swoich racji); </a:t>
            </a:r>
            <a:r>
              <a:rPr lang="pl-PL" b="1" dirty="0" smtClean="0">
                <a:solidFill>
                  <a:schemeClr val="accent2">
                    <a:lumMod val="60000"/>
                    <a:lumOff val="40000"/>
                  </a:schemeClr>
                </a:solidFill>
              </a:rPr>
              <a:t>udział w konsultacjach społecznych</a:t>
            </a:r>
            <a:r>
              <a:rPr lang="pl-PL" dirty="0" smtClean="0"/>
              <a:t>, np. poprzez zgłaszanie  poprawek do projektu aktu prawnego; </a:t>
            </a:r>
            <a:r>
              <a:rPr lang="pl-PL" b="1" dirty="0" smtClean="0">
                <a:solidFill>
                  <a:schemeClr val="accent2">
                    <a:lumMod val="60000"/>
                    <a:lumOff val="40000"/>
                  </a:schemeClr>
                </a:solidFill>
              </a:rPr>
              <a:t>kampanie informacyjne i edukacyjne</a:t>
            </a:r>
            <a:r>
              <a:rPr lang="pl-PL" dirty="0" smtClean="0"/>
              <a:t>; </a:t>
            </a:r>
            <a:r>
              <a:rPr lang="pl-PL" b="1" dirty="0" smtClean="0">
                <a:solidFill>
                  <a:schemeClr val="accent2">
                    <a:lumMod val="60000"/>
                    <a:lumOff val="40000"/>
                  </a:schemeClr>
                </a:solidFill>
              </a:rPr>
              <a:t>przeprowadzenie i publikowanie badań, studiów i analiz</a:t>
            </a:r>
            <a:r>
              <a:rPr lang="pl-PL" dirty="0" smtClean="0"/>
              <a:t>; </a:t>
            </a:r>
            <a:r>
              <a:rPr lang="pl-PL" b="1" dirty="0" smtClean="0">
                <a:solidFill>
                  <a:schemeClr val="accent2">
                    <a:lumMod val="60000"/>
                    <a:lumOff val="40000"/>
                  </a:schemeClr>
                </a:solidFill>
              </a:rPr>
              <a:t>udział w ciałach doradczych i eksperckich</a:t>
            </a:r>
            <a:r>
              <a:rPr lang="pl-PL" dirty="0" smtClean="0"/>
              <a:t>.</a:t>
            </a: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2">
                    <a:lumMod val="40000"/>
                    <a:lumOff val="60000"/>
                  </a:schemeClr>
                </a:solidFill>
              </a:rPr>
              <a:t>Cykl polityki publicznej </a:t>
            </a:r>
            <a:br>
              <a:rPr lang="pl-PL" b="1" dirty="0" smtClean="0">
                <a:solidFill>
                  <a:schemeClr val="accent2">
                    <a:lumMod val="40000"/>
                    <a:lumOff val="60000"/>
                  </a:schemeClr>
                </a:solidFill>
              </a:rPr>
            </a:br>
            <a:r>
              <a:rPr lang="pl-PL" sz="3300" b="1" dirty="0" smtClean="0">
                <a:solidFill>
                  <a:schemeClr val="accent2">
                    <a:lumMod val="40000"/>
                    <a:lumOff val="60000"/>
                  </a:schemeClr>
                </a:solidFill>
              </a:rPr>
              <a:t>etapy</a:t>
            </a:r>
            <a:r>
              <a:rPr lang="pl-PL" b="1" dirty="0" smtClean="0">
                <a:solidFill>
                  <a:schemeClr val="accent2">
                    <a:lumMod val="40000"/>
                    <a:lumOff val="60000"/>
                  </a:schemeClr>
                </a:solidFill>
              </a:rPr>
              <a:t> </a:t>
            </a:r>
            <a:endParaRPr lang="pl-PL" b="1" dirty="0">
              <a:solidFill>
                <a:schemeClr val="accent2">
                  <a:lumMod val="40000"/>
                  <a:lumOff val="60000"/>
                </a:schemeClr>
              </a:solidFill>
            </a:endParaRPr>
          </a:p>
        </p:txBody>
      </p:sp>
      <p:sp>
        <p:nvSpPr>
          <p:cNvPr id="3" name="Symbol zastępczy zawartości 2"/>
          <p:cNvSpPr>
            <a:spLocks noGrp="1"/>
          </p:cNvSpPr>
          <p:nvPr>
            <p:ph idx="1"/>
          </p:nvPr>
        </p:nvSpPr>
        <p:spPr/>
        <p:txBody>
          <a:bodyPr>
            <a:normAutofit fontScale="62500" lnSpcReduction="20000"/>
          </a:bodyPr>
          <a:lstStyle/>
          <a:p>
            <a:pPr algn="just"/>
            <a:r>
              <a:rPr lang="pl-PL" b="1" u="sng" dirty="0" smtClean="0">
                <a:solidFill>
                  <a:schemeClr val="accent4">
                    <a:lumMod val="75000"/>
                  </a:schemeClr>
                </a:solidFill>
              </a:rPr>
              <a:t>Cykl polityki publicznej jest określany jako ciągu działań i zdarzeń, które występują wokół zjawiska public </a:t>
            </a:r>
            <a:r>
              <a:rPr lang="pl-PL" b="1" u="sng" dirty="0" err="1" smtClean="0">
                <a:solidFill>
                  <a:schemeClr val="accent4">
                    <a:lumMod val="75000"/>
                  </a:schemeClr>
                </a:solidFill>
              </a:rPr>
              <a:t>policy</a:t>
            </a:r>
            <a:r>
              <a:rPr lang="pl-PL" b="1" u="sng" dirty="0" smtClean="0">
                <a:solidFill>
                  <a:schemeClr val="accent4">
                    <a:lumMod val="75000"/>
                  </a:schemeClr>
                </a:solidFill>
              </a:rPr>
              <a:t>.</a:t>
            </a:r>
          </a:p>
          <a:p>
            <a:pPr algn="just"/>
            <a:r>
              <a:rPr lang="pl-PL" dirty="0" smtClean="0"/>
              <a:t>Etapy:</a:t>
            </a:r>
          </a:p>
          <a:p>
            <a:pPr marL="514350" indent="-514350" algn="just">
              <a:buAutoNum type="arabicParenR"/>
            </a:pPr>
            <a:r>
              <a:rPr lang="pl-PL" b="1" dirty="0" smtClean="0"/>
              <a:t>ustalenie listy problemów (agenda </a:t>
            </a:r>
            <a:r>
              <a:rPr lang="pl-PL" b="1" dirty="0" err="1" smtClean="0"/>
              <a:t>setting</a:t>
            </a:r>
            <a:r>
              <a:rPr lang="pl-PL" b="1" dirty="0" smtClean="0"/>
              <a:t>): rozpoznanie i wyodrębnienie problemu </a:t>
            </a:r>
            <a:r>
              <a:rPr lang="pl-PL" dirty="0" smtClean="0"/>
              <a:t>– identyfikacja problemów istniejących w danej dziedzinie życia społecznego i uznania ich a wymagające interwencji państwa;</a:t>
            </a:r>
          </a:p>
          <a:p>
            <a:pPr marL="514350" indent="-514350" algn="just">
              <a:buAutoNum type="arabicParenR"/>
            </a:pPr>
            <a:r>
              <a:rPr lang="pl-PL" b="1" dirty="0" smtClean="0"/>
              <a:t>sformułowanie treści polityki publicznej i proces decyzyjny (</a:t>
            </a:r>
            <a:r>
              <a:rPr lang="pl-PL" b="1" dirty="0" err="1" smtClean="0"/>
              <a:t>decision</a:t>
            </a:r>
            <a:r>
              <a:rPr lang="pl-PL" b="1" dirty="0" smtClean="0"/>
              <a:t> </a:t>
            </a:r>
            <a:r>
              <a:rPr lang="pl-PL" b="1" dirty="0" err="1" smtClean="0"/>
              <a:t>making</a:t>
            </a:r>
            <a:r>
              <a:rPr lang="pl-PL" b="1" dirty="0" smtClean="0"/>
              <a:t>) </a:t>
            </a:r>
            <a:r>
              <a:rPr lang="pl-PL" dirty="0" smtClean="0"/>
              <a:t>– skonkretyzowanie treści polityki publicznej, łączne zestawienie wszystkich  postulatów, żądań albo propozycji; </a:t>
            </a:r>
          </a:p>
          <a:p>
            <a:pPr marL="514350" indent="-514350" algn="just">
              <a:buAutoNum type="arabicParenR"/>
            </a:pPr>
            <a:r>
              <a:rPr lang="pl-PL" b="1" dirty="0" smtClean="0"/>
              <a:t>implementacja </a:t>
            </a:r>
            <a:r>
              <a:rPr lang="pl-PL" dirty="0" smtClean="0"/>
              <a:t>– skuteczne zarządzanie procesów wdrażania polityki publicznej; przede wszystkim chodzi tu o zarządzanie zmianą, czyli reagowanie na planowane bądź nieprzewidziane skutki reformy;</a:t>
            </a:r>
          </a:p>
          <a:p>
            <a:pPr marL="514350" indent="-514350" algn="just">
              <a:buAutoNum type="arabicParenR"/>
            </a:pPr>
            <a:r>
              <a:rPr lang="pl-PL" b="1" dirty="0" smtClean="0"/>
              <a:t>ocena (ewaluacja) i zakończenie realizacji polityk </a:t>
            </a:r>
            <a:r>
              <a:rPr lang="pl-PL" dirty="0" smtClean="0"/>
              <a:t>–  ocena stopnia realizacji określonych zamierzeń.</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solidFill>
                  <a:schemeClr val="accent2">
                    <a:lumMod val="60000"/>
                    <a:lumOff val="40000"/>
                  </a:schemeClr>
                </a:solidFill>
              </a:rPr>
              <a:t>Literatura podstawowa</a:t>
            </a:r>
            <a:endParaRPr lang="pl-PL" sz="4000"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a:bodyPr>
          <a:lstStyle/>
          <a:p>
            <a:pPr lvl="0" algn="just"/>
            <a:r>
              <a:rPr lang="pl-PL" sz="2600" dirty="0" smtClean="0"/>
              <a:t>A. </a:t>
            </a:r>
            <a:r>
              <a:rPr lang="pl-PL" sz="2600" dirty="0" err="1" smtClean="0"/>
              <a:t>Błaś</a:t>
            </a:r>
            <a:r>
              <a:rPr lang="pl-PL" sz="2600" dirty="0" smtClean="0"/>
              <a:t>, J. Boć, J. Jeżewski, </a:t>
            </a:r>
            <a:r>
              <a:rPr lang="pl-PL" sz="2600" i="1" dirty="0" smtClean="0"/>
              <a:t>Nauka administracji</a:t>
            </a:r>
            <a:r>
              <a:rPr lang="pl-PL" sz="2600" dirty="0" smtClean="0"/>
              <a:t>, Kolonia Limited 2013.</a:t>
            </a:r>
          </a:p>
          <a:p>
            <a:pPr algn="just"/>
            <a:r>
              <a:rPr lang="pl-PL" sz="2600" dirty="0" smtClean="0"/>
              <a:t>M. Kulesza, D. </a:t>
            </a:r>
            <a:r>
              <a:rPr lang="pl-PL" sz="2600" dirty="0" err="1" smtClean="0"/>
              <a:t>Sześciło</a:t>
            </a:r>
            <a:r>
              <a:rPr lang="pl-PL" sz="2600" dirty="0" smtClean="0"/>
              <a:t>, </a:t>
            </a:r>
            <a:r>
              <a:rPr lang="pl-PL" sz="2600" i="1" dirty="0" smtClean="0"/>
              <a:t>Polityka administracyjna i zarządzanie publiczne</a:t>
            </a:r>
            <a:r>
              <a:rPr lang="pl-PL" sz="2600" dirty="0" smtClean="0"/>
              <a:t>, Warszawa 2013.</a:t>
            </a:r>
          </a:p>
          <a:p>
            <a:pPr lvl="0" algn="just"/>
            <a:r>
              <a:rPr lang="pl-PL" sz="2600" dirty="0" smtClean="0"/>
              <a:t>D. </a:t>
            </a:r>
            <a:r>
              <a:rPr lang="pl-PL" sz="2600" dirty="0" err="1" smtClean="0"/>
              <a:t>Sześciło</a:t>
            </a:r>
            <a:r>
              <a:rPr lang="pl-PL" sz="2600" dirty="0" smtClean="0"/>
              <a:t> (red.), </a:t>
            </a:r>
            <a:r>
              <a:rPr lang="pl-PL" sz="2600" i="1" dirty="0" smtClean="0"/>
              <a:t>Administracja i zarządzanie publiczne. Nauka o współczesnej administracji,</a:t>
            </a:r>
            <a:r>
              <a:rPr lang="pl-PL" sz="2600" dirty="0" smtClean="0"/>
              <a:t> Warszawa 2014, http://rszarf.ips.uw.edu.pl/apub/podrecznik.pdf</a:t>
            </a:r>
          </a:p>
          <a:p>
            <a:pPr algn="just"/>
            <a:r>
              <a:rPr lang="pl-PL" sz="2600" dirty="0" smtClean="0"/>
              <a:t>Z. Cieślak (red.), </a:t>
            </a:r>
            <a:r>
              <a:rPr lang="pl-PL" sz="2600" i="1" dirty="0" smtClean="0"/>
              <a:t>Nauka administracji,</a:t>
            </a:r>
            <a:r>
              <a:rPr lang="pl-PL" sz="2600" dirty="0" smtClean="0"/>
              <a:t> Warszawa 2017.</a:t>
            </a:r>
          </a:p>
          <a:p>
            <a:pPr lvl="0"/>
            <a:endParaRPr lang="pl-PL" dirty="0" smtClean="0"/>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2">
                    <a:lumMod val="60000"/>
                    <a:lumOff val="40000"/>
                  </a:schemeClr>
                </a:solidFill>
              </a:rPr>
              <a:t>Literatura uzupełniająca</a:t>
            </a:r>
            <a:endParaRPr lang="pl-PL" sz="40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70000" lnSpcReduction="20000"/>
          </a:bodyPr>
          <a:lstStyle/>
          <a:p>
            <a:r>
              <a:rPr lang="pl-PL" sz="3400" dirty="0" smtClean="0"/>
              <a:t>J. B. Oczapowski, </a:t>
            </a:r>
            <a:r>
              <a:rPr lang="pl-PL" sz="3400" i="1" dirty="0" smtClean="0"/>
              <a:t>Układ i metoda prawa politycznego i polityki ustroju</a:t>
            </a:r>
            <a:r>
              <a:rPr lang="pl-PL" sz="3400" dirty="0" smtClean="0"/>
              <a:t>, Kraków 1873. </a:t>
            </a:r>
          </a:p>
          <a:p>
            <a:r>
              <a:rPr lang="pl-PL" sz="3400" dirty="0" smtClean="0"/>
              <a:t>J. B. Oczapowski, </a:t>
            </a:r>
            <a:r>
              <a:rPr lang="pl-PL" sz="3400" i="1" dirty="0" smtClean="0"/>
              <a:t>Władza i układ państwa. Zarys Polityki i porównania prawa konstytucji. I Wstęp i część ogólna</a:t>
            </a:r>
            <a:r>
              <a:rPr lang="pl-PL" sz="3400" dirty="0" smtClean="0"/>
              <a:t>. Kraków 1875. </a:t>
            </a:r>
          </a:p>
          <a:p>
            <a:r>
              <a:rPr lang="pl-PL" sz="3400" dirty="0" smtClean="0"/>
              <a:t>A. </a:t>
            </a:r>
            <a:r>
              <a:rPr lang="pl-PL" sz="3400" dirty="0" err="1" smtClean="0"/>
              <a:t>Okolski</a:t>
            </a:r>
            <a:r>
              <a:rPr lang="pl-PL" sz="3400" dirty="0" smtClean="0"/>
              <a:t>, </a:t>
            </a:r>
            <a:r>
              <a:rPr lang="pl-PL" sz="3400" i="1" dirty="0" smtClean="0"/>
              <a:t>Wykład Prawa Administracyjnego</a:t>
            </a:r>
            <a:r>
              <a:rPr lang="pl-PL" sz="3400" dirty="0" smtClean="0"/>
              <a:t>, Warszawa 1880.</a:t>
            </a:r>
          </a:p>
          <a:p>
            <a:r>
              <a:rPr lang="pl-PL" sz="3400" dirty="0" smtClean="0"/>
              <a:t>J. B. Oczapowski, </a:t>
            </a:r>
            <a:r>
              <a:rPr lang="pl-PL" sz="3400" i="1" dirty="0" err="1" smtClean="0"/>
              <a:t>Policyści</a:t>
            </a:r>
            <a:r>
              <a:rPr lang="pl-PL" sz="3400" i="1" dirty="0" smtClean="0"/>
              <a:t> zeszłego wieku i nowożytna nauka administracji. Przyczynki do dziejów tej nauki</a:t>
            </a:r>
            <a:r>
              <a:rPr lang="pl-PL" sz="3400" dirty="0" smtClean="0"/>
              <a:t>, Warszawa 1882.</a:t>
            </a:r>
          </a:p>
          <a:p>
            <a:r>
              <a:rPr lang="pl-PL" sz="3400" dirty="0" smtClean="0"/>
              <a:t>F. </a:t>
            </a:r>
            <a:r>
              <a:rPr lang="pl-PL" sz="3400" dirty="0" err="1" smtClean="0"/>
              <a:t>Longchamps</a:t>
            </a:r>
            <a:r>
              <a:rPr lang="pl-PL" sz="3400" dirty="0" smtClean="0"/>
              <a:t>, </a:t>
            </a:r>
            <a:r>
              <a:rPr lang="pl-PL" sz="3400" i="1" dirty="0" smtClean="0"/>
              <a:t>Założenia nauki administracji</a:t>
            </a:r>
            <a:r>
              <a:rPr lang="pl-PL" sz="3400" dirty="0" smtClean="0"/>
              <a:t>, Warszawa 1991.</a:t>
            </a:r>
          </a:p>
          <a:p>
            <a:r>
              <a:rPr lang="pl-PL" sz="3400" dirty="0" smtClean="0"/>
              <a:t>J. </a:t>
            </a:r>
            <a:r>
              <a:rPr lang="pl-PL" sz="3400" dirty="0" err="1" smtClean="0"/>
              <a:t>Starościak</a:t>
            </a:r>
            <a:r>
              <a:rPr lang="pl-PL" sz="3400" dirty="0" smtClean="0"/>
              <a:t>, </a:t>
            </a:r>
            <a:r>
              <a:rPr lang="pl-PL" sz="3400" i="1" dirty="0" smtClean="0"/>
              <a:t>O interdyscyplinarnym charakterze badań nad administracją</a:t>
            </a:r>
            <a:r>
              <a:rPr lang="pl-PL" sz="3400" dirty="0" smtClean="0"/>
              <a:t>, (w) J. </a:t>
            </a:r>
            <a:r>
              <a:rPr lang="pl-PL" sz="3400" dirty="0" err="1" smtClean="0"/>
              <a:t>Starosciak</a:t>
            </a:r>
            <a:r>
              <a:rPr lang="pl-PL" sz="3400" dirty="0" smtClean="0"/>
              <a:t>, </a:t>
            </a:r>
            <a:r>
              <a:rPr lang="pl-PL" sz="3400" i="1" dirty="0" smtClean="0"/>
              <a:t>Administracja, Zagadnienia teorii i praktyki</a:t>
            </a:r>
            <a:r>
              <a:rPr lang="pl-PL" sz="3400" dirty="0" smtClean="0"/>
              <a:t>, Warszawa 1974. </a:t>
            </a:r>
          </a:p>
          <a:p>
            <a:endParaRPr lang="pl-PL" dirty="0"/>
          </a:p>
        </p:txBody>
      </p:sp>
    </p:spTree>
    <p:extLst>
      <p:ext uri="{BB962C8B-B14F-4D97-AF65-F5344CB8AC3E}">
        <p14:creationId xmlns:p14="http://schemas.microsoft.com/office/powerpoint/2010/main" val="1464388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rgbClr val="FF0000"/>
                </a:solidFill>
              </a:rPr>
              <a:t>Kameraliści i </a:t>
            </a:r>
            <a:r>
              <a:rPr lang="pl-PL" sz="4000" b="1" dirty="0" err="1" smtClean="0">
                <a:solidFill>
                  <a:srgbClr val="FF0000"/>
                </a:solidFill>
              </a:rPr>
              <a:t>policyści</a:t>
            </a:r>
            <a:r>
              <a:rPr lang="pl-PL" sz="4000" b="1" dirty="0" smtClean="0">
                <a:solidFill>
                  <a:srgbClr val="FF0000"/>
                </a:solidFill>
              </a:rPr>
              <a:t> </a:t>
            </a:r>
            <a:endParaRPr lang="pl-PL" sz="4000" b="1" dirty="0">
              <a:solidFill>
                <a:srgbClr val="FF0000"/>
              </a:solidFill>
            </a:endParaRPr>
          </a:p>
        </p:txBody>
      </p:sp>
      <p:sp>
        <p:nvSpPr>
          <p:cNvPr id="3" name="Symbol zastępczy zawartości 2"/>
          <p:cNvSpPr>
            <a:spLocks noGrp="1"/>
          </p:cNvSpPr>
          <p:nvPr>
            <p:ph idx="1"/>
          </p:nvPr>
        </p:nvSpPr>
        <p:spPr/>
        <p:txBody>
          <a:bodyPr>
            <a:noAutofit/>
          </a:bodyPr>
          <a:lstStyle/>
          <a:p>
            <a:pPr algn="just"/>
            <a:r>
              <a:rPr lang="pl-PL" sz="2400" dirty="0" smtClean="0"/>
              <a:t>Kameraliści rozważali jak powinna wyglądać administracja; charakterystyczna cecha to chaos metodyczny; próbowali stworzyć pojęcie, które dzisiaj odpowiada pojęciu administracji publicznej;</a:t>
            </a:r>
          </a:p>
          <a:p>
            <a:pPr algn="just"/>
            <a:r>
              <a:rPr lang="pl-PL" sz="2400" dirty="0" smtClean="0"/>
              <a:t>Wnioski tworzone przez </a:t>
            </a:r>
            <a:r>
              <a:rPr lang="pl-PL" sz="2400" dirty="0" err="1" smtClean="0"/>
              <a:t>policystów</a:t>
            </a:r>
            <a:r>
              <a:rPr lang="pl-PL" sz="2400" dirty="0" smtClean="0"/>
              <a:t> były bardziej kompleksowe; prawo policji było uosobieniem wszelkich praw władcy absolutystycznego; podstawowe zadanie państwa to zapewnienie  bytu poddanym, ich dobrobytu i szczęścia;</a:t>
            </a:r>
          </a:p>
          <a:p>
            <a:pPr algn="just"/>
            <a:r>
              <a:rPr lang="pl-PL" sz="2400" dirty="0" smtClean="0"/>
              <a:t>Policja oznaczała z jednej strony reglamentację (wydawanie aktów </a:t>
            </a:r>
            <a:r>
              <a:rPr lang="pl-PL" sz="2400" dirty="0" err="1" smtClean="0"/>
              <a:t>prawnych</a:t>
            </a:r>
            <a:r>
              <a:rPr lang="pl-PL" sz="2400" dirty="0" smtClean="0"/>
              <a:t> nakazujących/zakazujących pewnych zachowań); z drugiej strony stanowiła synonim administracji, co przejawiało się wspieraniem rozwoju rolnictwa, przemysłu i rzemiosła.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5">
                    <a:lumMod val="40000"/>
                    <a:lumOff val="60000"/>
                  </a:schemeClr>
                </a:solidFill>
              </a:rPr>
              <a:t>Pojęcie nauki administracji                           </a:t>
            </a:r>
            <a:r>
              <a:rPr lang="pl-PL" sz="3000" u="sng" dirty="0" smtClean="0">
                <a:solidFill>
                  <a:schemeClr val="accent5">
                    <a:lumMod val="40000"/>
                    <a:lumOff val="60000"/>
                  </a:schemeClr>
                </a:solidFill>
              </a:rPr>
              <a:t>dwa nurty badawcze</a:t>
            </a:r>
            <a:endParaRPr lang="pl-PL" sz="3000" u="sng" dirty="0">
              <a:solidFill>
                <a:schemeClr val="accent5">
                  <a:lumMod val="40000"/>
                  <a:lumOff val="60000"/>
                </a:schemeClr>
              </a:solidFill>
            </a:endParaRPr>
          </a:p>
        </p:txBody>
      </p:sp>
      <p:sp>
        <p:nvSpPr>
          <p:cNvPr id="3" name="Symbol zastępczy zawartości 2"/>
          <p:cNvSpPr>
            <a:spLocks noGrp="1"/>
          </p:cNvSpPr>
          <p:nvPr>
            <p:ph idx="1"/>
          </p:nvPr>
        </p:nvSpPr>
        <p:spPr/>
        <p:txBody>
          <a:bodyPr/>
          <a:lstStyle/>
          <a:p>
            <a:r>
              <a:rPr lang="pl-PL" dirty="0" smtClean="0"/>
              <a:t> </a:t>
            </a:r>
            <a:endParaRPr lang="pl-PL" dirty="0"/>
          </a:p>
        </p:txBody>
      </p:sp>
      <p:cxnSp>
        <p:nvCxnSpPr>
          <p:cNvPr id="5" name="Łącznik prosty ze strzałką 4"/>
          <p:cNvCxnSpPr/>
          <p:nvPr/>
        </p:nvCxnSpPr>
        <p:spPr>
          <a:xfrm rot="10800000" flipV="1">
            <a:off x="1714480" y="2000240"/>
            <a:ext cx="1857388" cy="1643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Łącznik prosty ze strzałką 5"/>
          <p:cNvCxnSpPr/>
          <p:nvPr/>
        </p:nvCxnSpPr>
        <p:spPr>
          <a:xfrm>
            <a:off x="4786314" y="2071678"/>
            <a:ext cx="1857388" cy="157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785786" y="3786191"/>
            <a:ext cx="3643338" cy="369332"/>
          </a:xfrm>
          <a:prstGeom prst="rect">
            <a:avLst/>
          </a:prstGeom>
          <a:noFill/>
        </p:spPr>
        <p:txBody>
          <a:bodyPr wrap="square" rtlCol="0">
            <a:spAutoFit/>
          </a:bodyPr>
          <a:lstStyle/>
          <a:p>
            <a:r>
              <a:rPr lang="pl-PL" b="1" dirty="0" smtClean="0"/>
              <a:t>NURT NAUK ADMINISTRACYJNYCH</a:t>
            </a:r>
            <a:endParaRPr lang="pl-PL" b="1" dirty="0"/>
          </a:p>
        </p:txBody>
      </p:sp>
      <p:sp>
        <p:nvSpPr>
          <p:cNvPr id="9" name="pole tekstowe 8"/>
          <p:cNvSpPr txBox="1"/>
          <p:nvPr/>
        </p:nvSpPr>
        <p:spPr>
          <a:xfrm>
            <a:off x="6072198" y="3786190"/>
            <a:ext cx="2571768" cy="369332"/>
          </a:xfrm>
          <a:prstGeom prst="rect">
            <a:avLst/>
          </a:prstGeom>
          <a:noFill/>
        </p:spPr>
        <p:txBody>
          <a:bodyPr wrap="square" rtlCol="0">
            <a:spAutoFit/>
          </a:bodyPr>
          <a:lstStyle/>
          <a:p>
            <a:r>
              <a:rPr lang="pl-PL" dirty="0" smtClean="0"/>
              <a:t> </a:t>
            </a:r>
            <a:endParaRPr lang="pl-PL" dirty="0"/>
          </a:p>
        </p:txBody>
      </p:sp>
      <p:sp>
        <p:nvSpPr>
          <p:cNvPr id="10" name="pole tekstowe 9"/>
          <p:cNvSpPr txBox="1"/>
          <p:nvPr/>
        </p:nvSpPr>
        <p:spPr>
          <a:xfrm>
            <a:off x="5572132" y="3786190"/>
            <a:ext cx="3071834" cy="369332"/>
          </a:xfrm>
          <a:prstGeom prst="rect">
            <a:avLst/>
          </a:prstGeom>
          <a:noFill/>
        </p:spPr>
        <p:txBody>
          <a:bodyPr wrap="square" rtlCol="0">
            <a:spAutoFit/>
          </a:bodyPr>
          <a:lstStyle/>
          <a:p>
            <a:r>
              <a:rPr lang="pl-PL" b="1" dirty="0" smtClean="0"/>
              <a:t>NURT NAUK SPOŁECZNYCH</a:t>
            </a:r>
            <a:endParaRPr lang="pl-PL"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3">
                    <a:lumMod val="20000"/>
                    <a:lumOff val="80000"/>
                  </a:schemeClr>
                </a:solidFill>
              </a:rPr>
              <a:t>Nurt nauk administracyjnych</a:t>
            </a:r>
            <a:endParaRPr lang="pl-PL" sz="4000" b="1" dirty="0">
              <a:solidFill>
                <a:schemeClr val="accent3">
                  <a:lumMod val="20000"/>
                  <a:lumOff val="80000"/>
                </a:schemeClr>
              </a:solidFill>
            </a:endParaRPr>
          </a:p>
        </p:txBody>
      </p:sp>
      <p:sp>
        <p:nvSpPr>
          <p:cNvPr id="3" name="Symbol zastępczy zawartości 2"/>
          <p:cNvSpPr>
            <a:spLocks noGrp="1"/>
          </p:cNvSpPr>
          <p:nvPr>
            <p:ph idx="1"/>
          </p:nvPr>
        </p:nvSpPr>
        <p:spPr/>
        <p:txBody>
          <a:bodyPr>
            <a:normAutofit fontScale="55000" lnSpcReduction="20000"/>
          </a:bodyPr>
          <a:lstStyle/>
          <a:p>
            <a:pPr algn="just"/>
            <a:r>
              <a:rPr lang="pl-PL" b="1" dirty="0" smtClean="0"/>
              <a:t>Został ukształtowany w XIX/XX wieku, w okresie rozwoju doktryny państwa prawnego </a:t>
            </a:r>
            <a:r>
              <a:rPr lang="pl-PL" dirty="0" smtClean="0"/>
              <a:t>(wyróżnienie: nauki administracji, normatywno-analitycznej i postulatywnej nauki prawa administracyjnego, opisowej nauki administracji).</a:t>
            </a:r>
          </a:p>
          <a:p>
            <a:pPr algn="just"/>
            <a:r>
              <a:rPr lang="pl-PL" dirty="0" smtClean="0"/>
              <a:t>Początki Nauki administracji wiążą się w literaturze z poglądami i dorobkiem </a:t>
            </a:r>
            <a:r>
              <a:rPr lang="pl-PL" u="sng" dirty="0" smtClean="0"/>
              <a:t>Lorenza von Steina </a:t>
            </a:r>
            <a:r>
              <a:rPr lang="pl-PL" dirty="0" smtClean="0"/>
              <a:t>–  koncepcja bazowała na idealizmie heglowskim i pojęciu państwa odzwierciadlającego najwyższą idee etyczną przez wolę, będąca istotą państwa. Państwo to wspólnota objawiająca swą wolę przez ustawodawstwo i jest zdolna, dzięki swojej sile do samookreślenia się w świecie zewnętrznym; państwo podporządkowuje całą społeczność swej woli.</a:t>
            </a:r>
          </a:p>
          <a:p>
            <a:pPr algn="just"/>
            <a:r>
              <a:rPr lang="pl-PL" dirty="0" smtClean="0"/>
              <a:t>;</a:t>
            </a:r>
            <a:r>
              <a:rPr lang="pl-PL" u="sng" dirty="0" smtClean="0"/>
              <a:t> Koncepcja państwa służyła określeniu prawa administracyjnego i nauki administracji</a:t>
            </a:r>
            <a:r>
              <a:rPr lang="pl-PL" dirty="0" smtClean="0"/>
              <a:t> </a:t>
            </a:r>
            <a:r>
              <a:rPr lang="pl-PL" b="1" dirty="0" smtClean="0"/>
              <a:t>nauka administracji  ma wykazać związek między poszczególnymi dziedzinami a całością działania administracji, ma wskazać na idee administracji  i rzeczywisty obraz administracji. </a:t>
            </a:r>
            <a:r>
              <a:rPr lang="pl-PL" dirty="0" smtClean="0"/>
              <a:t>L von Stein pierwszy wprowadził pojęcie nauki a</a:t>
            </a:r>
            <a:r>
              <a:rPr lang="pl-PL" b="1" dirty="0" smtClean="0"/>
              <a:t>dministracji. </a:t>
            </a:r>
          </a:p>
          <a:p>
            <a:pPr algn="just"/>
            <a:endParaRPr lang="pl-PL" b="1" dirty="0" smtClean="0"/>
          </a:p>
          <a:p>
            <a:pPr algn="just">
              <a:buNone/>
            </a:pPr>
            <a:r>
              <a:rPr lang="pl-PL" b="1" dirty="0" smtClean="0"/>
              <a:t>     </a:t>
            </a:r>
            <a:r>
              <a:rPr lang="pl-PL" b="1" dirty="0" smtClean="0">
                <a:solidFill>
                  <a:srgbClr val="FFFF00"/>
                </a:solidFill>
              </a:rPr>
              <a:t>  „Nasz wiek będzie wiekiem nauki administracji w ramach nauki o państwie; nauka administracji umożliwia nauce przyszłości-nauce o społeczeństwie-aby była rzeczywiście stosowana w praktyce i spełniła właściwą jej  rolę w realnym życiu”. </a:t>
            </a:r>
            <a:endParaRPr lang="pl-PL" b="1"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solidFill>
                  <a:schemeClr val="accent3">
                    <a:lumMod val="20000"/>
                    <a:lumOff val="80000"/>
                  </a:schemeClr>
                </a:solidFill>
              </a:rPr>
              <a:t>Nurt nauk administracyjnych</a:t>
            </a:r>
            <a:endParaRPr lang="pl-PL" sz="4000" b="1" dirty="0">
              <a:solidFill>
                <a:schemeClr val="accent3">
                  <a:lumMod val="20000"/>
                  <a:lumOff val="80000"/>
                </a:schemeClr>
              </a:solidFill>
            </a:endParaRPr>
          </a:p>
        </p:txBody>
      </p:sp>
      <p:sp>
        <p:nvSpPr>
          <p:cNvPr id="3" name="Symbol zastępczy zawartości 2"/>
          <p:cNvSpPr>
            <a:spLocks noGrp="1"/>
          </p:cNvSpPr>
          <p:nvPr>
            <p:ph idx="1"/>
          </p:nvPr>
        </p:nvSpPr>
        <p:spPr/>
        <p:txBody>
          <a:bodyPr>
            <a:normAutofit fontScale="55000" lnSpcReduction="20000"/>
          </a:bodyPr>
          <a:lstStyle/>
          <a:p>
            <a:pPr algn="just"/>
            <a:r>
              <a:rPr lang="pl-PL" dirty="0" smtClean="0"/>
              <a:t>J. </a:t>
            </a:r>
            <a:r>
              <a:rPr lang="pl-PL" dirty="0" err="1" smtClean="0"/>
              <a:t>Jastrow</a:t>
            </a:r>
            <a:r>
              <a:rPr lang="pl-PL" dirty="0" smtClean="0"/>
              <a:t> – nauka prawa administracyjnego tylko częściowo pozwala poznać administrację publiczną z uwagi na rozległość tego przedmiotu, sformułowanie wiedzy administracyjnej (odpowiada na pytanie jak należy administrować).</a:t>
            </a:r>
          </a:p>
          <a:p>
            <a:pPr algn="just"/>
            <a:r>
              <a:rPr lang="pl-PL" dirty="0" smtClean="0"/>
              <a:t>F. Schmidt – nauka administracja to nauka mająca szerszy charakter niż prawo administracyjne; (wykorzystuje dorobek innych nauk, tj. historii, statystyki, ekonomii, nauk o moralności, nauki prawa itp.); pokazuje administrację w szerszym kontekście.</a:t>
            </a:r>
          </a:p>
          <a:p>
            <a:pPr algn="just"/>
            <a:r>
              <a:rPr lang="pl-PL" dirty="0" smtClean="0"/>
              <a:t>F. </a:t>
            </a:r>
            <a:r>
              <a:rPr lang="pl-PL" dirty="0" err="1" smtClean="0"/>
              <a:t>Stier-Somlo</a:t>
            </a:r>
            <a:r>
              <a:rPr lang="pl-PL" dirty="0" smtClean="0"/>
              <a:t> – 1917 r., badaniem administracji zajmują się trzy już ukształtowane dyscypliny tworzące wiedzę administracyjną czyli nauka administracji, nauka prawa administracyjnego, nauka polityki administracyjnej – powinny być uprawiane odrębnie ale ze świadomością wzajemnego wykorzystania wyników badań; nauka administracji ma charakter opisowy, jej przedmiotem jest administracja realnie działająca w czasie; nauka prawa administracyjnego zajmuje się analizą norm prawnych, zaś nauka polityki administracyjnej bada cele administracji i ocenia jej działania z tego punktu widzenia.</a:t>
            </a:r>
          </a:p>
          <a:p>
            <a:pPr algn="just"/>
            <a:r>
              <a:rPr lang="pl-PL" dirty="0" smtClean="0"/>
              <a:t>W. </a:t>
            </a:r>
            <a:r>
              <a:rPr lang="pl-PL" dirty="0" err="1" smtClean="0"/>
              <a:t>Jelinek</a:t>
            </a:r>
            <a:r>
              <a:rPr lang="pl-PL" dirty="0" smtClean="0"/>
              <a:t> – posługuje się pojęciem „wiedzy administracyjnej” dla określenia nauki administracji, nauki prawa administracyjnego, nauki polityki administracyjnej. Przedmiotem nauki administracji  jest „rzeczywistość administracyjna, taka jaka jest, jaka była i jaka przypuszczalnie będzie”.</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solidFill>
                  <a:schemeClr val="accent2">
                    <a:lumMod val="40000"/>
                    <a:lumOff val="60000"/>
                  </a:schemeClr>
                </a:solidFill>
              </a:rPr>
              <a:t>Pojęcie nauki administracji</a:t>
            </a:r>
            <a:br>
              <a:rPr lang="pl-PL" b="1" dirty="0" smtClean="0">
                <a:solidFill>
                  <a:schemeClr val="accent2">
                    <a:lumMod val="40000"/>
                    <a:lumOff val="60000"/>
                  </a:schemeClr>
                </a:solidFill>
              </a:rPr>
            </a:br>
            <a:r>
              <a:rPr lang="pl-PL" sz="2200" b="1" dirty="0" smtClean="0">
                <a:solidFill>
                  <a:schemeClr val="accent2">
                    <a:lumMod val="40000"/>
                    <a:lumOff val="60000"/>
                  </a:schemeClr>
                </a:solidFill>
              </a:rPr>
              <a:t>(koncepcje polskich uczonych XIX w)</a:t>
            </a:r>
            <a:endParaRPr lang="pl-PL" sz="2200" b="1" dirty="0">
              <a:solidFill>
                <a:schemeClr val="accent2">
                  <a:lumMod val="40000"/>
                  <a:lumOff val="60000"/>
                </a:schemeClr>
              </a:solidFill>
            </a:endParaRPr>
          </a:p>
        </p:txBody>
      </p:sp>
      <p:sp>
        <p:nvSpPr>
          <p:cNvPr id="3" name="Symbol zastępczy zawartości 2"/>
          <p:cNvSpPr>
            <a:spLocks noGrp="1"/>
          </p:cNvSpPr>
          <p:nvPr>
            <p:ph idx="1"/>
          </p:nvPr>
        </p:nvSpPr>
        <p:spPr/>
        <p:txBody>
          <a:bodyPr>
            <a:noAutofit/>
          </a:bodyPr>
          <a:lstStyle/>
          <a:p>
            <a:pPr algn="just"/>
            <a:r>
              <a:rPr lang="pl-PL" sz="2400" dirty="0" smtClean="0"/>
              <a:t>Koncepcje nauki administracji w XIX w. były związane z dorobkiem trzech uczonych: A. </a:t>
            </a:r>
            <a:r>
              <a:rPr lang="pl-PL" sz="2400" dirty="0" err="1" smtClean="0"/>
              <a:t>Okolskiego</a:t>
            </a:r>
            <a:r>
              <a:rPr lang="pl-PL" sz="2400" dirty="0" smtClean="0"/>
              <a:t>, J.B. Oczapowskiego oraz F. Kasparka, którzy w swoich pracach czerpali z nauki zachodniej- szczególnie R. von </a:t>
            </a:r>
            <a:r>
              <a:rPr lang="pl-PL" sz="2400" dirty="0" err="1" smtClean="0"/>
              <a:t>Mohla</a:t>
            </a:r>
            <a:r>
              <a:rPr lang="pl-PL" sz="2400" dirty="0" smtClean="0"/>
              <a:t>.</a:t>
            </a:r>
          </a:p>
          <a:p>
            <a:pPr algn="just"/>
            <a:r>
              <a:rPr lang="pl-PL" sz="2400" dirty="0" smtClean="0"/>
              <a:t>Według J.B. Oczapowskiego nauka administracji przejęła dorobek nauki policji,  który następnie  dostosowała do zastanej przez siebie sytuacji. Nauka administracji normuje sytuacje, w których niezbędne jest działanie państwa w celu usuwania zagrożeń uniemożliwiających rozwój społeczeństwa. Poza tym nauka ta powinna pobudzać rozwój państwa.  </a:t>
            </a:r>
          </a:p>
          <a:p>
            <a:pPr algn="just"/>
            <a:r>
              <a:rPr lang="pl-PL" sz="2400" dirty="0" smtClean="0"/>
              <a:t>Według F. Kasparka nauka administracji zalicza się do nauk politycznych, jest wiedzą o rozwiązywaniu zadań państwa w szczegółach i poszczególnych przypadkach.</a:t>
            </a:r>
            <a:endParaRPr lang="pl-PL"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6">
                    <a:lumMod val="75000"/>
                  </a:schemeClr>
                </a:solidFill>
              </a:rPr>
              <a:t>Pojęcie nauka administracji</a:t>
            </a:r>
            <a:br>
              <a:rPr lang="pl-PL" b="1" dirty="0" smtClean="0">
                <a:solidFill>
                  <a:schemeClr val="accent6">
                    <a:lumMod val="75000"/>
                  </a:schemeClr>
                </a:solidFill>
              </a:rPr>
            </a:br>
            <a:r>
              <a:rPr lang="pl-PL" b="1" dirty="0" smtClean="0">
                <a:solidFill>
                  <a:schemeClr val="accent6">
                    <a:lumMod val="75000"/>
                  </a:schemeClr>
                </a:solidFill>
              </a:rPr>
              <a:t>koncepcje polskich uczonych XIX w.</a:t>
            </a:r>
            <a:endParaRPr lang="pl-PL" b="1" dirty="0">
              <a:solidFill>
                <a:schemeClr val="accent6">
                  <a:lumMod val="75000"/>
                </a:schemeClr>
              </a:solidFill>
            </a:endParaRPr>
          </a:p>
        </p:txBody>
      </p:sp>
      <p:sp>
        <p:nvSpPr>
          <p:cNvPr id="3" name="Symbol zastępczy zawartości 2"/>
          <p:cNvSpPr>
            <a:spLocks noGrp="1"/>
          </p:cNvSpPr>
          <p:nvPr>
            <p:ph idx="1"/>
          </p:nvPr>
        </p:nvSpPr>
        <p:spPr/>
        <p:txBody>
          <a:bodyPr>
            <a:normAutofit fontScale="70000" lnSpcReduction="20000"/>
          </a:bodyPr>
          <a:lstStyle/>
          <a:p>
            <a:pPr algn="just"/>
            <a:r>
              <a:rPr lang="pl-PL" dirty="0" smtClean="0"/>
              <a:t>A. </a:t>
            </a:r>
            <a:r>
              <a:rPr lang="pl-PL" dirty="0" err="1" smtClean="0"/>
              <a:t>Okolski</a:t>
            </a:r>
            <a:r>
              <a:rPr lang="pl-PL" dirty="0" smtClean="0"/>
              <a:t>  dostrzegał prowadził komparatystyczne badania nad różnicami istniejącymi między nauką administracji a nauką prawa administracyjnego. Obie nauki rozpatrują ten sam przedmiot, czyli administrację publiczną. Odróżnia je odmienne podejście do analizowanej materii. </a:t>
            </a:r>
          </a:p>
          <a:p>
            <a:pPr algn="just"/>
            <a:r>
              <a:rPr lang="pl-PL" dirty="0" smtClean="0"/>
              <a:t>Zadaniem nauki administracji jest wszechstronne badanie administracji, z uwzględnieniem poszczególnych instytucji, przyczyn i celów jej powstania. Dlatego też należy korzystać z dorobku  innych nauk tj. historii, statystyki. Nauka administracji bada instytucje oraz przepisy administracyjne ze stanowiska ogólnego, filozoficznego. Rozważania te prowadzą do sformułowania ogólnych zasad, które posiadają wielkie znaczenie dla praktyków. Tym bardziej, że przez dokładne zbadanie czasów obecnych i minionych można wyciągnąć wnioski na przyszłość. </a:t>
            </a: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2605</TotalTime>
  <Words>3016</Words>
  <Application>Microsoft Office PowerPoint</Application>
  <PresentationFormat>Pokaz na ekranie (4:3)</PresentationFormat>
  <Paragraphs>198</Paragraphs>
  <Slides>37</Slides>
  <Notes>0</Notes>
  <HiddenSlides>0</HiddenSlides>
  <MMClips>0</MMClips>
  <ScaleCrop>false</ScaleCrop>
  <HeadingPairs>
    <vt:vector size="4" baseType="variant">
      <vt:variant>
        <vt:lpstr>Motyw</vt:lpstr>
      </vt:variant>
      <vt:variant>
        <vt:i4>1</vt:i4>
      </vt:variant>
      <vt:variant>
        <vt:lpstr>Tytuły slajdów</vt:lpstr>
      </vt:variant>
      <vt:variant>
        <vt:i4>37</vt:i4>
      </vt:variant>
    </vt:vector>
  </HeadingPairs>
  <TitlesOfParts>
    <vt:vector size="38" baseType="lpstr">
      <vt:lpstr>Motyw pakietu Office</vt:lpstr>
      <vt:lpstr>Nauka administracji</vt:lpstr>
      <vt:lpstr>Pojęcie nauki administracji</vt:lpstr>
      <vt:lpstr>Policyści i nauka policji  (poprzedniczka nauki administracji)</vt:lpstr>
      <vt:lpstr>Kameraliści i policyści </vt:lpstr>
      <vt:lpstr>Pojęcie nauki administracji                           dwa nurty badawcze</vt:lpstr>
      <vt:lpstr>Nurt nauk administracyjnych</vt:lpstr>
      <vt:lpstr>Nurt nauk administracyjnych</vt:lpstr>
      <vt:lpstr>Pojęcie nauki administracji (koncepcje polskich uczonych XIX w)</vt:lpstr>
      <vt:lpstr>Pojęcie nauka administracji koncepcje polskich uczonych XIX w.</vt:lpstr>
      <vt:lpstr>Pojęcie nauka administracji koncepcje polskich uczonych XX w.</vt:lpstr>
      <vt:lpstr>Nurt nauk społecznych   (nurt nauk pokrewnych)</vt:lpstr>
      <vt:lpstr>Pojęcie nauki administracji</vt:lpstr>
      <vt:lpstr>Badanie administracji publicznej</vt:lpstr>
      <vt:lpstr>Metody badawcze w Nauce administracji</vt:lpstr>
      <vt:lpstr>Nauka administracji</vt:lpstr>
      <vt:lpstr>Nauka administracji</vt:lpstr>
      <vt:lpstr>Nauka administracji podstawowe założenia</vt:lpstr>
      <vt:lpstr>Triada nauk administracyjnych</vt:lpstr>
      <vt:lpstr>Triada nauk administracyjnych</vt:lpstr>
      <vt:lpstr>Między nauką o administracji publicznej a zarządzaniem publicznym</vt:lpstr>
      <vt:lpstr>Zarządzanie publiczne </vt:lpstr>
      <vt:lpstr>Polityka administracyjna </vt:lpstr>
      <vt:lpstr>Poglądy na politykę administracyjną w państwie policyjnym (kameraliści)</vt:lpstr>
      <vt:lpstr>R. von Mohl (1829 r.)</vt:lpstr>
      <vt:lpstr>Polityka administracyjna ujęcie historyczne</vt:lpstr>
      <vt:lpstr>Koncepcja polityki według W. Winslowa</vt:lpstr>
      <vt:lpstr>Pojęcie polityki administracyjnej</vt:lpstr>
      <vt:lpstr>Pojęcie polityki administracyjnej</vt:lpstr>
      <vt:lpstr>Polityka publiczna  (koncepcja D. Sześciło, M. Kuleszy) </vt:lpstr>
      <vt:lpstr>Polityka publiczna </vt:lpstr>
      <vt:lpstr>Akty polityki publicznej (jako wyraz polityki publicznej państwa czy innego podmiotu) </vt:lpstr>
      <vt:lpstr>Instrumenty polityki publicznej</vt:lpstr>
      <vt:lpstr>Podmioty polityki publicznej, decydenci</vt:lpstr>
      <vt:lpstr>Podmioty polityki publicznej, decydenci</vt:lpstr>
      <vt:lpstr>Cykl polityki publicznej  etapy </vt:lpstr>
      <vt:lpstr>Literatura podstawowa</vt:lpstr>
      <vt:lpstr>Literatura uzupełniająca</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Justyna Mielczarek</dc:creator>
  <cp:lastModifiedBy>Justyna Mielczarek</cp:lastModifiedBy>
  <cp:revision>57</cp:revision>
  <dcterms:created xsi:type="dcterms:W3CDTF">2017-11-22T18:57:08Z</dcterms:created>
  <dcterms:modified xsi:type="dcterms:W3CDTF">2019-05-24T07:39:41Z</dcterms:modified>
</cp:coreProperties>
</file>