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0" r:id="rId4"/>
    <p:sldId id="257" r:id="rId5"/>
    <p:sldId id="262" r:id="rId6"/>
    <p:sldId id="263" r:id="rId7"/>
    <p:sldId id="264" r:id="rId8"/>
    <p:sldId id="265" r:id="rId9"/>
    <p:sldId id="268" r:id="rId10"/>
    <p:sldId id="269" r:id="rId11"/>
    <p:sldId id="266" r:id="rId12"/>
    <p:sldId id="267" r:id="rId13"/>
    <p:sldId id="259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EC564F7-388B-4696-B293-FEDEDEA7E895}" type="datetimeFigureOut">
              <a:rPr lang="pl-PL" smtClean="0"/>
              <a:t>2019-05-24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439C73A-FE0E-49A8-A314-3FF610E92CAE}" type="slidenum">
              <a:rPr lang="pl-PL" smtClean="0"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64F7-388B-4696-B293-FEDEDEA7E895}" type="datetimeFigureOut">
              <a:rPr lang="pl-PL" smtClean="0"/>
              <a:t>2019-05-24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73A-FE0E-49A8-A314-3FF610E92C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64F7-388B-4696-B293-FEDEDEA7E895}" type="datetimeFigureOut">
              <a:rPr lang="pl-PL" smtClean="0"/>
              <a:t>2019-05-24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73A-FE0E-49A8-A314-3FF610E92C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64F7-388B-4696-B293-FEDEDEA7E895}" type="datetimeFigureOut">
              <a:rPr lang="pl-PL" smtClean="0"/>
              <a:t>2019-05-24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73A-FE0E-49A8-A314-3FF610E92C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64F7-388B-4696-B293-FEDEDEA7E895}" type="datetimeFigureOut">
              <a:rPr lang="pl-PL" smtClean="0"/>
              <a:t>2019-05-24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73A-FE0E-49A8-A314-3FF610E92C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64F7-388B-4696-B293-FEDEDEA7E895}" type="datetimeFigureOut">
              <a:rPr lang="pl-PL" smtClean="0"/>
              <a:t>2019-05-24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73A-FE0E-49A8-A314-3FF610E92CA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64F7-388B-4696-B293-FEDEDEA7E895}" type="datetimeFigureOut">
              <a:rPr lang="pl-PL" smtClean="0"/>
              <a:t>2019-05-24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73A-FE0E-49A8-A314-3FF610E92C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64F7-388B-4696-B293-FEDEDEA7E895}" type="datetimeFigureOut">
              <a:rPr lang="pl-PL" smtClean="0"/>
              <a:t>2019-05-24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73A-FE0E-49A8-A314-3FF610E92C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64F7-388B-4696-B293-FEDEDEA7E895}" type="datetimeFigureOut">
              <a:rPr lang="pl-PL" smtClean="0"/>
              <a:t>2019-05-24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73A-FE0E-49A8-A314-3FF610E92C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64F7-388B-4696-B293-FEDEDEA7E895}" type="datetimeFigureOut">
              <a:rPr lang="pl-PL" smtClean="0"/>
              <a:t>2019-05-24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73A-FE0E-49A8-A314-3FF610E92CAE}" type="slidenum">
              <a:rPr lang="pl-PL" smtClean="0"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64F7-388B-4696-B293-FEDEDEA7E895}" type="datetimeFigureOut">
              <a:rPr lang="pl-PL" smtClean="0"/>
              <a:t>2019-05-24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C73A-FE0E-49A8-A314-3FF610E92C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EC564F7-388B-4696-B293-FEDEDEA7E895}" type="datetimeFigureOut">
              <a:rPr lang="pl-PL" smtClean="0"/>
              <a:t>2019-05-24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439C73A-FE0E-49A8-A314-3FF610E92CA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Nauka administracji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/>
              <a:t>Odpowiedzialność organów administracji publicznej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2913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  <a:t>Odpowiedzialność władzy publicznej  za działania legalne</a:t>
            </a:r>
            <a:endParaRPr lang="pl-PL" sz="32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571178"/>
              </p:ext>
            </p:extLst>
          </p:nvPr>
        </p:nvGraphicFramePr>
        <p:xfrm>
          <a:off x="1042988" y="2324100"/>
          <a:ext cx="6777038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820"/>
                <a:gridCol w="49762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Rodzaj odpowiedzialności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 Opis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cap="all" baseline="0" dirty="0" smtClean="0"/>
                        <a:t>polityczna </a:t>
                      </a:r>
                      <a:endParaRPr lang="pl-PL" sz="1200" b="1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Przewidziana w</a:t>
                      </a:r>
                      <a:r>
                        <a:rPr lang="pl-PL" sz="1200" baseline="0" dirty="0" smtClean="0"/>
                        <a:t> Konstytucji wobec naczelnych organów administracji; powoduje  odwołanie ze stanowiska 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cap="all" baseline="0" dirty="0" smtClean="0"/>
                        <a:t>majątkowa</a:t>
                      </a:r>
                      <a:endParaRPr lang="pl-PL" sz="1200" b="1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pl-PL" sz="1200" baseline="0" dirty="0" smtClean="0"/>
                        <a:t>Na podstawie kodeksu cywilnego – zasada sprawstwa, winy, słuszności itp. 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pl-PL" sz="1200" baseline="0" dirty="0" smtClean="0"/>
                        <a:t>Na podstawie art. 77 Konstytucji  za niezgodne z prawem działanie lub zaniechanie organów władzy publicznej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cap="all" baseline="0" dirty="0" smtClean="0"/>
                        <a:t>urzędnicza</a:t>
                      </a:r>
                      <a:endParaRPr lang="pl-PL" sz="1200" b="1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 W aktach prawnych regulujących zatrudnienie w administracji publicznej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cap="all" baseline="0" dirty="0" smtClean="0"/>
                        <a:t>Karna /za wykroczenie</a:t>
                      </a:r>
                      <a:endParaRPr lang="pl-PL" sz="1200" b="1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Uregulowana</a:t>
                      </a:r>
                      <a:r>
                        <a:rPr lang="pl-PL" sz="1200" baseline="0" dirty="0" smtClean="0"/>
                        <a:t> w kodeksie karnym, karnym skarbowym za przestępstwa m.in. Łapownictwo czynne/bierne lub w kodeksie wykroczeń gdy czyn stanowi wykroczenie 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cap="all" baseline="0" dirty="0" smtClean="0"/>
                        <a:t>służbowa</a:t>
                      </a:r>
                      <a:endParaRPr lang="pl-PL" sz="1200" b="1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Porządkowa i dyscyplinarna oparta na zróżnicowanych podstawach prawnych 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b="1" cap="all" baseline="0" dirty="0" smtClean="0"/>
                        <a:t>konstytucyjna</a:t>
                      </a:r>
                      <a:endParaRPr lang="pl-PL" sz="1200" b="1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Za naruszenie</a:t>
                      </a:r>
                      <a:r>
                        <a:rPr lang="pl-PL" sz="1200" baseline="0" dirty="0" smtClean="0"/>
                        <a:t> Konstytucji, przed Trybunałem Stanu, podlegają jej najwyższe organy państwowe m.in. Prezydent, Prezes RM, członkowie Rady Ministrów, Prezes NIK </a:t>
                      </a:r>
                      <a:r>
                        <a:rPr lang="pl-PL" sz="1200" baseline="0" dirty="0" err="1" smtClean="0"/>
                        <a:t>itp</a:t>
                      </a:r>
                      <a:endParaRPr lang="pl-PL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313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chemeClr val="accent2">
                    <a:lumMod val="75000"/>
                  </a:schemeClr>
                </a:solidFill>
              </a:rPr>
              <a:t>Odpowiedzialność władzy </a:t>
            </a:r>
            <a:r>
              <a:rPr lang="pl-PL" sz="2400" b="1" dirty="0" smtClean="0">
                <a:solidFill>
                  <a:schemeClr val="accent2">
                    <a:lumMod val="75000"/>
                  </a:schemeClr>
                </a:solidFill>
              </a:rPr>
              <a:t>publicznej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 stwierdzeniu nieważności decyzji </a:t>
            </a:r>
            <a:r>
              <a:rPr lang="pl-PL" dirty="0" smtClean="0"/>
              <a:t>burmistrza gminy X, </a:t>
            </a:r>
            <a:r>
              <a:rPr lang="pl-PL" dirty="0"/>
              <a:t>strona chce uzyskać odszkodowanie za wydanie tej decyzji. Czy stwierdzenie nieważności decyzji powinno spowodować automatyczne przyznanie jej odszkodowania?</a:t>
            </a:r>
          </a:p>
        </p:txBody>
      </p:sp>
    </p:spTree>
    <p:extLst>
      <p:ext uri="{BB962C8B-B14F-4D97-AF65-F5344CB8AC3E}">
        <p14:creationId xmlns:p14="http://schemas.microsoft.com/office/powerpoint/2010/main" val="4186364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08012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solidFill>
                  <a:schemeClr val="accent2">
                    <a:lumMod val="75000"/>
                  </a:schemeClr>
                </a:solidFill>
              </a:rPr>
              <a:t>Odpowiedzialność władzy publicznej</a:t>
            </a:r>
            <a:endParaRPr lang="pl-PL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2132856"/>
            <a:ext cx="7704856" cy="3960440"/>
          </a:xfrm>
        </p:spPr>
        <p:txBody>
          <a:bodyPr>
            <a:normAutofit fontScale="47500" lnSpcReduction="20000"/>
          </a:bodyPr>
          <a:lstStyle/>
          <a:p>
            <a:pPr marL="68580" indent="0" algn="just">
              <a:buNone/>
            </a:pPr>
            <a:r>
              <a:rPr lang="pl-PL" dirty="0" smtClean="0"/>
              <a:t>Art.417</a:t>
            </a:r>
            <a:r>
              <a:rPr lang="pl-PL" dirty="0"/>
              <a:t>.§1. Za szkodę wyrządzoną przez 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niezgodne z prawem działanie lub zaniechanie przy wykonywaniu władzy publicznej ponosi odpowiedzialność Skarb Państwa lub jednostka samorządu terytorialnego lub inna osoba prawna wykonująca tę władzę z mocy prawa</a:t>
            </a:r>
            <a:r>
              <a:rPr lang="pl-PL" dirty="0"/>
              <a:t>.</a:t>
            </a:r>
          </a:p>
          <a:p>
            <a:pPr marL="68580" indent="0" algn="just">
              <a:buNone/>
            </a:pPr>
            <a:r>
              <a:rPr lang="pl-PL" dirty="0"/>
              <a:t>§2.Jeżeli wykonywanie zadań z zakresu władzy publicznej zlecono, na podstawie porozumienia, jednostce samorządu terytorialnego albo innej osobie prawnej, solidarną odpowiedzialność za wyrządzoną szkodę ponosi ich wykonawca oraz zlecająca je jednostka samorządu terytorialnego albo Skarb </a:t>
            </a:r>
            <a:r>
              <a:rPr lang="pl-PL" dirty="0" smtClean="0"/>
              <a:t>Państwa.</a:t>
            </a:r>
          </a:p>
          <a:p>
            <a:pPr marL="68580" indent="0" algn="just">
              <a:buNone/>
            </a:pPr>
            <a:r>
              <a:rPr lang="pl-PL" dirty="0" smtClean="0"/>
              <a:t>Art.4171</a:t>
            </a:r>
            <a:r>
              <a:rPr lang="pl-PL" dirty="0"/>
              <a:t>.§1. Jeżeli </a:t>
            </a:r>
            <a:r>
              <a:rPr lang="pl-PL" b="1" dirty="0"/>
              <a:t>szkoda z</a:t>
            </a:r>
            <a:r>
              <a:rPr lang="pl-PL" dirty="0"/>
              <a:t>ostała wyrządzona </a:t>
            </a:r>
            <a:r>
              <a:rPr lang="pl-PL" u="sng" dirty="0"/>
              <a:t>przez wydanie aktu normatywnego</a:t>
            </a:r>
            <a:r>
              <a:rPr lang="pl-PL" dirty="0"/>
              <a:t>, jej naprawienia można żądać po stwierdzeniu we właściwym postępowaniu niezgodności tego aktu z Konstytucją, ratyfikowaną umową międzynarodową lub </a:t>
            </a:r>
            <a:r>
              <a:rPr lang="pl-PL" dirty="0" smtClean="0"/>
              <a:t>ustawą</a:t>
            </a:r>
          </a:p>
          <a:p>
            <a:pPr marL="68580" indent="0" algn="just">
              <a:buNone/>
            </a:pPr>
            <a:r>
              <a:rPr lang="pl-PL" dirty="0" smtClean="0"/>
              <a:t>.§</a:t>
            </a:r>
            <a:r>
              <a:rPr lang="pl-PL" dirty="0"/>
              <a:t>2.Jeżeli </a:t>
            </a:r>
            <a:r>
              <a:rPr lang="pl-PL" b="1" dirty="0"/>
              <a:t>szkoda</a:t>
            </a:r>
            <a:r>
              <a:rPr lang="pl-PL" dirty="0"/>
              <a:t> została wyrządzona przez wydanie prawomocnego orzeczenia lub ostatecznej decyzji, jej naprawienia można żądać po stwierdzeniu </a:t>
            </a:r>
            <a:r>
              <a:rPr lang="pl-PL" dirty="0" smtClean="0"/>
              <a:t>we </a:t>
            </a:r>
            <a:r>
              <a:rPr lang="pl-PL" dirty="0"/>
              <a:t>właściwym postępowaniu ich niezgodności </a:t>
            </a:r>
            <a:r>
              <a:rPr lang="pl-PL" dirty="0" smtClean="0"/>
              <a:t>z prawem</a:t>
            </a:r>
            <a:r>
              <a:rPr lang="pl-PL" dirty="0"/>
              <a:t>, chyba że przepisy odrębne stanowią inaczej. Odnosi się to również do wypadku, gdy prawomocne orzeczenie lub ostateczna decyzja zostały wydane na podstawie aktu normatywnego niezgodnego </a:t>
            </a:r>
            <a:r>
              <a:rPr lang="pl-PL" dirty="0" smtClean="0"/>
              <a:t>z Konstytucją</a:t>
            </a:r>
            <a:r>
              <a:rPr lang="pl-PL" dirty="0"/>
              <a:t>, ratyfikowaną umową międzynarodową lub ustawą</a:t>
            </a:r>
            <a:r>
              <a:rPr lang="pl-PL" dirty="0" smtClean="0"/>
              <a:t>.</a:t>
            </a:r>
          </a:p>
          <a:p>
            <a:pPr marL="68580" indent="0" algn="just">
              <a:buNone/>
            </a:pPr>
            <a:r>
              <a:rPr lang="pl-PL" dirty="0" smtClean="0"/>
              <a:t>§</a:t>
            </a:r>
            <a:r>
              <a:rPr lang="pl-PL" dirty="0"/>
              <a:t>3.Jeżeli</a:t>
            </a:r>
            <a:r>
              <a:rPr lang="pl-PL" b="1" dirty="0"/>
              <a:t> szkoda </a:t>
            </a:r>
            <a:r>
              <a:rPr lang="pl-PL" dirty="0"/>
              <a:t>została wyrządzona przez niewydanie orzeczenia lub decyzji, gdy obowiązek ich wydania przewiduje przepis prawa, jej naprawienia można żądać po stwierdzeniu we właściwym postępowaniu niezgodności z prawem niewydania orzeczenia lub decyzji, chyba że przepisy odrębne stanowią inaczej.§4.Jeżeli szkoda została wyrządzona przez niewydanie aktu normatywnego, którego obowiązek wydania przewiduje przepis prawa, niezgodność z prawem niewydania tego aktu stwierdza sąd rozpoznający sprawę o naprawienie szkody</a:t>
            </a:r>
            <a:r>
              <a:rPr lang="pl-PL" dirty="0" smtClean="0"/>
              <a:t>.</a:t>
            </a:r>
          </a:p>
          <a:p>
            <a:pPr marL="68580" indent="0" algn="just">
              <a:buNone/>
            </a:pPr>
            <a:r>
              <a:rPr lang="pl-PL" dirty="0" smtClean="0"/>
              <a:t>Art.417</a:t>
            </a:r>
            <a:r>
              <a:rPr lang="pl-PL" baseline="30000" dirty="0" smtClean="0"/>
              <a:t>2</a:t>
            </a:r>
            <a:r>
              <a:rPr lang="pl-PL" dirty="0" smtClean="0"/>
              <a:t>.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Jeżeli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przez zgodne z prawem wykonywanie władzy publicznej została wyrządzona szkoda </a:t>
            </a:r>
            <a:r>
              <a:rPr lang="pl-PL" dirty="0"/>
              <a:t>na osobie, poszkodowany może żądać całkowitego lub częściowego jej naprawienia oraz zadośćuczynienia pieniężnego za doznaną krzywdę, gdy okoliczności, a zwłaszcza niezdolność poszkodowanego do pracy lub jego ciężkie położenie materialne, wskazują, że wymagają tego względy słuszności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7149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Źródła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8580" lvl="0" indent="0" algn="ctr">
              <a:buNone/>
            </a:pPr>
            <a:r>
              <a:rPr lang="pl-PL" smtClean="0"/>
              <a:t>Literatura:</a:t>
            </a:r>
            <a:endParaRPr lang="pl-PL" dirty="0" smtClean="0"/>
          </a:p>
          <a:p>
            <a:pPr lvl="0" algn="just"/>
            <a:r>
              <a:rPr lang="pl-PL" dirty="0" smtClean="0"/>
              <a:t>A</a:t>
            </a:r>
            <a:r>
              <a:rPr lang="pl-PL" dirty="0"/>
              <a:t>. </a:t>
            </a:r>
            <a:r>
              <a:rPr lang="pl-PL" dirty="0" err="1"/>
              <a:t>Błaś</a:t>
            </a:r>
            <a:r>
              <a:rPr lang="pl-PL" dirty="0"/>
              <a:t>, J. Boć, J. Jeżewski, </a:t>
            </a:r>
            <a:r>
              <a:rPr lang="pl-PL" i="1" dirty="0"/>
              <a:t>Nauka administracji</a:t>
            </a:r>
            <a:r>
              <a:rPr lang="pl-PL" dirty="0"/>
              <a:t>, Kolonia Limited 2013.</a:t>
            </a:r>
          </a:p>
          <a:p>
            <a:pPr algn="just"/>
            <a:r>
              <a:rPr lang="pl-PL" dirty="0"/>
              <a:t>M. Kulesza, D. </a:t>
            </a:r>
            <a:r>
              <a:rPr lang="pl-PL" dirty="0" err="1"/>
              <a:t>Sześciło</a:t>
            </a:r>
            <a:r>
              <a:rPr lang="pl-PL" dirty="0"/>
              <a:t>, </a:t>
            </a:r>
            <a:r>
              <a:rPr lang="pl-PL" i="1" dirty="0"/>
              <a:t>Polityka administracyjna i zarządzanie publiczne</a:t>
            </a:r>
            <a:r>
              <a:rPr lang="pl-PL" dirty="0"/>
              <a:t>, Warszawa 2013.</a:t>
            </a:r>
          </a:p>
          <a:p>
            <a:pPr lvl="0" algn="just"/>
            <a:r>
              <a:rPr lang="pl-PL" dirty="0"/>
              <a:t>D. </a:t>
            </a:r>
            <a:r>
              <a:rPr lang="pl-PL" dirty="0" err="1"/>
              <a:t>Sześciło</a:t>
            </a:r>
            <a:r>
              <a:rPr lang="pl-PL" dirty="0"/>
              <a:t> (red.), </a:t>
            </a:r>
            <a:r>
              <a:rPr lang="pl-PL" i="1" dirty="0"/>
              <a:t>Administracja i zarządzanie publiczne. Nauka o współczesnej administracji,</a:t>
            </a:r>
            <a:r>
              <a:rPr lang="pl-PL" dirty="0"/>
              <a:t> Warszawa 2014, http://rszarf.ips.uw.edu.pl/apub/podrecznik.pdf</a:t>
            </a:r>
          </a:p>
          <a:p>
            <a:pPr algn="just"/>
            <a:r>
              <a:rPr lang="pl-PL" dirty="0"/>
              <a:t>Z. Cieślak (red.), </a:t>
            </a:r>
            <a:r>
              <a:rPr lang="pl-PL" i="1" dirty="0"/>
              <a:t>Nauka administracji,</a:t>
            </a:r>
            <a:r>
              <a:rPr lang="pl-PL" dirty="0"/>
              <a:t> Warszawa 2017.</a:t>
            </a:r>
          </a:p>
          <a:p>
            <a:pPr marL="68580" indent="0">
              <a:buNone/>
            </a:pPr>
            <a:endParaRPr lang="pl-PL" dirty="0" smtClean="0"/>
          </a:p>
          <a:p>
            <a:endParaRPr lang="pl-PL" dirty="0"/>
          </a:p>
          <a:p>
            <a:pPr marL="68580" indent="0">
              <a:buNone/>
            </a:pPr>
            <a:r>
              <a:rPr lang="pl-PL" dirty="0" smtClean="0"/>
              <a:t>			Link do zdjęcia:</a:t>
            </a:r>
          </a:p>
          <a:p>
            <a:endParaRPr lang="pl-PL" dirty="0"/>
          </a:p>
          <a:p>
            <a:r>
              <a:rPr lang="pl-PL" dirty="0" smtClean="0"/>
              <a:t>http</a:t>
            </a:r>
            <a:r>
              <a:rPr lang="pl-PL" dirty="0"/>
              <a:t>://twojeubezpieczenia.zgora.pl/ubezpieczenie-oc/razace-niedbalstwo/</a:t>
            </a:r>
          </a:p>
        </p:txBody>
      </p:sp>
    </p:spTree>
    <p:extLst>
      <p:ext uri="{BB962C8B-B14F-4D97-AF65-F5344CB8AC3E}">
        <p14:creationId xmlns:p14="http://schemas.microsoft.com/office/powerpoint/2010/main" val="1461945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Odpowiedzialność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władzy publicznej</a:t>
            </a:r>
            <a:endParaRPr lang="pl-P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492" y="2132856"/>
            <a:ext cx="6840876" cy="3699773"/>
          </a:xfrm>
        </p:spPr>
        <p:txBody>
          <a:bodyPr/>
          <a:lstStyle/>
          <a:p>
            <a:pPr marL="68580" indent="0" algn="just">
              <a:buNone/>
            </a:pPr>
            <a:r>
              <a:rPr lang="pl-PL" dirty="0" smtClean="0"/>
              <a:t>Co oznacza pojęcie odpowiedzialności organów administracji publicznej?</a:t>
            </a:r>
          </a:p>
          <a:p>
            <a:pPr marL="68580" indent="0" algn="just">
              <a:buNone/>
            </a:pPr>
            <a:r>
              <a:rPr lang="pl-PL" dirty="0" smtClean="0"/>
              <a:t>Jak ta odpowiedzialność może się przejawiać?</a:t>
            </a:r>
          </a:p>
          <a:p>
            <a:pPr marL="68580" indent="0" algn="just">
              <a:buNone/>
            </a:pPr>
            <a:r>
              <a:rPr lang="pl-PL" dirty="0" smtClean="0"/>
              <a:t>Czy odpowiedzialność organów władzy publicznej stanowi cechę państwa policyjnego czy państwa prawnego?</a:t>
            </a:r>
          </a:p>
        </p:txBody>
      </p:sp>
      <p:pic>
        <p:nvPicPr>
          <p:cNvPr id="1026" name="Picture 2" descr="C:\Users\j.mielczarek\Desktop\Rażące-niedbalstw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155" y="4869160"/>
            <a:ext cx="2630421" cy="98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742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Odpowiedzialność władzy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publicznej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pl-PL" sz="2200" dirty="0" smtClean="0"/>
              <a:t>Podstawę odpowiedzialności władz publicznych stanowi zasada demokratycznego państwa prawa, w ramach której organy zobligowane są do funkcjonowania zgodnie z zasadami </a:t>
            </a:r>
            <a:r>
              <a:rPr lang="pl-PL" sz="2200" dirty="0"/>
              <a:t>pewności i bezpieczeństwa prawnego oraz </a:t>
            </a:r>
            <a:r>
              <a:rPr lang="pl-PL" sz="2200" dirty="0" smtClean="0"/>
              <a:t>ochrony zaufania </a:t>
            </a:r>
            <a:r>
              <a:rPr lang="pl-PL" sz="2200" dirty="0"/>
              <a:t>do państwa i </a:t>
            </a:r>
            <a:r>
              <a:rPr lang="pl-PL" sz="2200" dirty="0" smtClean="0"/>
              <a:t>prawa;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9503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Odpowiedzialność władzy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publicznej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1772816"/>
            <a:ext cx="7065233" cy="405981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971600" y="1844824"/>
            <a:ext cx="1872208" cy="15841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>
                <a:solidFill>
                  <a:schemeClr val="tx1"/>
                </a:solidFill>
              </a:rPr>
              <a:t>1. obowiązek moralny lub prawny odpowiadania za swoje lub czyjeś czyny;</a:t>
            </a:r>
          </a:p>
          <a:p>
            <a:pPr algn="ctr"/>
            <a:r>
              <a:rPr lang="pl-PL" sz="1200" dirty="0" smtClean="0">
                <a:solidFill>
                  <a:schemeClr val="tx1"/>
                </a:solidFill>
              </a:rPr>
              <a:t>2. «przyjęcie na siebie obowiązku zadbania o kogoś lub o coś»</a:t>
            </a:r>
          </a:p>
          <a:p>
            <a:pPr algn="ctr"/>
            <a:endParaRPr lang="pl-PL" sz="1200" dirty="0">
              <a:solidFill>
                <a:schemeClr val="tx1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331640" y="3789040"/>
            <a:ext cx="2448272" cy="19442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403648" y="3861048"/>
            <a:ext cx="22322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Możliwość uruchamiania ocen i środków prawnych wobec określonego podmiotu, który zachował się w sposób nieodpowiadający oczekiwanym kryteriom społecznym, kulturowym, ekonomicznym i innym</a:t>
            </a:r>
            <a:endParaRPr lang="pl-PL" sz="1200" dirty="0"/>
          </a:p>
        </p:txBody>
      </p:sp>
      <p:sp>
        <p:nvSpPr>
          <p:cNvPr id="7" name="Prostokąt 6"/>
          <p:cNvSpPr/>
          <p:nvPr/>
        </p:nvSpPr>
        <p:spPr>
          <a:xfrm>
            <a:off x="3779912" y="2060848"/>
            <a:ext cx="3240360" cy="10081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3923928" y="2060848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Możliwość uruchamiania ocen i środków prawnych wobec określonego podmiotu, którego zachowanie nie odpowiada wymogom sformułowanym prawnie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4043288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Odpowiedzialność władzy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publicznej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267744" y="2348880"/>
            <a:ext cx="1728192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4644008" y="2461084"/>
            <a:ext cx="1800200" cy="1687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 8"/>
          <p:cNvSpPr/>
          <p:nvPr/>
        </p:nvSpPr>
        <p:spPr>
          <a:xfrm>
            <a:off x="1039500" y="4293097"/>
            <a:ext cx="216434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Legalne</a:t>
            </a:r>
            <a:endParaRPr lang="pl-PL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355976" y="4308723"/>
            <a:ext cx="288442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Nielegalne</a:t>
            </a:r>
            <a:endParaRPr lang="pl-PL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3139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900" b="1" dirty="0">
                <a:solidFill>
                  <a:schemeClr val="accent2">
                    <a:lumMod val="75000"/>
                  </a:schemeClr>
                </a:solidFill>
              </a:rPr>
              <a:t>Odpowiedzialność władzy </a:t>
            </a:r>
            <a:r>
              <a:rPr lang="pl-PL" sz="2900" b="1" dirty="0" smtClean="0">
                <a:solidFill>
                  <a:schemeClr val="accent2">
                    <a:lumMod val="75000"/>
                  </a:schemeClr>
                </a:solidFill>
              </a:rPr>
              <a:t>publicznej  za działania legalne</a:t>
            </a:r>
            <a:endParaRPr lang="pl-PL" sz="29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Działanie organu doprowadzające do straty ma specjalną postać prawną , ocenianą według prawa publicznego</a:t>
            </a:r>
          </a:p>
          <a:p>
            <a:r>
              <a:rPr lang="pl-PL" dirty="0" smtClean="0"/>
              <a:t>W wyniku wydania/niewydania aktu normatywnego dającego podstawę wywołującą stratę zmiany sytuacji prawnej z mocy samego prawa albo za szkody powstałe wskutek wdania lub niewydania niewadliwego aktu administracyjnego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9046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  <a:t>Odpowiedzialność władzy </a:t>
            </a:r>
            <a:r>
              <a:rPr lang="pl-PL" sz="3200" b="1" dirty="0" smtClean="0">
                <a:solidFill>
                  <a:schemeClr val="accent2">
                    <a:lumMod val="75000"/>
                  </a:schemeClr>
                </a:solidFill>
              </a:rPr>
              <a:t>publicznej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2420888"/>
            <a:ext cx="7065233" cy="3411741"/>
          </a:xfrm>
        </p:spPr>
        <p:txBody>
          <a:bodyPr>
            <a:normAutofit fontScale="62500" lnSpcReduction="20000"/>
          </a:bodyPr>
          <a:lstStyle/>
          <a:p>
            <a:r>
              <a:rPr lang="pl-PL" dirty="0"/>
              <a:t>Art. 21.1. </a:t>
            </a:r>
            <a:r>
              <a:rPr lang="pl-PL" dirty="0" smtClean="0"/>
              <a:t>Konstytucji RP Rzeczpospolita </a:t>
            </a:r>
            <a:r>
              <a:rPr lang="pl-PL" dirty="0"/>
              <a:t>Polska chroni własność i prawo dziedziczenia</a:t>
            </a:r>
            <a:r>
              <a:rPr lang="pl-PL" dirty="0" smtClean="0"/>
              <a:t>.</a:t>
            </a:r>
          </a:p>
          <a:p>
            <a:pPr marL="68580" indent="0">
              <a:buNone/>
            </a:pPr>
            <a:r>
              <a:rPr lang="pl-PL" dirty="0" smtClean="0"/>
              <a:t>2</a:t>
            </a:r>
            <a:r>
              <a:rPr lang="pl-PL" dirty="0"/>
              <a:t>. Wywłaszczenie jest dopuszczalne jedynie wówczas, gdy jest dokonywane na cele publiczne i za słusznym </a:t>
            </a:r>
            <a:r>
              <a:rPr lang="pl-PL" dirty="0" smtClean="0"/>
              <a:t>odszkodowaniem</a:t>
            </a:r>
          </a:p>
          <a:p>
            <a:r>
              <a:rPr lang="pl-PL" dirty="0"/>
              <a:t>Art. 77.1. Każdy ma prawo do wynagrodzenia szkody, jaka została mu wyrządzona przez niezgodne z prawem działanie organu władzy </a:t>
            </a:r>
            <a:r>
              <a:rPr lang="pl-PL" dirty="0" smtClean="0"/>
              <a:t>publicznej.</a:t>
            </a:r>
          </a:p>
          <a:p>
            <a:pPr marL="68580" indent="0">
              <a:buNone/>
            </a:pPr>
            <a:r>
              <a:rPr lang="pl-PL" dirty="0" smtClean="0"/>
              <a:t>2</a:t>
            </a:r>
            <a:r>
              <a:rPr lang="pl-PL" dirty="0"/>
              <a:t>. Ustawa nie może nikomu zamykać drogi sądowej dochodzenia naruszonych wolności lub </a:t>
            </a:r>
            <a:r>
              <a:rPr lang="pl-PL" dirty="0" smtClean="0"/>
              <a:t>praw</a:t>
            </a:r>
          </a:p>
          <a:p>
            <a:r>
              <a:rPr lang="pl-PL" dirty="0"/>
              <a:t>Art. 228.1. W sytuacjach szczególnych zagrożeń, jeżeli zwykłe środki konstytucyjne są niewystarczające, może zostać wprowadzony odpowiedni stan nadzwyczajny: stan wojenny, stan wyjątkowy lub </a:t>
            </a:r>
            <a:r>
              <a:rPr lang="pl-PL" dirty="0" smtClean="0"/>
              <a:t>stan klęski </a:t>
            </a:r>
          </a:p>
          <a:p>
            <a:pPr marL="68580" indent="0">
              <a:buNone/>
            </a:pPr>
            <a:r>
              <a:rPr lang="pl-PL" dirty="0" smtClean="0"/>
              <a:t>(..)3</a:t>
            </a:r>
            <a:r>
              <a:rPr lang="pl-PL" dirty="0"/>
              <a:t>. Zasady działania organów władzy publicznej oraz zakres, w jakim mogą zostać ograniczone wolności i prawa człowieka i obywatela w czasie poszczególnych stanów nadzwyczajnych, określa ustawa.</a:t>
            </a:r>
          </a:p>
        </p:txBody>
      </p:sp>
    </p:spTree>
    <p:extLst>
      <p:ext uri="{BB962C8B-B14F-4D97-AF65-F5344CB8AC3E}">
        <p14:creationId xmlns:p14="http://schemas.microsoft.com/office/powerpoint/2010/main" val="4208332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  <a:t>Odpowiedzialność władzy publicznej  za działania legalne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pl-PL" sz="1300" dirty="0" smtClean="0"/>
          </a:p>
          <a:p>
            <a:pPr marL="68580" indent="0">
              <a:buNone/>
            </a:pPr>
            <a:r>
              <a:rPr lang="pl-PL" sz="1300" dirty="0" smtClean="0"/>
              <a:t>Wywłaszczenie nieruchomości </a:t>
            </a:r>
          </a:p>
          <a:p>
            <a:pPr marL="68580" indent="0">
              <a:buNone/>
            </a:pPr>
            <a:endParaRPr lang="pl-PL" sz="1300" dirty="0"/>
          </a:p>
          <a:p>
            <a:pPr marL="68580" indent="0">
              <a:buNone/>
            </a:pPr>
            <a:r>
              <a:rPr lang="pl-PL" sz="1300" dirty="0" smtClean="0"/>
              <a:t>                        przejęcie zabytku na własność państwa</a:t>
            </a:r>
          </a:p>
          <a:p>
            <a:pPr marL="68580" indent="0">
              <a:buNone/>
            </a:pPr>
            <a:endParaRPr lang="pl-PL" sz="1300" dirty="0"/>
          </a:p>
          <a:p>
            <a:pPr marL="68580" indent="0">
              <a:buNone/>
            </a:pPr>
            <a:r>
              <a:rPr lang="pl-PL" sz="1300" dirty="0" smtClean="0"/>
              <a:t>Zniszczenie, uszkodzenie lub zużycie lub utrata mienia w ramach świadczeń nakazanych dla zwalczania klęsk żywiołowych </a:t>
            </a:r>
          </a:p>
          <a:p>
            <a:pPr marL="68580" indent="0">
              <a:buNone/>
            </a:pPr>
            <a:endParaRPr lang="pl-PL" sz="1300" dirty="0"/>
          </a:p>
          <a:p>
            <a:pPr marL="68580" indent="0">
              <a:buNone/>
            </a:pPr>
            <a:r>
              <a:rPr lang="pl-PL" sz="1300" dirty="0" smtClean="0"/>
              <a:t>Utrata lub uszkodzenie oraz szkody wynikłe z używania przedmiotów świadczeń rzeczowych nałożonych na rzecz obrony</a:t>
            </a:r>
          </a:p>
          <a:p>
            <a:pPr marL="68580" indent="0">
              <a:buNone/>
            </a:pPr>
            <a:endParaRPr lang="pl-PL" sz="1300" dirty="0"/>
          </a:p>
          <a:p>
            <a:pPr marL="68580" indent="0">
              <a:buNone/>
            </a:pPr>
            <a:r>
              <a:rPr lang="pl-PL" sz="1300" dirty="0" smtClean="0"/>
              <a:t>Szkoda poniesiona z powodu wydania lub wykonania niewadliwych decyzji administracyjnych na podstawie prawa wodnego </a:t>
            </a:r>
            <a:endParaRPr lang="pl-PL" sz="1300" dirty="0"/>
          </a:p>
        </p:txBody>
      </p:sp>
    </p:spTree>
    <p:extLst>
      <p:ext uri="{BB962C8B-B14F-4D97-AF65-F5344CB8AC3E}">
        <p14:creationId xmlns:p14="http://schemas.microsoft.com/office/powerpoint/2010/main" val="3415349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  <a:t>Odpowiedzialność władzy publicznej  za działania legalne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pl-PL" dirty="0" smtClean="0"/>
          </a:p>
          <a:p>
            <a:pPr marL="68580" indent="0">
              <a:buNone/>
            </a:pPr>
            <a:endParaRPr lang="pl-PL" dirty="0"/>
          </a:p>
          <a:p>
            <a:pPr marL="68580" indent="0">
              <a:buNone/>
            </a:pPr>
            <a:r>
              <a:rPr lang="pl-PL" dirty="0" smtClean="0"/>
              <a:t>Za jakie działania nielegalne działania administracja ponosi odpowiedzialność?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9328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Hory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279</TotalTime>
  <Words>935</Words>
  <Application>Microsoft Office PowerPoint</Application>
  <PresentationFormat>Pokaz na ekranie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Austin</vt:lpstr>
      <vt:lpstr>Nauka administracji</vt:lpstr>
      <vt:lpstr>Odpowiedzialność władzy publicznej</vt:lpstr>
      <vt:lpstr>Odpowiedzialność władzy publicznej</vt:lpstr>
      <vt:lpstr>Odpowiedzialność władzy publicznej</vt:lpstr>
      <vt:lpstr>Odpowiedzialność władzy publicznej</vt:lpstr>
      <vt:lpstr>Odpowiedzialność władzy publicznej  za działania legalne</vt:lpstr>
      <vt:lpstr>Odpowiedzialność władzy publicznej</vt:lpstr>
      <vt:lpstr>Odpowiedzialność władzy publicznej  za działania legalne</vt:lpstr>
      <vt:lpstr>Odpowiedzialność władzy publicznej  za działania legalne</vt:lpstr>
      <vt:lpstr>Odpowiedzialność władzy publicznej  za działania legalne</vt:lpstr>
      <vt:lpstr>Odpowiedzialność władzy publicznej</vt:lpstr>
      <vt:lpstr>Odpowiedzialność władzy publicznej</vt:lpstr>
      <vt:lpstr>Źródła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administracji</dc:title>
  <dc:creator>Justyna Mielczarek</dc:creator>
  <cp:lastModifiedBy>Justyna Mielczarek</cp:lastModifiedBy>
  <cp:revision>10</cp:revision>
  <dcterms:created xsi:type="dcterms:W3CDTF">2019-05-16T09:51:48Z</dcterms:created>
  <dcterms:modified xsi:type="dcterms:W3CDTF">2019-05-24T07:43:10Z</dcterms:modified>
</cp:coreProperties>
</file>