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6" r:id="rId10"/>
    <p:sldId id="264" r:id="rId11"/>
    <p:sldId id="267" r:id="rId12"/>
    <p:sldId id="268" r:id="rId13"/>
    <p:sldId id="269" r:id="rId14"/>
    <p:sldId id="270" r:id="rId15"/>
    <p:sldId id="265" r:id="rId16"/>
    <p:sldId id="272" r:id="rId17"/>
    <p:sldId id="271" r:id="rId18"/>
    <p:sldId id="277" r:id="rId19"/>
    <p:sldId id="278" r:id="rId20"/>
    <p:sldId id="274" r:id="rId21"/>
    <p:sldId id="276" r:id="rId22"/>
    <p:sldId id="275" r:id="rId23"/>
    <p:sldId id="279" r:id="rId24"/>
    <p:sldId id="273" r:id="rId25"/>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yl pośredni 2 — Ak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4420" autoAdjust="0"/>
    <p:restoredTop sz="94660"/>
  </p:normalViewPr>
  <p:slideViewPr>
    <p:cSldViewPr>
      <p:cViewPr varScale="1">
        <p:scale>
          <a:sx n="83" d="100"/>
          <a:sy n="83" d="100"/>
        </p:scale>
        <p:origin x="-1483" y="-7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48A8C10-A461-4A1B-A730-C72AAD5A667D}"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pl-PL"/>
        </a:p>
      </dgm:t>
    </dgm:pt>
    <dgm:pt modelId="{F2A56BD1-9AAA-4C39-B567-379A908968A6}">
      <dgm:prSet phldrT="[Tekst]"/>
      <dgm:spPr/>
      <dgm:t>
        <a:bodyPr/>
        <a:lstStyle/>
        <a:p>
          <a:pPr algn="ctr"/>
          <a:r>
            <a:rPr lang="pl-PL" dirty="0" smtClean="0"/>
            <a:t>SZCZEBEL NAJWYŻSZY</a:t>
          </a:r>
          <a:endParaRPr lang="pl-PL" dirty="0"/>
        </a:p>
      </dgm:t>
    </dgm:pt>
    <dgm:pt modelId="{84437875-48BE-407B-B8E2-342A9F9D00B1}" type="parTrans" cxnId="{ABAC8362-D7DB-40AC-AC10-E230EC802E5B}">
      <dgm:prSet/>
      <dgm:spPr/>
      <dgm:t>
        <a:bodyPr/>
        <a:lstStyle/>
        <a:p>
          <a:endParaRPr lang="pl-PL"/>
        </a:p>
      </dgm:t>
    </dgm:pt>
    <dgm:pt modelId="{A8C5CE76-F1C7-44A3-A918-D2972DAC3415}" type="sibTrans" cxnId="{ABAC8362-D7DB-40AC-AC10-E230EC802E5B}">
      <dgm:prSet/>
      <dgm:spPr/>
      <dgm:t>
        <a:bodyPr/>
        <a:lstStyle/>
        <a:p>
          <a:endParaRPr lang="pl-PL"/>
        </a:p>
      </dgm:t>
    </dgm:pt>
    <dgm:pt modelId="{4826E556-FE27-47A7-8312-5E723740A5AA}">
      <dgm:prSet phldrT="[Tekst]"/>
      <dgm:spPr/>
      <dgm:t>
        <a:bodyPr/>
        <a:lstStyle/>
        <a:p>
          <a:pPr algn="l"/>
          <a:r>
            <a:rPr lang="pl-PL" dirty="0" smtClean="0"/>
            <a:t>System wspierania decyzji</a:t>
          </a:r>
          <a:endParaRPr lang="pl-PL" dirty="0"/>
        </a:p>
      </dgm:t>
    </dgm:pt>
    <dgm:pt modelId="{24F24DC0-77BC-4C9F-A6E7-B9F88E681125}" type="parTrans" cxnId="{BE51394A-8470-4762-B047-1E5C647317C0}">
      <dgm:prSet/>
      <dgm:spPr/>
      <dgm:t>
        <a:bodyPr/>
        <a:lstStyle/>
        <a:p>
          <a:endParaRPr lang="pl-PL"/>
        </a:p>
      </dgm:t>
    </dgm:pt>
    <dgm:pt modelId="{71F0C92F-2D72-430F-A0D4-7849048A381C}" type="sibTrans" cxnId="{BE51394A-8470-4762-B047-1E5C647317C0}">
      <dgm:prSet/>
      <dgm:spPr/>
      <dgm:t>
        <a:bodyPr/>
        <a:lstStyle/>
        <a:p>
          <a:endParaRPr lang="pl-PL"/>
        </a:p>
      </dgm:t>
    </dgm:pt>
    <dgm:pt modelId="{F01529B7-287D-40A2-BE4C-A795E2850F0A}">
      <dgm:prSet phldrT="[Tekst]"/>
      <dgm:spPr/>
      <dgm:t>
        <a:bodyPr/>
        <a:lstStyle/>
        <a:p>
          <a:r>
            <a:rPr lang="pl-PL" dirty="0" smtClean="0"/>
            <a:t>SZCZEBEL ŚREDNI</a:t>
          </a:r>
          <a:endParaRPr lang="pl-PL" dirty="0"/>
        </a:p>
      </dgm:t>
    </dgm:pt>
    <dgm:pt modelId="{A7A15EC1-A4DE-4BFF-A473-BDDA4E5C3E2D}" type="parTrans" cxnId="{C92445F5-4311-40A6-8489-558ABF68A9AA}">
      <dgm:prSet/>
      <dgm:spPr/>
      <dgm:t>
        <a:bodyPr/>
        <a:lstStyle/>
        <a:p>
          <a:endParaRPr lang="pl-PL"/>
        </a:p>
      </dgm:t>
    </dgm:pt>
    <dgm:pt modelId="{3B616A29-AA58-4875-A722-C8BA7CDD9DE0}" type="sibTrans" cxnId="{C92445F5-4311-40A6-8489-558ABF68A9AA}">
      <dgm:prSet/>
      <dgm:spPr/>
      <dgm:t>
        <a:bodyPr/>
        <a:lstStyle/>
        <a:p>
          <a:endParaRPr lang="pl-PL"/>
        </a:p>
      </dgm:t>
    </dgm:pt>
    <dgm:pt modelId="{E09D3ADA-8241-4BBC-A1A7-8A2D960B39E9}">
      <dgm:prSet phldrT="[Tekst]"/>
      <dgm:spPr/>
      <dgm:t>
        <a:bodyPr/>
        <a:lstStyle/>
        <a:p>
          <a:r>
            <a:rPr lang="pl-PL" dirty="0" smtClean="0"/>
            <a:t>Eliminacja stanowisk pracy (H.J. </a:t>
          </a:r>
          <a:r>
            <a:rPr lang="pl-PL" dirty="0" err="1" smtClean="0"/>
            <a:t>Leavitt</a:t>
          </a:r>
          <a:r>
            <a:rPr lang="pl-PL" dirty="0" smtClean="0"/>
            <a:t>,  T.L. </a:t>
          </a:r>
          <a:r>
            <a:rPr lang="pl-PL" dirty="0" err="1" smtClean="0"/>
            <a:t>Wishler</a:t>
          </a:r>
          <a:r>
            <a:rPr lang="pl-PL" dirty="0" smtClean="0"/>
            <a:t>)</a:t>
          </a:r>
          <a:endParaRPr lang="pl-PL" dirty="0"/>
        </a:p>
      </dgm:t>
    </dgm:pt>
    <dgm:pt modelId="{766E8D82-DBB0-4C0A-8423-484DBA46E76F}" type="parTrans" cxnId="{84CDF5CD-5E22-4624-8D0D-3CD8DE1FF782}">
      <dgm:prSet/>
      <dgm:spPr/>
      <dgm:t>
        <a:bodyPr/>
        <a:lstStyle/>
        <a:p>
          <a:endParaRPr lang="pl-PL"/>
        </a:p>
      </dgm:t>
    </dgm:pt>
    <dgm:pt modelId="{0CD02640-9FBD-470F-BB8A-E5C27DE49160}" type="sibTrans" cxnId="{84CDF5CD-5E22-4624-8D0D-3CD8DE1FF782}">
      <dgm:prSet/>
      <dgm:spPr/>
      <dgm:t>
        <a:bodyPr/>
        <a:lstStyle/>
        <a:p>
          <a:endParaRPr lang="pl-PL"/>
        </a:p>
      </dgm:t>
    </dgm:pt>
    <dgm:pt modelId="{25040472-134C-4265-9F4E-43540EC57EE9}">
      <dgm:prSet phldrT="[Tekst]" phldr="1"/>
      <dgm:spPr/>
      <dgm:t>
        <a:bodyPr/>
        <a:lstStyle/>
        <a:p>
          <a:endParaRPr lang="pl-PL" dirty="0"/>
        </a:p>
      </dgm:t>
    </dgm:pt>
    <dgm:pt modelId="{BDED3F8D-D213-4513-B3C4-7B85D18856C8}" type="parTrans" cxnId="{038A7CA3-F8AD-4D23-9706-A846064C31ED}">
      <dgm:prSet/>
      <dgm:spPr/>
      <dgm:t>
        <a:bodyPr/>
        <a:lstStyle/>
        <a:p>
          <a:endParaRPr lang="pl-PL"/>
        </a:p>
      </dgm:t>
    </dgm:pt>
    <dgm:pt modelId="{D7040422-68E0-4A17-AEDB-C6CE546265EA}" type="sibTrans" cxnId="{038A7CA3-F8AD-4D23-9706-A846064C31ED}">
      <dgm:prSet/>
      <dgm:spPr/>
      <dgm:t>
        <a:bodyPr/>
        <a:lstStyle/>
        <a:p>
          <a:endParaRPr lang="pl-PL"/>
        </a:p>
      </dgm:t>
    </dgm:pt>
    <dgm:pt modelId="{21173458-C308-491B-80F9-048939A62AAD}">
      <dgm:prSet phldrT="[Tekst]"/>
      <dgm:spPr/>
      <dgm:t>
        <a:bodyPr/>
        <a:lstStyle/>
        <a:p>
          <a:pPr algn="ctr"/>
          <a:r>
            <a:rPr lang="pl-PL" dirty="0" smtClean="0"/>
            <a:t>SZCZEBEL NAJNIŻSZY</a:t>
          </a:r>
          <a:endParaRPr lang="pl-PL" dirty="0"/>
        </a:p>
      </dgm:t>
    </dgm:pt>
    <dgm:pt modelId="{A2266291-909C-4819-AF19-55DA80CE8642}" type="parTrans" cxnId="{8F7A64FA-DCC7-4C54-AD9E-FC4491553769}">
      <dgm:prSet/>
      <dgm:spPr/>
      <dgm:t>
        <a:bodyPr/>
        <a:lstStyle/>
        <a:p>
          <a:endParaRPr lang="pl-PL"/>
        </a:p>
      </dgm:t>
    </dgm:pt>
    <dgm:pt modelId="{78F0BED8-EA8E-4637-AD01-E830B25117D7}" type="sibTrans" cxnId="{8F7A64FA-DCC7-4C54-AD9E-FC4491553769}">
      <dgm:prSet/>
      <dgm:spPr/>
      <dgm:t>
        <a:bodyPr/>
        <a:lstStyle/>
        <a:p>
          <a:endParaRPr lang="pl-PL"/>
        </a:p>
      </dgm:t>
    </dgm:pt>
    <dgm:pt modelId="{DD7D6D98-5242-4DBF-8D3D-120F47F9A0E8}">
      <dgm:prSet phldrT="[Tekst]"/>
      <dgm:spPr/>
      <dgm:t>
        <a:bodyPr/>
        <a:lstStyle/>
        <a:p>
          <a:pPr algn="l"/>
          <a:r>
            <a:rPr lang="pl-PL" dirty="0" smtClean="0"/>
            <a:t>Uproszczenie pracy, </a:t>
          </a:r>
          <a:endParaRPr lang="pl-PL" dirty="0"/>
        </a:p>
      </dgm:t>
    </dgm:pt>
    <dgm:pt modelId="{AEBDA8FB-0BC9-4E1B-8F8B-CC94743CAA5F}" type="parTrans" cxnId="{D9D2EB5F-8E28-49E1-B32B-C1884734C741}">
      <dgm:prSet/>
      <dgm:spPr/>
      <dgm:t>
        <a:bodyPr/>
        <a:lstStyle/>
        <a:p>
          <a:endParaRPr lang="pl-PL"/>
        </a:p>
      </dgm:t>
    </dgm:pt>
    <dgm:pt modelId="{92AAF761-0715-4B31-87A4-538758BFBCE5}" type="sibTrans" cxnId="{D9D2EB5F-8E28-49E1-B32B-C1884734C741}">
      <dgm:prSet/>
      <dgm:spPr/>
      <dgm:t>
        <a:bodyPr/>
        <a:lstStyle/>
        <a:p>
          <a:endParaRPr lang="pl-PL"/>
        </a:p>
      </dgm:t>
    </dgm:pt>
    <dgm:pt modelId="{2857C4A6-78CE-4CF7-84DD-E6639F00DBCB}">
      <dgm:prSet phldrT="[Tekst]"/>
      <dgm:spPr/>
      <dgm:t>
        <a:bodyPr/>
        <a:lstStyle/>
        <a:p>
          <a:pPr algn="l"/>
          <a:r>
            <a:rPr lang="pl-PL" dirty="0" smtClean="0"/>
            <a:t>Rozwiązywanie prac wymagających zastosowania ludzkiego myślenia przez algorytmy</a:t>
          </a:r>
          <a:endParaRPr lang="pl-PL" dirty="0"/>
        </a:p>
      </dgm:t>
    </dgm:pt>
    <dgm:pt modelId="{9B6AE1DF-0382-47B7-8715-BE305BF3A91F}" type="parTrans" cxnId="{59AB4E69-6D18-430E-8AD8-1BF07F6404F5}">
      <dgm:prSet/>
      <dgm:spPr/>
      <dgm:t>
        <a:bodyPr/>
        <a:lstStyle/>
        <a:p>
          <a:endParaRPr lang="pl-PL"/>
        </a:p>
      </dgm:t>
    </dgm:pt>
    <dgm:pt modelId="{7E5411F2-6A1F-4C9D-90F5-3AF4AC71FE9F}" type="sibTrans" cxnId="{59AB4E69-6D18-430E-8AD8-1BF07F6404F5}">
      <dgm:prSet/>
      <dgm:spPr/>
      <dgm:t>
        <a:bodyPr/>
        <a:lstStyle/>
        <a:p>
          <a:endParaRPr lang="pl-PL"/>
        </a:p>
      </dgm:t>
    </dgm:pt>
    <dgm:pt modelId="{E1C82CE6-8FC5-49FC-92AE-BE88D9CB4AEF}">
      <dgm:prSet/>
      <dgm:spPr/>
      <dgm:t>
        <a:bodyPr/>
        <a:lstStyle/>
        <a:p>
          <a:pPr algn="l"/>
          <a:r>
            <a:rPr lang="pl-PL" dirty="0" smtClean="0"/>
            <a:t>Dostarczanie kierownikom informacji, do których powstania konieczne jest używanie komputera</a:t>
          </a:r>
          <a:endParaRPr lang="pl-PL" dirty="0"/>
        </a:p>
      </dgm:t>
    </dgm:pt>
    <dgm:pt modelId="{06429A93-2F15-49F6-BC5F-1472868821C9}" type="parTrans" cxnId="{EBD3288C-E6C9-41FB-8650-05D750707C62}">
      <dgm:prSet/>
      <dgm:spPr/>
      <dgm:t>
        <a:bodyPr/>
        <a:lstStyle/>
        <a:p>
          <a:endParaRPr lang="pl-PL"/>
        </a:p>
      </dgm:t>
    </dgm:pt>
    <dgm:pt modelId="{BD54511A-9F0D-4886-B4D5-B73C7F33065F}" type="sibTrans" cxnId="{EBD3288C-E6C9-41FB-8650-05D750707C62}">
      <dgm:prSet/>
      <dgm:spPr/>
      <dgm:t>
        <a:bodyPr/>
        <a:lstStyle/>
        <a:p>
          <a:endParaRPr lang="pl-PL"/>
        </a:p>
      </dgm:t>
    </dgm:pt>
    <dgm:pt modelId="{D7D787AB-D937-4544-9CCB-E0BB9388FEBB}" type="pres">
      <dgm:prSet presAssocID="{648A8C10-A461-4A1B-A730-C72AAD5A667D}" presName="Name0" presStyleCnt="0">
        <dgm:presLayoutVars>
          <dgm:dir/>
          <dgm:resizeHandles val="exact"/>
        </dgm:presLayoutVars>
      </dgm:prSet>
      <dgm:spPr/>
      <dgm:t>
        <a:bodyPr/>
        <a:lstStyle/>
        <a:p>
          <a:endParaRPr lang="pl-PL"/>
        </a:p>
      </dgm:t>
    </dgm:pt>
    <dgm:pt modelId="{BCFEBD63-23B1-4A03-8F4E-1D1B5036BC17}" type="pres">
      <dgm:prSet presAssocID="{F2A56BD1-9AAA-4C39-B567-379A908968A6}" presName="node" presStyleLbl="node1" presStyleIdx="0" presStyleCnt="3">
        <dgm:presLayoutVars>
          <dgm:bulletEnabled val="1"/>
        </dgm:presLayoutVars>
      </dgm:prSet>
      <dgm:spPr/>
      <dgm:t>
        <a:bodyPr/>
        <a:lstStyle/>
        <a:p>
          <a:endParaRPr lang="pl-PL"/>
        </a:p>
      </dgm:t>
    </dgm:pt>
    <dgm:pt modelId="{DC812BCD-7408-4514-B81E-E29DB47F1998}" type="pres">
      <dgm:prSet presAssocID="{A8C5CE76-F1C7-44A3-A918-D2972DAC3415}" presName="sibTrans" presStyleCnt="0"/>
      <dgm:spPr/>
    </dgm:pt>
    <dgm:pt modelId="{950DA4C2-5791-4569-945D-3D67553EF956}" type="pres">
      <dgm:prSet presAssocID="{F01529B7-287D-40A2-BE4C-A795E2850F0A}" presName="node" presStyleLbl="node1" presStyleIdx="1" presStyleCnt="3">
        <dgm:presLayoutVars>
          <dgm:bulletEnabled val="1"/>
        </dgm:presLayoutVars>
      </dgm:prSet>
      <dgm:spPr/>
      <dgm:t>
        <a:bodyPr/>
        <a:lstStyle/>
        <a:p>
          <a:endParaRPr lang="pl-PL"/>
        </a:p>
      </dgm:t>
    </dgm:pt>
    <dgm:pt modelId="{D6B83BE6-E170-4ADB-9EE1-58FCAC00D0B9}" type="pres">
      <dgm:prSet presAssocID="{3B616A29-AA58-4875-A722-C8BA7CDD9DE0}" presName="sibTrans" presStyleCnt="0"/>
      <dgm:spPr/>
    </dgm:pt>
    <dgm:pt modelId="{5C549157-D5D5-47A4-B5CE-71D4AF66DC0B}" type="pres">
      <dgm:prSet presAssocID="{21173458-C308-491B-80F9-048939A62AAD}" presName="node" presStyleLbl="node1" presStyleIdx="2" presStyleCnt="3">
        <dgm:presLayoutVars>
          <dgm:bulletEnabled val="1"/>
        </dgm:presLayoutVars>
      </dgm:prSet>
      <dgm:spPr/>
      <dgm:t>
        <a:bodyPr/>
        <a:lstStyle/>
        <a:p>
          <a:endParaRPr lang="pl-PL"/>
        </a:p>
      </dgm:t>
    </dgm:pt>
  </dgm:ptLst>
  <dgm:cxnLst>
    <dgm:cxn modelId="{FE5AD684-D3E9-42BF-98DF-3B9CC989F547}" type="presOf" srcId="{F01529B7-287D-40A2-BE4C-A795E2850F0A}" destId="{950DA4C2-5791-4569-945D-3D67553EF956}" srcOrd="0" destOrd="0" presId="urn:microsoft.com/office/officeart/2005/8/layout/hList6"/>
    <dgm:cxn modelId="{84CDF5CD-5E22-4624-8D0D-3CD8DE1FF782}" srcId="{F01529B7-287D-40A2-BE4C-A795E2850F0A}" destId="{E09D3ADA-8241-4BBC-A1A7-8A2D960B39E9}" srcOrd="0" destOrd="0" parTransId="{766E8D82-DBB0-4C0A-8423-484DBA46E76F}" sibTransId="{0CD02640-9FBD-470F-BB8A-E5C27DE49160}"/>
    <dgm:cxn modelId="{F6A07F8D-6A5B-4B73-A948-16121BB59BE8}" type="presOf" srcId="{2857C4A6-78CE-4CF7-84DD-E6639F00DBCB}" destId="{5C549157-D5D5-47A4-B5CE-71D4AF66DC0B}" srcOrd="0" destOrd="2" presId="urn:microsoft.com/office/officeart/2005/8/layout/hList6"/>
    <dgm:cxn modelId="{59AB4E69-6D18-430E-8AD8-1BF07F6404F5}" srcId="{21173458-C308-491B-80F9-048939A62AAD}" destId="{2857C4A6-78CE-4CF7-84DD-E6639F00DBCB}" srcOrd="1" destOrd="0" parTransId="{9B6AE1DF-0382-47B7-8715-BE305BF3A91F}" sibTransId="{7E5411F2-6A1F-4C9D-90F5-3AF4AC71FE9F}"/>
    <dgm:cxn modelId="{094664A7-2CEC-478E-A6C0-B7CCB78AE4F7}" type="presOf" srcId="{F2A56BD1-9AAA-4C39-B567-379A908968A6}" destId="{BCFEBD63-23B1-4A03-8F4E-1D1B5036BC17}" srcOrd="0" destOrd="0" presId="urn:microsoft.com/office/officeart/2005/8/layout/hList6"/>
    <dgm:cxn modelId="{85D02292-653E-4CAD-90D0-C713D1B111ED}" type="presOf" srcId="{21173458-C308-491B-80F9-048939A62AAD}" destId="{5C549157-D5D5-47A4-B5CE-71D4AF66DC0B}" srcOrd="0" destOrd="0" presId="urn:microsoft.com/office/officeart/2005/8/layout/hList6"/>
    <dgm:cxn modelId="{A4EC30EB-ABF4-4A0E-A396-23ABEC13ECD8}" type="presOf" srcId="{4826E556-FE27-47A7-8312-5E723740A5AA}" destId="{BCFEBD63-23B1-4A03-8F4E-1D1B5036BC17}" srcOrd="0" destOrd="1" presId="urn:microsoft.com/office/officeart/2005/8/layout/hList6"/>
    <dgm:cxn modelId="{ABAC8362-D7DB-40AC-AC10-E230EC802E5B}" srcId="{648A8C10-A461-4A1B-A730-C72AAD5A667D}" destId="{F2A56BD1-9AAA-4C39-B567-379A908968A6}" srcOrd="0" destOrd="0" parTransId="{84437875-48BE-407B-B8E2-342A9F9D00B1}" sibTransId="{A8C5CE76-F1C7-44A3-A918-D2972DAC3415}"/>
    <dgm:cxn modelId="{BE51394A-8470-4762-B047-1E5C647317C0}" srcId="{F2A56BD1-9AAA-4C39-B567-379A908968A6}" destId="{4826E556-FE27-47A7-8312-5E723740A5AA}" srcOrd="0" destOrd="0" parTransId="{24F24DC0-77BC-4C9F-A6E7-B9F88E681125}" sibTransId="{71F0C92F-2D72-430F-A0D4-7849048A381C}"/>
    <dgm:cxn modelId="{73D6698B-0B16-4454-ACE4-31D74595F636}" type="presOf" srcId="{25040472-134C-4265-9F4E-43540EC57EE9}" destId="{950DA4C2-5791-4569-945D-3D67553EF956}" srcOrd="0" destOrd="2" presId="urn:microsoft.com/office/officeart/2005/8/layout/hList6"/>
    <dgm:cxn modelId="{8F7A64FA-DCC7-4C54-AD9E-FC4491553769}" srcId="{648A8C10-A461-4A1B-A730-C72AAD5A667D}" destId="{21173458-C308-491B-80F9-048939A62AAD}" srcOrd="2" destOrd="0" parTransId="{A2266291-909C-4819-AF19-55DA80CE8642}" sibTransId="{78F0BED8-EA8E-4637-AD01-E830B25117D7}"/>
    <dgm:cxn modelId="{392A3283-0392-4C52-8977-8F84AB635214}" type="presOf" srcId="{E1C82CE6-8FC5-49FC-92AE-BE88D9CB4AEF}" destId="{BCFEBD63-23B1-4A03-8F4E-1D1B5036BC17}" srcOrd="0" destOrd="2" presId="urn:microsoft.com/office/officeart/2005/8/layout/hList6"/>
    <dgm:cxn modelId="{D9D2EB5F-8E28-49E1-B32B-C1884734C741}" srcId="{21173458-C308-491B-80F9-048939A62AAD}" destId="{DD7D6D98-5242-4DBF-8D3D-120F47F9A0E8}" srcOrd="0" destOrd="0" parTransId="{AEBDA8FB-0BC9-4E1B-8F8B-CC94743CAA5F}" sibTransId="{92AAF761-0715-4B31-87A4-538758BFBCE5}"/>
    <dgm:cxn modelId="{C92445F5-4311-40A6-8489-558ABF68A9AA}" srcId="{648A8C10-A461-4A1B-A730-C72AAD5A667D}" destId="{F01529B7-287D-40A2-BE4C-A795E2850F0A}" srcOrd="1" destOrd="0" parTransId="{A7A15EC1-A4DE-4BFF-A473-BDDA4E5C3E2D}" sibTransId="{3B616A29-AA58-4875-A722-C8BA7CDD9DE0}"/>
    <dgm:cxn modelId="{EBD3288C-E6C9-41FB-8650-05D750707C62}" srcId="{F2A56BD1-9AAA-4C39-B567-379A908968A6}" destId="{E1C82CE6-8FC5-49FC-92AE-BE88D9CB4AEF}" srcOrd="1" destOrd="0" parTransId="{06429A93-2F15-49F6-BC5F-1472868821C9}" sibTransId="{BD54511A-9F0D-4886-B4D5-B73C7F33065F}"/>
    <dgm:cxn modelId="{038A7CA3-F8AD-4D23-9706-A846064C31ED}" srcId="{F01529B7-287D-40A2-BE4C-A795E2850F0A}" destId="{25040472-134C-4265-9F4E-43540EC57EE9}" srcOrd="1" destOrd="0" parTransId="{BDED3F8D-D213-4513-B3C4-7B85D18856C8}" sibTransId="{D7040422-68E0-4A17-AEDB-C6CE546265EA}"/>
    <dgm:cxn modelId="{5DD51B40-9E6A-4397-ACA0-30827117BCC3}" type="presOf" srcId="{DD7D6D98-5242-4DBF-8D3D-120F47F9A0E8}" destId="{5C549157-D5D5-47A4-B5CE-71D4AF66DC0B}" srcOrd="0" destOrd="1" presId="urn:microsoft.com/office/officeart/2005/8/layout/hList6"/>
    <dgm:cxn modelId="{08B802A5-9E42-446D-BAF6-20FFBAF10DCF}" type="presOf" srcId="{648A8C10-A461-4A1B-A730-C72AAD5A667D}" destId="{D7D787AB-D937-4544-9CCB-E0BB9388FEBB}" srcOrd="0" destOrd="0" presId="urn:microsoft.com/office/officeart/2005/8/layout/hList6"/>
    <dgm:cxn modelId="{EDB0B676-BC93-4342-A50F-1B3F659DC822}" type="presOf" srcId="{E09D3ADA-8241-4BBC-A1A7-8A2D960B39E9}" destId="{950DA4C2-5791-4569-945D-3D67553EF956}" srcOrd="0" destOrd="1" presId="urn:microsoft.com/office/officeart/2005/8/layout/hList6"/>
    <dgm:cxn modelId="{3138E44C-8B21-48FA-9FFE-75DADC97D6E8}" type="presParOf" srcId="{D7D787AB-D937-4544-9CCB-E0BB9388FEBB}" destId="{BCFEBD63-23B1-4A03-8F4E-1D1B5036BC17}" srcOrd="0" destOrd="0" presId="urn:microsoft.com/office/officeart/2005/8/layout/hList6"/>
    <dgm:cxn modelId="{0FE558BD-FA0B-497F-B050-D077170364AE}" type="presParOf" srcId="{D7D787AB-D937-4544-9CCB-E0BB9388FEBB}" destId="{DC812BCD-7408-4514-B81E-E29DB47F1998}" srcOrd="1" destOrd="0" presId="urn:microsoft.com/office/officeart/2005/8/layout/hList6"/>
    <dgm:cxn modelId="{15EE78D0-60DA-42D8-80B3-38DCF7AC6894}" type="presParOf" srcId="{D7D787AB-D937-4544-9CCB-E0BB9388FEBB}" destId="{950DA4C2-5791-4569-945D-3D67553EF956}" srcOrd="2" destOrd="0" presId="urn:microsoft.com/office/officeart/2005/8/layout/hList6"/>
    <dgm:cxn modelId="{6C0CB832-B35F-42FF-9C3C-DC826266D79B}" type="presParOf" srcId="{D7D787AB-D937-4544-9CCB-E0BB9388FEBB}" destId="{D6B83BE6-E170-4ADB-9EE1-58FCAC00D0B9}" srcOrd="3" destOrd="0" presId="urn:microsoft.com/office/officeart/2005/8/layout/hList6"/>
    <dgm:cxn modelId="{0F8C03A5-8590-453C-98A9-D37A6A251112}" type="presParOf" srcId="{D7D787AB-D937-4544-9CCB-E0BB9388FEBB}" destId="{5C549157-D5D5-47A4-B5CE-71D4AF66DC0B}" srcOrd="4" destOrd="0" presId="urn:microsoft.com/office/officeart/2005/8/layout/hList6"/>
  </dgm:cxnLst>
  <dgm:bg/>
  <dgm:whole/>
</dgm:dataModel>
</file>

<file path=ppt/diagrams/layout1.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BBAF14D2-722D-4B16-AD48-79AC7C7C4771}" type="datetimeFigureOut">
              <a:rPr lang="pl-PL" smtClean="0"/>
              <a:pPr/>
              <a:t>17.10.2019</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41F6FAEB-36E1-4E77-B546-0CDAB957940B}" type="slidenum">
              <a:rPr lang="pl-PL" smtClean="0"/>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BBAF14D2-722D-4B16-AD48-79AC7C7C4771}" type="datetimeFigureOut">
              <a:rPr lang="pl-PL" smtClean="0"/>
              <a:pPr/>
              <a:t>17.10.2019</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41F6FAEB-36E1-4E77-B546-0CDAB957940B}"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BBAF14D2-722D-4B16-AD48-79AC7C7C4771}" type="datetimeFigureOut">
              <a:rPr lang="pl-PL" smtClean="0"/>
              <a:pPr/>
              <a:t>17.10.2019</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41F6FAEB-36E1-4E77-B546-0CDAB957940B}"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BBAF14D2-722D-4B16-AD48-79AC7C7C4771}" type="datetimeFigureOut">
              <a:rPr lang="pl-PL" smtClean="0"/>
              <a:pPr/>
              <a:t>17.10.2019</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41F6FAEB-36E1-4E77-B546-0CDAB957940B}"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BBAF14D2-722D-4B16-AD48-79AC7C7C4771}" type="datetimeFigureOut">
              <a:rPr lang="pl-PL" smtClean="0"/>
              <a:pPr/>
              <a:t>17.10.2019</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41F6FAEB-36E1-4E77-B546-0CDAB957940B}" type="slidenum">
              <a:rPr lang="pl-PL" smtClean="0"/>
              <a:pPr/>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BBAF14D2-722D-4B16-AD48-79AC7C7C4771}" type="datetimeFigureOut">
              <a:rPr lang="pl-PL" smtClean="0"/>
              <a:pPr/>
              <a:t>17.10.2019</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41F6FAEB-36E1-4E77-B546-0CDAB957940B}"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BBAF14D2-722D-4B16-AD48-79AC7C7C4771}" type="datetimeFigureOut">
              <a:rPr lang="pl-PL" smtClean="0"/>
              <a:pPr/>
              <a:t>17.10.2019</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41F6FAEB-36E1-4E77-B546-0CDAB957940B}" type="slidenum">
              <a:rPr lang="pl-PL" smtClean="0"/>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BBAF14D2-722D-4B16-AD48-79AC7C7C4771}" type="datetimeFigureOut">
              <a:rPr lang="pl-PL" smtClean="0"/>
              <a:pPr/>
              <a:t>17.10.2019</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41F6FAEB-36E1-4E77-B546-0CDAB957940B}"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BBAF14D2-722D-4B16-AD48-79AC7C7C4771}" type="datetimeFigureOut">
              <a:rPr lang="pl-PL" smtClean="0"/>
              <a:pPr/>
              <a:t>17.10.2019</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41F6FAEB-36E1-4E77-B546-0CDAB957940B}"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BBAF14D2-722D-4B16-AD48-79AC7C7C4771}" type="datetimeFigureOut">
              <a:rPr lang="pl-PL" smtClean="0"/>
              <a:pPr/>
              <a:t>17.10.2019</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41F6FAEB-36E1-4E77-B546-0CDAB957940B}"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BBAF14D2-722D-4B16-AD48-79AC7C7C4771}" type="datetimeFigureOut">
              <a:rPr lang="pl-PL" smtClean="0"/>
              <a:pPr/>
              <a:t>17.10.2019</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41F6FAEB-36E1-4E77-B546-0CDAB957940B}" type="slidenum">
              <a:rPr lang="pl-PL" smtClean="0"/>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AF14D2-722D-4B16-AD48-79AC7C7C4771}" type="datetimeFigureOut">
              <a:rPr lang="pl-PL" smtClean="0"/>
              <a:pPr/>
              <a:t>17.10.2019</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F6FAEB-36E1-4E77-B546-0CDAB957940B}"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2" Type="http://schemas.openxmlformats.org/officeDocument/2006/relationships/hyperlink" Target="https://mfiles.pl/pl/index.php/Podej%C5%9Bcie_systemowe"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r>
              <a:rPr lang="pl-PL" dirty="0" smtClean="0"/>
              <a:t>Nauka organizacji i zarządzania</a:t>
            </a:r>
            <a:endParaRPr lang="pl-PL" dirty="0"/>
          </a:p>
        </p:txBody>
      </p:sp>
      <p:sp>
        <p:nvSpPr>
          <p:cNvPr id="3" name="Podtytuł 2"/>
          <p:cNvSpPr>
            <a:spLocks noGrp="1"/>
          </p:cNvSpPr>
          <p:nvPr>
            <p:ph type="subTitle" idx="1"/>
          </p:nvPr>
        </p:nvSpPr>
        <p:spPr/>
        <p:txBody>
          <a:bodyPr>
            <a:normAutofit fontScale="92500"/>
          </a:bodyPr>
          <a:lstStyle/>
          <a:p>
            <a:r>
              <a:rPr lang="pl-PL" dirty="0" smtClean="0">
                <a:solidFill>
                  <a:srgbClr val="FF0000"/>
                </a:solidFill>
              </a:rPr>
              <a:t>Szkoły naukowego zarządzania</a:t>
            </a:r>
          </a:p>
          <a:p>
            <a:r>
              <a:rPr lang="pl-PL" dirty="0" smtClean="0">
                <a:solidFill>
                  <a:srgbClr val="FF0000"/>
                </a:solidFill>
              </a:rPr>
              <a:t>Nauki </a:t>
            </a:r>
            <a:r>
              <a:rPr lang="pl-PL" dirty="0" err="1" smtClean="0">
                <a:solidFill>
                  <a:srgbClr val="FF0000"/>
                </a:solidFill>
              </a:rPr>
              <a:t>ergologiczne</a:t>
            </a:r>
            <a:endParaRPr lang="pl-PL" dirty="0" smtClean="0">
              <a:solidFill>
                <a:srgbClr val="FF0000"/>
              </a:solidFill>
            </a:endParaRPr>
          </a:p>
          <a:p>
            <a:r>
              <a:rPr lang="pl-PL" dirty="0" smtClean="0">
                <a:solidFill>
                  <a:srgbClr val="FF0000"/>
                </a:solidFill>
              </a:rPr>
              <a:t>Metody badań zjawisk organizacyjnych</a:t>
            </a:r>
            <a:endParaRPr lang="pl-PL" dirty="0">
              <a:solidFill>
                <a:srgbClr val="FF0000"/>
              </a:solidFill>
            </a:endParaRPr>
          </a:p>
        </p:txBody>
      </p:sp>
      <p:pic>
        <p:nvPicPr>
          <p:cNvPr id="1026" name="Picture 2"/>
          <p:cNvPicPr>
            <a:picLocks noChangeAspect="1" noChangeArrowheads="1"/>
          </p:cNvPicPr>
          <p:nvPr/>
        </p:nvPicPr>
        <p:blipFill>
          <a:blip r:embed="rId2"/>
          <a:srcRect/>
          <a:stretch>
            <a:fillRect/>
          </a:stretch>
        </p:blipFill>
        <p:spPr bwMode="auto">
          <a:xfrm>
            <a:off x="5286380" y="571480"/>
            <a:ext cx="3636820" cy="1714501"/>
          </a:xfrm>
          <a:prstGeom prst="rect">
            <a:avLst/>
          </a:prstGeom>
          <a:noFill/>
          <a:ln w="9525">
            <a:noFill/>
            <a:miter lim="800000"/>
            <a:headEnd/>
            <a:tailEnd/>
          </a:ln>
          <a:effec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solidFill>
                  <a:schemeClr val="accent2">
                    <a:lumMod val="75000"/>
                  </a:schemeClr>
                </a:solidFill>
              </a:rPr>
              <a:t>Inni przedstawiciele Szkoły</a:t>
            </a:r>
            <a:endParaRPr lang="pl-PL" b="1" dirty="0">
              <a:solidFill>
                <a:schemeClr val="accent2">
                  <a:lumMod val="75000"/>
                </a:schemeClr>
              </a:solidFill>
            </a:endParaRPr>
          </a:p>
        </p:txBody>
      </p:sp>
      <p:sp>
        <p:nvSpPr>
          <p:cNvPr id="3" name="Symbol zastępczy zawartości 2"/>
          <p:cNvSpPr>
            <a:spLocks noGrp="1"/>
          </p:cNvSpPr>
          <p:nvPr>
            <p:ph idx="1"/>
          </p:nvPr>
        </p:nvSpPr>
        <p:spPr/>
        <p:txBody>
          <a:bodyPr>
            <a:normAutofit fontScale="70000" lnSpcReduction="20000"/>
          </a:bodyPr>
          <a:lstStyle/>
          <a:p>
            <a:pPr algn="just"/>
            <a:endParaRPr lang="pl-PL" dirty="0" smtClean="0"/>
          </a:p>
          <a:p>
            <a:pPr algn="just"/>
            <a:r>
              <a:rPr lang="pl-PL" dirty="0" smtClean="0"/>
              <a:t>Teoria równowagi autorstwa D.W. </a:t>
            </a:r>
            <a:r>
              <a:rPr lang="pl-PL" dirty="0" err="1" smtClean="0"/>
              <a:t>Smitburga</a:t>
            </a:r>
            <a:r>
              <a:rPr lang="pl-PL" dirty="0" smtClean="0"/>
              <a:t> i V.A. Thompsona: </a:t>
            </a:r>
          </a:p>
          <a:p>
            <a:pPr algn="just">
              <a:buFontTx/>
              <a:buChar char="-"/>
            </a:pPr>
            <a:r>
              <a:rPr lang="pl-PL" dirty="0" smtClean="0"/>
              <a:t>organizacja jako system powiązanych ze sobą zachować społecznych pewnej liczby osób, zwanych uczestnikami organizacji,</a:t>
            </a:r>
          </a:p>
          <a:p>
            <a:pPr algn="just">
              <a:buFontTx/>
              <a:buChar char="-"/>
            </a:pPr>
            <a:r>
              <a:rPr lang="pl-PL" dirty="0" smtClean="0"/>
              <a:t>Uczestnik otrzymuje zachętę w zamian za wkład; zachęta musi być równa lub większa by uczestnik pozostał w organizacji, </a:t>
            </a:r>
          </a:p>
          <a:p>
            <a:pPr algn="just">
              <a:buFontTx/>
              <a:buChar char="-"/>
            </a:pPr>
            <a:r>
              <a:rPr lang="pl-PL" dirty="0" smtClean="0"/>
              <a:t>Wkłady dokonywane przez różne grupy uczestników stanowią źródło, z którego organizacja czerpie środki zachęty oferowane uczestnikom</a:t>
            </a:r>
          </a:p>
          <a:p>
            <a:pPr algn="just">
              <a:buFontTx/>
              <a:buChar char="-"/>
            </a:pPr>
            <a:r>
              <a:rPr lang="pl-PL" dirty="0" smtClean="0"/>
              <a:t>Organizacja jest wypłacalna i będzie istnieć tak długo dopóki wkłady są dostateczne by zapewnić zachętę wystarczającą dla przyciągnięcia tych wkładów</a:t>
            </a:r>
          </a:p>
          <a:p>
            <a:pPr algn="just">
              <a:buNone/>
            </a:pPr>
            <a:endParaRPr lang="pl-PL"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solidFill>
                  <a:schemeClr val="accent2">
                    <a:lumMod val="75000"/>
                  </a:schemeClr>
                </a:solidFill>
              </a:rPr>
              <a:t>Inni przedstawiciele Szkoły</a:t>
            </a:r>
            <a:endParaRPr lang="pl-PL" dirty="0"/>
          </a:p>
        </p:txBody>
      </p:sp>
      <p:sp>
        <p:nvSpPr>
          <p:cNvPr id="3" name="Symbol zastępczy zawartości 2"/>
          <p:cNvSpPr>
            <a:spLocks noGrp="1"/>
          </p:cNvSpPr>
          <p:nvPr>
            <p:ph idx="1"/>
          </p:nvPr>
        </p:nvSpPr>
        <p:spPr/>
        <p:txBody>
          <a:bodyPr>
            <a:normAutofit fontScale="62500" lnSpcReduction="20000"/>
          </a:bodyPr>
          <a:lstStyle/>
          <a:p>
            <a:pPr algn="just"/>
            <a:r>
              <a:rPr lang="pl-PL" b="1" dirty="0" smtClean="0">
                <a:solidFill>
                  <a:schemeClr val="tx2">
                    <a:lumMod val="60000"/>
                    <a:lumOff val="40000"/>
                  </a:schemeClr>
                </a:solidFill>
              </a:rPr>
              <a:t>D. Katz, R.I. </a:t>
            </a:r>
            <a:r>
              <a:rPr lang="pl-PL" b="1" dirty="0" err="1" smtClean="0">
                <a:solidFill>
                  <a:schemeClr val="tx2">
                    <a:lumMod val="60000"/>
                    <a:lumOff val="40000"/>
                  </a:schemeClr>
                </a:solidFill>
              </a:rPr>
              <a:t>Kahn</a:t>
            </a:r>
            <a:r>
              <a:rPr lang="pl-PL" b="1" dirty="0" smtClean="0">
                <a:solidFill>
                  <a:schemeClr val="tx2">
                    <a:lumMod val="60000"/>
                    <a:lumOff val="40000"/>
                  </a:schemeClr>
                </a:solidFill>
              </a:rPr>
              <a:t>- </a:t>
            </a:r>
            <a:r>
              <a:rPr lang="pl-PL" dirty="0" smtClean="0"/>
              <a:t>organizacja należy do systemów otwartych, co wynika m.in. z pobieraniem energii ze środowiska zewnętrznego, jej przetwarzaniem, ekspediowaniem, wytworzeniem produktu do otoczenia.  Są to systemy otwarte społeczne z uwagi na występowanie dodatkowych cech szczególnych np. brak występowania ograniczeń fizycznych, wymyślony charakter – systemy społeczne można projektować dla różnych celów a istniejące dowolnie przekształcać . W ramach systemów wyróżnia się systemy: wspierające, produkcyjne, scalające, adaptacyjne i kierownicze (wyraźna struktura zwierzchnictwa i system ról formalnych). </a:t>
            </a:r>
          </a:p>
          <a:p>
            <a:pPr algn="just"/>
            <a:r>
              <a:rPr lang="pl-PL" b="1" dirty="0" smtClean="0">
                <a:solidFill>
                  <a:schemeClr val="tx2">
                    <a:lumMod val="60000"/>
                    <a:lumOff val="40000"/>
                  </a:schemeClr>
                </a:solidFill>
              </a:rPr>
              <a:t>M. </a:t>
            </a:r>
            <a:r>
              <a:rPr lang="pl-PL" b="1" dirty="0" err="1" smtClean="0">
                <a:solidFill>
                  <a:schemeClr val="tx2">
                    <a:lumMod val="60000"/>
                    <a:lumOff val="40000"/>
                  </a:schemeClr>
                </a:solidFill>
              </a:rPr>
              <a:t>Crozier</a:t>
            </a:r>
            <a:r>
              <a:rPr lang="pl-PL" b="1" dirty="0" smtClean="0">
                <a:solidFill>
                  <a:schemeClr val="tx2">
                    <a:lumMod val="60000"/>
                    <a:lumOff val="40000"/>
                  </a:schemeClr>
                </a:solidFill>
              </a:rPr>
              <a:t>, E. Friedberg </a:t>
            </a:r>
            <a:r>
              <a:rPr lang="pl-PL" dirty="0" smtClean="0"/>
              <a:t>– społeczna koncepcja organizacji, działanie zorganizowane przez pryzmat swoistej gry traktowanej jako instrument tego działania; działanie zespołowe nie jest naturalnym zjawiskiem lecz sztuczną konstrukcją społeczną tzw. gry </a:t>
            </a:r>
            <a:r>
              <a:rPr lang="pl-PL" dirty="0" err="1" smtClean="0"/>
              <a:t>ustrukturalizowane</a:t>
            </a:r>
            <a:r>
              <a:rPr lang="pl-PL" dirty="0" smtClean="0"/>
              <a:t>; szczególne ujęcie władzy jako cecha aktorów  tkwiąca w zachodzących w nich relacjach. proces negocjacji.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solidFill>
                  <a:schemeClr val="tx2">
                    <a:lumMod val="60000"/>
                    <a:lumOff val="40000"/>
                  </a:schemeClr>
                </a:solidFill>
              </a:rPr>
              <a:t>Szkoła systemów społecznych - podsumowanie</a:t>
            </a:r>
            <a:endParaRPr lang="pl-PL" dirty="0">
              <a:solidFill>
                <a:schemeClr val="tx2">
                  <a:lumMod val="60000"/>
                  <a:lumOff val="40000"/>
                </a:schemeClr>
              </a:solidFill>
            </a:endParaRPr>
          </a:p>
        </p:txBody>
      </p:sp>
      <p:sp>
        <p:nvSpPr>
          <p:cNvPr id="3" name="Symbol zastępczy zawartości 2"/>
          <p:cNvSpPr>
            <a:spLocks noGrp="1"/>
          </p:cNvSpPr>
          <p:nvPr>
            <p:ph idx="1"/>
          </p:nvPr>
        </p:nvSpPr>
        <p:spPr/>
        <p:txBody>
          <a:bodyPr>
            <a:normAutofit lnSpcReduction="10000"/>
          </a:bodyPr>
          <a:lstStyle/>
          <a:p>
            <a:pPr algn="just"/>
            <a:r>
              <a:rPr lang="pl-PL" dirty="0" smtClean="0"/>
              <a:t>Organizacja jako system społeczny a nie techniczno-ekonomiczny;</a:t>
            </a:r>
          </a:p>
          <a:p>
            <a:pPr algn="just"/>
            <a:r>
              <a:rPr lang="pl-PL" dirty="0" smtClean="0"/>
              <a:t>Zachowania członków organizacji nie zawsze są formalne;</a:t>
            </a:r>
          </a:p>
          <a:p>
            <a:pPr algn="just"/>
            <a:r>
              <a:rPr lang="pl-PL" dirty="0" smtClean="0"/>
              <a:t>Organizacje nieformalne są zjawiskiem typowym, uzupełniają organizację formalne;</a:t>
            </a:r>
          </a:p>
          <a:p>
            <a:pPr algn="just"/>
            <a:r>
              <a:rPr lang="pl-PL" dirty="0" smtClean="0"/>
              <a:t>Obecnym odzwierciedleniem tej szkoły są naukowa o zachowaniach w organizacji S. P. </a:t>
            </a:r>
            <a:r>
              <a:rPr lang="pl-PL" dirty="0" err="1" smtClean="0"/>
              <a:t>Robins</a:t>
            </a:r>
            <a:r>
              <a:rPr lang="pl-PL" dirty="0" smtClean="0"/>
              <a:t> oraz kierunek informatyczny </a:t>
            </a:r>
            <a:endParaRPr lang="pl-PL"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solidFill>
                  <a:schemeClr val="accent2">
                    <a:lumMod val="75000"/>
                  </a:schemeClr>
                </a:solidFill>
              </a:rPr>
              <a:t>Cechy organizacji w podejściu systemowym</a:t>
            </a:r>
            <a:endParaRPr lang="pl-PL" dirty="0"/>
          </a:p>
        </p:txBody>
      </p:sp>
      <p:sp>
        <p:nvSpPr>
          <p:cNvPr id="3" name="Symbol zastępczy zawartości 2"/>
          <p:cNvSpPr>
            <a:spLocks noGrp="1"/>
          </p:cNvSpPr>
          <p:nvPr>
            <p:ph idx="1"/>
          </p:nvPr>
        </p:nvSpPr>
        <p:spPr/>
        <p:txBody>
          <a:bodyPr>
            <a:normAutofit fontScale="70000" lnSpcReduction="20000"/>
          </a:bodyPr>
          <a:lstStyle/>
          <a:p>
            <a:r>
              <a:rPr lang="pl-PL" dirty="0" smtClean="0"/>
              <a:t>Obiekty są traktowane jako systemy otwarte,</a:t>
            </a:r>
          </a:p>
          <a:p>
            <a:r>
              <a:rPr lang="pl-PL" dirty="0" smtClean="0"/>
              <a:t>mają uporządkowaną strukturę, struktura ta składa się z pięciu pod systemów (wartości i celów, techniczny, psychologiczny, struktury i zarządzania),</a:t>
            </a:r>
          </a:p>
          <a:p>
            <a:r>
              <a:rPr lang="pl-PL" dirty="0" smtClean="0"/>
              <a:t>są to systemy, które posiadają uporządkowany podział pracy, który przekłada się na porządek organizacyjny i przebieg procesów pracy,</a:t>
            </a:r>
          </a:p>
          <a:p>
            <a:r>
              <a:rPr lang="pl-PL" dirty="0" smtClean="0"/>
              <a:t>to procesy tworzone przez ludzi z myślą realizacji określonego celu lub wykonania zadania,</a:t>
            </a:r>
          </a:p>
          <a:p>
            <a:r>
              <a:rPr lang="pl-PL" dirty="0" smtClean="0"/>
              <a:t>posiadają hierarchię,</a:t>
            </a:r>
          </a:p>
          <a:p>
            <a:r>
              <a:rPr lang="pl-PL" dirty="0" smtClean="0"/>
              <a:t>dopasowują się do otoczenia, współdziałają z nim,</a:t>
            </a:r>
          </a:p>
          <a:p>
            <a:r>
              <a:rPr lang="pl-PL" dirty="0" smtClean="0"/>
              <a:t>utrzymują równowagę wewnętrzną,</a:t>
            </a:r>
          </a:p>
          <a:p>
            <a:r>
              <a:rPr lang="pl-PL" dirty="0" smtClean="0"/>
              <a:t>funkcje kierownicze są tutaj przedstawione jako sterowanie i regulacja procesów.</a:t>
            </a:r>
          </a:p>
          <a:p>
            <a:endParaRPr lang="pl-PL" dirty="0" smtClean="0"/>
          </a:p>
          <a:p>
            <a:endParaRPr lang="pl-PL"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solidFill>
                  <a:schemeClr val="tx2">
                    <a:lumMod val="60000"/>
                    <a:lumOff val="40000"/>
                  </a:schemeClr>
                </a:solidFill>
              </a:rPr>
              <a:t>Pytanie do dyskusji</a:t>
            </a:r>
            <a:endParaRPr lang="pl-PL" dirty="0">
              <a:solidFill>
                <a:schemeClr val="tx2">
                  <a:lumMod val="60000"/>
                  <a:lumOff val="40000"/>
                </a:schemeClr>
              </a:solidFill>
            </a:endParaRPr>
          </a:p>
        </p:txBody>
      </p:sp>
      <p:sp>
        <p:nvSpPr>
          <p:cNvPr id="3" name="Symbol zastępczy zawartości 2"/>
          <p:cNvSpPr>
            <a:spLocks noGrp="1"/>
          </p:cNvSpPr>
          <p:nvPr>
            <p:ph idx="1"/>
          </p:nvPr>
        </p:nvSpPr>
        <p:spPr/>
        <p:txBody>
          <a:bodyPr>
            <a:normAutofit fontScale="92500" lnSpcReduction="20000"/>
          </a:bodyPr>
          <a:lstStyle/>
          <a:p>
            <a:pPr algn="just"/>
            <a:r>
              <a:rPr lang="pl-PL" dirty="0" smtClean="0"/>
              <a:t>Organizacja x jest przedsiębiorstwem prężnie działającym na rynku międzynarodowym. W latach 2010-2017 osiągało bardzo wysokie przychody w postaci 10 mld złotych rocznie wskutek czego rozwinęła znacznie działalność, rozbudowała produkcję i powiększyła liczbę zatrudnianych pracowników. Od 1 stycznia 2018 r., wskutek kryzysu finansowego, sprzedaż zaczęła gwałtownie spadać- przychody za rok 2018 sięgnęły kwoty 5 mld złotych. Jak sytuacja ta wpłynie na organizację?</a:t>
            </a:r>
            <a:endParaRPr lang="pl-PL"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solidFill>
                  <a:schemeClr val="tx2">
                    <a:lumMod val="60000"/>
                    <a:lumOff val="40000"/>
                  </a:schemeClr>
                </a:solidFill>
              </a:rPr>
              <a:t>Podejście sytuacyjne</a:t>
            </a:r>
            <a:br>
              <a:rPr lang="pl-PL" dirty="0" smtClean="0">
                <a:solidFill>
                  <a:schemeClr val="tx2">
                    <a:lumMod val="60000"/>
                    <a:lumOff val="40000"/>
                  </a:schemeClr>
                </a:solidFill>
              </a:rPr>
            </a:br>
            <a:r>
              <a:rPr lang="pl-PL" dirty="0" smtClean="0">
                <a:solidFill>
                  <a:schemeClr val="tx2">
                    <a:lumMod val="60000"/>
                    <a:lumOff val="40000"/>
                  </a:schemeClr>
                </a:solidFill>
              </a:rPr>
              <a:t>szkoła neoklasyczna </a:t>
            </a:r>
            <a:endParaRPr lang="pl-PL" dirty="0">
              <a:solidFill>
                <a:schemeClr val="tx2">
                  <a:lumMod val="60000"/>
                  <a:lumOff val="40000"/>
                </a:schemeClr>
              </a:solidFill>
            </a:endParaRPr>
          </a:p>
        </p:txBody>
      </p:sp>
      <p:sp>
        <p:nvSpPr>
          <p:cNvPr id="3" name="Symbol zastępczy zawartości 2"/>
          <p:cNvSpPr>
            <a:spLocks noGrp="1"/>
          </p:cNvSpPr>
          <p:nvPr>
            <p:ph idx="1"/>
          </p:nvPr>
        </p:nvSpPr>
        <p:spPr/>
        <p:txBody>
          <a:bodyPr>
            <a:normAutofit fontScale="92500" lnSpcReduction="10000"/>
          </a:bodyPr>
          <a:lstStyle/>
          <a:p>
            <a:pPr algn="just"/>
            <a:r>
              <a:rPr lang="pl-PL" dirty="0" smtClean="0"/>
              <a:t>Szkoła klasyczna, behawioralna, ilościowa, systemów społecznych – szkoły uniwersalne; </a:t>
            </a:r>
          </a:p>
          <a:p>
            <a:pPr algn="just"/>
            <a:r>
              <a:rPr lang="pl-PL" dirty="0" smtClean="0"/>
              <a:t>Podejście sytuacyjne zakłada, że klasyczne koncepcje nie sprawdzają się, bo każda organizacja jest inna; sposób zarządzania powinien się zmieniać wraz ze zmianami zachodzącymi w środowisku zewnętrznym;</a:t>
            </a:r>
          </a:p>
          <a:p>
            <a:pPr algn="just"/>
            <a:r>
              <a:rPr lang="pl-PL" dirty="0" smtClean="0"/>
              <a:t>Każdy, nawet najwłaściwszy sposób zarządzania ulegnie dezaktualizacji wskutek zmiany okoliczności</a:t>
            </a:r>
            <a:endParaRPr lang="pl-PL"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solidFill>
                  <a:srgbClr val="FFC000"/>
                </a:solidFill>
              </a:rPr>
              <a:t>Polska myśl organizacyjna</a:t>
            </a:r>
            <a:endParaRPr lang="pl-PL" b="1" dirty="0">
              <a:solidFill>
                <a:srgbClr val="FFC000"/>
              </a:solidFill>
            </a:endParaRPr>
          </a:p>
        </p:txBody>
      </p:sp>
      <p:pic>
        <p:nvPicPr>
          <p:cNvPr id="4" name="Picture 2"/>
          <p:cNvPicPr>
            <a:picLocks noGrp="1" noChangeAspect="1" noChangeArrowheads="1"/>
          </p:cNvPicPr>
          <p:nvPr>
            <p:ph idx="1"/>
          </p:nvPr>
        </p:nvPicPr>
        <p:blipFill>
          <a:blip r:embed="rId2" cstate="print"/>
          <a:srcRect/>
          <a:stretch>
            <a:fillRect/>
          </a:stretch>
        </p:blipFill>
        <p:spPr bwMode="auto">
          <a:xfrm>
            <a:off x="1142976" y="1785926"/>
            <a:ext cx="1325880" cy="1828800"/>
          </a:xfrm>
          <a:prstGeom prst="rect">
            <a:avLst/>
          </a:prstGeom>
          <a:noFill/>
          <a:ln w="9525">
            <a:noFill/>
            <a:miter lim="800000"/>
            <a:headEnd/>
            <a:tailEnd/>
          </a:ln>
          <a:effectLst/>
        </p:spPr>
      </p:pic>
      <p:pic>
        <p:nvPicPr>
          <p:cNvPr id="2050" name="Picture 2"/>
          <p:cNvPicPr>
            <a:picLocks noChangeAspect="1" noChangeArrowheads="1"/>
          </p:cNvPicPr>
          <p:nvPr/>
        </p:nvPicPr>
        <p:blipFill>
          <a:blip r:embed="rId3"/>
          <a:srcRect/>
          <a:stretch>
            <a:fillRect/>
          </a:stretch>
        </p:blipFill>
        <p:spPr bwMode="auto">
          <a:xfrm>
            <a:off x="2357422" y="3857628"/>
            <a:ext cx="1585910" cy="2445449"/>
          </a:xfrm>
          <a:prstGeom prst="rect">
            <a:avLst/>
          </a:prstGeom>
          <a:noFill/>
          <a:ln w="9525">
            <a:noFill/>
            <a:miter lim="800000"/>
            <a:headEnd/>
            <a:tailEnd/>
          </a:ln>
          <a:effectLst/>
        </p:spPr>
      </p:pic>
      <p:pic>
        <p:nvPicPr>
          <p:cNvPr id="2051" name="Picture 3"/>
          <p:cNvPicPr>
            <a:picLocks noChangeAspect="1" noChangeArrowheads="1"/>
          </p:cNvPicPr>
          <p:nvPr/>
        </p:nvPicPr>
        <p:blipFill>
          <a:blip r:embed="rId4"/>
          <a:srcRect/>
          <a:stretch>
            <a:fillRect/>
          </a:stretch>
        </p:blipFill>
        <p:spPr bwMode="auto">
          <a:xfrm>
            <a:off x="4714876" y="1643050"/>
            <a:ext cx="1778192" cy="2452678"/>
          </a:xfrm>
          <a:prstGeom prst="rect">
            <a:avLst/>
          </a:prstGeom>
          <a:noFill/>
          <a:ln w="9525">
            <a:noFill/>
            <a:miter lim="800000"/>
            <a:headEnd/>
            <a:tailEnd/>
          </a:ln>
          <a:effec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                   </a:t>
            </a:r>
            <a:r>
              <a:rPr lang="pl-PL" b="1" dirty="0" smtClean="0">
                <a:solidFill>
                  <a:srgbClr val="FF0000"/>
                </a:solidFill>
              </a:rPr>
              <a:t>Polska myśl organizacyjna</a:t>
            </a:r>
            <a:endParaRPr lang="pl-PL" b="1" dirty="0">
              <a:solidFill>
                <a:srgbClr val="FF0000"/>
              </a:solidFill>
            </a:endParaRPr>
          </a:p>
        </p:txBody>
      </p:sp>
      <p:sp>
        <p:nvSpPr>
          <p:cNvPr id="3" name="Symbol zastępczy zawartości 2"/>
          <p:cNvSpPr>
            <a:spLocks noGrp="1"/>
          </p:cNvSpPr>
          <p:nvPr>
            <p:ph idx="1"/>
          </p:nvPr>
        </p:nvSpPr>
        <p:spPr>
          <a:xfrm>
            <a:off x="428596" y="1571612"/>
            <a:ext cx="8258204" cy="4554551"/>
          </a:xfrm>
        </p:spPr>
        <p:txBody>
          <a:bodyPr/>
          <a:lstStyle/>
          <a:p>
            <a:endParaRPr lang="pl-PL" dirty="0"/>
          </a:p>
        </p:txBody>
      </p:sp>
      <p:sp>
        <p:nvSpPr>
          <p:cNvPr id="4" name="Prostokąt 3"/>
          <p:cNvSpPr/>
          <p:nvPr/>
        </p:nvSpPr>
        <p:spPr>
          <a:xfrm>
            <a:off x="500034" y="1643050"/>
            <a:ext cx="4071966" cy="4429156"/>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 name="pole tekstowe 4"/>
          <p:cNvSpPr txBox="1"/>
          <p:nvPr/>
        </p:nvSpPr>
        <p:spPr>
          <a:xfrm>
            <a:off x="571472" y="1643050"/>
            <a:ext cx="4000528" cy="4770537"/>
          </a:xfrm>
          <a:prstGeom prst="rect">
            <a:avLst/>
          </a:prstGeom>
          <a:noFill/>
        </p:spPr>
        <p:txBody>
          <a:bodyPr wrap="square" rtlCol="0">
            <a:spAutoFit/>
          </a:bodyPr>
          <a:lstStyle/>
          <a:p>
            <a:pPr algn="just"/>
            <a:r>
              <a:rPr lang="pl-PL" sz="1300" dirty="0" smtClean="0"/>
              <a:t>1) Konstruktor i technolog, teoretyk zarządzenia, ekonomista i współtwórca wielu podstawowych teorii w nauce o organizacji i kierowaniu</a:t>
            </a:r>
          </a:p>
          <a:p>
            <a:pPr algn="just"/>
            <a:r>
              <a:rPr lang="pl-PL" sz="1300" dirty="0" smtClean="0"/>
              <a:t>2) Pracował w Hucie "Bankowej" w Dąbrowie Górniczej. Początkowo był zatrudniony na stanowisku rysownika, a później asystenta szefa oddziału walcowni. Do 1919 roku zajmował kierownicze stanowiska w przemyśle na ziemiach polskich i ówczesnej Rosji </a:t>
            </a:r>
          </a:p>
          <a:p>
            <a:pPr algn="just"/>
            <a:r>
              <a:rPr lang="pl-PL" sz="1300" dirty="0" smtClean="0"/>
              <a:t>Zasłynął on między innymi opracowaniem innowacyjnej metody kontroli jakości blach kotłowych oraz wynalezieniem urządzenia wykorzystywanego do pomiaru deformacji walców. Jednak jego największym sukcesem było opracowanie harmonogramów. Bodźcem, który zmotywował młodego inżyniera, były niepochlebne opinie majstrów-cudzoziemców obwiniających za niską produktywność polskich robotników. Adamiecki potajemnie badał 16 osobową grupę robotników, </a:t>
            </a:r>
            <a:r>
              <a:rPr lang="pl-PL" sz="1300" u="sng" dirty="0" smtClean="0"/>
              <a:t>skupiając swą uwagę na czasie trwania czynności i długości przerw w pracy. </a:t>
            </a:r>
            <a:r>
              <a:rPr lang="pl-PL" sz="1300" dirty="0" smtClean="0"/>
              <a:t>Efektem tych pomiarów było powstanie harmonogramów, wskazujących za przyczynę niskiej produktywności, brak harmonii i koordynacji poszczególnych operacji.</a:t>
            </a:r>
          </a:p>
          <a:p>
            <a:endParaRPr lang="pl-PL" dirty="0"/>
          </a:p>
        </p:txBody>
      </p:sp>
      <p:sp>
        <p:nvSpPr>
          <p:cNvPr id="6" name="Prostokąt 5"/>
          <p:cNvSpPr/>
          <p:nvPr/>
        </p:nvSpPr>
        <p:spPr>
          <a:xfrm rot="19872815">
            <a:off x="-291782" y="432906"/>
            <a:ext cx="3190297" cy="923330"/>
          </a:xfrm>
          <a:prstGeom prst="rect">
            <a:avLst/>
          </a:prstGeom>
          <a:noFill/>
        </p:spPr>
        <p:txBody>
          <a:bodyPr wrap="none" lIns="91440" tIns="45720" rIns="91440" bIns="45720">
            <a:spAutoFit/>
          </a:bodyPr>
          <a:lstStyle/>
          <a:p>
            <a:pPr algn="ctr"/>
            <a:r>
              <a:rPr lang="pl-PL" sz="5400" b="1" cap="none" spc="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Adamiecki</a:t>
            </a:r>
            <a:endParaRPr lang="pl-PL" sz="5400" b="1" cap="none" spc="0"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7" name="Prostokąt 6"/>
          <p:cNvSpPr/>
          <p:nvPr/>
        </p:nvSpPr>
        <p:spPr>
          <a:xfrm>
            <a:off x="5000628" y="1643050"/>
            <a:ext cx="3643338" cy="1357322"/>
          </a:xfrm>
          <a:prstGeom prst="rect">
            <a:avLst/>
          </a:prstGeom>
          <a:solidFill>
            <a:schemeClr val="accent3">
              <a:lumMod val="60000"/>
              <a:lumOff val="40000"/>
            </a:schemeClr>
          </a:solidFill>
          <a:ln>
            <a:solidFill>
              <a:schemeClr val="accent3">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8" name="pole tekstowe 7"/>
          <p:cNvSpPr txBox="1"/>
          <p:nvPr/>
        </p:nvSpPr>
        <p:spPr>
          <a:xfrm>
            <a:off x="5000628" y="1643050"/>
            <a:ext cx="3643338" cy="1384995"/>
          </a:xfrm>
          <a:prstGeom prst="rect">
            <a:avLst/>
          </a:prstGeom>
          <a:noFill/>
        </p:spPr>
        <p:txBody>
          <a:bodyPr wrap="square" rtlCol="0">
            <a:spAutoFit/>
          </a:bodyPr>
          <a:lstStyle/>
          <a:p>
            <a:pPr algn="just"/>
            <a:r>
              <a:rPr lang="pl-PL" sz="1200" b="1" dirty="0" smtClean="0"/>
              <a:t>E. </a:t>
            </a:r>
            <a:r>
              <a:rPr lang="pl-PL" sz="1200" b="1" dirty="0" err="1" smtClean="0"/>
              <a:t>Hauswald</a:t>
            </a:r>
            <a:r>
              <a:rPr lang="pl-PL" sz="1200" b="1" dirty="0" smtClean="0"/>
              <a:t>- </a:t>
            </a:r>
            <a:r>
              <a:rPr lang="pl-PL" sz="1200" dirty="0" smtClean="0"/>
              <a:t>inżynier, mechanik, jeden z pierwszych prowadził wykłady z organizacji i zarządu przedsiębiorstw, autor metodyki umiejętnej organizacji i definicji organizacji rozumianej jako celowo obmyślony układ i metod postępowania, porządkujący typowe czynności i  przebiegi w jednolite i wydatnie działające całości. </a:t>
            </a:r>
            <a:endParaRPr lang="pl-PL" sz="1200" dirty="0"/>
          </a:p>
        </p:txBody>
      </p:sp>
      <p:sp>
        <p:nvSpPr>
          <p:cNvPr id="9" name="Prostokąt 8"/>
          <p:cNvSpPr/>
          <p:nvPr/>
        </p:nvSpPr>
        <p:spPr>
          <a:xfrm>
            <a:off x="5072066" y="3143248"/>
            <a:ext cx="3429024" cy="1285884"/>
          </a:xfrm>
          <a:prstGeom prst="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0" name="pole tekstowe 9"/>
          <p:cNvSpPr txBox="1"/>
          <p:nvPr/>
        </p:nvSpPr>
        <p:spPr>
          <a:xfrm>
            <a:off x="5072066" y="3214686"/>
            <a:ext cx="3429024" cy="1015663"/>
          </a:xfrm>
          <a:prstGeom prst="rect">
            <a:avLst/>
          </a:prstGeom>
          <a:noFill/>
        </p:spPr>
        <p:txBody>
          <a:bodyPr wrap="square" rtlCol="0">
            <a:spAutoFit/>
          </a:bodyPr>
          <a:lstStyle/>
          <a:p>
            <a:r>
              <a:rPr lang="pl-PL" sz="1200" b="1" dirty="0" smtClean="0"/>
              <a:t>Z. Rytel- </a:t>
            </a:r>
            <a:r>
              <a:rPr lang="pl-PL" sz="1200" dirty="0" smtClean="0"/>
              <a:t>inżynier, absolwent Instytutu Technologicznego w Petersburgu, zwrócił uwagę na „nasilenie działalności” tj. zużytej liczby godzin pracy w danym okresie, autor koncepcji faz postępowania organizatorskiego</a:t>
            </a:r>
            <a:endParaRPr lang="pl-PL" sz="1200" dirty="0"/>
          </a:p>
        </p:txBody>
      </p:sp>
      <p:sp>
        <p:nvSpPr>
          <p:cNvPr id="11" name="Prostokąt 10"/>
          <p:cNvSpPr/>
          <p:nvPr/>
        </p:nvSpPr>
        <p:spPr>
          <a:xfrm>
            <a:off x="4714876" y="4643446"/>
            <a:ext cx="3929090" cy="1428760"/>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4" name="pole tekstowe 13"/>
          <p:cNvSpPr txBox="1"/>
          <p:nvPr/>
        </p:nvSpPr>
        <p:spPr>
          <a:xfrm>
            <a:off x="4714876" y="4572008"/>
            <a:ext cx="3857652" cy="1569660"/>
          </a:xfrm>
          <a:prstGeom prst="rect">
            <a:avLst/>
          </a:prstGeom>
          <a:noFill/>
        </p:spPr>
        <p:txBody>
          <a:bodyPr wrap="square" rtlCol="0">
            <a:spAutoFit/>
          </a:bodyPr>
          <a:lstStyle/>
          <a:p>
            <a:pPr algn="just"/>
            <a:r>
              <a:rPr lang="pl-PL" sz="1200" b="1" dirty="0" smtClean="0"/>
              <a:t>P. Drzewiecki- </a:t>
            </a:r>
            <a:r>
              <a:rPr lang="pl-PL" sz="1200" dirty="0" smtClean="0"/>
              <a:t>prezydent Warszawy 1918-21, w-ce prezes i prezes rady nadzorczej Towarzystwa Kredytowego Przemysłu Polskiego; współzałożyciel pierwszej w </a:t>
            </a:r>
            <a:r>
              <a:rPr lang="pl-PL" sz="1200" dirty="0"/>
              <a:t>P</a:t>
            </a:r>
            <a:r>
              <a:rPr lang="pl-PL" sz="1200" dirty="0" smtClean="0"/>
              <a:t>olsce fabryki lokomotyw w Chrzanowie, poruszał kwestie funkcjonowania administracji publicznej oraz sprawności działań; wykorzystanie wiedzy praktycznej i teoretycznej w funkcjonowanie administracji;  postulował zmiany w szkolnictwie wyższym</a:t>
            </a:r>
            <a:endParaRPr lang="pl-PL" sz="12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solidFill>
                  <a:schemeClr val="tx2">
                    <a:lumMod val="60000"/>
                    <a:lumOff val="40000"/>
                  </a:schemeClr>
                </a:solidFill>
              </a:rPr>
              <a:t>System nauk </a:t>
            </a:r>
            <a:r>
              <a:rPr lang="pl-PL" dirty="0" err="1" smtClean="0">
                <a:solidFill>
                  <a:schemeClr val="tx2">
                    <a:lumMod val="60000"/>
                    <a:lumOff val="40000"/>
                  </a:schemeClr>
                </a:solidFill>
              </a:rPr>
              <a:t>ergologicznych</a:t>
            </a:r>
            <a:endParaRPr lang="pl-PL" dirty="0">
              <a:solidFill>
                <a:schemeClr val="tx2">
                  <a:lumMod val="60000"/>
                  <a:lumOff val="40000"/>
                </a:schemeClr>
              </a:solidFill>
            </a:endParaRPr>
          </a:p>
        </p:txBody>
      </p:sp>
      <p:sp>
        <p:nvSpPr>
          <p:cNvPr id="3" name="Symbol zastępczy zawartości 2"/>
          <p:cNvSpPr>
            <a:spLocks noGrp="1"/>
          </p:cNvSpPr>
          <p:nvPr>
            <p:ph idx="1"/>
          </p:nvPr>
        </p:nvSpPr>
        <p:spPr/>
        <p:txBody>
          <a:bodyPr>
            <a:normAutofit fontScale="62500" lnSpcReduction="20000"/>
          </a:bodyPr>
          <a:lstStyle/>
          <a:p>
            <a:pPr algn="just"/>
            <a:r>
              <a:rPr lang="pl-PL" dirty="0" smtClean="0"/>
              <a:t>Pojęcie nauk </a:t>
            </a:r>
            <a:r>
              <a:rPr lang="pl-PL" dirty="0" err="1" smtClean="0"/>
              <a:t>ergologicznych</a:t>
            </a:r>
            <a:r>
              <a:rPr lang="pl-PL" dirty="0" smtClean="0"/>
              <a:t> odnosi się do nauk, jakie od XIX w. badają pracę ludzką, wywodzi się od greckich słów: </a:t>
            </a:r>
            <a:r>
              <a:rPr lang="pl-PL" dirty="0" err="1" smtClean="0"/>
              <a:t>ergon</a:t>
            </a:r>
            <a:r>
              <a:rPr lang="pl-PL" dirty="0" smtClean="0"/>
              <a:t> – praca, dzieło, logos- słowo)</a:t>
            </a:r>
          </a:p>
          <a:p>
            <a:pPr algn="just"/>
            <a:r>
              <a:rPr lang="pl-PL" dirty="0" smtClean="0"/>
              <a:t>System nauk J. Zieleniewskiego opiera się na systematyzacji genetycznej  oraz systematyzacji opartej na treściowych powiązaniach teorii organizacji traktowanej jako centralna dyscyplina grupy nauk behawioralnych; </a:t>
            </a:r>
          </a:p>
          <a:p>
            <a:pPr algn="just"/>
            <a:r>
              <a:rPr lang="pl-PL" dirty="0"/>
              <a:t>K</a:t>
            </a:r>
            <a:r>
              <a:rPr lang="pl-PL" dirty="0" smtClean="0"/>
              <a:t>oncepcja Zieleniewskiego koncentruje uwagę na stopniu abstrakcji: </a:t>
            </a:r>
            <a:r>
              <a:rPr lang="pl-PL" b="1" dirty="0" smtClean="0">
                <a:solidFill>
                  <a:schemeClr val="accent3">
                    <a:lumMod val="75000"/>
                  </a:schemeClr>
                </a:solidFill>
              </a:rPr>
              <a:t>najwyższy, średni i najniższy stopień abstrakcji</a:t>
            </a:r>
            <a:r>
              <a:rPr lang="pl-PL" dirty="0" smtClean="0"/>
              <a:t>; </a:t>
            </a:r>
            <a:r>
              <a:rPr lang="pl-PL" b="1" dirty="0" smtClean="0"/>
              <a:t>stopień średni </a:t>
            </a:r>
            <a:r>
              <a:rPr lang="pl-PL" dirty="0" smtClean="0"/>
              <a:t>– okoliczności we wszystkich przedmiotach badania ; </a:t>
            </a:r>
            <a:r>
              <a:rPr lang="pl-PL" b="1" dirty="0" smtClean="0"/>
              <a:t>stopień najniższy- </a:t>
            </a:r>
            <a:r>
              <a:rPr lang="pl-PL" dirty="0" smtClean="0"/>
              <a:t>według przedmiotu badań czyli dziedziny ludzkiego badania</a:t>
            </a:r>
          </a:p>
          <a:p>
            <a:pPr algn="just"/>
            <a:r>
              <a:rPr lang="pl-PL" dirty="0" smtClean="0"/>
              <a:t>Koncepcja A. Stabryły i J </a:t>
            </a:r>
            <a:r>
              <a:rPr lang="pl-PL" dirty="0" err="1" smtClean="0"/>
              <a:t>Trzcienieckiego</a:t>
            </a:r>
            <a:r>
              <a:rPr lang="pl-PL" dirty="0" smtClean="0"/>
              <a:t>- podział na część A (teoria systemów, teoria działania, prakseologia, metodologia organizacji i zarządzania) i B (działy szczegółowe: podstawy organizowania procesów pracy, psychologia pracy, socjologia organizacji ergonomia, pedagogika pracy itp.)</a:t>
            </a:r>
          </a:p>
          <a:p>
            <a:endParaRPr lang="pl-PL"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solidFill>
                  <a:srgbClr val="FF0000"/>
                </a:solidFill>
              </a:rPr>
              <a:t>Praca ludzka</a:t>
            </a:r>
            <a:endParaRPr lang="pl-PL" dirty="0">
              <a:solidFill>
                <a:srgbClr val="FF0000"/>
              </a:solidFill>
            </a:endParaRPr>
          </a:p>
        </p:txBody>
      </p:sp>
      <p:sp>
        <p:nvSpPr>
          <p:cNvPr id="3" name="Symbol zastępczy zawartości 2"/>
          <p:cNvSpPr>
            <a:spLocks noGrp="1"/>
          </p:cNvSpPr>
          <p:nvPr>
            <p:ph idx="1"/>
          </p:nvPr>
        </p:nvSpPr>
        <p:spPr/>
        <p:txBody>
          <a:bodyPr/>
          <a:lstStyle/>
          <a:p>
            <a:pPr>
              <a:buNone/>
            </a:pPr>
            <a:endParaRPr lang="pl-PL" dirty="0"/>
          </a:p>
          <a:p>
            <a:pPr algn="ctr">
              <a:buNone/>
            </a:pPr>
            <a:r>
              <a:rPr lang="pl-PL" dirty="0" smtClean="0"/>
              <a:t>Jakie nauki badają pracę ludzką?</a:t>
            </a:r>
            <a:endParaRPr lang="pl-PL" dirty="0"/>
          </a:p>
        </p:txBody>
      </p:sp>
      <p:pic>
        <p:nvPicPr>
          <p:cNvPr id="5" name="Picture 2"/>
          <p:cNvPicPr>
            <a:picLocks noChangeAspect="1" noChangeArrowheads="1"/>
          </p:cNvPicPr>
          <p:nvPr/>
        </p:nvPicPr>
        <p:blipFill>
          <a:blip r:embed="rId2" cstate="print"/>
          <a:srcRect/>
          <a:stretch>
            <a:fillRect/>
          </a:stretch>
        </p:blipFill>
        <p:spPr bwMode="auto">
          <a:xfrm>
            <a:off x="3922805" y="3143248"/>
            <a:ext cx="2689821" cy="2982915"/>
          </a:xfrm>
          <a:prstGeom prst="rect">
            <a:avLst/>
          </a:prstGeom>
          <a:noFill/>
          <a:ln w="9525">
            <a:noFill/>
            <a:miter lim="800000"/>
            <a:headEnd/>
            <a:tailEnd/>
          </a:ln>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solidFill>
                  <a:srgbClr val="FF0000"/>
                </a:solidFill>
              </a:rPr>
              <a:t>Podział szkół</a:t>
            </a:r>
            <a:endParaRPr lang="pl-PL" dirty="0">
              <a:solidFill>
                <a:srgbClr val="FF0000"/>
              </a:solidFill>
            </a:endParaRPr>
          </a:p>
        </p:txBody>
      </p:sp>
      <p:sp>
        <p:nvSpPr>
          <p:cNvPr id="3" name="Symbol zastępczy zawartości 2"/>
          <p:cNvSpPr>
            <a:spLocks noGrp="1"/>
          </p:cNvSpPr>
          <p:nvPr>
            <p:ph idx="1"/>
          </p:nvPr>
        </p:nvSpPr>
        <p:spPr/>
        <p:txBody>
          <a:bodyPr>
            <a:normAutofit fontScale="70000" lnSpcReduction="20000"/>
          </a:bodyPr>
          <a:lstStyle/>
          <a:p>
            <a:pPr algn="just"/>
            <a:r>
              <a:rPr lang="pl-PL" dirty="0" smtClean="0"/>
              <a:t>1. </a:t>
            </a:r>
            <a:r>
              <a:rPr lang="pl-PL" b="1" dirty="0" smtClean="0">
                <a:solidFill>
                  <a:schemeClr val="accent1"/>
                </a:solidFill>
              </a:rPr>
              <a:t>SZKOŁA KLASYCZNA (1880-1924) </a:t>
            </a:r>
            <a:r>
              <a:rPr lang="pl-PL" dirty="0" smtClean="0"/>
              <a:t>- kierunek naukowego zarządzania (1880-1915), - kierunek administracyjny (1916-1924)</a:t>
            </a:r>
          </a:p>
          <a:p>
            <a:pPr algn="just"/>
            <a:r>
              <a:rPr lang="pl-PL" dirty="0" smtClean="0"/>
              <a:t> 2. </a:t>
            </a:r>
            <a:r>
              <a:rPr lang="pl-PL" b="1" dirty="0" smtClean="0">
                <a:solidFill>
                  <a:schemeClr val="accent1"/>
                </a:solidFill>
              </a:rPr>
              <a:t>SZKOŁA BEHAWIORALNA (1924 do chwili obecnej) </a:t>
            </a:r>
            <a:r>
              <a:rPr lang="pl-PL" dirty="0" smtClean="0"/>
              <a:t>- ruch stosunków międzyludzkich – </a:t>
            </a:r>
            <a:r>
              <a:rPr lang="pl-PL" dirty="0" err="1" smtClean="0"/>
              <a:t>human</a:t>
            </a:r>
            <a:r>
              <a:rPr lang="pl-PL" dirty="0" smtClean="0"/>
              <a:t> </a:t>
            </a:r>
            <a:r>
              <a:rPr lang="pl-PL" dirty="0" err="1" smtClean="0"/>
              <a:t>relations</a:t>
            </a:r>
            <a:r>
              <a:rPr lang="pl-PL" dirty="0" smtClean="0"/>
              <a:t> – 1924-1939 - kierunek behawioralny – zachowań organizacyjnych – lata ’40 - ‘50 </a:t>
            </a:r>
          </a:p>
          <a:p>
            <a:pPr algn="just"/>
            <a:r>
              <a:rPr lang="pl-PL" dirty="0" smtClean="0"/>
              <a:t>3. </a:t>
            </a:r>
            <a:r>
              <a:rPr lang="pl-PL" b="1" dirty="0" smtClean="0">
                <a:solidFill>
                  <a:schemeClr val="accent1"/>
                </a:solidFill>
              </a:rPr>
              <a:t>SZKOŁA ILOŚCIOWA (od 1941/42 do chwili obecnej)</a:t>
            </a:r>
            <a:r>
              <a:rPr lang="pl-PL" dirty="0" smtClean="0"/>
              <a:t> - kierunek badań operacyjnych od 1941 - kierunek teorii decyzji od końca lat ’40 </a:t>
            </a:r>
          </a:p>
          <a:p>
            <a:pPr algn="just"/>
            <a:r>
              <a:rPr lang="pl-PL" dirty="0" smtClean="0"/>
              <a:t>4. </a:t>
            </a:r>
            <a:r>
              <a:rPr lang="pl-PL" b="1" dirty="0" smtClean="0">
                <a:solidFill>
                  <a:schemeClr val="accent1"/>
                </a:solidFill>
              </a:rPr>
              <a:t>SZKOŁA SYSTEMÓW SPOŁECZNYCH </a:t>
            </a:r>
            <a:r>
              <a:rPr lang="pl-PL" dirty="0" smtClean="0"/>
              <a:t>– sporne początek w latach ’40 lub ’50</a:t>
            </a:r>
          </a:p>
          <a:p>
            <a:pPr algn="just"/>
            <a:r>
              <a:rPr lang="pl-PL" dirty="0" smtClean="0"/>
              <a:t> 5. </a:t>
            </a:r>
            <a:r>
              <a:rPr lang="pl-PL" b="1" dirty="0" smtClean="0">
                <a:solidFill>
                  <a:schemeClr val="accent1"/>
                </a:solidFill>
              </a:rPr>
              <a:t>SZKOŁA NEOKLASYCZNA </a:t>
            </a:r>
            <a:r>
              <a:rPr lang="pl-PL" dirty="0" smtClean="0"/>
              <a:t>– druga połowa lat ’60 do chwili obecnej – nazywana szkołą empiryczną lub mianem integrującego podejścia sytuacyjnego</a:t>
            </a:r>
          </a:p>
          <a:p>
            <a:endParaRPr lang="pl-PL"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solidFill>
                  <a:srgbClr val="FF0000"/>
                </a:solidFill>
              </a:rPr>
              <a:t>Metody badań zjawisk organizacyjnych</a:t>
            </a:r>
            <a:endParaRPr lang="pl-PL" dirty="0">
              <a:solidFill>
                <a:srgbClr val="FF0000"/>
              </a:solidFill>
            </a:endParaRPr>
          </a:p>
        </p:txBody>
      </p:sp>
      <p:sp>
        <p:nvSpPr>
          <p:cNvPr id="3" name="Symbol zastępczy zawartości 2"/>
          <p:cNvSpPr>
            <a:spLocks noGrp="1"/>
          </p:cNvSpPr>
          <p:nvPr>
            <p:ph idx="1"/>
          </p:nvPr>
        </p:nvSpPr>
        <p:spPr/>
        <p:txBody>
          <a:bodyPr/>
          <a:lstStyle/>
          <a:p>
            <a:pPr algn="just">
              <a:buNone/>
            </a:pPr>
            <a:r>
              <a:rPr lang="pl-PL" sz="2000" dirty="0" smtClean="0"/>
              <a:t>     Metoda badawcza to pewien  </a:t>
            </a:r>
            <a:r>
              <a:rPr lang="pl-PL" sz="2000" dirty="0"/>
              <a:t>ś</a:t>
            </a:r>
            <a:r>
              <a:rPr lang="pl-PL" sz="2000" dirty="0" smtClean="0"/>
              <a:t>wiadomy sposób postępowania zmierzającego do osiągnięcia zamierzonego celu, przy czym o doborze zespołu czynności i środków decyduje założenie badawcze</a:t>
            </a:r>
          </a:p>
          <a:p>
            <a:pPr algn="just">
              <a:buNone/>
            </a:pPr>
            <a:endParaRPr lang="pl-PL" sz="2000" dirty="0"/>
          </a:p>
          <a:p>
            <a:pPr algn="just">
              <a:buNone/>
            </a:pPr>
            <a:endParaRPr lang="pl-PL" sz="2000" dirty="0" smtClean="0"/>
          </a:p>
          <a:p>
            <a:pPr algn="just">
              <a:buNone/>
            </a:pPr>
            <a:r>
              <a:rPr lang="pl-PL" sz="2000" dirty="0" smtClean="0"/>
              <a:t>       nauki dedukcyjne (formalne)                         nauki indukcyjne (empiryczne)</a:t>
            </a:r>
          </a:p>
          <a:p>
            <a:pPr algn="just">
              <a:buNone/>
            </a:pPr>
            <a:r>
              <a:rPr lang="pl-PL" sz="2000" dirty="0"/>
              <a:t> </a:t>
            </a:r>
            <a:r>
              <a:rPr lang="pl-PL" sz="2000" dirty="0" smtClean="0"/>
              <a:t>                 rozumowanie                                                    doświadczenie</a:t>
            </a:r>
          </a:p>
          <a:p>
            <a:pPr algn="just">
              <a:buNone/>
            </a:pPr>
            <a:endParaRPr lang="pl-PL" dirty="0"/>
          </a:p>
        </p:txBody>
      </p:sp>
      <p:cxnSp>
        <p:nvCxnSpPr>
          <p:cNvPr id="5" name="Łącznik prosty ze strzałką 4"/>
          <p:cNvCxnSpPr/>
          <p:nvPr/>
        </p:nvCxnSpPr>
        <p:spPr>
          <a:xfrm rot="10800000" flipV="1">
            <a:off x="2000232" y="2643182"/>
            <a:ext cx="2143140" cy="64294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 name="Łącznik prosty ze strzałką 5"/>
          <p:cNvCxnSpPr/>
          <p:nvPr/>
        </p:nvCxnSpPr>
        <p:spPr>
          <a:xfrm>
            <a:off x="5000628" y="2786058"/>
            <a:ext cx="1571636" cy="5715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solidFill>
                  <a:srgbClr val="FF0000"/>
                </a:solidFill>
              </a:rPr>
              <a:t>Praca w grupach</a:t>
            </a:r>
            <a:endParaRPr lang="pl-PL" dirty="0">
              <a:solidFill>
                <a:srgbClr val="FF0000"/>
              </a:solidFill>
            </a:endParaRPr>
          </a:p>
        </p:txBody>
      </p:sp>
      <p:sp>
        <p:nvSpPr>
          <p:cNvPr id="3" name="Symbol zastępczy zawartości 2"/>
          <p:cNvSpPr>
            <a:spLocks noGrp="1"/>
          </p:cNvSpPr>
          <p:nvPr>
            <p:ph idx="1"/>
          </p:nvPr>
        </p:nvSpPr>
        <p:spPr/>
        <p:txBody>
          <a:bodyPr/>
          <a:lstStyle/>
          <a:p>
            <a:pPr algn="just"/>
            <a:r>
              <a:rPr lang="pl-PL" dirty="0" smtClean="0"/>
              <a:t>Wybierz zjawisko organizacyjne. Spróbuj poddać analizie zbadanie wybranego problemu organizacyjnego</a:t>
            </a:r>
            <a:endParaRPr lang="pl-PL"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solidFill>
                  <a:schemeClr val="tx2">
                    <a:lumMod val="60000"/>
                    <a:lumOff val="40000"/>
                  </a:schemeClr>
                </a:solidFill>
              </a:rPr>
              <a:t>Metody badań zjawisk organizacyjnych</a:t>
            </a:r>
            <a:endParaRPr lang="pl-PL" dirty="0">
              <a:solidFill>
                <a:schemeClr val="tx2">
                  <a:lumMod val="60000"/>
                  <a:lumOff val="40000"/>
                </a:schemeClr>
              </a:solidFill>
            </a:endParaRPr>
          </a:p>
        </p:txBody>
      </p:sp>
      <p:graphicFrame>
        <p:nvGraphicFramePr>
          <p:cNvPr id="4" name="Symbol zastępczy zawartości 3"/>
          <p:cNvGraphicFramePr>
            <a:graphicFrameLocks noGrp="1"/>
          </p:cNvGraphicFramePr>
          <p:nvPr>
            <p:ph idx="1"/>
          </p:nvPr>
        </p:nvGraphicFramePr>
        <p:xfrm>
          <a:off x="0" y="1285860"/>
          <a:ext cx="8658196" cy="5434273"/>
        </p:xfrm>
        <a:graphic>
          <a:graphicData uri="http://schemas.openxmlformats.org/drawingml/2006/table">
            <a:tbl>
              <a:tblPr firstRow="1" bandRow="1">
                <a:tableStyleId>{21E4AEA4-8DFA-4A89-87EB-49C32662AFE0}</a:tableStyleId>
              </a:tblPr>
              <a:tblGrid>
                <a:gridCol w="1247600"/>
                <a:gridCol w="7410596"/>
              </a:tblGrid>
              <a:tr h="428628">
                <a:tc>
                  <a:txBody>
                    <a:bodyPr/>
                    <a:lstStyle/>
                    <a:p>
                      <a:pPr algn="ctr"/>
                      <a:r>
                        <a:rPr lang="pl-PL" dirty="0" smtClean="0"/>
                        <a:t>Metoda</a:t>
                      </a:r>
                      <a:endParaRPr lang="pl-PL" dirty="0"/>
                    </a:p>
                  </a:txBody>
                  <a:tcPr/>
                </a:tc>
                <a:tc>
                  <a:txBody>
                    <a:bodyPr/>
                    <a:lstStyle/>
                    <a:p>
                      <a:pPr algn="ctr"/>
                      <a:r>
                        <a:rPr lang="pl-PL" dirty="0" smtClean="0"/>
                        <a:t>Opis</a:t>
                      </a:r>
                      <a:endParaRPr lang="pl-PL" dirty="0"/>
                    </a:p>
                  </a:txBody>
                  <a:tcPr/>
                </a:tc>
              </a:tr>
              <a:tr h="1203669">
                <a:tc>
                  <a:txBody>
                    <a:bodyPr/>
                    <a:lstStyle/>
                    <a:p>
                      <a:r>
                        <a:rPr lang="pl-PL" dirty="0" smtClean="0">
                          <a:solidFill>
                            <a:schemeClr val="accent4">
                              <a:lumMod val="75000"/>
                            </a:schemeClr>
                          </a:solidFill>
                        </a:rPr>
                        <a:t>Pierwsza</a:t>
                      </a:r>
                      <a:endParaRPr lang="pl-PL" dirty="0">
                        <a:solidFill>
                          <a:schemeClr val="accent4">
                            <a:lumMod val="75000"/>
                          </a:schemeClr>
                        </a:solidFill>
                      </a:endParaRPr>
                    </a:p>
                  </a:txBody>
                  <a:tcPr/>
                </a:tc>
                <a:tc>
                  <a:txBody>
                    <a:bodyPr/>
                    <a:lstStyle/>
                    <a:p>
                      <a:r>
                        <a:rPr lang="pl-PL" sz="1200" dirty="0" smtClean="0"/>
                        <a:t>Najbardziej prymitywna, stosowana w okresie przednaukowym. Etapy:</a:t>
                      </a:r>
                    </a:p>
                    <a:p>
                      <a:pPr marL="342900" indent="-342900">
                        <a:buAutoNum type="arabicParenR"/>
                      </a:pPr>
                      <a:r>
                        <a:rPr lang="pl-PL" sz="1200" baseline="0" dirty="0" smtClean="0"/>
                        <a:t>Przeprowadzenie doświadczenia życiowego, </a:t>
                      </a:r>
                    </a:p>
                    <a:p>
                      <a:pPr marL="342900" indent="-342900">
                        <a:buAutoNum type="arabicParenR"/>
                      </a:pPr>
                      <a:r>
                        <a:rPr lang="pl-PL" sz="1200" dirty="0" smtClean="0"/>
                        <a:t>Intuicyjne wyprowadzenie hipotezy</a:t>
                      </a:r>
                    </a:p>
                    <a:p>
                      <a:pPr marL="342900" indent="-342900">
                        <a:buAutoNum type="arabicParenR"/>
                      </a:pPr>
                      <a:r>
                        <a:rPr lang="pl-PL" sz="1200" dirty="0" smtClean="0"/>
                        <a:t>Ich zweryfikowanie</a:t>
                      </a:r>
                      <a:r>
                        <a:rPr lang="pl-PL" sz="1200" baseline="0" dirty="0" smtClean="0"/>
                        <a:t> w drodze zastosowania wytycznych,</a:t>
                      </a:r>
                    </a:p>
                    <a:p>
                      <a:pPr marL="342900" indent="-342900">
                        <a:buAutoNum type="arabicParenR"/>
                      </a:pPr>
                      <a:r>
                        <a:rPr lang="pl-PL" sz="1200" baseline="0" dirty="0" smtClean="0"/>
                        <a:t>Możliwość wypowiadania twierdzeń ogólnych o charakterze teoretycznym</a:t>
                      </a:r>
                    </a:p>
                    <a:p>
                      <a:pPr marL="342900" indent="-342900">
                        <a:buAutoNum type="arabicParenR"/>
                      </a:pPr>
                      <a:endParaRPr lang="pl-PL" sz="1200" dirty="0"/>
                    </a:p>
                  </a:txBody>
                  <a:tcPr/>
                </a:tc>
              </a:tr>
              <a:tr h="1018489">
                <a:tc>
                  <a:txBody>
                    <a:bodyPr/>
                    <a:lstStyle/>
                    <a:p>
                      <a:r>
                        <a:rPr lang="pl-PL" dirty="0" smtClean="0">
                          <a:solidFill>
                            <a:schemeClr val="accent4">
                              <a:lumMod val="75000"/>
                            </a:schemeClr>
                          </a:solidFill>
                        </a:rPr>
                        <a:t>Druga</a:t>
                      </a:r>
                      <a:endParaRPr lang="pl-PL" dirty="0">
                        <a:solidFill>
                          <a:schemeClr val="accent4">
                            <a:lumMod val="75000"/>
                          </a:schemeClr>
                        </a:solidFill>
                      </a:endParaRPr>
                    </a:p>
                  </a:txBody>
                  <a:tcPr/>
                </a:tc>
                <a:tc>
                  <a:txBody>
                    <a:bodyPr/>
                    <a:lstStyle/>
                    <a:p>
                      <a:pPr marL="342900" indent="-342900">
                        <a:buAutoNum type="arabicParenR"/>
                      </a:pPr>
                      <a:r>
                        <a:rPr lang="pl-PL" sz="1200" baseline="0" dirty="0" smtClean="0"/>
                        <a:t>Intuicyjne doświadczenie ogólne wynikające z ludowych baśni, zabytków, piśmiennictwa</a:t>
                      </a:r>
                    </a:p>
                    <a:p>
                      <a:pPr marL="342900" indent="-342900">
                        <a:buAutoNum type="arabicParenR"/>
                      </a:pPr>
                      <a:r>
                        <a:rPr lang="pl-PL" sz="1200" baseline="0" dirty="0" smtClean="0"/>
                        <a:t>„mądrości ludowe” wymagają kontroli; proces zmierza w kierunku uogólnienia lub </a:t>
                      </a:r>
                      <a:r>
                        <a:rPr lang="pl-PL" sz="1200" baseline="0" dirty="0" err="1" smtClean="0"/>
                        <a:t>uoszczogółowienia</a:t>
                      </a:r>
                      <a:endParaRPr lang="pl-PL" sz="1200" baseline="0" dirty="0" smtClean="0"/>
                    </a:p>
                    <a:p>
                      <a:pPr marL="342900" indent="-342900">
                        <a:buAutoNum type="arabicParenR"/>
                      </a:pPr>
                      <a:r>
                        <a:rPr lang="pl-PL" sz="1200" baseline="0" dirty="0" smtClean="0"/>
                        <a:t>Formułowanie antynomicznych wytycznych działania wymagających weryfikacji</a:t>
                      </a:r>
                    </a:p>
                    <a:p>
                      <a:pPr marL="342900" indent="-342900">
                        <a:buAutoNum type="arabicParenR"/>
                      </a:pPr>
                      <a:r>
                        <a:rPr lang="pl-PL" sz="1200" baseline="0" dirty="0" smtClean="0"/>
                        <a:t>Ostateczne przyjęcie zbioru ogólnych twierdzeń</a:t>
                      </a:r>
                    </a:p>
                    <a:p>
                      <a:pPr marL="342900" indent="-342900">
                        <a:buAutoNum type="arabicParenR"/>
                      </a:pPr>
                      <a:endParaRPr lang="pl-PL" sz="1200" dirty="0"/>
                    </a:p>
                  </a:txBody>
                  <a:tcPr/>
                </a:tc>
              </a:tr>
              <a:tr h="1018489">
                <a:tc>
                  <a:txBody>
                    <a:bodyPr/>
                    <a:lstStyle/>
                    <a:p>
                      <a:r>
                        <a:rPr lang="pl-PL" dirty="0" smtClean="0">
                          <a:solidFill>
                            <a:schemeClr val="accent4">
                              <a:lumMod val="75000"/>
                            </a:schemeClr>
                          </a:solidFill>
                        </a:rPr>
                        <a:t>Trzecia</a:t>
                      </a:r>
                      <a:endParaRPr lang="pl-PL" dirty="0">
                        <a:solidFill>
                          <a:schemeClr val="accent4">
                            <a:lumMod val="75000"/>
                          </a:schemeClr>
                        </a:solidFill>
                      </a:endParaRPr>
                    </a:p>
                  </a:txBody>
                  <a:tcPr/>
                </a:tc>
                <a:tc>
                  <a:txBody>
                    <a:bodyPr/>
                    <a:lstStyle/>
                    <a:p>
                      <a:r>
                        <a:rPr lang="pl-PL" sz="1200" dirty="0" smtClean="0"/>
                        <a:t>Służy</a:t>
                      </a:r>
                      <a:r>
                        <a:rPr lang="pl-PL" sz="1200" baseline="0" dirty="0" smtClean="0"/>
                        <a:t> obserwacja rzeczywistej pracy lub funkcjonowania organizacji J. Zieleniewskiego. Etapy:</a:t>
                      </a:r>
                    </a:p>
                    <a:p>
                      <a:r>
                        <a:rPr lang="pl-PL" sz="1200" baseline="0" dirty="0" smtClean="0"/>
                        <a:t>1) Badanie rzeczywistej pracy 2) hipoteza uogólniająca jej wyniki przy wykorzystaniu dyscyplin pomocniczych, 3) podawanie weryfikacji przez zastosowaniu w wybranych organizacjach 4) analizowanie twierdzeń w obrębie nauk praktycznych i ich następnie uogólnienie 5) obserwacja praktycznego funkcjonowania hipotez w instytucjach 6) sformułowania ostatecznych twierdzeń na gruncie organizacji i zarządzania</a:t>
                      </a:r>
                      <a:endParaRPr lang="pl-PL" sz="1200" dirty="0"/>
                    </a:p>
                  </a:txBody>
                  <a:tcPr/>
                </a:tc>
              </a:tr>
              <a:tr h="1018489">
                <a:tc>
                  <a:txBody>
                    <a:bodyPr/>
                    <a:lstStyle/>
                    <a:p>
                      <a:r>
                        <a:rPr lang="pl-PL" dirty="0" smtClean="0">
                          <a:solidFill>
                            <a:schemeClr val="accent4">
                              <a:lumMod val="75000"/>
                            </a:schemeClr>
                          </a:solidFill>
                        </a:rPr>
                        <a:t>Czwarta</a:t>
                      </a:r>
                      <a:endParaRPr lang="pl-PL" dirty="0">
                        <a:solidFill>
                          <a:schemeClr val="accent4">
                            <a:lumMod val="75000"/>
                          </a:schemeClr>
                        </a:solidFill>
                      </a:endParaRPr>
                    </a:p>
                  </a:txBody>
                  <a:tcPr/>
                </a:tc>
                <a:tc>
                  <a:txBody>
                    <a:bodyPr/>
                    <a:lstStyle/>
                    <a:p>
                      <a:r>
                        <a:rPr lang="pl-PL" sz="1200" dirty="0" smtClean="0"/>
                        <a:t>Najbardziej unaukowiona</a:t>
                      </a:r>
                      <a:r>
                        <a:rPr lang="pl-PL" sz="1200" baseline="0" dirty="0" smtClean="0"/>
                        <a:t>. Etapy:</a:t>
                      </a:r>
                    </a:p>
                    <a:p>
                      <a:r>
                        <a:rPr lang="pl-PL" sz="1200" baseline="0" dirty="0" smtClean="0"/>
                        <a:t>1) Badacz dokonuje wyboru konkretnych indywidualnych przypadków uznanych za najbardziej typowe 2) Poddaje się je obserwacji  3) W wyniku obserwacji powstają ogólne hipotezy 4) Poddawanie weryfikacji w kontrolowanych warunkach empirycznych lub w eksperymencie społeczny 5) Weryfikacja wtórna w kilku rodzajach instytucji 6) Ostateczny wynik pozwala na sformułowanie twierdzenia naukowego</a:t>
                      </a:r>
                      <a:endParaRPr lang="pl-PL" sz="1200" dirty="0"/>
                    </a:p>
                  </a:txBody>
                  <a:tcPr/>
                </a:tc>
              </a:tr>
              <a:tr h="746509">
                <a:tc>
                  <a:txBody>
                    <a:bodyPr/>
                    <a:lstStyle/>
                    <a:p>
                      <a:r>
                        <a:rPr lang="pl-PL" dirty="0" smtClean="0">
                          <a:solidFill>
                            <a:schemeClr val="accent4">
                              <a:lumMod val="75000"/>
                            </a:schemeClr>
                          </a:solidFill>
                        </a:rPr>
                        <a:t>Piąta</a:t>
                      </a:r>
                      <a:endParaRPr lang="pl-PL" dirty="0">
                        <a:solidFill>
                          <a:schemeClr val="accent4">
                            <a:lumMod val="75000"/>
                          </a:schemeClr>
                        </a:solidFill>
                      </a:endParaRPr>
                    </a:p>
                  </a:txBody>
                  <a:tcPr/>
                </a:tc>
                <a:tc>
                  <a:txBody>
                    <a:bodyPr/>
                    <a:lstStyle/>
                    <a:p>
                      <a:r>
                        <a:rPr lang="pl-PL" sz="1200" dirty="0" smtClean="0"/>
                        <a:t>1)</a:t>
                      </a:r>
                      <a:r>
                        <a:rPr lang="pl-PL" sz="1200" baseline="0" dirty="0" smtClean="0"/>
                        <a:t> Intuicyjne uogólnienie problemu i intuicyjne przyjęcie twierdzenia  2) Dedukcyjne wprowadzenie hipotezy 3) Poddawanie weryfikacji tej hipotezy w kilku rodzajach instytucji  4) W razie ich niesprzeczności z twierdzeniami ogólnej teorii przekształcone w ogólne twierdzenia nauki</a:t>
                      </a:r>
                      <a:endParaRPr lang="pl-PL" sz="1200" dirty="0"/>
                    </a:p>
                  </a:txBody>
                  <a:tcPr/>
                </a:tc>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smtClean="0"/>
              <a:t>Lieratura</a:t>
            </a:r>
            <a:endParaRPr lang="pl-PL" dirty="0"/>
          </a:p>
        </p:txBody>
      </p:sp>
      <p:sp>
        <p:nvSpPr>
          <p:cNvPr id="3" name="Symbol zastępczy zawartości 2"/>
          <p:cNvSpPr>
            <a:spLocks noGrp="1"/>
          </p:cNvSpPr>
          <p:nvPr>
            <p:ph idx="1"/>
          </p:nvPr>
        </p:nvSpPr>
        <p:spPr/>
        <p:txBody>
          <a:bodyPr/>
          <a:lstStyle/>
          <a:p>
            <a:r>
              <a:rPr lang="pl-PL" b="1" dirty="0" smtClean="0"/>
              <a:t>A. </a:t>
            </a:r>
            <a:r>
              <a:rPr lang="pl-PL" b="1" dirty="0" err="1" smtClean="0"/>
              <a:t>Chrisidu-Budnik</a:t>
            </a:r>
            <a:r>
              <a:rPr lang="pl-PL" b="1" dirty="0" smtClean="0"/>
              <a:t>, J. Korczak, A. Pakuła, J. </a:t>
            </a:r>
            <a:r>
              <a:rPr lang="pl-PL" b="1" dirty="0" err="1" smtClean="0"/>
              <a:t>Supernat</a:t>
            </a:r>
            <a:r>
              <a:rPr lang="pl-PL" b="1" smtClean="0"/>
              <a:t>, </a:t>
            </a:r>
            <a:r>
              <a:rPr lang="pl-PL" b="1" i="1" smtClean="0"/>
              <a:t>Nauka organizacji i zarządzania</a:t>
            </a:r>
            <a:r>
              <a:rPr lang="pl-PL" b="1" smtClean="0"/>
              <a:t>, Kolonia Limited, 2005</a:t>
            </a:r>
            <a:endParaRPr lang="pl-PL" smtClean="0"/>
          </a:p>
          <a:p>
            <a:endParaRPr lang="pl-PL"/>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Link do zdjęć</a:t>
            </a:r>
            <a:endParaRPr lang="pl-PL" dirty="0"/>
          </a:p>
        </p:txBody>
      </p:sp>
      <p:sp>
        <p:nvSpPr>
          <p:cNvPr id="3" name="Symbol zastępczy zawartości 2"/>
          <p:cNvSpPr>
            <a:spLocks noGrp="1"/>
          </p:cNvSpPr>
          <p:nvPr>
            <p:ph idx="1"/>
          </p:nvPr>
        </p:nvSpPr>
        <p:spPr/>
        <p:txBody>
          <a:bodyPr/>
          <a:lstStyle/>
          <a:p>
            <a:endParaRPr lang="pl-PL" dirty="0" smtClean="0"/>
          </a:p>
          <a:p>
            <a:endParaRPr lang="pl-PL" dirty="0" smtClean="0"/>
          </a:p>
          <a:p>
            <a:endParaRPr lang="pl-PL" dirty="0"/>
          </a:p>
        </p:txBody>
      </p:sp>
      <p:sp>
        <p:nvSpPr>
          <p:cNvPr id="4" name="Prostokąt 3"/>
          <p:cNvSpPr/>
          <p:nvPr/>
        </p:nvSpPr>
        <p:spPr>
          <a:xfrm>
            <a:off x="571472" y="1500175"/>
            <a:ext cx="8001056" cy="4462760"/>
          </a:xfrm>
          <a:prstGeom prst="rect">
            <a:avLst/>
          </a:prstGeom>
        </p:spPr>
        <p:txBody>
          <a:bodyPr wrap="square">
            <a:spAutoFit/>
          </a:bodyPr>
          <a:lstStyle/>
          <a:p>
            <a:r>
              <a:rPr lang="pl-PL" sz="1400" dirty="0" smtClean="0"/>
              <a:t>https://www.google.com/search?q=Edwin+Hauswald&amp;client=firefox-b-d&amp;tbm=isch&amp;source=iu&amp;ictx=1&amp;fir=BVEYJhuiVUdSkM%253A%252C0xJOUy6svD0O0M%252C%252Fg%252F11b6bpl6p8&amp;vet=1&amp;usg=AI4_-kTbh6OkdBGhKpc51cNxEOJ3sAJYXQ&amp;sa=X&amp;ved=2ahUKEwjQq5COupblAhVNxKYKHSQMB2gQ_B0wE3oECAoQAw#imgrc=BVEYJhuiVUdSkM:&amp;</a:t>
            </a:r>
            <a:r>
              <a:rPr lang="pl-PL" sz="1400" dirty="0" smtClean="0"/>
              <a:t>vet=1</a:t>
            </a:r>
          </a:p>
          <a:p>
            <a:r>
              <a:rPr lang="pl-PL" sz="1400" dirty="0" smtClean="0"/>
              <a:t>https</a:t>
            </a:r>
            <a:r>
              <a:rPr lang="pl-PL" sz="1400" dirty="0" smtClean="0"/>
              <a:t>://www.google.com/search?q=zygmunt+rytel&amp;tbm=isch&amp;source=iu&amp;ictx=1&amp;fir=29L7byoOMfM6QM%253A%252C5v9lB5VAhDWTjM%252C_&amp;vet=1&amp;usg=AI4_-kTtAWAGWFg7vowufEiXddjjZufLyA&amp;sa=X&amp;ved=2ahUKEwjX0du1upblAhV3wMQBHTM-DCAQ9QEwBXoECAcQCQ#imgrc=veaoDpu3EMKfnM:&amp;</a:t>
            </a:r>
            <a:r>
              <a:rPr lang="pl-PL" sz="1400" dirty="0" smtClean="0"/>
              <a:t>vet=1</a:t>
            </a:r>
          </a:p>
          <a:p>
            <a:r>
              <a:rPr lang="pl-PL" sz="1400" dirty="0" smtClean="0"/>
              <a:t>https://www.google.com/search?q=organizacja&amp;client=firefox-b-d&amp;sxsrf=ACYBGNTnn5ExPBx4J8NgTu7vgS_r1eT9yw:1571349151218&amp;source=lnms&amp;tbm=isch&amp;sa=X&amp;ved=0ahUKEwinveffo6TlAhWitIsKHVMJCTcQ_AUIESgB&amp;biw=1408&amp;bih=688#imgrc=iOhJ2iw1N-3b6M</a:t>
            </a:r>
            <a:r>
              <a:rPr lang="pl-PL" sz="1400" dirty="0" smtClean="0"/>
              <a:t>:</a:t>
            </a:r>
          </a:p>
          <a:p>
            <a:r>
              <a:rPr lang="pl-PL" sz="1400" dirty="0" smtClean="0"/>
              <a:t>https://www.google.com/search?q=adamiecki+karol&amp;sxsrf=ACYBGNTUUsia3F9dcF3qpDH4jbHdgqxs4Q:1571349231000&amp;tbm=isch&amp;source=iu&amp;ictx=1&amp;fir=01W2dtDWLH2YiM%253A%252C8aoW8Da9CDHY1M%252C_&amp;vet=1&amp;usg=AI4_-kR_lGRBYk5vsMIUM_Fk4cheV4WrRA&amp;sa=X&amp;ved=2ahUKEwiLiO2FpKTlAhUFtIsKHX7vAjEQ_h0wDHoECAoQBw#imgrc=01W2dtDWLH2YiM</a:t>
            </a:r>
            <a:r>
              <a:rPr lang="pl-PL" sz="1400" dirty="0" smtClean="0"/>
              <a:t>:</a:t>
            </a:r>
          </a:p>
          <a:p>
            <a:r>
              <a:rPr lang="pl-PL" sz="1400" dirty="0" smtClean="0"/>
              <a:t>https://www.google.com/search?q=zygmunt+rytel&amp;sxsrf=ACYBGNSca65RdStzSWDVSXnSWTsLRK4bVg:1571349282098&amp;source=lnms&amp;tbm=isch&amp;sa=X&amp;ved=0ahUKEwiw4puepKTlAhURtYsKHX0WD1YQ_AUIEigC&amp;biw=1408&amp;bih=688#imgrc=veaoDpu3EMKfnM</a:t>
            </a:r>
            <a:r>
              <a:rPr lang="pl-PL" dirty="0" smtClean="0"/>
              <a:t>:</a:t>
            </a:r>
            <a:endParaRPr lang="pl-PL"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solidFill>
                  <a:srgbClr val="FF0000"/>
                </a:solidFill>
              </a:rPr>
              <a:t>Szkoła ilościowa </a:t>
            </a:r>
            <a:endParaRPr lang="pl-PL" b="1" dirty="0">
              <a:solidFill>
                <a:srgbClr val="FF0000"/>
              </a:solidFill>
            </a:endParaRPr>
          </a:p>
        </p:txBody>
      </p:sp>
      <p:sp>
        <p:nvSpPr>
          <p:cNvPr id="3" name="Symbol zastępczy zawartości 2"/>
          <p:cNvSpPr>
            <a:spLocks noGrp="1"/>
          </p:cNvSpPr>
          <p:nvPr>
            <p:ph idx="1"/>
          </p:nvPr>
        </p:nvSpPr>
        <p:spPr/>
        <p:txBody>
          <a:bodyPr>
            <a:normAutofit fontScale="85000" lnSpcReduction="10000"/>
          </a:bodyPr>
          <a:lstStyle/>
          <a:p>
            <a:pPr algn="just"/>
            <a:r>
              <a:rPr lang="pl-PL" dirty="0" smtClean="0"/>
              <a:t>Szkoła ilościowa powstała po II wojnie światowej</a:t>
            </a:r>
          </a:p>
          <a:p>
            <a:pPr algn="just"/>
            <a:r>
              <a:rPr lang="pl-PL" dirty="0" smtClean="0"/>
              <a:t>Spostrzeżono, że modele matematyczne i stymulacja stosowane w Wielkiej Brytanii i Stanach Zjednoczonych przez tzw. Grupy badawcze mogą posłużyć nie tylko dla rozwiązywania problemów wojennych ale również mogą być stosowane dla rozwiązywania problemów organizacyjnych, nawet w złożonych przedsiębiorstwach. </a:t>
            </a:r>
          </a:p>
          <a:p>
            <a:pPr algn="just"/>
            <a:r>
              <a:rPr lang="pl-PL" dirty="0"/>
              <a:t> </a:t>
            </a:r>
            <a:r>
              <a:rPr lang="pl-PL" dirty="0" smtClean="0"/>
              <a:t>Swoimi badaniami szkoła ta nawiązywała w sposób bardzo wyraźny do szkoły naukowego zarządzania</a:t>
            </a:r>
          </a:p>
          <a:p>
            <a:pPr>
              <a:buNone/>
            </a:pPr>
            <a:endParaRPr lang="pl-PL" dirty="0" smtClean="0"/>
          </a:p>
          <a:p>
            <a:pPr>
              <a:buNone/>
            </a:pPr>
            <a:endParaRPr lang="pl-PL" dirty="0" smtClean="0"/>
          </a:p>
          <a:p>
            <a:pPr>
              <a:buFont typeface="Wingdings" pitchFamily="2" charset="2"/>
              <a:buChar char="ü"/>
            </a:pPr>
            <a:endParaRPr lang="pl-PL"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solidFill>
                  <a:schemeClr val="accent2">
                    <a:lumMod val="75000"/>
                  </a:schemeClr>
                </a:solidFill>
              </a:rPr>
              <a:t>Naukowe zarządzanie a szkoła ilościowa</a:t>
            </a:r>
            <a:endParaRPr lang="pl-PL" b="1" dirty="0">
              <a:solidFill>
                <a:schemeClr val="accent2">
                  <a:lumMod val="75000"/>
                </a:schemeClr>
              </a:solidFill>
            </a:endParaRPr>
          </a:p>
        </p:txBody>
      </p:sp>
      <p:graphicFrame>
        <p:nvGraphicFramePr>
          <p:cNvPr id="4" name="Symbol zastępczy zawartości 3"/>
          <p:cNvGraphicFramePr>
            <a:graphicFrameLocks noGrp="1"/>
          </p:cNvGraphicFramePr>
          <p:nvPr>
            <p:ph idx="1"/>
          </p:nvPr>
        </p:nvGraphicFramePr>
        <p:xfrm>
          <a:off x="457200" y="1600200"/>
          <a:ext cx="8229600" cy="4546600"/>
        </p:xfrm>
        <a:graphic>
          <a:graphicData uri="http://schemas.openxmlformats.org/drawingml/2006/table">
            <a:tbl>
              <a:tblPr firstRow="1" bandRow="1">
                <a:tableStyleId>{5C22544A-7EE6-4342-B048-85BDC9FD1C3A}</a:tableStyleId>
              </a:tblPr>
              <a:tblGrid>
                <a:gridCol w="4114800"/>
                <a:gridCol w="4114800"/>
              </a:tblGrid>
              <a:tr h="370840">
                <a:tc>
                  <a:txBody>
                    <a:bodyPr/>
                    <a:lstStyle/>
                    <a:p>
                      <a:pPr algn="ctr"/>
                      <a:r>
                        <a:rPr lang="pl-PL" dirty="0" smtClean="0"/>
                        <a:t>TO</a:t>
                      </a:r>
                      <a:r>
                        <a:rPr lang="pl-PL" baseline="0" dirty="0" smtClean="0"/>
                        <a:t> CO ŁĄCZY </a:t>
                      </a:r>
                      <a:endParaRPr lang="pl-PL" dirty="0"/>
                    </a:p>
                  </a:txBody>
                  <a:tcPr/>
                </a:tc>
                <a:tc>
                  <a:txBody>
                    <a:bodyPr/>
                    <a:lstStyle/>
                    <a:p>
                      <a:pPr algn="ctr"/>
                      <a:r>
                        <a:rPr lang="pl-PL" dirty="0" smtClean="0"/>
                        <a:t>TO CO DZIELI</a:t>
                      </a:r>
                      <a:endParaRPr lang="pl-PL" dirty="0"/>
                    </a:p>
                  </a:txBody>
                  <a:tcPr/>
                </a:tc>
              </a:tr>
              <a:tr h="370840">
                <a:tc>
                  <a:txBody>
                    <a:bodyPr/>
                    <a:lstStyle/>
                    <a:p>
                      <a:pPr>
                        <a:buFont typeface="Wingdings" pitchFamily="2" charset="2"/>
                        <a:buChar char="ü"/>
                      </a:pPr>
                      <a:r>
                        <a:rPr lang="pl-PL" sz="1600" dirty="0" smtClean="0"/>
                        <a:t>starania do optymalnego wykonywania zadań i obowiązków, </a:t>
                      </a:r>
                    </a:p>
                    <a:p>
                      <a:pPr>
                        <a:buFont typeface="Wingdings" pitchFamily="2" charset="2"/>
                        <a:buChar char="ü"/>
                      </a:pPr>
                      <a:r>
                        <a:rPr lang="pl-PL" sz="1600" dirty="0" smtClean="0"/>
                        <a:t>dążenie do programowania i standaryzacji czynności,</a:t>
                      </a:r>
                    </a:p>
                    <a:p>
                      <a:endParaRPr lang="pl-PL"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 typeface="Wingdings" pitchFamily="2" charset="2"/>
                        <a:buChar char="ü"/>
                        <a:tabLst/>
                        <a:defRPr/>
                      </a:pPr>
                      <a:r>
                        <a:rPr lang="pl-PL" sz="1600" dirty="0" smtClean="0"/>
                        <a:t>szkoła ilościowa, w przeciwieństwie do naukowego zarządzania, skoncentrowała uwagę  na zadaniach poznawczych związanych z przetwarzaniem informacji, podstawowe narzędzie to komputer a nie stoper,</a:t>
                      </a:r>
                    </a:p>
                    <a:p>
                      <a:endParaRPr lang="pl-PL" sz="1600" dirty="0"/>
                    </a:p>
                  </a:txBody>
                  <a:tcPr/>
                </a:tc>
              </a:tr>
              <a:tr h="370840">
                <a:tc>
                  <a:txBody>
                    <a:bodyPr/>
                    <a:lstStyle/>
                    <a:p>
                      <a:pPr>
                        <a:buFont typeface="Wingdings" pitchFamily="2" charset="2"/>
                        <a:buChar char="ü"/>
                      </a:pPr>
                      <a:r>
                        <a:rPr lang="pl-PL" sz="1600" dirty="0" smtClean="0"/>
                        <a:t>wykorzystanie analitycznych</a:t>
                      </a:r>
                      <a:r>
                        <a:rPr lang="pl-PL" sz="1600" baseline="0" dirty="0" smtClean="0"/>
                        <a:t> sposobów w celu dekompozycji złożonych problemów na części składowe (operacje), które następnie zostają ułożone w uporządkowany sposób</a:t>
                      </a:r>
                      <a:endParaRPr lang="pl-PL" sz="1600" dirty="0"/>
                    </a:p>
                  </a:txBody>
                  <a:tcPr/>
                </a:tc>
                <a:tc>
                  <a:txBody>
                    <a:bodyPr/>
                    <a:lstStyle/>
                    <a:p>
                      <a:endParaRPr lang="pl-PL" sz="1600" dirty="0"/>
                    </a:p>
                  </a:txBody>
                  <a:tcPr/>
                </a:tc>
              </a:tr>
              <a:tr h="370840">
                <a:tc>
                  <a:txBody>
                    <a:bodyPr/>
                    <a:lstStyle/>
                    <a:p>
                      <a:pPr>
                        <a:buFont typeface="Wingdings" pitchFamily="2" charset="2"/>
                        <a:buChar char="ü"/>
                      </a:pPr>
                      <a:r>
                        <a:rPr lang="pl-PL" sz="1600" dirty="0" smtClean="0"/>
                        <a:t>zorientowanie na podejmowanie poprawnych decyzji pod względem analitycznym,</a:t>
                      </a:r>
                      <a:r>
                        <a:rPr lang="pl-PL" sz="1600" baseline="0" dirty="0" smtClean="0"/>
                        <a:t> dążąc do realizacji tego celu następuje odbieranie prawa do podejmowania decyzji tym, którzy czynili to wcześniej  (zastąpienie maszynami każdej funkcji w organizacji- Simon)</a:t>
                      </a:r>
                      <a:endParaRPr lang="pl-PL" sz="1600" dirty="0"/>
                    </a:p>
                  </a:txBody>
                  <a:tcPr/>
                </a:tc>
                <a:tc>
                  <a:txBody>
                    <a:bodyPr/>
                    <a:lstStyle/>
                    <a:p>
                      <a:pPr>
                        <a:buFont typeface="Wingdings" pitchFamily="2" charset="2"/>
                        <a:buChar char="ü"/>
                      </a:pPr>
                      <a:r>
                        <a:rPr lang="pl-PL" sz="1600" dirty="0" smtClean="0"/>
                        <a:t>brak orientacji na motywowanie ludzi – celem podejmowanie jakościowo jak</a:t>
                      </a:r>
                      <a:r>
                        <a:rPr lang="pl-PL" sz="1600" baseline="0" dirty="0" smtClean="0"/>
                        <a:t> najlepszych decyzji</a:t>
                      </a:r>
                      <a:endParaRPr lang="pl-PL" sz="1600" dirty="0"/>
                    </a:p>
                  </a:txBody>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solidFill>
                  <a:srgbClr val="FF0000"/>
                </a:solidFill>
              </a:rPr>
              <a:t>Szkoła ilościowa</a:t>
            </a:r>
            <a:endParaRPr lang="pl-PL" b="1" dirty="0">
              <a:solidFill>
                <a:srgbClr val="FF0000"/>
              </a:solidFill>
            </a:endParaRPr>
          </a:p>
        </p:txBody>
      </p:sp>
      <p:graphicFrame>
        <p:nvGraphicFramePr>
          <p:cNvPr id="6" name="Symbol zastępczy zawartości 5"/>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solidFill>
                  <a:schemeClr val="accent2">
                    <a:lumMod val="75000"/>
                  </a:schemeClr>
                </a:solidFill>
              </a:rPr>
              <a:t>Szkoła systemów społecznych</a:t>
            </a:r>
            <a:endParaRPr lang="pl-PL" b="1" dirty="0">
              <a:solidFill>
                <a:schemeClr val="accent2">
                  <a:lumMod val="75000"/>
                </a:schemeClr>
              </a:solidFill>
            </a:endParaRPr>
          </a:p>
        </p:txBody>
      </p:sp>
      <p:sp>
        <p:nvSpPr>
          <p:cNvPr id="3" name="Symbol zastępczy zawartości 2"/>
          <p:cNvSpPr>
            <a:spLocks noGrp="1"/>
          </p:cNvSpPr>
          <p:nvPr>
            <p:ph idx="1"/>
          </p:nvPr>
        </p:nvSpPr>
        <p:spPr/>
        <p:txBody>
          <a:bodyPr>
            <a:normAutofit fontScale="55000" lnSpcReduction="20000"/>
          </a:bodyPr>
          <a:lstStyle/>
          <a:p>
            <a:pPr algn="just"/>
            <a:r>
              <a:rPr lang="pl-PL" b="1" dirty="0" smtClean="0">
                <a:hlinkClick r:id="rId2" tooltip="Podejście systemowe"/>
              </a:rPr>
              <a:t>Podejście systemowe</a:t>
            </a:r>
            <a:r>
              <a:rPr lang="pl-PL" dirty="0" smtClean="0"/>
              <a:t> zostało zapoczątkowane przez Ludwiga von </a:t>
            </a:r>
            <a:r>
              <a:rPr lang="pl-PL" dirty="0" err="1" smtClean="0"/>
              <a:t>Bertalanffy'ego</a:t>
            </a:r>
            <a:r>
              <a:rPr lang="pl-PL" dirty="0" smtClean="0"/>
              <a:t> - twórcę ogólnej teorii  systemów N. Wienera - twórcę cybernetyki. </a:t>
            </a:r>
          </a:p>
          <a:p>
            <a:pPr algn="just"/>
            <a:r>
              <a:rPr lang="pl-PL" dirty="0" smtClean="0"/>
              <a:t>Polega na traktowaniu obiektów jako systemów otwartych, czyli zbiorów elementów powiązanych w taki sposób, że tworzą one pewną nową całość wyróżniającą się w otoczeniu. </a:t>
            </a:r>
          </a:p>
          <a:p>
            <a:pPr algn="just"/>
            <a:r>
              <a:rPr lang="pl-PL" dirty="0" smtClean="0"/>
              <a:t>System jako zastaw składników, między którymi zachodzą wzajemne stosunki (interakcje), i gdzie każdy składnik podłączony jest z każdym innym bezpośrednio lub pośrednio – wprowadzenie jakąkolwiek zmiany w danym podsystemie to spowoduję ona również zmianę w pozostałych podsystemach. Wszystkie te ujęcia trzeba uznać za wzajemnie się uzupełniające, a nie sprzeczne.</a:t>
            </a:r>
          </a:p>
          <a:p>
            <a:pPr algn="just"/>
            <a:r>
              <a:rPr lang="pl-PL" dirty="0" smtClean="0"/>
              <a:t>Uznanie współdziałania za istotę organizacji prowadzi Barnarda do zajęcia się problemem bodźców oraz sposobów zapewniających odpowiedni poziom współdziałania. Bodźce mogą przybierać różne postaci- materialne lub niematerialne szanse osobiste, pożądane warunki fizyczne itp.,</a:t>
            </a:r>
          </a:p>
          <a:p>
            <a:pPr algn="just"/>
            <a:r>
              <a:rPr lang="pl-PL" dirty="0" smtClean="0"/>
              <a:t>Uruchomienie bodźców powoduje metoda perswazji, mogąca przybrać postać przymusu, racjonalizacji stworzonych możliwości. </a:t>
            </a:r>
          </a:p>
          <a:p>
            <a:endParaRPr lang="pl-PL"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solidFill>
                  <a:srgbClr val="FF0000"/>
                </a:solidFill>
              </a:rPr>
              <a:t>Koncepcja Simona </a:t>
            </a:r>
            <a:endParaRPr lang="pl-PL" dirty="0">
              <a:solidFill>
                <a:srgbClr val="FF0000"/>
              </a:solidFill>
            </a:endParaRPr>
          </a:p>
        </p:txBody>
      </p:sp>
      <p:sp>
        <p:nvSpPr>
          <p:cNvPr id="3" name="Symbol zastępczy zawartości 2"/>
          <p:cNvSpPr>
            <a:spLocks noGrp="1"/>
          </p:cNvSpPr>
          <p:nvPr>
            <p:ph idx="1"/>
          </p:nvPr>
        </p:nvSpPr>
        <p:spPr/>
        <p:txBody>
          <a:bodyPr>
            <a:normAutofit fontScale="62500" lnSpcReduction="20000"/>
          </a:bodyPr>
          <a:lstStyle/>
          <a:p>
            <a:endParaRPr lang="pl-PL" dirty="0" smtClean="0"/>
          </a:p>
          <a:p>
            <a:endParaRPr lang="pl-PL" dirty="0"/>
          </a:p>
          <a:p>
            <a:endParaRPr lang="pl-PL" dirty="0" smtClean="0"/>
          </a:p>
          <a:p>
            <a:r>
              <a:rPr lang="pl-PL" sz="2600" dirty="0" smtClean="0"/>
              <a:t>Koncepcja Simona została odzwierciedlona w koncepcji racjonalności decyzji. Racjonalność </a:t>
            </a:r>
            <a:r>
              <a:rPr lang="pl-PL" sz="2900" dirty="0" smtClean="0"/>
              <a:t>oznacza dokonywanie wyboru pożądanej alternatywy zachowania</a:t>
            </a:r>
          </a:p>
          <a:p>
            <a:r>
              <a:rPr lang="pl-PL" sz="2900" dirty="0" smtClean="0"/>
              <a:t>Wyróżnił kilka rodzajów racjonalności decyzji:</a:t>
            </a:r>
          </a:p>
          <a:p>
            <a:pPr algn="just">
              <a:buFontTx/>
              <a:buChar char="-"/>
            </a:pPr>
            <a:r>
              <a:rPr lang="pl-PL" sz="2900" dirty="0" smtClean="0">
                <a:solidFill>
                  <a:srgbClr val="00B050"/>
                </a:solidFill>
              </a:rPr>
              <a:t>obiektywna: </a:t>
            </a:r>
            <a:r>
              <a:rPr lang="pl-PL" sz="2900" dirty="0" smtClean="0"/>
              <a:t>działanie faktyczne pozwala na maksymalizację danej wartości w konkretnej sytuacji, </a:t>
            </a:r>
          </a:p>
          <a:p>
            <a:pPr algn="just">
              <a:buFontTx/>
              <a:buChar char="-"/>
            </a:pPr>
            <a:r>
              <a:rPr lang="pl-PL" sz="2900" dirty="0" smtClean="0">
                <a:solidFill>
                  <a:srgbClr val="00B050"/>
                </a:solidFill>
              </a:rPr>
              <a:t>subiektywna: </a:t>
            </a:r>
            <a:r>
              <a:rPr lang="pl-PL" sz="2900" dirty="0" smtClean="0"/>
              <a:t>maksymalizacja pożądanego wyniku w granicach określonego stanu rzeczy danego podmiotu działającego,</a:t>
            </a:r>
          </a:p>
          <a:p>
            <a:pPr algn="just">
              <a:buFontTx/>
              <a:buChar char="-"/>
            </a:pPr>
            <a:r>
              <a:rPr lang="pl-PL" sz="2900" dirty="0" smtClean="0">
                <a:solidFill>
                  <a:srgbClr val="00B050"/>
                </a:solidFill>
              </a:rPr>
              <a:t>świadoma: </a:t>
            </a:r>
            <a:r>
              <a:rPr lang="pl-PL" sz="2900" dirty="0" smtClean="0"/>
              <a:t>proces przystosowania środków do celów można w określonym stopniu uznać za świadomy, </a:t>
            </a:r>
          </a:p>
          <a:p>
            <a:pPr algn="just">
              <a:buFontTx/>
              <a:buChar char="-"/>
            </a:pPr>
            <a:r>
              <a:rPr lang="pl-PL" sz="2900" dirty="0" smtClean="0">
                <a:solidFill>
                  <a:srgbClr val="00B050"/>
                </a:solidFill>
              </a:rPr>
              <a:t>przemyślaną:  </a:t>
            </a:r>
            <a:r>
              <a:rPr lang="pl-PL" sz="2900" dirty="0" smtClean="0"/>
              <a:t>proces przystosowania środków do celu przebiegał w przemyślany sposób, </a:t>
            </a:r>
          </a:p>
          <a:p>
            <a:pPr algn="just">
              <a:buFontTx/>
              <a:buChar char="-"/>
            </a:pPr>
            <a:r>
              <a:rPr lang="pl-PL" sz="2900" dirty="0">
                <a:solidFill>
                  <a:srgbClr val="00B050"/>
                </a:solidFill>
              </a:rPr>
              <a:t>o</a:t>
            </a:r>
            <a:r>
              <a:rPr lang="pl-PL" sz="2900" dirty="0" smtClean="0">
                <a:solidFill>
                  <a:srgbClr val="00B050"/>
                </a:solidFill>
              </a:rPr>
              <a:t>rganizacyjną: </a:t>
            </a:r>
            <a:r>
              <a:rPr lang="pl-PL" sz="2900" dirty="0" smtClean="0"/>
              <a:t>podporządkowanie decyzji celom organizacji, </a:t>
            </a:r>
          </a:p>
          <a:p>
            <a:pPr algn="just">
              <a:buFontTx/>
              <a:buChar char="-"/>
            </a:pPr>
            <a:r>
              <a:rPr lang="pl-PL" sz="2900" dirty="0" smtClean="0">
                <a:solidFill>
                  <a:srgbClr val="00B050"/>
                </a:solidFill>
              </a:rPr>
              <a:t>indywidualną:</a:t>
            </a:r>
            <a:r>
              <a:rPr lang="pl-PL" sz="2900" dirty="0" smtClean="0"/>
              <a:t> podporządkowanie decyzji osobistym celom jednostki. </a:t>
            </a:r>
            <a:endParaRPr lang="pl-PL" sz="2900" dirty="0"/>
          </a:p>
          <a:p>
            <a:endParaRPr lang="pl-PL" dirty="0"/>
          </a:p>
        </p:txBody>
      </p:sp>
      <p:sp>
        <p:nvSpPr>
          <p:cNvPr id="4" name="Prostokąt 3"/>
          <p:cNvSpPr/>
          <p:nvPr/>
        </p:nvSpPr>
        <p:spPr>
          <a:xfrm>
            <a:off x="571472" y="1571612"/>
            <a:ext cx="7715304" cy="135732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 name="pole tekstowe 4"/>
          <p:cNvSpPr txBox="1"/>
          <p:nvPr/>
        </p:nvSpPr>
        <p:spPr>
          <a:xfrm>
            <a:off x="785786" y="1785926"/>
            <a:ext cx="7215238" cy="923330"/>
          </a:xfrm>
          <a:prstGeom prst="rect">
            <a:avLst/>
          </a:prstGeom>
          <a:noFill/>
        </p:spPr>
        <p:txBody>
          <a:bodyPr wrap="square" rtlCol="0">
            <a:spAutoFit/>
          </a:bodyPr>
          <a:lstStyle/>
          <a:p>
            <a:pPr algn="just"/>
            <a:r>
              <a:rPr lang="pl-PL" dirty="0" smtClean="0"/>
              <a:t>Organizacja jako system ról, odczytywany jako wzorcowy model komunikowania się oraz innych związków zachodzących w zespołach ludzkich</a:t>
            </a:r>
            <a:endParaRPr lang="pl-PL"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solidFill>
                  <a:srgbClr val="FF0000"/>
                </a:solidFill>
              </a:rPr>
              <a:t>Koncepcja Simona</a:t>
            </a:r>
            <a:endParaRPr lang="pl-PL" dirty="0">
              <a:solidFill>
                <a:srgbClr val="FF0000"/>
              </a:solidFill>
            </a:endParaRPr>
          </a:p>
        </p:txBody>
      </p:sp>
      <p:sp>
        <p:nvSpPr>
          <p:cNvPr id="3" name="Symbol zastępczy zawartości 2"/>
          <p:cNvSpPr>
            <a:spLocks noGrp="1"/>
          </p:cNvSpPr>
          <p:nvPr>
            <p:ph idx="1"/>
          </p:nvPr>
        </p:nvSpPr>
        <p:spPr/>
        <p:txBody>
          <a:bodyPr>
            <a:normAutofit fontScale="77500" lnSpcReduction="20000"/>
          </a:bodyPr>
          <a:lstStyle/>
          <a:p>
            <a:pPr algn="just"/>
            <a:r>
              <a:rPr lang="pl-PL" dirty="0" smtClean="0"/>
              <a:t>Racjonalność ludzka jest ograniczona, gdyż jej granice określa niezdolność umysłu człowieka do uwzględnienia wszystkich aspektów wartości zachowań i wiedzy.</a:t>
            </a:r>
          </a:p>
          <a:p>
            <a:pPr algn="just"/>
            <a:r>
              <a:rPr lang="pl-PL" dirty="0" smtClean="0"/>
              <a:t>Struktura ludzkich wyborów zbliża się do modelu: bodziec- reakcja</a:t>
            </a:r>
          </a:p>
          <a:p>
            <a:pPr algn="just"/>
            <a:r>
              <a:rPr lang="pl-PL" dirty="0" smtClean="0"/>
              <a:t>Równowaga organizacyjna jako klucz do rozwiązania problemów uczestnictwa – istota umiejscowienia roli/autorytetu</a:t>
            </a:r>
          </a:p>
          <a:p>
            <a:pPr algn="just"/>
            <a:r>
              <a:rPr lang="pl-PL" dirty="0" smtClean="0"/>
              <a:t>Rola maksymalizacji wyników w warunkach ograniczonych zasobów w procesie decyzji – kwestia kontroli,  rozgraniczenie wartości i faktów ma znaczenie dla zapewnienia prawidłowości stosunków  między kształtowaniem założeń polityki i administrowania</a:t>
            </a:r>
            <a:endParaRPr lang="pl-PL"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solidFill>
                  <a:srgbClr val="FF0000"/>
                </a:solidFill>
              </a:rPr>
              <a:t>Pytanie do dyskusji</a:t>
            </a:r>
            <a:endParaRPr lang="pl-PL" dirty="0">
              <a:solidFill>
                <a:srgbClr val="FF0000"/>
              </a:solidFill>
            </a:endParaRPr>
          </a:p>
        </p:txBody>
      </p:sp>
      <p:sp>
        <p:nvSpPr>
          <p:cNvPr id="3" name="Symbol zastępczy zawartości 2"/>
          <p:cNvSpPr>
            <a:spLocks noGrp="1"/>
          </p:cNvSpPr>
          <p:nvPr>
            <p:ph idx="1"/>
          </p:nvPr>
        </p:nvSpPr>
        <p:spPr/>
        <p:txBody>
          <a:bodyPr/>
          <a:lstStyle/>
          <a:p>
            <a:pPr>
              <a:buNone/>
            </a:pPr>
            <a:endParaRPr lang="pl-PL" dirty="0" smtClean="0"/>
          </a:p>
          <a:p>
            <a:pPr>
              <a:buNone/>
            </a:pPr>
            <a:r>
              <a:rPr lang="pl-PL" dirty="0" smtClean="0"/>
              <a:t>W jaki sposób organizacja może pozyskać i utrzymać nowych członków</a:t>
            </a:r>
            <a:r>
              <a:rPr lang="pl-PL" sz="5000" dirty="0" smtClean="0">
                <a:solidFill>
                  <a:schemeClr val="accent4">
                    <a:lumMod val="75000"/>
                  </a:schemeClr>
                </a:solidFill>
              </a:rPr>
              <a:t>?</a:t>
            </a:r>
            <a:endParaRPr lang="pl-PL" sz="5000" dirty="0">
              <a:solidFill>
                <a:schemeClr val="accent4">
                  <a:lumMod val="75000"/>
                </a:schemeClr>
              </a:solidFill>
            </a:endParaRPr>
          </a:p>
        </p:txBody>
      </p:sp>
    </p:spTree>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785</TotalTime>
  <Words>1751</Words>
  <Application>Microsoft Office PowerPoint</Application>
  <PresentationFormat>Pokaz na ekranie (4:3)</PresentationFormat>
  <Paragraphs>146</Paragraphs>
  <Slides>24</Slides>
  <Notes>0</Notes>
  <HiddenSlides>0</HiddenSlides>
  <MMClips>0</MMClips>
  <ScaleCrop>false</ScaleCrop>
  <HeadingPairs>
    <vt:vector size="4" baseType="variant">
      <vt:variant>
        <vt:lpstr>Motyw</vt:lpstr>
      </vt:variant>
      <vt:variant>
        <vt:i4>1</vt:i4>
      </vt:variant>
      <vt:variant>
        <vt:lpstr>Tytuły slajdów</vt:lpstr>
      </vt:variant>
      <vt:variant>
        <vt:i4>24</vt:i4>
      </vt:variant>
    </vt:vector>
  </HeadingPairs>
  <TitlesOfParts>
    <vt:vector size="25" baseType="lpstr">
      <vt:lpstr>Motyw pakietu Office</vt:lpstr>
      <vt:lpstr>Nauka organizacji i zarządzania</vt:lpstr>
      <vt:lpstr>Podział szkół</vt:lpstr>
      <vt:lpstr>Szkoła ilościowa </vt:lpstr>
      <vt:lpstr>Naukowe zarządzanie a szkoła ilościowa</vt:lpstr>
      <vt:lpstr>Szkoła ilościowa</vt:lpstr>
      <vt:lpstr>Szkoła systemów społecznych</vt:lpstr>
      <vt:lpstr>Koncepcja Simona </vt:lpstr>
      <vt:lpstr>Koncepcja Simona</vt:lpstr>
      <vt:lpstr>Pytanie do dyskusji</vt:lpstr>
      <vt:lpstr>Inni przedstawiciele Szkoły</vt:lpstr>
      <vt:lpstr>Inni przedstawiciele Szkoły</vt:lpstr>
      <vt:lpstr>Szkoła systemów społecznych - podsumowanie</vt:lpstr>
      <vt:lpstr>Cechy organizacji w podejściu systemowym</vt:lpstr>
      <vt:lpstr>Pytanie do dyskusji</vt:lpstr>
      <vt:lpstr>Podejście sytuacyjne szkoła neoklasyczna </vt:lpstr>
      <vt:lpstr>Polska myśl organizacyjna</vt:lpstr>
      <vt:lpstr>                   Polska myśl organizacyjna</vt:lpstr>
      <vt:lpstr>System nauk ergologicznych</vt:lpstr>
      <vt:lpstr>Praca ludzka</vt:lpstr>
      <vt:lpstr>Metody badań zjawisk organizacyjnych</vt:lpstr>
      <vt:lpstr>Praca w grupach</vt:lpstr>
      <vt:lpstr>Metody badań zjawisk organizacyjnych</vt:lpstr>
      <vt:lpstr>Lieratura</vt:lpstr>
      <vt:lpstr>Link do zdjęć</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Nauka organizacji i zarządzania</dc:title>
  <dc:creator>użytkownik</dc:creator>
  <cp:lastModifiedBy>użytkownik</cp:lastModifiedBy>
  <cp:revision>44</cp:revision>
  <dcterms:created xsi:type="dcterms:W3CDTF">2019-10-11T22:06:29Z</dcterms:created>
  <dcterms:modified xsi:type="dcterms:W3CDTF">2019-10-17T21:56:32Z</dcterms:modified>
</cp:coreProperties>
</file>