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89E82A-C7F9-46C5-B982-07C62CB81D21}" type="doc">
      <dgm:prSet loTypeId="urn:microsoft.com/office/officeart/2009/3/layout/DescendingProcess" loCatId="process" qsTypeId="urn:microsoft.com/office/officeart/2005/8/quickstyle/simple1" qsCatId="simple" csTypeId="urn:microsoft.com/office/officeart/2005/8/colors/accent1_2" csCatId="accent1" phldr="1"/>
      <dgm:spPr/>
    </dgm:pt>
    <dgm:pt modelId="{43125DE1-2656-4634-BE2E-CF182BB81E5F}">
      <dgm:prSet phldrT="[Tekst]"/>
      <dgm:spPr/>
      <dgm:t>
        <a:bodyPr/>
        <a:lstStyle/>
        <a:p>
          <a:r>
            <a:rPr lang="pl-PL" dirty="0"/>
            <a:t>Otwarcie spadku</a:t>
          </a:r>
        </a:p>
      </dgm:t>
    </dgm:pt>
    <dgm:pt modelId="{2BB34BB4-43DF-4166-8B5D-02E959357FE0}" type="parTrans" cxnId="{0504DB0C-E9A8-4E30-B58A-0A3BCB5D4803}">
      <dgm:prSet/>
      <dgm:spPr/>
      <dgm:t>
        <a:bodyPr/>
        <a:lstStyle/>
        <a:p>
          <a:endParaRPr lang="pl-PL"/>
        </a:p>
      </dgm:t>
    </dgm:pt>
    <dgm:pt modelId="{DA3BBBB4-247A-4D27-875F-0489118147E6}" type="sibTrans" cxnId="{0504DB0C-E9A8-4E30-B58A-0A3BCB5D4803}">
      <dgm:prSet/>
      <dgm:spPr/>
      <dgm:t>
        <a:bodyPr/>
        <a:lstStyle/>
        <a:p>
          <a:endParaRPr lang="pl-PL"/>
        </a:p>
      </dgm:t>
    </dgm:pt>
    <dgm:pt modelId="{1E82E194-5235-45B0-8C3A-06D0FC713B75}">
      <dgm:prSet phldrT="[Tekst]"/>
      <dgm:spPr/>
      <dgm:t>
        <a:bodyPr/>
        <a:lstStyle/>
        <a:p>
          <a:r>
            <a:rPr lang="pl-PL" dirty="0"/>
            <a:t>Objęcie spadku przez spadkobierców</a:t>
          </a:r>
        </a:p>
      </dgm:t>
    </dgm:pt>
    <dgm:pt modelId="{12151448-5705-489E-881A-FBCB9D9D4814}" type="parTrans" cxnId="{DCD13075-C3A6-4067-97D9-AB492EC413F3}">
      <dgm:prSet/>
      <dgm:spPr/>
      <dgm:t>
        <a:bodyPr/>
        <a:lstStyle/>
        <a:p>
          <a:endParaRPr lang="pl-PL"/>
        </a:p>
      </dgm:t>
    </dgm:pt>
    <dgm:pt modelId="{6D6B338A-10DD-431E-BBD5-7BDC84F75F9F}" type="sibTrans" cxnId="{DCD13075-C3A6-4067-97D9-AB492EC413F3}">
      <dgm:prSet/>
      <dgm:spPr/>
      <dgm:t>
        <a:bodyPr/>
        <a:lstStyle/>
        <a:p>
          <a:endParaRPr lang="pl-PL"/>
        </a:p>
      </dgm:t>
    </dgm:pt>
    <dgm:pt modelId="{B753ED52-EF85-4220-BA36-541E57A8415D}" type="pres">
      <dgm:prSet presAssocID="{9B89E82A-C7F9-46C5-B982-07C62CB81D21}" presName="Name0" presStyleCnt="0">
        <dgm:presLayoutVars>
          <dgm:chMax val="7"/>
          <dgm:chPref val="5"/>
        </dgm:presLayoutVars>
      </dgm:prSet>
      <dgm:spPr/>
    </dgm:pt>
    <dgm:pt modelId="{B76604DE-C3D0-43B5-B12B-C42953B5B320}" type="pres">
      <dgm:prSet presAssocID="{9B89E82A-C7F9-46C5-B982-07C62CB81D21}" presName="arrowNode" presStyleLbl="node1" presStyleIdx="0" presStyleCnt="1" custLinFactNeighborX="-4900"/>
      <dgm:spPr/>
    </dgm:pt>
    <dgm:pt modelId="{40DC25D3-C42C-4A80-917C-5F45ECAD5E77}" type="pres">
      <dgm:prSet presAssocID="{43125DE1-2656-4634-BE2E-CF182BB81E5F}" presName="txNode1" presStyleLbl="revTx" presStyleIdx="0" presStyleCnt="2">
        <dgm:presLayoutVars>
          <dgm:bulletEnabled val="1"/>
        </dgm:presLayoutVars>
      </dgm:prSet>
      <dgm:spPr/>
    </dgm:pt>
    <dgm:pt modelId="{EE8332B8-58CA-42C6-92DC-A20D3208AF4B}" type="pres">
      <dgm:prSet presAssocID="{1E82E194-5235-45B0-8C3A-06D0FC713B75}" presName="txNode2" presStyleLbl="revTx" presStyleIdx="1" presStyleCnt="2">
        <dgm:presLayoutVars>
          <dgm:bulletEnabled val="1"/>
        </dgm:presLayoutVars>
      </dgm:prSet>
      <dgm:spPr/>
    </dgm:pt>
  </dgm:ptLst>
  <dgm:cxnLst>
    <dgm:cxn modelId="{0504DB0C-E9A8-4E30-B58A-0A3BCB5D4803}" srcId="{9B89E82A-C7F9-46C5-B982-07C62CB81D21}" destId="{43125DE1-2656-4634-BE2E-CF182BB81E5F}" srcOrd="0" destOrd="0" parTransId="{2BB34BB4-43DF-4166-8B5D-02E959357FE0}" sibTransId="{DA3BBBB4-247A-4D27-875F-0489118147E6}"/>
    <dgm:cxn modelId="{929D9129-2A12-42D3-B5E3-982F03F21969}" type="presOf" srcId="{1E82E194-5235-45B0-8C3A-06D0FC713B75}" destId="{EE8332B8-58CA-42C6-92DC-A20D3208AF4B}" srcOrd="0" destOrd="0" presId="urn:microsoft.com/office/officeart/2009/3/layout/DescendingProcess"/>
    <dgm:cxn modelId="{ADB6893C-D2C1-45C2-86D0-28AF43B41C67}" type="presOf" srcId="{9B89E82A-C7F9-46C5-B982-07C62CB81D21}" destId="{B753ED52-EF85-4220-BA36-541E57A8415D}" srcOrd="0" destOrd="0" presId="urn:microsoft.com/office/officeart/2009/3/layout/DescendingProcess"/>
    <dgm:cxn modelId="{DCD13075-C3A6-4067-97D9-AB492EC413F3}" srcId="{9B89E82A-C7F9-46C5-B982-07C62CB81D21}" destId="{1E82E194-5235-45B0-8C3A-06D0FC713B75}" srcOrd="1" destOrd="0" parTransId="{12151448-5705-489E-881A-FBCB9D9D4814}" sibTransId="{6D6B338A-10DD-431E-BBD5-7BDC84F75F9F}"/>
    <dgm:cxn modelId="{1878DB96-BBB3-4B51-81E9-39664581E168}" type="presOf" srcId="{43125DE1-2656-4634-BE2E-CF182BB81E5F}" destId="{40DC25D3-C42C-4A80-917C-5F45ECAD5E77}" srcOrd="0" destOrd="0" presId="urn:microsoft.com/office/officeart/2009/3/layout/DescendingProcess"/>
    <dgm:cxn modelId="{C71A9B97-4D27-4FCC-AAFC-19F48A094D5B}" type="presParOf" srcId="{B753ED52-EF85-4220-BA36-541E57A8415D}" destId="{B76604DE-C3D0-43B5-B12B-C42953B5B320}" srcOrd="0" destOrd="0" presId="urn:microsoft.com/office/officeart/2009/3/layout/DescendingProcess"/>
    <dgm:cxn modelId="{AE9CF06C-4440-48B0-8CDC-248EE8C57E7D}" type="presParOf" srcId="{B753ED52-EF85-4220-BA36-541E57A8415D}" destId="{40DC25D3-C42C-4A80-917C-5F45ECAD5E77}" srcOrd="1" destOrd="0" presId="urn:microsoft.com/office/officeart/2009/3/layout/DescendingProcess"/>
    <dgm:cxn modelId="{311FCB34-926D-4EF8-81A2-9DD37680CD3E}" type="presParOf" srcId="{B753ED52-EF85-4220-BA36-541E57A8415D}" destId="{EE8332B8-58CA-42C6-92DC-A20D3208AF4B}" srcOrd="2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6604DE-C3D0-43B5-B12B-C42953B5B320}">
      <dsp:nvSpPr>
        <dsp:cNvPr id="0" name=""/>
        <dsp:cNvSpPr/>
      </dsp:nvSpPr>
      <dsp:spPr>
        <a:xfrm rot="4396374">
          <a:off x="3047125" y="655492"/>
          <a:ext cx="2843630" cy="1983077"/>
        </a:xfrm>
        <a:prstGeom prst="swooshArrow">
          <a:avLst>
            <a:gd name="adj1" fmla="val 16310"/>
            <a:gd name="adj2" fmla="val 313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DC25D3-C42C-4A80-917C-5F45ECAD5E77}">
      <dsp:nvSpPr>
        <dsp:cNvPr id="0" name=""/>
        <dsp:cNvSpPr/>
      </dsp:nvSpPr>
      <dsp:spPr>
        <a:xfrm>
          <a:off x="2989659" y="0"/>
          <a:ext cx="1340683" cy="5270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b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Otwarcie spadku</a:t>
          </a:r>
        </a:p>
      </dsp:txBody>
      <dsp:txXfrm>
        <a:off x="2989659" y="0"/>
        <a:ext cx="1340683" cy="527050"/>
      </dsp:txXfrm>
    </dsp:sp>
    <dsp:sp modelId="{EE8332B8-58CA-42C6-92DC-A20D3208AF4B}">
      <dsp:nvSpPr>
        <dsp:cNvPr id="0" name=""/>
        <dsp:cNvSpPr/>
      </dsp:nvSpPr>
      <dsp:spPr>
        <a:xfrm>
          <a:off x="4801394" y="2767012"/>
          <a:ext cx="1811734" cy="5270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Objęcie spadku przez spadkobierców</a:t>
          </a:r>
        </a:p>
      </dsp:txBody>
      <dsp:txXfrm>
        <a:off x="4801394" y="2767012"/>
        <a:ext cx="1811734" cy="527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48A87A34-81AB-432B-8DAE-1953F412C126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sip.legalis.pl/document-view.seam?documentId=mfrxilrtg4ytamrzgmydsltqmfyc4mzwgyydemjqgi" TargetMode="External"/><Relationship Id="rId2" Type="http://schemas.openxmlformats.org/officeDocument/2006/relationships/hyperlink" Target="https://sip.legalis.pl/document-view.seam?documentId=mfrxilrtg4ytamrzgmydsltqmfyc4mzwgyydembzh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ip.legalis.pl/document-view.seam?documentId=mfrxilrtg4ytamrzgmydsltqmfyc4mzwgyydemjqgu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7BB26D6-AB55-44A9-B899-A7FDB3B1D2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OCHRONA DZIEDZICZENIA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F3ADF806-F613-40DD-937B-34C986BCF0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MGR AGNIESZKA KWIECIEŃ-MADEJ</a:t>
            </a:r>
          </a:p>
        </p:txBody>
      </p:sp>
    </p:spTree>
    <p:extLst>
      <p:ext uri="{BB962C8B-B14F-4D97-AF65-F5344CB8AC3E}">
        <p14:creationId xmlns:p14="http://schemas.microsoft.com/office/powerpoint/2010/main" val="12731558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D6717EC-EC9C-4C4B-B6F8-297DFFAA9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Wymagalność roszczenia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4FE1A86-D67C-4CC3-BAF9-888D29085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2171768"/>
            <a:ext cx="9603275" cy="3625349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Z chwilą objęcia spadku przez rzekomego spadkobiercę, nie wcześniej niż z chwilą otwarcia spadku,</a:t>
            </a:r>
          </a:p>
          <a:p>
            <a:r>
              <a:rPr lang="pl-PL" dirty="0"/>
              <a:t>Jeśli istniało domniemanie, że osoba władająca spadkiem jest spadkobiercą (tzn. uzyskała poświadczenie dziedziczenia lub stwierdzenie nabycia spadku) – roszczenie staje się wymagalne po prawomocnym obaleniu tego domniemania we właściwym postępowaniu (art. 679 KPC)</a:t>
            </a:r>
          </a:p>
          <a:p>
            <a:r>
              <a:rPr lang="pl-PL" b="1" dirty="0"/>
              <a:t>Przedawnienie roszczenia </a:t>
            </a:r>
            <a:r>
              <a:rPr lang="pl-PL" dirty="0"/>
              <a:t>– 10 lat od chwili wymagalności, roszczenia uzupełniające przedawniają się z upływem roku od dnia zwrotu poszczególnych przedmiotów należących do spadków (art. 1029 par.2 w zw. Z art. 229 par. 1 KC)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3729006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EF14CF-90E3-44BA-BC80-184051AF4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40246AA-334A-4DD2-88A3-71949CE86C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2171769"/>
            <a:ext cx="9603275" cy="2808604"/>
          </a:xfrm>
        </p:spPr>
        <p:txBody>
          <a:bodyPr/>
          <a:lstStyle/>
          <a:p>
            <a:r>
              <a:rPr lang="pl-PL" dirty="0"/>
              <a:t>Syn A spadkodawcy przejął cały majątek ojca twierdząc, że jest spadkobiercą. Spadkodawca powołał do spadku na podstawie testamentu osobę B i ustanowił zapis windykacyjny na rzecz osoby C. </a:t>
            </a:r>
          </a:p>
          <a:p>
            <a:r>
              <a:rPr lang="pl-PL" dirty="0"/>
              <a:t>Jakie roszczenia przysługują osobom B i C? Uzasadnij.</a:t>
            </a:r>
          </a:p>
        </p:txBody>
      </p:sp>
    </p:spTree>
    <p:extLst>
      <p:ext uri="{BB962C8B-B14F-4D97-AF65-F5344CB8AC3E}">
        <p14:creationId xmlns:p14="http://schemas.microsoft.com/office/powerpoint/2010/main" val="4231081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13DF3288-CCC4-43CF-BC92-A241E9B7A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Zabezpieczenie spadku. </a:t>
            </a:r>
            <a:br>
              <a:rPr lang="pl-PL" dirty="0"/>
            </a:br>
            <a:r>
              <a:rPr lang="pl-PL" dirty="0"/>
              <a:t>Zarząd spadku nieobjętego.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09854536-008F-45DF-B310-D46049DA056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829767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33364B9C-6EDF-4F6E-857D-A4D0E882E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Zarząd spadku nieobjętego</a:t>
            </a:r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id="{B8D94924-21D2-484E-9443-A2DF9BF969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2125391"/>
              </p:ext>
            </p:extLst>
          </p:nvPr>
        </p:nvGraphicFramePr>
        <p:xfrm>
          <a:off x="1130300" y="2171700"/>
          <a:ext cx="9602788" cy="32940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Nawias klamrowy zamykający 7">
            <a:extLst>
              <a:ext uri="{FF2B5EF4-FFF2-40B4-BE49-F238E27FC236}">
                <a16:creationId xmlns:a16="http://schemas.microsoft.com/office/drawing/2014/main" id="{0B5240CE-FCC7-4C1E-98DA-EDFA4326A63D}"/>
              </a:ext>
            </a:extLst>
          </p:cNvPr>
          <p:cNvSpPr/>
          <p:nvPr/>
        </p:nvSpPr>
        <p:spPr>
          <a:xfrm rot="19958335">
            <a:off x="6285376" y="2186127"/>
            <a:ext cx="905522" cy="2485747"/>
          </a:xfrm>
          <a:prstGeom prst="rightBrace">
            <a:avLst>
              <a:gd name="adj1" fmla="val 8333"/>
              <a:gd name="adj2" fmla="val 4851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3C296E0E-A3FC-4C9C-AF56-25B024C8457F}"/>
              </a:ext>
            </a:extLst>
          </p:cNvPr>
          <p:cNvSpPr txBox="1"/>
          <p:nvPr/>
        </p:nvSpPr>
        <p:spPr>
          <a:xfrm>
            <a:off x="7483876" y="2911876"/>
            <a:ext cx="8345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Czas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C4A10EE1-6A73-4F9E-8522-3395F0E73AE6}"/>
              </a:ext>
            </a:extLst>
          </p:cNvPr>
          <p:cNvSpPr txBox="1"/>
          <p:nvPr/>
        </p:nvSpPr>
        <p:spPr>
          <a:xfrm>
            <a:off x="1305018" y="3863756"/>
            <a:ext cx="355994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Brak pojęcia </a:t>
            </a:r>
            <a:r>
              <a:rPr lang="pl-PL" b="1" dirty="0"/>
              <a:t>spadku spoczywającego (niczyjego, wakującego, bezdziedzicznego) </a:t>
            </a:r>
            <a:r>
              <a:rPr lang="pl-PL" b="1" i="1" dirty="0"/>
              <a:t>łac. </a:t>
            </a:r>
            <a:r>
              <a:rPr lang="pl-PL" b="1" i="1" dirty="0" err="1"/>
              <a:t>hereditatis</a:t>
            </a:r>
            <a:r>
              <a:rPr lang="pl-PL" b="1" i="1" dirty="0"/>
              <a:t> </a:t>
            </a:r>
            <a:r>
              <a:rPr lang="pl-PL" b="1" i="1" dirty="0" err="1"/>
              <a:t>iacens</a:t>
            </a:r>
            <a:r>
              <a:rPr lang="pl-PL" dirty="0"/>
              <a:t> w polskim porządku prawnym.</a:t>
            </a:r>
          </a:p>
        </p:txBody>
      </p:sp>
    </p:spTree>
    <p:extLst>
      <p:ext uri="{BB962C8B-B14F-4D97-AF65-F5344CB8AC3E}">
        <p14:creationId xmlns:p14="http://schemas.microsoft.com/office/powerpoint/2010/main" val="13709835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9D8243-2BCB-4C5C-BA07-044AEBC0B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Zarząd spadku nieobjętego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A24B45B-ECCC-4065-9031-043325482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b="1" u="sng" dirty="0"/>
              <a:t>Otwarcie spadku </a:t>
            </a:r>
            <a:r>
              <a:rPr lang="pl-PL" b="1" u="sng" dirty="0">
                <a:sym typeface="Wingdings" panose="05000000000000000000" pitchFamily="2" charset="2"/>
              </a:rPr>
              <a:t> spadek przypada spadkobiercom </a:t>
            </a:r>
            <a:r>
              <a:rPr lang="pl-PL" dirty="0">
                <a:sym typeface="Wingdings" panose="05000000000000000000" pitchFamily="2" charset="2"/>
              </a:rPr>
              <a:t>(fakt, że nie wiadomo kto jest spadkobiercą, gdzie przebywa, albo to, że nie interesuje się on spadkiem nie zmienia statusu spadku).</a:t>
            </a:r>
          </a:p>
          <a:p>
            <a:r>
              <a:rPr lang="pl-PL" dirty="0">
                <a:sym typeface="Wingdings" panose="05000000000000000000" pitchFamily="2" charset="2"/>
              </a:rPr>
              <a:t>Sytuacja, w której spadek </a:t>
            </a:r>
            <a:r>
              <a:rPr lang="pl-PL" b="1" u="sng" dirty="0">
                <a:sym typeface="Wingdings" panose="05000000000000000000" pitchFamily="2" charset="2"/>
              </a:rPr>
              <a:t>nie zostaje objęty</a:t>
            </a:r>
            <a:r>
              <a:rPr lang="pl-PL" dirty="0">
                <a:sym typeface="Wingdings" panose="05000000000000000000" pitchFamily="2" charset="2"/>
              </a:rPr>
              <a:t> (w sensie faktycznym) oznacza, że spadkobiercy nie przejmują władztwa nad rzeczami wchodzącymi w skład spadku i nie sprawują zarządu nad tym majątkiem.</a:t>
            </a:r>
          </a:p>
          <a:p>
            <a:r>
              <a:rPr lang="pl-PL" b="1" dirty="0">
                <a:sym typeface="Wingdings" panose="05000000000000000000" pitchFamily="2" charset="2"/>
              </a:rPr>
              <a:t>Spadek pozostaje nieobjęty, gdy żaden ze spadkobierców nie sprawuje nad nim faktycznej pieczy </a:t>
            </a:r>
            <a:r>
              <a:rPr lang="pl-PL" dirty="0">
                <a:sym typeface="Wingdings" panose="05000000000000000000" pitchFamily="2" charset="2"/>
              </a:rPr>
              <a:t>(SN 5.04.1956r., III CR 566/56, OSNC 1956, nr 4, poz. 115)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9624467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052977-97C9-4D5C-A9A8-90B45967E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Konsekwencje nieobjęcia spadku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5E29691-A862-42F1-BE51-EBDA48E1B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/>
              <a:t>Przedłużający się stan nieobjęcia spadku może skutkować jego uszczupleniem np.:</a:t>
            </a:r>
          </a:p>
          <a:p>
            <a:pPr lvl="1"/>
            <a:r>
              <a:rPr lang="pl-PL" dirty="0"/>
              <a:t>Przedawnieniem wierzytelności wchodzących w skład spadku, </a:t>
            </a:r>
          </a:p>
          <a:p>
            <a:pPr lvl="1"/>
            <a:r>
              <a:rPr lang="pl-PL" dirty="0"/>
              <a:t>Zasiedzeniem prawa własności nieruchomości przez osoby trzecie,</a:t>
            </a:r>
          </a:p>
          <a:p>
            <a:pPr lvl="1"/>
            <a:r>
              <a:rPr lang="pl-PL" dirty="0"/>
              <a:t>Zniszczeniem rzeczy ruchomych, </a:t>
            </a:r>
          </a:p>
          <a:p>
            <a:r>
              <a:rPr lang="pl-PL" dirty="0"/>
              <a:t>Przeciwdziałanie tym sytuacjom jest możliwe poprzez:</a:t>
            </a:r>
          </a:p>
          <a:p>
            <a:pPr lvl="1"/>
            <a:r>
              <a:rPr lang="pl-PL" dirty="0"/>
              <a:t>Ustanowienie wykonawcy testamentu przez spadkodawcę, </a:t>
            </a:r>
          </a:p>
          <a:p>
            <a:pPr lvl="1"/>
            <a:r>
              <a:rPr lang="pl-PL" dirty="0"/>
              <a:t>Ingerencję sądu w postaci tzw. </a:t>
            </a:r>
            <a:r>
              <a:rPr lang="pl-PL" b="1" dirty="0"/>
              <a:t>zarządu spadku nieobjętego przez kuratora spadku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696439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9D52CBA-F8B1-43E3-83E8-0B7676441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Najistotniejsze przepisy: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A47854A-939F-4B8B-9162-8402EDBA2C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6444" y="1633491"/>
            <a:ext cx="9677102" cy="3832854"/>
          </a:xfrm>
        </p:spPr>
        <p:txBody>
          <a:bodyPr>
            <a:normAutofit fontScale="70000" lnSpcReduction="20000"/>
          </a:bodyPr>
          <a:lstStyle/>
          <a:p>
            <a:r>
              <a:rPr lang="pl-PL" b="1" dirty="0">
                <a:hlinkClick r:id="rId2"/>
              </a:rPr>
              <a:t>Art. 666</a:t>
            </a:r>
            <a:r>
              <a:rPr lang="pl-PL" b="1" dirty="0"/>
              <a:t> KPC:</a:t>
            </a:r>
            <a:endParaRPr lang="pl-PL" dirty="0"/>
          </a:p>
          <a:p>
            <a:pPr marL="0" indent="0">
              <a:buNone/>
            </a:pPr>
            <a:r>
              <a:rPr lang="pl-PL" b="1" dirty="0"/>
              <a:t>§ 1. </a:t>
            </a:r>
            <a:r>
              <a:rPr lang="pl-PL" dirty="0"/>
              <a:t> </a:t>
            </a:r>
            <a:r>
              <a:rPr lang="pl-PL" b="1" dirty="0"/>
              <a:t>Do czasu objęcia spadku przez spadkobiercę sąd czuwa nad całością spadku, a w razie potrzeby ustanawia kuratora spadku.</a:t>
            </a:r>
          </a:p>
          <a:p>
            <a:pPr marL="0" indent="0">
              <a:buNone/>
            </a:pPr>
            <a:r>
              <a:rPr lang="pl-PL" b="1" dirty="0"/>
              <a:t>§ 2. </a:t>
            </a:r>
            <a:r>
              <a:rPr lang="pl-PL" dirty="0"/>
              <a:t> Jeżeli inwentarz nie był przedtem spisany, sąd wyda postanowienie o sporządzeniu spisu inwentarza.</a:t>
            </a:r>
            <a:endParaRPr lang="pl-PL" b="1" dirty="0"/>
          </a:p>
          <a:p>
            <a:r>
              <a:rPr lang="pl-PL" b="1" dirty="0">
                <a:hlinkClick r:id="rId3"/>
              </a:rPr>
              <a:t>Art. 667</a:t>
            </a:r>
            <a:r>
              <a:rPr lang="pl-PL" b="1" dirty="0"/>
              <a:t> KPC:</a:t>
            </a:r>
            <a:endParaRPr lang="pl-PL" dirty="0"/>
          </a:p>
          <a:p>
            <a:pPr marL="0" indent="0">
              <a:buNone/>
            </a:pPr>
            <a:r>
              <a:rPr lang="pl-PL" b="1" dirty="0"/>
              <a:t>§ 1. </a:t>
            </a:r>
            <a:r>
              <a:rPr lang="pl-PL" dirty="0"/>
              <a:t> Kurator spadku powinien starać się o wyjaśnienie, kto jest spadkobiercą, i zawiadomić spadkobierców o otwarciu spadku.</a:t>
            </a:r>
          </a:p>
          <a:p>
            <a:pPr marL="0" indent="0">
              <a:buNone/>
            </a:pPr>
            <a:r>
              <a:rPr lang="pl-PL" b="1" dirty="0"/>
              <a:t>§ 2.  Kurator spadku zarządza majątkiem spadkowym pod nadzorem sądu spadku</a:t>
            </a:r>
            <a:r>
              <a:rPr lang="pl-PL" dirty="0"/>
              <a:t>. Do sprawowania zarządu stosuje się odpowiednio przepisy o zarządzie w toku egzekucji z nieruchomości.</a:t>
            </a:r>
            <a:r>
              <a:rPr lang="pl-PL" b="1" dirty="0"/>
              <a:t> </a:t>
            </a:r>
          </a:p>
          <a:p>
            <a:r>
              <a:rPr lang="pl-PL" b="1" dirty="0">
                <a:hlinkClick r:id="rId4"/>
              </a:rPr>
              <a:t>Art. 668</a:t>
            </a:r>
            <a:r>
              <a:rPr lang="pl-PL" b="1" dirty="0"/>
              <a:t> KPC:</a:t>
            </a:r>
            <a:endParaRPr lang="pl-PL" dirty="0"/>
          </a:p>
          <a:p>
            <a:pPr marL="0" indent="0">
              <a:buNone/>
            </a:pPr>
            <a:r>
              <a:rPr lang="pl-PL" b="1" dirty="0"/>
              <a:t> </a:t>
            </a:r>
            <a:r>
              <a:rPr lang="pl-PL" dirty="0"/>
              <a:t>Sąd spadku może nakazać sprzedaż należących do spadku rzeczy ruchomych, które są narażone na zepsucie albo których przechowanie pociąga za sobą nadmierne koszty. Sprzedaż nastąpi w sposób przewidziany dla sprzedaży ruchomości w toku egzekucji, chyba że sąd określi inny sposób sprzedaży.</a:t>
            </a:r>
          </a:p>
          <a:p>
            <a:endParaRPr lang="pl-PL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F57FECB4-0EDC-47D0-A6D4-AB3A57CA9D73}"/>
              </a:ext>
            </a:extLst>
          </p:cNvPr>
          <p:cNvSpPr txBox="1"/>
          <p:nvPr/>
        </p:nvSpPr>
        <p:spPr>
          <a:xfrm>
            <a:off x="1056444" y="5726097"/>
            <a:ext cx="989904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pl-PL" b="1" dirty="0"/>
              <a:t>Spadek nieobjęty nie ma osobowości prawnej. Zdolność sądowa przysługuje kuratorowi spadku, który działa w imieniu własnym, ale na rachunek spadkobierców.</a:t>
            </a:r>
          </a:p>
        </p:txBody>
      </p:sp>
    </p:spTree>
    <p:extLst>
      <p:ext uri="{BB962C8B-B14F-4D97-AF65-F5344CB8AC3E}">
        <p14:creationId xmlns:p14="http://schemas.microsoft.com/office/powerpoint/2010/main" val="9075714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40183CB-25E7-4D4E-97AA-5E0547C2C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Zabezpieczenie spadku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B645F11-F4EB-4DDA-8A7A-62EEDE463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Podobnie jak zarząd spadku nieobjętego jest rodzajem </a:t>
            </a:r>
            <a:r>
              <a:rPr lang="pl-PL" b="1" dirty="0"/>
              <a:t>ingerencji sądu </a:t>
            </a:r>
            <a:r>
              <a:rPr lang="pl-PL" dirty="0"/>
              <a:t>dotyczącej spadku, </a:t>
            </a:r>
          </a:p>
          <a:p>
            <a:r>
              <a:rPr lang="pl-PL" dirty="0"/>
              <a:t>Stosuje się ją w sytuacji </a:t>
            </a:r>
            <a:r>
              <a:rPr lang="pl-PL" b="1" dirty="0"/>
              <a:t>uprawdopodobnienia, że z jakiejkolwiek przyczyny grozi naruszenie rzeczy lub praw majątkowych</a:t>
            </a:r>
            <a:r>
              <a:rPr lang="pl-PL" dirty="0"/>
              <a:t>, które w chwili otwarcia spadku były we właściwym władaniu lub należały do spadkodawcy zwłaszcza przez:</a:t>
            </a:r>
          </a:p>
          <a:p>
            <a:pPr lvl="1"/>
            <a:r>
              <a:rPr lang="pl-PL" dirty="0"/>
              <a:t>Uszkodzenie</a:t>
            </a:r>
          </a:p>
          <a:p>
            <a:pPr lvl="1"/>
            <a:r>
              <a:rPr lang="pl-PL" dirty="0"/>
              <a:t>Zniszczenie,</a:t>
            </a:r>
          </a:p>
          <a:p>
            <a:pPr lvl="1"/>
            <a:r>
              <a:rPr lang="pl-PL" dirty="0"/>
              <a:t>Nieusprawiedliwione rozporządzenie </a:t>
            </a:r>
          </a:p>
          <a:p>
            <a:pPr marL="457200" lvl="1" indent="0">
              <a:buNone/>
            </a:pPr>
            <a:r>
              <a:rPr lang="pl-PL" b="1" dirty="0"/>
              <a:t>					(art. 634 KPC) </a:t>
            </a:r>
          </a:p>
        </p:txBody>
      </p:sp>
    </p:spTree>
    <p:extLst>
      <p:ext uri="{BB962C8B-B14F-4D97-AF65-F5344CB8AC3E}">
        <p14:creationId xmlns:p14="http://schemas.microsoft.com/office/powerpoint/2010/main" val="32944353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2D049B3-69D5-4626-A385-F2823DBAC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Warunki zabezpieczenia spadku: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7E647CB-0D07-428A-83DF-EC40A8F85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AutoNum type="arabicPeriod"/>
            </a:pPr>
            <a:r>
              <a:rPr lang="pl-PL" dirty="0"/>
              <a:t>Zachodzi potrzeba ochrony poszczególnych przedmiotów lub praw,</a:t>
            </a:r>
          </a:p>
          <a:p>
            <a:pPr lvl="1"/>
            <a:r>
              <a:rPr lang="pl-PL" dirty="0"/>
              <a:t>Gdy potrzeba ta dotyczy całości spadku </a:t>
            </a:r>
            <a:r>
              <a:rPr lang="pl-PL" dirty="0">
                <a:sym typeface="Wingdings" panose="05000000000000000000" pitchFamily="2" charset="2"/>
              </a:rPr>
              <a:t> powołanie kuratora spadku, </a:t>
            </a:r>
            <a:endParaRPr lang="pl-PL" dirty="0"/>
          </a:p>
          <a:p>
            <a:pPr marL="457200" indent="-457200">
              <a:buAutoNum type="arabicPeriod"/>
            </a:pPr>
            <a:r>
              <a:rPr lang="pl-PL" dirty="0"/>
              <a:t>Nie doszło do objęcia tych przedmiotów przez spadkobierców, wykonawcę testamentu albo kuratora spadku,</a:t>
            </a:r>
          </a:p>
          <a:p>
            <a:pPr marL="0" indent="0">
              <a:buNone/>
            </a:pPr>
            <a:r>
              <a:rPr lang="pl-PL" dirty="0"/>
              <a:t>Zabezpieczenia spadku nie stosuje się do:</a:t>
            </a:r>
          </a:p>
          <a:p>
            <a:pPr marL="457200" indent="-457200">
              <a:buAutoNum type="alphaLcPeriod"/>
            </a:pPr>
            <a:r>
              <a:rPr lang="pl-PL" dirty="0"/>
              <a:t>Sporów między spadkobiercą, który objął spadek, a pozostałymi spadkobiercami (stosuje się przepisy dotyczące zarządu majątkiem spadkowym – art. 200-208 w zw. 1035 k.c. i 611-616 KPC)</a:t>
            </a:r>
          </a:p>
          <a:p>
            <a:pPr marL="457200" indent="-457200">
              <a:buAutoNum type="alphaLcPeriod"/>
            </a:pPr>
            <a:r>
              <a:rPr lang="pl-PL" dirty="0"/>
              <a:t>Sporów między wykonawcą testamentu, a spadkobiercami (stosuje się przepisy o wykonawcy testamentu)</a:t>
            </a:r>
          </a:p>
        </p:txBody>
      </p:sp>
    </p:spTree>
    <p:extLst>
      <p:ext uri="{BB962C8B-B14F-4D97-AF65-F5344CB8AC3E}">
        <p14:creationId xmlns:p14="http://schemas.microsoft.com/office/powerpoint/2010/main" val="21241304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F63617-E272-46BC-AE69-7CAE6AC50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Zabezpieczenie spadku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8A78A98-D56A-4E4C-9BF3-BDB249A67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722268"/>
            <a:ext cx="9603275" cy="4341181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>Na wniosek</a:t>
            </a:r>
          </a:p>
          <a:p>
            <a:r>
              <a:rPr lang="pl-PL" dirty="0"/>
              <a:t>Z urzędu </a:t>
            </a:r>
          </a:p>
          <a:p>
            <a:pPr marL="1371600" lvl="3" indent="0">
              <a:buNone/>
            </a:pPr>
            <a:r>
              <a:rPr lang="pl-PL" dirty="0"/>
              <a:t>(Art. 635 par. 1 KPC)</a:t>
            </a:r>
          </a:p>
          <a:p>
            <a:r>
              <a:rPr lang="pl-PL" dirty="0"/>
              <a:t>Wniosek może złożyć:</a:t>
            </a:r>
          </a:p>
          <a:p>
            <a:pPr lvl="1"/>
            <a:r>
              <a:rPr lang="pl-PL" dirty="0"/>
              <a:t> </a:t>
            </a:r>
            <a:r>
              <a:rPr lang="pl-PL" b="1" dirty="0"/>
              <a:t>każdy, kto uprawdopodobni, że jest spadkobiercą, </a:t>
            </a:r>
          </a:p>
          <a:p>
            <a:pPr lvl="1"/>
            <a:r>
              <a:rPr lang="pl-PL" b="1" dirty="0"/>
              <a:t>uprawnionym do zachowku, </a:t>
            </a:r>
          </a:p>
          <a:p>
            <a:pPr lvl="1"/>
            <a:r>
              <a:rPr lang="pl-PL" b="1" dirty="0"/>
              <a:t>zapisobiorcą, a także </a:t>
            </a:r>
          </a:p>
          <a:p>
            <a:pPr lvl="1"/>
            <a:r>
              <a:rPr lang="pl-PL" b="1" dirty="0"/>
              <a:t>wykonawca testamentu, </a:t>
            </a:r>
          </a:p>
          <a:p>
            <a:pPr lvl="1"/>
            <a:r>
              <a:rPr lang="pl-PL" b="1" dirty="0"/>
              <a:t>współwłaściciel rzeczy, </a:t>
            </a:r>
          </a:p>
          <a:p>
            <a:pPr lvl="1"/>
            <a:r>
              <a:rPr lang="pl-PL" b="1" dirty="0"/>
              <a:t>współuprawniony co do praw pozostałych po spadkodawcy, </a:t>
            </a:r>
          </a:p>
          <a:p>
            <a:pPr lvl="1"/>
            <a:r>
              <a:rPr lang="pl-PL" b="1" dirty="0"/>
              <a:t>wierzyciel mający pisemny dowód należności przeciwko spadkodawcy, </a:t>
            </a:r>
          </a:p>
          <a:p>
            <a:pPr lvl="1"/>
            <a:r>
              <a:rPr lang="pl-PL" b="1" dirty="0"/>
              <a:t>Skarb Państwa reprezentowany przez naczelnika właściwego US </a:t>
            </a:r>
            <a:endParaRPr lang="pl-PL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82066547-ECC9-490B-B3EB-746DDF882642}"/>
              </a:ext>
            </a:extLst>
          </p:cNvPr>
          <p:cNvSpPr txBox="1"/>
          <p:nvPr/>
        </p:nvSpPr>
        <p:spPr>
          <a:xfrm>
            <a:off x="6019060" y="2448337"/>
            <a:ext cx="57616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Wniosek powinien zawierać uprawdopodobnienie okoliczności go uzasadniających.</a:t>
            </a:r>
          </a:p>
        </p:txBody>
      </p:sp>
    </p:spTree>
    <p:extLst>
      <p:ext uri="{BB962C8B-B14F-4D97-AF65-F5344CB8AC3E}">
        <p14:creationId xmlns:p14="http://schemas.microsoft.com/office/powerpoint/2010/main" val="140188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1B687C-6649-4294-AF35-B2C7960F2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PODSTAWA PRAWNA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ECA6506-3428-4CC8-A56C-4226D831E6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704514"/>
            <a:ext cx="9603275" cy="420016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Art. 1029 [Ochrona dziedziczenia] </a:t>
            </a:r>
          </a:p>
          <a:p>
            <a:pPr marL="0" indent="0">
              <a:buNone/>
            </a:pPr>
            <a:r>
              <a:rPr lang="pl-PL" dirty="0"/>
              <a:t>§ 1. </a:t>
            </a:r>
            <a:r>
              <a:rPr lang="pl-PL" b="1" dirty="0"/>
              <a:t>Spadkobierca</a:t>
            </a:r>
            <a:r>
              <a:rPr lang="pl-PL" dirty="0"/>
              <a:t> może żądać, ażeby </a:t>
            </a:r>
            <a:r>
              <a:rPr lang="pl-PL" b="1" dirty="0"/>
              <a:t>osoba, która włada spadkiem jako spadkobierca, lecz spadkobiercą nie jest, </a:t>
            </a:r>
            <a:r>
              <a:rPr lang="pl-PL" dirty="0"/>
              <a:t>wydała</a:t>
            </a:r>
            <a:r>
              <a:rPr lang="pl-PL" b="1" dirty="0"/>
              <a:t> </a:t>
            </a:r>
            <a:r>
              <a:rPr lang="pl-PL" dirty="0"/>
              <a:t>mu </a:t>
            </a:r>
            <a:r>
              <a:rPr lang="pl-PL" u="sng" dirty="0"/>
              <a:t>spadek</a:t>
            </a:r>
            <a:r>
              <a:rPr lang="pl-PL" dirty="0"/>
              <a:t>. To samo dotyczy </a:t>
            </a:r>
            <a:r>
              <a:rPr lang="pl-PL" u="sng" dirty="0"/>
              <a:t>poszczególnych przedmiotów </a:t>
            </a:r>
            <a:r>
              <a:rPr lang="pl-PL" dirty="0"/>
              <a:t>należących do spadku.</a:t>
            </a:r>
          </a:p>
          <a:p>
            <a:pPr marL="0" indent="0" algn="just">
              <a:buNone/>
            </a:pPr>
            <a:r>
              <a:rPr lang="pl-PL" dirty="0"/>
              <a:t>§ 2. Do roszczeń spadkobiercy o </a:t>
            </a:r>
            <a:r>
              <a:rPr lang="pl-PL" b="1" dirty="0"/>
              <a:t>wynagrodzenie za korzystanie </a:t>
            </a:r>
            <a:r>
              <a:rPr lang="pl-PL" dirty="0"/>
              <a:t>z przedmiotów należących do spadku, o </a:t>
            </a:r>
            <a:r>
              <a:rPr lang="pl-PL" b="1" dirty="0"/>
              <a:t>zwrot pożytków lub o zapłatę ich wartości</a:t>
            </a:r>
            <a:r>
              <a:rPr lang="pl-PL" dirty="0"/>
              <a:t>, jak również o </a:t>
            </a:r>
            <a:r>
              <a:rPr lang="pl-PL" b="1" dirty="0"/>
              <a:t>naprawienie szkody </a:t>
            </a:r>
            <a:r>
              <a:rPr lang="pl-PL" dirty="0"/>
              <a:t>z powodu zużycia, pogorszenia lub utraty tych przedmiotów oraz do roszczeń przeciwko spadkobiercy o </a:t>
            </a:r>
            <a:r>
              <a:rPr lang="pl-PL" b="1" dirty="0"/>
              <a:t>zwrot nakładów </a:t>
            </a:r>
            <a:r>
              <a:rPr lang="pl-PL" dirty="0"/>
              <a:t>stosuje się </a:t>
            </a:r>
            <a:r>
              <a:rPr lang="pl-PL" u="sng" dirty="0"/>
              <a:t>odpowiednio przepisy o roszczeniach między właścicielem a samoistnym posiadaczem rzeczy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§ 3. Przepisy powyższe stosuje się odpowiednio w wypadku, gdy żąda wydania swego majątku </a:t>
            </a:r>
            <a:r>
              <a:rPr lang="pl-PL" u="sng" dirty="0"/>
              <a:t>osoba, co do której zostało uchylone orzeczenie o uznaniu jej za zmarłą</a:t>
            </a:r>
            <a:r>
              <a:rPr lang="pl-PL" dirty="0"/>
              <a:t>.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Art. 1029</a:t>
            </a:r>
            <a:r>
              <a:rPr lang="pl-PL" baseline="30000" dirty="0"/>
              <a:t>1</a:t>
            </a:r>
            <a:r>
              <a:rPr lang="pl-PL" dirty="0"/>
              <a:t> [Odpowiednie zastosowanie przepisów] Przepisy niniejszego tytułu stosuje się odpowiednio do stwierdzenia nabycia </a:t>
            </a:r>
            <a:r>
              <a:rPr lang="pl-PL" u="sng" dirty="0"/>
              <a:t>przedmiotu zapisu windykacyjnego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940226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7548F5-116F-4B68-B835-D064969AF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Zabezpieczenie spadku z urzędu: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47392B5-6AF5-47A8-992B-C437ABC03E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Zabezpieczenia spadku dokonuje się z urzędu, jeżeli sąd poweźmie wiadomość, że:</a:t>
            </a:r>
          </a:p>
          <a:p>
            <a:pPr marL="0" indent="0">
              <a:buNone/>
            </a:pPr>
            <a:r>
              <a:rPr lang="pl-PL" b="1" dirty="0"/>
              <a:t>1) </a:t>
            </a:r>
            <a:r>
              <a:rPr lang="pl-PL" dirty="0"/>
              <a:t>spadkobierca jest nieznany, nieobecny lub nie ma pełnej zdolności do czynności prawnych i nie ma ustawowego przedstawiciela;</a:t>
            </a:r>
          </a:p>
          <a:p>
            <a:pPr marL="0" indent="0">
              <a:buNone/>
            </a:pPr>
            <a:r>
              <a:rPr lang="pl-PL" b="1" dirty="0"/>
              <a:t>2) </a:t>
            </a:r>
            <a:r>
              <a:rPr lang="pl-PL" dirty="0"/>
              <a:t>organ administracji rządowej albo organ jednostki samorządu terytorialnego zastosował niezbędne środki tymczasowe ze względu na grożące niebezpieczeństwo naruszenia rzeczy, które w chwili otwarcia spadku były we władaniu spadkodawcy.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682119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A348F61-9158-44E6-BD6E-39984C0B6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Środki zabezpieczenia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4212510-103A-4C5A-A5D3-CFB8B0A5F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917577"/>
            <a:ext cx="9603275" cy="3548768"/>
          </a:xfrm>
        </p:spPr>
        <p:txBody>
          <a:bodyPr>
            <a:normAutofit fontScale="85000" lnSpcReduction="10000"/>
          </a:bodyPr>
          <a:lstStyle/>
          <a:p>
            <a:r>
              <a:rPr lang="pl-PL" dirty="0"/>
              <a:t>Sąd stosuje taki środek zabezpieczenia, jaki stosownie do okoliczności uzna za odpowiedni. Jeżeli nie jest możliwe określenie środka zabezpieczenia w postanowieniu o zabezpieczeniu spadku, wybór środka zabezpieczenia należy do komornika.</a:t>
            </a:r>
          </a:p>
          <a:p>
            <a:r>
              <a:rPr lang="pl-PL" dirty="0"/>
              <a:t>Środkami zabezpieczenia są w szczególności:</a:t>
            </a:r>
          </a:p>
          <a:p>
            <a:pPr lvl="1"/>
            <a:r>
              <a:rPr lang="pl-PL" dirty="0"/>
              <a:t> spisanie majątku ruchomego i oddanie go pod dozór, </a:t>
            </a:r>
          </a:p>
          <a:p>
            <a:pPr lvl="1"/>
            <a:r>
              <a:rPr lang="pl-PL" dirty="0"/>
              <a:t>złożenie do depozytu sądowego, </a:t>
            </a:r>
          </a:p>
          <a:p>
            <a:pPr lvl="1"/>
            <a:r>
              <a:rPr lang="pl-PL" dirty="0"/>
              <a:t>ustanowienie zarządu tymczasowego, </a:t>
            </a:r>
          </a:p>
          <a:p>
            <a:pPr lvl="1"/>
            <a:r>
              <a:rPr lang="pl-PL" dirty="0"/>
              <a:t>ustanowienie dozoru nad nieruchomością. </a:t>
            </a:r>
          </a:p>
          <a:p>
            <a:pPr marL="457200" lvl="1" indent="0">
              <a:buNone/>
            </a:pPr>
            <a:endParaRPr lang="pl-PL" dirty="0"/>
          </a:p>
          <a:p>
            <a:pPr marL="457200" lvl="1" indent="0">
              <a:buNone/>
            </a:pPr>
            <a:r>
              <a:rPr lang="pl-PL" dirty="0"/>
              <a:t>Zastosowanie jednego środka zabezpieczenia nie wyłącza zastosowania innych, równocześnie lub kolejno.</a:t>
            </a:r>
          </a:p>
        </p:txBody>
      </p:sp>
    </p:spTree>
    <p:extLst>
      <p:ext uri="{BB962C8B-B14F-4D97-AF65-F5344CB8AC3E}">
        <p14:creationId xmlns:p14="http://schemas.microsoft.com/office/powerpoint/2010/main" val="26170927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0585C47-2668-49FF-869E-5D8EF730C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Środki zabezpieczenia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4F1FC95-1F66-435A-95A3-374921AEF0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9912" y="1571348"/>
            <a:ext cx="10386872" cy="4785064"/>
          </a:xfrm>
        </p:spPr>
        <p:txBody>
          <a:bodyPr>
            <a:normAutofit fontScale="62500" lnSpcReduction="20000"/>
          </a:bodyPr>
          <a:lstStyle/>
          <a:p>
            <a:r>
              <a:rPr lang="pl-PL" dirty="0"/>
              <a:t>Ustanowienie </a:t>
            </a:r>
            <a:r>
              <a:rPr lang="pl-PL" b="1" dirty="0"/>
              <a:t>zarządu tymczasowego </a:t>
            </a:r>
            <a:r>
              <a:rPr lang="pl-PL" dirty="0"/>
              <a:t>może nastąpić tylko wtedy, gdy zabezpieczeniu podlega przedsiębiorstwo, gospodarstwo rolne albo prawo majątkowe wymagające zabezpieczenia przez ustanowienie zarządu tymczasowego.</a:t>
            </a:r>
          </a:p>
          <a:p>
            <a:r>
              <a:rPr lang="pl-PL" dirty="0"/>
              <a:t>Do </a:t>
            </a:r>
            <a:r>
              <a:rPr lang="pl-PL" b="1" dirty="0"/>
              <a:t>depozytu sądowego </a:t>
            </a:r>
            <a:r>
              <a:rPr lang="pl-PL" dirty="0"/>
              <a:t>składa się podlegające zabezpieczeniu pieniądze, papiery wartościowe, imienne książeczki oszczędnościowe lub inne dokumenty potwierdzające zawarcie umowy rachunku oszczędnościowego, rachunku oszczędnościowo-rozliczeniowego albo rachunku terminowej lokaty oszczędnościowej, a także kosztowności, w tym złote monety oraz kruszce szlachetne i wyroby z tych kruszców. Kosztowności mogą być również oddane na przechowanie dozorcy.</a:t>
            </a:r>
          </a:p>
          <a:p>
            <a:r>
              <a:rPr lang="pl-PL" dirty="0"/>
              <a:t>Jeżeli w skład spadku wchodzą </a:t>
            </a:r>
            <a:r>
              <a:rPr lang="pl-PL" b="1" dirty="0"/>
              <a:t>ruchomości ulegające szybkiemu</a:t>
            </a:r>
            <a:r>
              <a:rPr lang="pl-PL" dirty="0"/>
              <a:t> zepsuciu, sąd zarządza ich sprzedaż przez komornika, oznaczając przy tym sposób sprzedaży. Uzyskane ze sprzedaży pieniądze składa się do depozytu sądowego.</a:t>
            </a:r>
          </a:p>
          <a:p>
            <a:r>
              <a:rPr lang="pl-PL" dirty="0"/>
              <a:t>Jeżeli przemawiają za tym właściwości przedmiotu podlegającego zabezpieczeniu, sąd zawiadamia właściwą instytucję o zastosowanym środku zabezpieczenia.</a:t>
            </a:r>
          </a:p>
          <a:p>
            <a:r>
              <a:rPr lang="pl-PL" dirty="0"/>
              <a:t>W razie potrzeby, sąd z urzędu zmieni środek zabezpieczenia, w szczególności jeżeli dotychczas zastosowany środek nie jest wystarczający do zabezpieczenia spadku.</a:t>
            </a:r>
          </a:p>
          <a:p>
            <a:r>
              <a:rPr lang="pl-PL" dirty="0"/>
              <a:t>Sąd z urzędu uchyli zabezpieczenie, jeżeli ustała potrzeba zabezpieczenia, a w szczególności gdy zgłosi się spadkobierca legitymujący się prawomocnym postanowieniem o stwierdzeniu nabycia spadku albo zarejestrowanym aktem poświadczenia dziedziczenia w celu objęcia spadku albo wykonawca testamentu lub kurator spadku w celu przejęcia zarządu majątkiem spadkowym.</a:t>
            </a:r>
          </a:p>
          <a:p>
            <a:r>
              <a:rPr lang="pl-PL" b="1" dirty="0"/>
              <a:t> </a:t>
            </a:r>
            <a:r>
              <a:rPr lang="pl-PL" dirty="0"/>
              <a:t>Przepisy o zabezpieczeniu spadku stosuje się odpowiednio do zabezpieczenia przedmiotu zapisu windykacyjnego.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240697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F178EAFF-B7CD-485D-9BC3-DF77E16A5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Dziękuję za uwagę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468E98B8-4BA9-47D0-A3BA-20F5989832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04478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2B438EE-E457-4139-B52E-EEF651913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Hereditatis</a:t>
            </a:r>
            <a:r>
              <a:rPr lang="pl-PL" dirty="0"/>
              <a:t> </a:t>
            </a:r>
            <a:r>
              <a:rPr lang="pl-PL" dirty="0" err="1"/>
              <a:t>petitio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48EE288-50B6-4984-9373-A47C72F7C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580225"/>
            <a:ext cx="9603275" cy="3886120"/>
          </a:xfrm>
        </p:spPr>
        <p:txBody>
          <a:bodyPr>
            <a:normAutofit/>
          </a:bodyPr>
          <a:lstStyle/>
          <a:p>
            <a:r>
              <a:rPr lang="pl-PL" dirty="0"/>
              <a:t>Dotyczy </a:t>
            </a:r>
            <a:r>
              <a:rPr lang="pl-PL" b="1" dirty="0"/>
              <a:t>wyłącznie </a:t>
            </a:r>
            <a:r>
              <a:rPr lang="pl-PL" dirty="0"/>
              <a:t>stosunków prawnospadkowych między potencjalnymi spadkobiercami,  </a:t>
            </a:r>
          </a:p>
          <a:p>
            <a:r>
              <a:rPr lang="pl-PL" b="1" dirty="0"/>
              <a:t>Nie ma zastosowania </a:t>
            </a:r>
            <a:r>
              <a:rPr lang="pl-PL" dirty="0"/>
              <a:t>do osób, które prawo do przedmiotów spadkowych wywodzą z innego źródła niż dziedziczenie (np. najemca, złodziej, dzierżawca, nabywca),</a:t>
            </a:r>
          </a:p>
          <a:p>
            <a:r>
              <a:rPr lang="pl-PL" b="1" dirty="0"/>
              <a:t>Cel roszczenia: </a:t>
            </a:r>
            <a:r>
              <a:rPr lang="pl-PL" dirty="0"/>
              <a:t>zapewnienie spadkobiercy, który nie wszedł w posiadanie spadku, w sporze z osobą która rości sobie prawa do spadku i ma spadek w swym posiadaniu, lecz spadkobiercą nie jest, takiej sytuacji majątkowej w jakiej znajdował się spadkodawca.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387175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D90371-6FA3-459F-98DE-DBBFD3C4B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Roszczenie o ochronę dziedziczenia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76D6150-C381-4FB0-AAB9-AE471F238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Jest roszczeniem </a:t>
            </a:r>
            <a:r>
              <a:rPr lang="pl-PL" b="1" dirty="0"/>
              <a:t>petytoryjnym </a:t>
            </a:r>
            <a:r>
              <a:rPr lang="pl-PL" dirty="0"/>
              <a:t>– tzn. służy ochronie prawa do spadku które przysługuje spadkobiercy, </a:t>
            </a:r>
          </a:p>
          <a:p>
            <a:r>
              <a:rPr lang="pl-PL" u="sng" dirty="0"/>
              <a:t>Nie ma charakteru prawnorzeczowego ani czysto zobowiązaniowego,</a:t>
            </a:r>
          </a:p>
          <a:p>
            <a:r>
              <a:rPr lang="pl-PL" dirty="0"/>
              <a:t>Nie może być przeniesione na inną osobę w drodze przelewu albo innej czynności prawnej, </a:t>
            </a:r>
            <a:r>
              <a:rPr lang="pl-PL" b="1" dirty="0"/>
              <a:t>ale </a:t>
            </a:r>
            <a:r>
              <a:rPr lang="pl-PL" dirty="0"/>
              <a:t> przechodzi na nabywcę spadku (1035 KC)</a:t>
            </a:r>
          </a:p>
        </p:txBody>
      </p:sp>
    </p:spTree>
    <p:extLst>
      <p:ext uri="{BB962C8B-B14F-4D97-AF65-F5344CB8AC3E}">
        <p14:creationId xmlns:p14="http://schemas.microsoft.com/office/powerpoint/2010/main" val="2916253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67D8FA-F4D2-4D6D-85C7-7C337FF23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Przedmiot roszczenia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7DBB6B1-6466-4DB5-A6AD-389681B8FF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Spadek albo przedmiot należący do spadku, </a:t>
            </a:r>
          </a:p>
          <a:p>
            <a:r>
              <a:rPr lang="pl-PL" dirty="0"/>
              <a:t>Pojęcie spadku w rozumieniu 1029 KC – </a:t>
            </a:r>
            <a:r>
              <a:rPr lang="pl-PL" b="1" dirty="0"/>
              <a:t>całość majątku jaki w dacie śmierci pozostawał we władaniu zmarłego, bez względu na tytuł tego władania,</a:t>
            </a:r>
          </a:p>
          <a:p>
            <a:pPr lvl="1"/>
            <a:r>
              <a:rPr lang="pl-PL" dirty="0"/>
              <a:t>Wątpliwości co do przedmiotów, które nie były we władaniu spadkobiercy w chwili śmierci, choć stanowiły jego własność np. rzecz, którą wydzierżawił, a która nie została mu zwrócona po upływie terminu na jaki umowa została zawarta.</a:t>
            </a:r>
          </a:p>
        </p:txBody>
      </p:sp>
    </p:spTree>
    <p:extLst>
      <p:ext uri="{BB962C8B-B14F-4D97-AF65-F5344CB8AC3E}">
        <p14:creationId xmlns:p14="http://schemas.microsoft.com/office/powerpoint/2010/main" val="1648323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D17DE7-D3E5-49E2-9C7E-52F62A73A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Legitymacja czynna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321B66A-1B7B-4D4B-BB86-604DBBB2D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AutoNum type="arabicPeriod"/>
            </a:pPr>
            <a:r>
              <a:rPr lang="pl-PL" dirty="0"/>
              <a:t>Spadkobierca, niezależnie od tego, czy dziedziczy cały spadek czy jedynie jego część niezależnie od tytułu powołania [nie dotyczy sukcesorów singularnych, za wyjątkiem zapisobiercy windykacyjnego]</a:t>
            </a:r>
          </a:p>
          <a:p>
            <a:pPr marL="457200" indent="-457200">
              <a:buAutoNum type="arabicPeriod"/>
            </a:pPr>
            <a:r>
              <a:rPr lang="pl-PL" dirty="0"/>
              <a:t>Współspadkobiercy – łącznie, bądź samodzielnie (1035 w zw. z art. 209 KC)</a:t>
            </a:r>
          </a:p>
          <a:p>
            <a:pPr marL="457200" indent="-457200">
              <a:buAutoNum type="arabicPeriod"/>
            </a:pPr>
            <a:r>
              <a:rPr lang="pl-PL" dirty="0"/>
              <a:t>Współspadkobiercy – przeciwko innemu współspadkobiercy, który włada całością spadku – o ile podstawą jego władztwa jest twierdzenie, że przysługuje mu cały spadek [dopuszczenie do współposiadania]</a:t>
            </a:r>
          </a:p>
          <a:p>
            <a:pPr marL="457200" indent="-457200">
              <a:buAutoNum type="arabicPeriod"/>
            </a:pPr>
            <a:r>
              <a:rPr lang="pl-PL" dirty="0"/>
              <a:t>Spadkobiercy </a:t>
            </a:r>
            <a:r>
              <a:rPr lang="pl-PL" dirty="0" err="1"/>
              <a:t>spadkobiercy</a:t>
            </a:r>
            <a:r>
              <a:rPr lang="pl-PL" dirty="0"/>
              <a:t> a także nabywcy spadku [wstąpienie w prawa poprzednika – sukcesja uniwersalna]</a:t>
            </a:r>
          </a:p>
          <a:p>
            <a:pPr marL="457200" indent="-457200">
              <a:buAutoNum type="arabicPeriod"/>
            </a:pPr>
            <a:r>
              <a:rPr lang="pl-PL" dirty="0"/>
              <a:t>Wykonawca testamentu (chyba, że nie ma kompetencji do zarządu spadkiem)</a:t>
            </a:r>
          </a:p>
        </p:txBody>
      </p:sp>
    </p:spTree>
    <p:extLst>
      <p:ext uri="{BB962C8B-B14F-4D97-AF65-F5344CB8AC3E}">
        <p14:creationId xmlns:p14="http://schemas.microsoft.com/office/powerpoint/2010/main" val="1441618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DBA48D-3429-435A-8E84-0AAE2CD8E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Legitymacja bierna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DF2B6AB-47B9-42B8-9593-EEBF0A9EE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/>
              <a:t>Rzekomy spadkobierca tj. osoba władająca spadkiem lub przedmiotami wchodzącymi w skład spadku jako spadkobierca, lecz spadkobiercą nie jest.</a:t>
            </a:r>
          </a:p>
          <a:p>
            <a:r>
              <a:rPr lang="pl-PL" dirty="0"/>
              <a:t>Spadkobierca rzekomego spadkobiercy oraz nabywca spadku od rzekomego spadkobiercy,</a:t>
            </a:r>
          </a:p>
          <a:p>
            <a:pPr marL="0" indent="0">
              <a:buNone/>
            </a:pPr>
            <a:r>
              <a:rPr lang="pl-PL" dirty="0"/>
              <a:t>Przykład: osoba powołująca się na nieistniejący lub nieważny testament, osoba z kręgu spadkobierców ustawowych, która nie wie o istnieniu testamentu lub go kwestionuje, osoba, która została uznana za niegodną dziedziczenia, osoba, która błędnie sądzi, że powinna dziedziczyć z ustawy</a:t>
            </a:r>
          </a:p>
          <a:p>
            <a:pPr marL="0" indent="0">
              <a:buNone/>
            </a:pPr>
            <a:r>
              <a:rPr lang="pl-PL" dirty="0">
                <a:solidFill>
                  <a:srgbClr val="FF0000"/>
                </a:solidFill>
              </a:rPr>
              <a:t>Nie dotyczy </a:t>
            </a:r>
            <a:r>
              <a:rPr lang="pl-PL" dirty="0"/>
              <a:t>osoby, która wywodzi swoje władztwo nie ze spadku – albo nie powołuje się na żadne prawo, albo wskazuje na inne jego źródło. </a:t>
            </a:r>
            <a:endParaRPr lang="pl-P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708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E8346C-D501-4941-845C-EB457E40E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Ciężar dowodzenia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3E001FF-0005-4AF5-B3DB-8FF5D3524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464816"/>
            <a:ext cx="9603275" cy="4687409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l-PL" dirty="0"/>
              <a:t>Posiadający legitymację czynną: </a:t>
            </a:r>
            <a:r>
              <a:rPr lang="pl-PL" b="1" dirty="0"/>
              <a:t>udowodnienie swojego prawa do spadku – wszelkimi środkami dowodowymi </a:t>
            </a:r>
            <a:r>
              <a:rPr lang="pl-PL" dirty="0"/>
              <a:t> - np. stwierdzenie nabycia spadku, akt poświadczenia dziedziczenia, europejskie poświadczenie spadkowe. Jeśli takim dokumentem dysponuje rzekomy spadkobierca – obalenie domniemania, że jest on rzeczywistym spadkobiercą (art. 1025KC</a:t>
            </a:r>
            <a:r>
              <a:rPr lang="pl-PL" sz="1500" dirty="0"/>
              <a:t>) </a:t>
            </a:r>
            <a:r>
              <a:rPr lang="pl-PL" sz="1500" b="1" dirty="0"/>
              <a:t>[w toku postępowania o zmianę lub uchylenie tego dokumentu, a nie w procesie o wydanie spadku]</a:t>
            </a:r>
          </a:p>
          <a:p>
            <a:pPr algn="just"/>
            <a:r>
              <a:rPr lang="pl-PL" dirty="0"/>
              <a:t>Legitymowany czynnie </a:t>
            </a:r>
            <a:r>
              <a:rPr lang="pl-PL" b="1" dirty="0"/>
              <a:t>nie musi wykazywać, </a:t>
            </a:r>
            <a:r>
              <a:rPr lang="pl-PL" dirty="0"/>
              <a:t>że spadkodawcy przysługiwały określone prawa do przedmiotów objętych żądaniem wydania, </a:t>
            </a:r>
            <a:r>
              <a:rPr lang="pl-PL" b="1" dirty="0"/>
              <a:t>musi wykazać, że przedmioty te pozostawały we władaniu spadkodawcy </a:t>
            </a:r>
            <a:r>
              <a:rPr lang="pl-PL" dirty="0"/>
              <a:t>(że spadkodawca z nich korzystał lub mógł korzystać),</a:t>
            </a:r>
          </a:p>
          <a:p>
            <a:pPr algn="just"/>
            <a:r>
              <a:rPr lang="pl-PL" dirty="0"/>
              <a:t>Legitymowany czynnie musi wykazać, że </a:t>
            </a:r>
            <a:r>
              <a:rPr lang="pl-PL" b="1" dirty="0"/>
              <a:t>pozwany włada spadkiem lub przedmiotami spadkowymi </a:t>
            </a:r>
            <a:r>
              <a:rPr lang="pl-PL" b="1" u="sng" dirty="0"/>
              <a:t>jako spadkobierca,</a:t>
            </a:r>
          </a:p>
          <a:p>
            <a:pPr algn="just"/>
            <a:r>
              <a:rPr lang="pl-PL" dirty="0"/>
              <a:t>Legitymowany biernie nie może bronić się tym, że spadkodawca nie był właścicielem przedmiotu sporu. Może podnosić, że to on a nie powód jest spadkobiercą. Może dowodzić, że jest właścicielem na skutek zasiedzenia, albo opierać swoje prawo na innym źródle niż dziedziczenie. </a:t>
            </a:r>
          </a:p>
        </p:txBody>
      </p:sp>
    </p:spTree>
    <p:extLst>
      <p:ext uri="{BB962C8B-B14F-4D97-AF65-F5344CB8AC3E}">
        <p14:creationId xmlns:p14="http://schemas.microsoft.com/office/powerpoint/2010/main" val="971822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1CCC7D-2BB2-441A-8729-0ACD11908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Roszczenia uzupełniające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EC3DB38-53B2-44B1-AA50-37CC87F7C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ROSZCZENIA SPADKOBIERCY:</a:t>
            </a:r>
          </a:p>
          <a:p>
            <a:r>
              <a:rPr lang="pl-PL" dirty="0"/>
              <a:t>Wynagrodzenie za korzystanie z przedmiotów należących do spadku,</a:t>
            </a:r>
          </a:p>
          <a:p>
            <a:r>
              <a:rPr lang="pl-PL" dirty="0"/>
              <a:t>O zwrot pożytków lub o zapłatę ich wartości,</a:t>
            </a:r>
          </a:p>
          <a:p>
            <a:r>
              <a:rPr lang="pl-PL" dirty="0"/>
              <a:t>Naprawienie szkody z powodu zużycia, pogorszenia lub utraty rzeczy</a:t>
            </a:r>
          </a:p>
          <a:p>
            <a:pPr marL="0" indent="0">
              <a:buNone/>
            </a:pPr>
            <a:r>
              <a:rPr lang="pl-PL" dirty="0"/>
              <a:t>ROSZCZENIA PRZECIWKO SPADKOBIERCY:</a:t>
            </a:r>
          </a:p>
          <a:p>
            <a:r>
              <a:rPr lang="pl-PL" dirty="0"/>
              <a:t>O zwrot nakładów</a:t>
            </a:r>
          </a:p>
          <a:p>
            <a:pPr marL="0" indent="0">
              <a:buNone/>
            </a:pPr>
            <a:r>
              <a:rPr lang="pl-PL" b="1" dirty="0"/>
              <a:t>ODPOWIEDNIO STOSUJE SIĘ PRZEPISY O ROSZCZENIACH MIĘDZY WŁAŚCICIELEM A SAMOISTNYM POSIADACZEM RZECZY – ART. 224 i n. KC</a:t>
            </a:r>
          </a:p>
        </p:txBody>
      </p:sp>
    </p:spTree>
    <p:extLst>
      <p:ext uri="{BB962C8B-B14F-4D97-AF65-F5344CB8AC3E}">
        <p14:creationId xmlns:p14="http://schemas.microsoft.com/office/powerpoint/2010/main" val="2388000080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a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139</TotalTime>
  <Words>1938</Words>
  <Application>Microsoft Office PowerPoint</Application>
  <PresentationFormat>Panoramiczny</PresentationFormat>
  <Paragraphs>130</Paragraphs>
  <Slides>23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23</vt:i4>
      </vt:variant>
    </vt:vector>
  </HeadingPairs>
  <TitlesOfParts>
    <vt:vector size="26" baseType="lpstr">
      <vt:lpstr>Arial</vt:lpstr>
      <vt:lpstr>Century Gothic</vt:lpstr>
      <vt:lpstr>Galeria</vt:lpstr>
      <vt:lpstr>OCHRONA DZIEDZICZENIA</vt:lpstr>
      <vt:lpstr>PODSTAWA PRAWNA</vt:lpstr>
      <vt:lpstr>Hereditatis petitio</vt:lpstr>
      <vt:lpstr>Roszczenie o ochronę dziedziczenia</vt:lpstr>
      <vt:lpstr>Przedmiot roszczenia</vt:lpstr>
      <vt:lpstr>Legitymacja czynna</vt:lpstr>
      <vt:lpstr>Legitymacja bierna</vt:lpstr>
      <vt:lpstr>Ciężar dowodzenia</vt:lpstr>
      <vt:lpstr>Roszczenia uzupełniające</vt:lpstr>
      <vt:lpstr>Wymagalność roszczenia</vt:lpstr>
      <vt:lpstr>Kazus:</vt:lpstr>
      <vt:lpstr>Zabezpieczenie spadku.  Zarząd spadku nieobjętego.</vt:lpstr>
      <vt:lpstr>Zarząd spadku nieobjętego</vt:lpstr>
      <vt:lpstr>Zarząd spadku nieobjętego</vt:lpstr>
      <vt:lpstr>Konsekwencje nieobjęcia spadku</vt:lpstr>
      <vt:lpstr>Najistotniejsze przepisy:</vt:lpstr>
      <vt:lpstr>Zabezpieczenie spadku </vt:lpstr>
      <vt:lpstr>Warunki zabezpieczenia spadku:</vt:lpstr>
      <vt:lpstr>Zabezpieczenie spadku</vt:lpstr>
      <vt:lpstr>Zabezpieczenie spadku z urzędu: </vt:lpstr>
      <vt:lpstr>Środki zabezpieczenia </vt:lpstr>
      <vt:lpstr>Środki zabezpieczenia</vt:lpstr>
      <vt:lpstr>Dziękuję za uwagę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OCHRONA DZIEDZICZENIA</dc:title>
  <dc:creator>Agnieszka Agnieszka</dc:creator>
  <cp:lastModifiedBy>Agnieszka Agnieszka</cp:lastModifiedBy>
  <cp:revision>17</cp:revision>
  <dcterms:created xsi:type="dcterms:W3CDTF">2018-02-24T17:28:51Z</dcterms:created>
  <dcterms:modified xsi:type="dcterms:W3CDTF">2020-03-19T16:39:57Z</dcterms:modified>
</cp:coreProperties>
</file>