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6"/>
  </p:notesMasterIdLst>
  <p:sldIdLst>
    <p:sldId id="256" r:id="rId2"/>
    <p:sldId id="257" r:id="rId3"/>
    <p:sldId id="258" r:id="rId4"/>
    <p:sldId id="288" r:id="rId5"/>
    <p:sldId id="259" r:id="rId6"/>
    <p:sldId id="260" r:id="rId7"/>
    <p:sldId id="262" r:id="rId8"/>
    <p:sldId id="263" r:id="rId9"/>
    <p:sldId id="323" r:id="rId10"/>
    <p:sldId id="266" r:id="rId11"/>
    <p:sldId id="322" r:id="rId12"/>
    <p:sldId id="267" r:id="rId13"/>
    <p:sldId id="321" r:id="rId14"/>
    <p:sldId id="268" r:id="rId15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8824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95205-0EF5-4D46-803A-659D441E8A40}" type="datetimeFigureOut">
              <a:rPr lang="pl-PL" smtClean="0"/>
              <a:t>2016-01-16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E6104-1E67-4FD9-9FAD-7ABA4DA3FB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2724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lipsa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6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76E2AD-FA1D-4570-816D-55B0EE842267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7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BB94D1-8AE6-4B90-A38D-848BD18A149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5CECE-D7DD-470E-9B6B-89FFF1A8EF59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CCBF7-FAE3-4CE0-A78E-A72FFF570C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54A16-93F2-4DC6-BC99-78D12220498D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604CD-6C0A-4A2B-B73B-66D8B4387F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C5C3-E8D1-42DF-81A0-38DB8CCFD495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9DE4C-BE28-4A55-9217-BAE196B8A9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ostokąt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Elipsa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8CEDAD-8561-486B-93A6-A91B4D6CF574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875167-EC06-432B-B1F9-E8976ECD775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21C42-CA4A-4D95-807F-F4EA5F1EA690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6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F59ED-87BC-40C2-8E72-BFAC5E0FE2C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A29159-34D2-4FAE-A1E1-B07205625F0C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BF5CD4-A9DD-486D-8BA3-506E55D5728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8EE30-B5C5-4CDB-BCCC-7B86A12D9222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4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981A9-BAC8-4147-B11F-B98FE723B3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rostokąt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5DB82D-8C09-4B25-9188-23206ECF24E9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B31CC2-83E0-43B8-8EA8-1AEE39F5F3F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D943FD-49CD-4F62-86F8-0E2C0E2985E0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887538-91FE-4DCF-9006-6677716A2B7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Schemat blokowy: proce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chemat blokowy: proce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14ABFF-0B4C-4195-A9E7-17DDE384689F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9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0DE73F-4A4A-4193-92F5-DAA9AE9FF06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rostokąt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3" name="Symbol zastępczy tekstu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3596D3A-0F5D-4042-8AF0-D3FD9CA5A02B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93679E3-9340-467E-9464-2A1BDCCC22E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47" r:id="rId2"/>
    <p:sldLayoutId id="2147483953" r:id="rId3"/>
    <p:sldLayoutId id="2147483948" r:id="rId4"/>
    <p:sldLayoutId id="2147483954" r:id="rId5"/>
    <p:sldLayoutId id="2147483949" r:id="rId6"/>
    <p:sldLayoutId id="2147483955" r:id="rId7"/>
    <p:sldLayoutId id="2147483956" r:id="rId8"/>
    <p:sldLayoutId id="2147483957" r:id="rId9"/>
    <p:sldLayoutId id="2147483950" r:id="rId10"/>
    <p:sldLayoutId id="21474839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604448" cy="4032250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effectLst/>
              </a:rPr>
              <a:t>ODPOWIEDZIALNOŚĆ ZA SZKODĘ WYRZĄDZONĄ PRZY WYKONYWANIU WŁADZY PUBLICZNEJ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60648"/>
            <a:ext cx="8640960" cy="6480720"/>
          </a:xfrm>
        </p:spPr>
        <p:txBody>
          <a:bodyPr>
            <a:normAutofit fontScale="92500" lnSpcReduction="10000"/>
          </a:bodyPr>
          <a:lstStyle/>
          <a:p>
            <a:pPr marL="82550" indent="0" algn="ctr">
              <a:buNone/>
            </a:pPr>
            <a:r>
              <a:rPr lang="pl-PL" b="1" dirty="0"/>
              <a:t>Odpowiedzialność za szkodę wyrządzoną niewydaniem orzeczenia lub </a:t>
            </a:r>
            <a:r>
              <a:rPr lang="pl-PL" b="1" dirty="0" smtClean="0"/>
              <a:t>decyzji</a:t>
            </a:r>
          </a:p>
          <a:p>
            <a:pPr marL="82550" indent="0" algn="ctr">
              <a:buNone/>
            </a:pPr>
            <a:r>
              <a:rPr lang="pl-PL" b="1" dirty="0" smtClean="0"/>
              <a:t>(art</a:t>
            </a:r>
            <a:r>
              <a:rPr lang="pl-PL" b="1" dirty="0"/>
              <a:t>. 417¹§ 3 k.c.)</a:t>
            </a:r>
          </a:p>
          <a:p>
            <a:endParaRPr lang="pl-PL" dirty="0"/>
          </a:p>
          <a:p>
            <a:r>
              <a:rPr lang="pl-PL" dirty="0" smtClean="0"/>
              <a:t>zaniechanie </a:t>
            </a:r>
            <a:r>
              <a:rPr lang="pl-PL" dirty="0"/>
              <a:t>organu władzy publicznej </a:t>
            </a:r>
            <a:endParaRPr lang="pl-PL" dirty="0" smtClean="0"/>
          </a:p>
          <a:p>
            <a:r>
              <a:rPr lang="pl-PL" dirty="0"/>
              <a:t>z</a:t>
            </a:r>
            <a:r>
              <a:rPr lang="pl-PL" dirty="0" smtClean="0"/>
              <a:t>asada: prejudykat</a:t>
            </a:r>
          </a:p>
          <a:p>
            <a:pPr marL="82550" indent="0">
              <a:buNone/>
            </a:pPr>
            <a:r>
              <a:rPr lang="pl-PL" dirty="0"/>
              <a:t> </a:t>
            </a:r>
            <a:r>
              <a:rPr lang="pl-PL" dirty="0" smtClean="0"/>
              <a:t>  wymóg jego uzyskania może znosić przepis odrębny</a:t>
            </a:r>
          </a:p>
          <a:p>
            <a:pPr marL="82550" indent="0">
              <a:buNone/>
            </a:pPr>
            <a:endParaRPr lang="pl-PL" dirty="0"/>
          </a:p>
          <a:p>
            <a:r>
              <a:rPr lang="pl-PL" dirty="0" smtClean="0"/>
              <a:t>zagadnienie </a:t>
            </a:r>
            <a:r>
              <a:rPr lang="pl-PL" dirty="0"/>
              <a:t>przewlekłości postępowania </a:t>
            </a:r>
            <a:endParaRPr lang="pl-PL" dirty="0" smtClean="0"/>
          </a:p>
          <a:p>
            <a:r>
              <a:rPr lang="pl-PL" dirty="0" smtClean="0"/>
              <a:t>ustawa </a:t>
            </a:r>
            <a:r>
              <a:rPr lang="pl-PL" dirty="0"/>
              <a:t>z 17 VI 2004 r. o skardze na naruszenie prawa strony do rozpoznania sprawy w </a:t>
            </a:r>
            <a:r>
              <a:rPr lang="pl-PL" dirty="0" smtClean="0"/>
              <a:t>postępowaniu przygotowawczym prowadzonym lub nadzorowanym przez prokuratora i postępowaniu sądowym </a:t>
            </a:r>
            <a:r>
              <a:rPr lang="pl-PL" dirty="0"/>
              <a:t>bez nieuzasadnionej </a:t>
            </a:r>
            <a:r>
              <a:rPr lang="pl-PL" dirty="0" smtClean="0"/>
              <a:t>zwłoki: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404664"/>
            <a:ext cx="7499350" cy="6192688"/>
          </a:xfrm>
        </p:spPr>
        <p:txBody>
          <a:bodyPr/>
          <a:lstStyle/>
          <a:p>
            <a:pPr algn="just"/>
            <a:r>
              <a:rPr lang="pl-PL" sz="2400" b="1" dirty="0" smtClean="0"/>
              <a:t>„Art</a:t>
            </a:r>
            <a:r>
              <a:rPr lang="pl-PL" sz="2400" b="1" dirty="0"/>
              <a:t>. 15. </a:t>
            </a:r>
            <a:r>
              <a:rPr lang="pl-PL" sz="2400" dirty="0" smtClean="0"/>
              <a:t>1: Strona</a:t>
            </a:r>
            <a:r>
              <a:rPr lang="pl-PL" sz="2400" dirty="0"/>
              <a:t>, której skargę uwzględniono, może w odrębnym postępowaniu dochodzić naprawienia szkody wynikłej ze stwierdzonej przewlekłości od Skarbu Państwa albo solidarnie od Skarbu Państwa i komornika. </a:t>
            </a:r>
          </a:p>
          <a:p>
            <a:pPr algn="just"/>
            <a:r>
              <a:rPr lang="pl-PL" sz="2400" dirty="0"/>
              <a:t>2. Postanowienie uwzględniające skargę wiąże sąd w postępowaniu cywilnym o odszkodowanie lub zadośćuczynienie, co do stwierdzenia przewlekłości postępowania. </a:t>
            </a:r>
          </a:p>
          <a:p>
            <a:pPr algn="just"/>
            <a:r>
              <a:rPr lang="pl-PL" sz="2400" b="1" dirty="0"/>
              <a:t>Art. 16. </a:t>
            </a:r>
            <a:r>
              <a:rPr lang="pl-PL" sz="2400" dirty="0"/>
              <a:t>Strona, która nie wniosła skargi na przewlekłość postępowania zgodnie z art. 5 ust. 1, może dochodzić - na podstawie art. 417 ustawy z dnia 23 kwietnia 1964 r. - Kodeks cywilny (Dz. U. Nr 16, poz. 93, z </a:t>
            </a:r>
            <a:r>
              <a:rPr lang="pl-PL" sz="2400" dirty="0" err="1"/>
              <a:t>późn</a:t>
            </a:r>
            <a:r>
              <a:rPr lang="pl-PL" sz="2400" dirty="0"/>
              <a:t>. zm.3)) - naprawienia szkody wynikłej z przewlekłości, po prawomocnym zakończeniu postępowania co do istoty </a:t>
            </a:r>
            <a:r>
              <a:rPr lang="pl-PL" sz="2400" dirty="0" smtClean="0"/>
              <a:t>sprawy”.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549161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824536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/>
              <a:t>Odpowiedzialność za szkodę wyrządzoną niewydaniem aktu </a:t>
            </a:r>
            <a:r>
              <a:rPr lang="pl-PL" sz="2400" b="1" dirty="0" smtClean="0"/>
              <a:t>normatywnego</a:t>
            </a:r>
          </a:p>
          <a:p>
            <a:pPr marL="82550" indent="0" algn="ctr">
              <a:buNone/>
            </a:pPr>
            <a:r>
              <a:rPr lang="pl-PL" sz="2400" b="1" dirty="0" smtClean="0"/>
              <a:t>(art</a:t>
            </a:r>
            <a:r>
              <a:rPr lang="pl-PL" sz="2400" b="1" dirty="0"/>
              <a:t>. 417¹ § 4 k.c.)</a:t>
            </a:r>
          </a:p>
          <a:p>
            <a:r>
              <a:rPr lang="pl-PL" sz="2400" dirty="0" smtClean="0"/>
              <a:t>zaniechanie </a:t>
            </a:r>
            <a:r>
              <a:rPr lang="pl-PL" sz="2400" dirty="0"/>
              <a:t>legislacyjne</a:t>
            </a:r>
          </a:p>
          <a:p>
            <a:r>
              <a:rPr lang="pl-PL" sz="2400" dirty="0" smtClean="0"/>
              <a:t>gdy </a:t>
            </a:r>
            <a:r>
              <a:rPr lang="pl-PL" sz="2400" dirty="0"/>
              <a:t>obowiązek wydania aktu normatywnego wskazuje przepis prawa</a:t>
            </a:r>
          </a:p>
          <a:p>
            <a:r>
              <a:rPr lang="pl-PL" sz="2400" dirty="0" smtClean="0"/>
              <a:t>nie </a:t>
            </a:r>
            <a:r>
              <a:rPr lang="pl-PL" sz="2400" dirty="0"/>
              <a:t>jest równoznaczne z zaniechaniem legislacyjnym wydanie przez TK tzw. postanowienia sygnalizacyjnego </a:t>
            </a:r>
          </a:p>
          <a:p>
            <a:r>
              <a:rPr lang="pl-PL" sz="2400" dirty="0" smtClean="0"/>
              <a:t>nie </a:t>
            </a:r>
            <a:r>
              <a:rPr lang="pl-PL" sz="2400" dirty="0"/>
              <a:t>ma wymogu przedsądu </a:t>
            </a:r>
          </a:p>
          <a:p>
            <a:pPr marL="82550" indent="0">
              <a:buNone/>
            </a:pPr>
            <a:endParaRPr lang="pl-PL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0648"/>
            <a:ext cx="7499350" cy="5880720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 smtClean="0"/>
              <a:t>Odpowiedzialność </a:t>
            </a:r>
            <a:r>
              <a:rPr lang="pl-PL" sz="2400" b="1" dirty="0"/>
              <a:t>za </a:t>
            </a:r>
            <a:r>
              <a:rPr lang="pl-PL" sz="2400" b="1" dirty="0" smtClean="0"/>
              <a:t>szkodę wyrządzoną </a:t>
            </a:r>
            <a:r>
              <a:rPr lang="pl-PL" sz="2400" b="1" dirty="0"/>
              <a:t>przez zgodne z prawem wykonywanie władzy </a:t>
            </a:r>
            <a:r>
              <a:rPr lang="pl-PL" sz="2400" b="1" dirty="0" smtClean="0"/>
              <a:t>publicznej</a:t>
            </a:r>
            <a:endParaRPr lang="pl-PL" sz="2400" b="1" dirty="0"/>
          </a:p>
          <a:p>
            <a:pPr marL="82550" indent="0" algn="ctr">
              <a:buNone/>
            </a:pPr>
            <a:r>
              <a:rPr lang="pl-PL" sz="2400" b="1" dirty="0" smtClean="0"/>
              <a:t>(art</a:t>
            </a:r>
            <a:r>
              <a:rPr lang="pl-PL" sz="2400" b="1" dirty="0"/>
              <a:t>. 417² k.c</a:t>
            </a:r>
            <a:r>
              <a:rPr lang="pl-PL" sz="2400" b="1" dirty="0" smtClean="0"/>
              <a:t>.)</a:t>
            </a:r>
          </a:p>
          <a:p>
            <a:pPr marL="82550" indent="0" algn="ctr">
              <a:buNone/>
            </a:pPr>
            <a:endParaRPr lang="pl-PL" sz="2400" b="1" dirty="0"/>
          </a:p>
          <a:p>
            <a:r>
              <a:rPr lang="pl-PL" sz="2400" dirty="0"/>
              <a:t>o</a:t>
            </a:r>
            <a:r>
              <a:rPr lang="pl-PL" sz="2400" dirty="0" smtClean="0"/>
              <a:t>dpowiedzialność na zasadzie słuszności</a:t>
            </a:r>
          </a:p>
          <a:p>
            <a:r>
              <a:rPr lang="pl-PL" sz="2400" dirty="0" smtClean="0"/>
              <a:t>dalej </a:t>
            </a:r>
            <a:r>
              <a:rPr lang="pl-PL" sz="2400" dirty="0"/>
              <a:t>posunięta ochrona, niż wynika to z art. 77 ust. 1 Konstytucji</a:t>
            </a:r>
          </a:p>
          <a:p>
            <a:r>
              <a:rPr lang="pl-PL" sz="2400" dirty="0" smtClean="0"/>
              <a:t>tylko </a:t>
            </a:r>
            <a:r>
              <a:rPr lang="pl-PL" sz="2400" dirty="0"/>
              <a:t>szkoda na osobie</a:t>
            </a:r>
          </a:p>
          <a:p>
            <a:r>
              <a:rPr lang="pl-PL" sz="2400" dirty="0" smtClean="0"/>
              <a:t>problem </a:t>
            </a:r>
            <a:r>
              <a:rPr lang="pl-PL" sz="2400" dirty="0"/>
              <a:t>oceny związku przyczynowego:</a:t>
            </a:r>
          </a:p>
          <a:p>
            <a:pPr marL="82550" indent="0">
              <a:buNone/>
            </a:pPr>
            <a:r>
              <a:rPr lang="pl-PL" sz="2400" b="1" dirty="0"/>
              <a:t>1)</a:t>
            </a:r>
            <a:r>
              <a:rPr lang="pl-PL" sz="2400" dirty="0"/>
              <a:t>	zasada ogólna z art. 361 § 1 k.c.</a:t>
            </a:r>
          </a:p>
          <a:p>
            <a:pPr marL="82550" indent="0">
              <a:buNone/>
            </a:pPr>
            <a:r>
              <a:rPr lang="pl-PL" sz="2400" b="1" dirty="0"/>
              <a:t>2)</a:t>
            </a:r>
            <a:r>
              <a:rPr lang="pl-PL" sz="2400" dirty="0"/>
              <a:t>	należy odstąpić od kryterium normalności związku przyczynowego, jeżeli uzasadniają to względy słuszności (M. Safjan, A. Śmieja, Z. Radwański, G. Bieniek, J. Kremis)</a:t>
            </a:r>
          </a:p>
        </p:txBody>
      </p:sp>
    </p:spTree>
    <p:extLst>
      <p:ext uri="{BB962C8B-B14F-4D97-AF65-F5344CB8AC3E}">
        <p14:creationId xmlns:p14="http://schemas.microsoft.com/office/powerpoint/2010/main" val="2495300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268760"/>
            <a:ext cx="7499350" cy="4032448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/>
              <a:t>Uregulowania </a:t>
            </a:r>
            <a:r>
              <a:rPr lang="pl-PL" sz="2400" b="1" dirty="0" smtClean="0"/>
              <a:t>odrębne</a:t>
            </a:r>
          </a:p>
          <a:p>
            <a:pPr marL="82550" indent="0" algn="ctr">
              <a:buNone/>
            </a:pPr>
            <a:endParaRPr lang="pl-PL" sz="2400" b="1" dirty="0"/>
          </a:p>
          <a:p>
            <a:r>
              <a:rPr lang="pl-PL" sz="2400" dirty="0" smtClean="0"/>
              <a:t>przepisów </a:t>
            </a:r>
            <a:r>
              <a:rPr lang="pl-PL" sz="2400" dirty="0"/>
              <a:t>art. 417, 417¹ i 417² </a:t>
            </a:r>
            <a:r>
              <a:rPr lang="pl-PL" sz="2400" smtClean="0"/>
              <a:t>k.c. nie </a:t>
            </a:r>
            <a:r>
              <a:rPr lang="pl-PL" sz="2400" dirty="0"/>
              <a:t>stosuje się, jeżeli odpowiedzialność za szkodę wyrządzoną przy wykonywaniu władzy publicznej jest uregulowana w przepisach </a:t>
            </a:r>
            <a:r>
              <a:rPr lang="pl-PL" sz="2400" dirty="0" smtClean="0"/>
              <a:t>szczególnych </a:t>
            </a:r>
            <a:r>
              <a:rPr lang="pl-PL" sz="2400" dirty="0"/>
              <a:t>(art. 421 k.c</a:t>
            </a:r>
            <a:r>
              <a:rPr lang="pl-PL" sz="2400" dirty="0" smtClean="0"/>
              <a:t>.)</a:t>
            </a:r>
            <a:endParaRPr lang="pl-PL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616624"/>
          </a:xfrm>
        </p:spPr>
        <p:txBody>
          <a:bodyPr/>
          <a:lstStyle/>
          <a:p>
            <a:r>
              <a:rPr lang="pl-PL" sz="2800" dirty="0" smtClean="0"/>
              <a:t>art</a:t>
            </a:r>
            <a:r>
              <a:rPr lang="pl-PL" sz="2800" dirty="0"/>
              <a:t>. 77 ust. 1 </a:t>
            </a:r>
            <a:r>
              <a:rPr lang="pl-PL" sz="2800" dirty="0" smtClean="0"/>
              <a:t>Konstytucji</a:t>
            </a:r>
          </a:p>
          <a:p>
            <a:pPr marL="82550" indent="0">
              <a:buNone/>
            </a:pPr>
            <a:endParaRPr lang="pl-PL" sz="2800" dirty="0"/>
          </a:p>
          <a:p>
            <a:r>
              <a:rPr lang="pl-PL" sz="2800" dirty="0" smtClean="0"/>
              <a:t>jest </a:t>
            </a:r>
            <a:r>
              <a:rPr lang="pl-PL" sz="2800" dirty="0"/>
              <a:t>to odpowiedzialność za własny </a:t>
            </a:r>
            <a:r>
              <a:rPr lang="pl-PL" sz="2800" dirty="0" smtClean="0"/>
              <a:t>czyn</a:t>
            </a:r>
          </a:p>
          <a:p>
            <a:pPr marL="82550" indent="0">
              <a:buNone/>
            </a:pPr>
            <a:endParaRPr lang="pl-PL" sz="2800" dirty="0"/>
          </a:p>
          <a:p>
            <a:r>
              <a:rPr lang="pl-PL" sz="2800" dirty="0" smtClean="0"/>
              <a:t>odpowiedzialność </a:t>
            </a:r>
            <a:r>
              <a:rPr lang="pl-PL" sz="2800" dirty="0"/>
              <a:t>oparta na obiektywnej ocenie działania lub zaniechania szkodzącego  </a:t>
            </a:r>
            <a:r>
              <a:rPr lang="pl-PL" sz="2800" dirty="0" smtClean="0"/>
              <a:t>- zasada bezprawności</a:t>
            </a:r>
          </a:p>
          <a:p>
            <a:endParaRPr lang="pl-PL" sz="2800" dirty="0" smtClean="0"/>
          </a:p>
          <a:p>
            <a:r>
              <a:rPr lang="pl-PL" sz="2800" b="1" dirty="0" smtClean="0"/>
              <a:t>Art. 417 § 1 k.c. </a:t>
            </a:r>
            <a:r>
              <a:rPr lang="pl-PL" sz="2800" dirty="0" smtClean="0"/>
              <a:t>– lex </a:t>
            </a:r>
            <a:r>
              <a:rPr lang="pl-PL" sz="2800" dirty="0" err="1" smtClean="0"/>
              <a:t>generalis</a:t>
            </a:r>
            <a:endParaRPr lang="pl-PL" sz="2800" dirty="0" smtClean="0"/>
          </a:p>
          <a:p>
            <a:pPr marL="82550" indent="0">
              <a:buNone/>
            </a:pPr>
            <a:endParaRPr lang="pl-PL" sz="2800" dirty="0"/>
          </a:p>
          <a:p>
            <a:pPr marL="82550" indent="0">
              <a:buNone/>
            </a:pPr>
            <a:endParaRPr lang="pl-PL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16632"/>
            <a:ext cx="8640959" cy="6552728"/>
          </a:xfrm>
        </p:spPr>
        <p:txBody>
          <a:bodyPr>
            <a:noAutofit/>
          </a:bodyPr>
          <a:lstStyle/>
          <a:p>
            <a:pPr marL="82550" indent="0">
              <a:buNone/>
            </a:pPr>
            <a:r>
              <a:rPr lang="pl-PL" sz="2800" b="1" dirty="0"/>
              <a:t>Podmioty odpowiedzialne</a:t>
            </a:r>
          </a:p>
          <a:p>
            <a:pPr marL="82550" indent="0">
              <a:buNone/>
            </a:pPr>
            <a:r>
              <a:rPr lang="pl-PL" sz="2800" b="1" dirty="0"/>
              <a:t>1)</a:t>
            </a:r>
            <a:r>
              <a:rPr lang="pl-PL" sz="2800" dirty="0"/>
              <a:t>	osoby prawne wykonujące z mocy prawa władzę publiczną, w szczególności Skarb Państwa i jednostki samorządu terytorialnego (art. 417 § 1 k.c.)</a:t>
            </a:r>
          </a:p>
          <a:p>
            <a:pPr marL="82550" indent="0">
              <a:buNone/>
            </a:pPr>
            <a:r>
              <a:rPr lang="pl-PL" sz="2800" b="1" dirty="0"/>
              <a:t>2)</a:t>
            </a:r>
            <a:r>
              <a:rPr lang="pl-PL" sz="2800" dirty="0"/>
              <a:t>	osoby prawne, którym zlecono wykonywanie zadań z zakresu władzy publiczną, na podstawie porozumienia, w szczególności jednostki samorządu terytorialnego (§ 2 )</a:t>
            </a:r>
          </a:p>
          <a:p>
            <a:r>
              <a:rPr lang="pl-PL" sz="2800" dirty="0" smtClean="0"/>
              <a:t>kryterium </a:t>
            </a:r>
            <a:r>
              <a:rPr lang="pl-PL" sz="2800" dirty="0"/>
              <a:t>funkcjonalne </a:t>
            </a:r>
          </a:p>
          <a:p>
            <a:pPr marL="82550" indent="0">
              <a:buNone/>
            </a:pPr>
            <a:endParaRPr lang="pl-PL" sz="2800" b="1" dirty="0" smtClean="0"/>
          </a:p>
          <a:p>
            <a:pPr marL="82550" indent="0">
              <a:buNone/>
            </a:pPr>
            <a:r>
              <a:rPr lang="pl-PL" sz="2800" b="1" dirty="0" smtClean="0"/>
              <a:t>Poszkodowany</a:t>
            </a:r>
            <a:endParaRPr lang="pl-PL" sz="2800" b="1" dirty="0"/>
          </a:p>
          <a:p>
            <a:r>
              <a:rPr lang="pl-PL" sz="2800" dirty="0" smtClean="0"/>
              <a:t>każdy </a:t>
            </a:r>
            <a:r>
              <a:rPr lang="pl-PL" sz="2800" dirty="0"/>
              <a:t>podmiot prawa cywilnego</a:t>
            </a:r>
          </a:p>
          <a:p>
            <a:r>
              <a:rPr lang="pl-PL" sz="2800" dirty="0" smtClean="0"/>
              <a:t>art</a:t>
            </a:r>
            <a:r>
              <a:rPr lang="pl-PL" sz="2800" dirty="0"/>
              <a:t>. 77 ust. 1 Konstytucji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352928" cy="5256584"/>
          </a:xfrm>
        </p:spPr>
        <p:txBody>
          <a:bodyPr/>
          <a:lstStyle/>
          <a:p>
            <a:pPr marL="82550" indent="0">
              <a:buNone/>
            </a:pPr>
            <a:r>
              <a:rPr lang="pl-PL" sz="2800" b="1" dirty="0"/>
              <a:t>Przesłanki odpowiedzialności</a:t>
            </a:r>
          </a:p>
          <a:p>
            <a:r>
              <a:rPr lang="pl-PL" sz="2800" dirty="0" smtClean="0"/>
              <a:t>szkoda</a:t>
            </a:r>
            <a:endParaRPr lang="pl-PL" sz="2800" dirty="0"/>
          </a:p>
          <a:p>
            <a:r>
              <a:rPr lang="pl-PL" sz="2800" dirty="0" smtClean="0"/>
              <a:t>niezgodne </a:t>
            </a:r>
            <a:r>
              <a:rPr lang="pl-PL" sz="2800" dirty="0"/>
              <a:t>z prawem zachowanie się przy wykonywaniu władzy publicznej</a:t>
            </a:r>
          </a:p>
          <a:p>
            <a:r>
              <a:rPr lang="pl-PL" sz="2800" dirty="0" smtClean="0"/>
              <a:t>adekwatny </a:t>
            </a:r>
            <a:r>
              <a:rPr lang="pl-PL" sz="2800" dirty="0"/>
              <a:t>związek przyczynowy między nimi</a:t>
            </a:r>
          </a:p>
        </p:txBody>
      </p:sp>
    </p:spTree>
    <p:extLst>
      <p:ext uri="{BB962C8B-B14F-4D97-AF65-F5344CB8AC3E}">
        <p14:creationId xmlns:p14="http://schemas.microsoft.com/office/powerpoint/2010/main" val="4248331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6336704"/>
          </a:xfrm>
        </p:spPr>
        <p:txBody>
          <a:bodyPr>
            <a:noAutofit/>
          </a:bodyPr>
          <a:lstStyle/>
          <a:p>
            <a:pPr marL="82550" indent="0" algn="ctr">
              <a:buNone/>
            </a:pPr>
            <a:endParaRPr lang="pl-PL" sz="2400" b="1" dirty="0" smtClean="0"/>
          </a:p>
          <a:p>
            <a:pPr marL="82550" indent="0" algn="ctr">
              <a:buNone/>
            </a:pPr>
            <a:endParaRPr lang="pl-PL" sz="2400" b="1" dirty="0"/>
          </a:p>
          <a:p>
            <a:pPr marL="82550" indent="0" algn="ctr">
              <a:buNone/>
            </a:pPr>
            <a:r>
              <a:rPr lang="pl-PL" sz="2400" b="1" dirty="0" smtClean="0"/>
              <a:t>Odpowiedzialność </a:t>
            </a:r>
            <a:r>
              <a:rPr lang="pl-PL" sz="2400" b="1" dirty="0"/>
              <a:t>za szkodę wyrządzoną wydaniem niezgodnego z prawem aktu </a:t>
            </a:r>
            <a:r>
              <a:rPr lang="pl-PL" sz="2400" b="1" dirty="0" smtClean="0"/>
              <a:t>normatywnego</a:t>
            </a:r>
          </a:p>
          <a:p>
            <a:pPr marL="82550" indent="0" algn="ctr">
              <a:buNone/>
            </a:pPr>
            <a:r>
              <a:rPr lang="pl-PL" sz="2400" b="1" dirty="0" smtClean="0"/>
              <a:t>(art</a:t>
            </a:r>
            <a:r>
              <a:rPr lang="pl-PL" sz="2400" b="1" dirty="0"/>
              <a:t>. 417¹ § 1 k.c</a:t>
            </a:r>
            <a:r>
              <a:rPr lang="pl-PL" sz="2400" b="1" dirty="0" smtClean="0"/>
              <a:t>.)</a:t>
            </a:r>
          </a:p>
          <a:p>
            <a:pPr marL="82550" indent="0">
              <a:buNone/>
            </a:pPr>
            <a:endParaRPr lang="pl-PL" sz="2400" b="1" dirty="0"/>
          </a:p>
          <a:p>
            <a:r>
              <a:rPr lang="pl-PL" sz="2400" dirty="0" smtClean="0"/>
              <a:t>przedsąd </a:t>
            </a:r>
            <a:r>
              <a:rPr lang="pl-PL" sz="2400" dirty="0"/>
              <a:t>(prejudykat) </a:t>
            </a:r>
          </a:p>
          <a:p>
            <a:r>
              <a:rPr lang="pl-PL" sz="2400" dirty="0" smtClean="0"/>
              <a:t>wymóg przedsądu nie odnosi się do niezgodności </a:t>
            </a:r>
            <a:r>
              <a:rPr lang="pl-PL" sz="2400" dirty="0"/>
              <a:t>prawa krajowego z prawem wspólnotowym</a:t>
            </a:r>
          </a:p>
          <a:p>
            <a:pPr marL="82550" indent="0">
              <a:buNone/>
            </a:pPr>
            <a:endParaRPr lang="pl-PL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8313" y="260350"/>
            <a:ext cx="8229600" cy="6297613"/>
          </a:xfrm>
        </p:spPr>
        <p:txBody>
          <a:bodyPr>
            <a:noAutofit/>
          </a:bodyPr>
          <a:lstStyle/>
          <a:p>
            <a:pPr marL="82550" indent="0" algn="ctr">
              <a:buNone/>
            </a:pPr>
            <a:endParaRPr lang="pl-PL" sz="2800" b="1" dirty="0" smtClean="0"/>
          </a:p>
          <a:p>
            <a:pPr marL="82550" indent="0" algn="ctr">
              <a:buNone/>
            </a:pPr>
            <a:r>
              <a:rPr lang="pl-PL" sz="2800" b="1" dirty="0" smtClean="0"/>
              <a:t>Odpowiedzialność </a:t>
            </a:r>
            <a:r>
              <a:rPr lang="pl-PL" sz="2800" b="1" dirty="0"/>
              <a:t>za szkodę wyrządzoną niezgodnym z prawem prawomocnym orzeczeniem lub ostateczną </a:t>
            </a:r>
            <a:r>
              <a:rPr lang="pl-PL" sz="2800" b="1" dirty="0" smtClean="0"/>
              <a:t>decyzją</a:t>
            </a:r>
          </a:p>
          <a:p>
            <a:pPr marL="82550" indent="0" algn="ctr">
              <a:buNone/>
            </a:pPr>
            <a:r>
              <a:rPr lang="pl-PL" sz="2800" b="1" dirty="0" smtClean="0"/>
              <a:t>(art</a:t>
            </a:r>
            <a:r>
              <a:rPr lang="pl-PL" sz="2800" b="1" dirty="0"/>
              <a:t>. 417¹ § 2 k.c</a:t>
            </a:r>
            <a:r>
              <a:rPr lang="pl-PL" sz="2800" b="1" dirty="0" smtClean="0"/>
              <a:t>.)</a:t>
            </a:r>
          </a:p>
          <a:p>
            <a:pPr marL="82550" indent="0" algn="ctr">
              <a:buNone/>
            </a:pPr>
            <a:endParaRPr lang="pl-PL" sz="2800" b="1" dirty="0"/>
          </a:p>
          <a:p>
            <a:r>
              <a:rPr lang="pl-PL" sz="2800" dirty="0" smtClean="0"/>
              <a:t>akty </a:t>
            </a:r>
            <a:r>
              <a:rPr lang="pl-PL" sz="2800" dirty="0"/>
              <a:t>władcze o charakterze indywidualnym, a nie normatywnym</a:t>
            </a:r>
          </a:p>
          <a:p>
            <a:r>
              <a:rPr lang="pl-PL" sz="2800" dirty="0" smtClean="0"/>
              <a:t>zasada - prejudykat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16632"/>
            <a:ext cx="8229600" cy="6741368"/>
          </a:xfrm>
        </p:spPr>
        <p:txBody>
          <a:bodyPr/>
          <a:lstStyle/>
          <a:p>
            <a:pPr marL="82550" indent="0">
              <a:buNone/>
            </a:pPr>
            <a:endParaRPr lang="pl-PL" sz="2400" dirty="0" smtClean="0"/>
          </a:p>
          <a:p>
            <a:r>
              <a:rPr lang="pl-PL" sz="2800" dirty="0"/>
              <a:t>stwierdzenie niezgodności z prawem prawomocnego orzeczenia wydanego w postępowaniu cywilnym – </a:t>
            </a:r>
            <a:r>
              <a:rPr lang="pl-PL" sz="2800" b="1" dirty="0"/>
              <a:t>prejudykatem są rozstrzygnięcia wydane w postępowaniu:</a:t>
            </a:r>
          </a:p>
          <a:p>
            <a:pPr marL="82550" indent="0">
              <a:buNone/>
            </a:pPr>
            <a:r>
              <a:rPr lang="pl-PL" sz="2800" b="1" dirty="0"/>
              <a:t>1) </a:t>
            </a:r>
            <a:r>
              <a:rPr lang="pl-PL" sz="2800" dirty="0"/>
              <a:t>ze skargi o wznowienie postępowania zakończonego prawomocnym wyrokiem </a:t>
            </a:r>
          </a:p>
          <a:p>
            <a:pPr marL="82550" indent="0">
              <a:buNone/>
            </a:pPr>
            <a:r>
              <a:rPr lang="pl-PL" sz="2800" b="1" dirty="0"/>
              <a:t>2) </a:t>
            </a:r>
            <a:r>
              <a:rPr lang="pl-PL" sz="2800" dirty="0"/>
              <a:t>ze skargi kasacyjnej</a:t>
            </a:r>
          </a:p>
          <a:p>
            <a:pPr marL="82550" indent="0">
              <a:buNone/>
            </a:pPr>
            <a:r>
              <a:rPr lang="pl-PL" sz="2800" b="1" dirty="0"/>
              <a:t>3) </a:t>
            </a:r>
            <a:r>
              <a:rPr lang="pl-PL" sz="2800" dirty="0"/>
              <a:t>ze skargi o stwierdzenie niezgodności z prawem prawomocnego orzeczenia </a:t>
            </a:r>
          </a:p>
          <a:p>
            <a:pPr marL="82550" indent="0">
              <a:buNone/>
            </a:pPr>
            <a:endParaRPr lang="pl-PL" sz="2400" dirty="0"/>
          </a:p>
          <a:p>
            <a:pPr marL="82550" indent="0">
              <a:buNone/>
            </a:pPr>
            <a:endParaRPr lang="pl-PL" sz="2400" dirty="0" smtClean="0"/>
          </a:p>
          <a:p>
            <a:pPr marL="82550" indent="0">
              <a:buNone/>
            </a:pPr>
            <a:r>
              <a:rPr lang="pl-PL" sz="2400" dirty="0"/>
              <a:t> </a:t>
            </a:r>
          </a:p>
          <a:p>
            <a:endParaRPr lang="pl-PL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832648"/>
          </a:xfrm>
        </p:spPr>
        <p:txBody>
          <a:bodyPr>
            <a:normAutofit fontScale="92500" lnSpcReduction="10000"/>
          </a:bodyPr>
          <a:lstStyle/>
          <a:p>
            <a:endParaRPr lang="pl-PL" dirty="0" smtClean="0"/>
          </a:p>
          <a:p>
            <a:r>
              <a:rPr lang="pl-PL" dirty="0"/>
              <a:t>b</a:t>
            </a:r>
            <a:r>
              <a:rPr lang="pl-PL" dirty="0" smtClean="0"/>
              <a:t>rak wymogu uzyskania prejudykatu, gdy tak stanowią przepisy odrębne</a:t>
            </a:r>
          </a:p>
          <a:p>
            <a:pPr marL="82550" indent="0">
              <a:buNone/>
            </a:pPr>
            <a:endParaRPr lang="pl-PL" dirty="0"/>
          </a:p>
          <a:p>
            <a:pPr algn="just"/>
            <a:r>
              <a:rPr lang="pl-PL" dirty="0"/>
              <a:t>Art. </a:t>
            </a:r>
            <a:r>
              <a:rPr lang="pl-PL" dirty="0" smtClean="0"/>
              <a:t>4241b k.p.c.: „W </a:t>
            </a:r>
            <a:r>
              <a:rPr lang="pl-PL" dirty="0"/>
              <a:t>wypadku prawomocnych orzeczeń, od których skarga nie przysługuje, odszkodowania z tytułu szkody wyrządzonej przez wydanie prawomocnego orzeczenia niezgodnego z prawem można domagać się bez uprzedniego stwierdzenia niezgodności orzeczenia z prawem w postępowaniu ze skargi, chyba że strona nie skorzystała z przysługujących jej środków </a:t>
            </a:r>
            <a:r>
              <a:rPr lang="pl-PL" dirty="0" smtClean="0"/>
              <a:t>prawnych”.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548680"/>
            <a:ext cx="7499350" cy="5699720"/>
          </a:xfrm>
        </p:spPr>
        <p:txBody>
          <a:bodyPr/>
          <a:lstStyle/>
          <a:p>
            <a:r>
              <a:rPr lang="pl-PL" dirty="0"/>
              <a:t>przepisy postępowania karnego zawierają </a:t>
            </a:r>
            <a:r>
              <a:rPr lang="pl-PL" dirty="0" smtClean="0"/>
              <a:t>uregulowanie szczególne dotyczące odszkodowania i zadośćuczynienia za niesłuszne skazanie oraz niesłuszne stosowanie środków przymusu </a:t>
            </a:r>
            <a:r>
              <a:rPr lang="pl-PL" dirty="0"/>
              <a:t>(art. 552 i nast. k.p.k</a:t>
            </a:r>
            <a:r>
              <a:rPr lang="pl-PL" dirty="0" smtClean="0"/>
              <a:t>.), więc </a:t>
            </a:r>
            <a:r>
              <a:rPr lang="pl-PL" dirty="0"/>
              <a:t>przepisy </a:t>
            </a:r>
            <a:r>
              <a:rPr lang="pl-PL" dirty="0" smtClean="0"/>
              <a:t>k.c. </a:t>
            </a:r>
            <a:r>
              <a:rPr lang="pl-PL" dirty="0"/>
              <a:t>nie znajdują zastosowania (art. 421 k.c.)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03986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1039</TotalTime>
  <Words>599</Words>
  <Application>Microsoft Office PowerPoint</Application>
  <PresentationFormat>Pokaz na ekranie (4:3)</PresentationFormat>
  <Paragraphs>76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Calibri</vt:lpstr>
      <vt:lpstr>Gill Sans MT</vt:lpstr>
      <vt:lpstr>Verdana</vt:lpstr>
      <vt:lpstr>Wingdings 2</vt:lpstr>
      <vt:lpstr>Przesilenie</vt:lpstr>
      <vt:lpstr>ODPOWIEDZIALNOŚĆ ZA SZKODĘ WYRZĄDZONĄ PRZY WYKONYWANIU WŁADZY PUBLICZNEJ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obrotu gospodarczego i jego rodzaje (obrót profesjonalny i konsumencki) Pojęcie konsumenta i przedsiębiorcy</dc:title>
  <dc:creator>Monika</dc:creator>
  <cp:lastModifiedBy>Monika Tenenbaum-Kulig</cp:lastModifiedBy>
  <cp:revision>155</cp:revision>
  <dcterms:created xsi:type="dcterms:W3CDTF">2013-10-05T07:34:23Z</dcterms:created>
  <dcterms:modified xsi:type="dcterms:W3CDTF">2016-01-16T12:56:12Z</dcterms:modified>
</cp:coreProperties>
</file>