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D8CC"/>
          </a:solidFill>
        </a:fill>
      </a:tcStyle>
    </a:wholeTbl>
    <a:band2H>
      <a:tcTxStyle b="def" i="def"/>
      <a:tcStyle>
        <a:tcBdr/>
        <a:fill>
          <a:solidFill>
            <a:srgbClr val="FFED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4CBCA"/>
          </a:solidFill>
        </a:fill>
      </a:tcStyle>
    </a:wholeTbl>
    <a:band2H>
      <a:tcTxStyle b="def" i="def"/>
      <a:tcStyle>
        <a:tcBdr/>
        <a:fill>
          <a:solidFill>
            <a:srgbClr val="F2E7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D6D8"/>
          </a:solidFill>
        </a:fill>
      </a:tcStyle>
    </a:wholeTbl>
    <a:band2H>
      <a:tcTxStyle b="def" i="def"/>
      <a:tcStyle>
        <a:tcBdr/>
        <a:fill>
          <a:solidFill>
            <a:srgbClr val="EBECEC"/>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1" name="Shape 161"/>
          <p:cNvSpPr/>
          <p:nvPr>
            <p:ph type="sldImg"/>
          </p:nvPr>
        </p:nvSpPr>
        <p:spPr>
          <a:xfrm>
            <a:off x="1143000" y="685800"/>
            <a:ext cx="4572000" cy="3429000"/>
          </a:xfrm>
          <a:prstGeom prst="rect">
            <a:avLst/>
          </a:prstGeom>
        </p:spPr>
        <p:txBody>
          <a:bodyPr/>
          <a:lstStyle/>
          <a:p>
            <a:pPr/>
          </a:p>
        </p:txBody>
      </p:sp>
      <p:sp>
        <p:nvSpPr>
          <p:cNvPr id="162" name="Shape 16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entury Schoolbook"/>
      </a:defRPr>
    </a:lvl1pPr>
    <a:lvl2pPr indent="228600" latinLnBrk="0">
      <a:defRPr sz="1200">
        <a:latin typeface="+mj-lt"/>
        <a:ea typeface="+mj-ea"/>
        <a:cs typeface="+mj-cs"/>
        <a:sym typeface="Century Schoolbook"/>
      </a:defRPr>
    </a:lvl2pPr>
    <a:lvl3pPr indent="457200" latinLnBrk="0">
      <a:defRPr sz="1200">
        <a:latin typeface="+mj-lt"/>
        <a:ea typeface="+mj-ea"/>
        <a:cs typeface="+mj-cs"/>
        <a:sym typeface="Century Schoolbook"/>
      </a:defRPr>
    </a:lvl3pPr>
    <a:lvl4pPr indent="685800" latinLnBrk="0">
      <a:defRPr sz="1200">
        <a:latin typeface="+mj-lt"/>
        <a:ea typeface="+mj-ea"/>
        <a:cs typeface="+mj-cs"/>
        <a:sym typeface="Century Schoolbook"/>
      </a:defRPr>
    </a:lvl4pPr>
    <a:lvl5pPr indent="914400" latinLnBrk="0">
      <a:defRPr sz="1200">
        <a:latin typeface="+mj-lt"/>
        <a:ea typeface="+mj-ea"/>
        <a:cs typeface="+mj-cs"/>
        <a:sym typeface="Century Schoolbook"/>
      </a:defRPr>
    </a:lvl5pPr>
    <a:lvl6pPr indent="1143000" latinLnBrk="0">
      <a:defRPr sz="1200">
        <a:latin typeface="+mj-lt"/>
        <a:ea typeface="+mj-ea"/>
        <a:cs typeface="+mj-cs"/>
        <a:sym typeface="Century Schoolbook"/>
      </a:defRPr>
    </a:lvl6pPr>
    <a:lvl7pPr indent="1371600" latinLnBrk="0">
      <a:defRPr sz="1200">
        <a:latin typeface="+mj-lt"/>
        <a:ea typeface="+mj-ea"/>
        <a:cs typeface="+mj-cs"/>
        <a:sym typeface="Century Schoolbook"/>
      </a:defRPr>
    </a:lvl7pPr>
    <a:lvl8pPr indent="1600200" latinLnBrk="0">
      <a:defRPr sz="1200">
        <a:latin typeface="+mj-lt"/>
        <a:ea typeface="+mj-ea"/>
        <a:cs typeface="+mj-cs"/>
        <a:sym typeface="Century Schoolbook"/>
      </a:defRPr>
    </a:lvl8pPr>
    <a:lvl9pPr indent="1828800" latinLnBrk="0">
      <a:defRPr sz="1200">
        <a:latin typeface="+mj-lt"/>
        <a:ea typeface="+mj-ea"/>
        <a:cs typeface="+mj-cs"/>
        <a:sym typeface="Century Schoolbook"/>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Slajd tytułowy">
    <p:spTree>
      <p:nvGrpSpPr>
        <p:cNvPr id="1" name=""/>
        <p:cNvGrpSpPr/>
        <p:nvPr/>
      </p:nvGrpSpPr>
      <p:grpSpPr>
        <a:xfrm>
          <a:off x="0" y="0"/>
          <a:ext cx="0" cy="0"/>
          <a:chOff x="0" y="0"/>
          <a:chExt cx="0" cy="0"/>
        </a:xfrm>
      </p:grpSpPr>
      <p:sp>
        <p:nvSpPr>
          <p:cNvPr id="17" name="Tekst tytułowy"/>
          <p:cNvSpPr txBox="1"/>
          <p:nvPr>
            <p:ph type="title"/>
          </p:nvPr>
        </p:nvSpPr>
        <p:spPr>
          <a:xfrm>
            <a:off x="2286000" y="3124200"/>
            <a:ext cx="6172200" cy="1894363"/>
          </a:xfrm>
          <a:prstGeom prst="rect">
            <a:avLst/>
          </a:prstGeom>
        </p:spPr>
        <p:txBody>
          <a:bodyPr/>
          <a:lstStyle>
            <a:lvl1pPr>
              <a:defRPr b="1"/>
            </a:lvl1pPr>
          </a:lstStyle>
          <a:p>
            <a:pPr/>
            <a:r>
              <a:t>Tekst tytułowy</a:t>
            </a:r>
          </a:p>
        </p:txBody>
      </p:sp>
      <p:sp>
        <p:nvSpPr>
          <p:cNvPr id="18" name="Treść - poziom 1…"/>
          <p:cNvSpPr txBox="1"/>
          <p:nvPr>
            <p:ph type="body" sz="quarter" idx="1"/>
          </p:nvPr>
        </p:nvSpPr>
        <p:spPr>
          <a:xfrm>
            <a:off x="2286000" y="5003322"/>
            <a:ext cx="6172200" cy="1371601"/>
          </a:xfrm>
          <a:prstGeom prst="rect">
            <a:avLst/>
          </a:prstGeom>
        </p:spPr>
        <p:txBody>
          <a:bodyPr/>
          <a:lstStyle>
            <a:lvl1pPr marL="0" indent="0">
              <a:buClrTx/>
              <a:buSzTx/>
              <a:buNone/>
              <a:defRPr b="1" sz="1800">
                <a:solidFill>
                  <a:srgbClr val="575F6D"/>
                </a:solidFill>
              </a:defRPr>
            </a:lvl1pPr>
            <a:lvl2pPr marL="0" indent="457200">
              <a:buClrTx/>
              <a:buSzTx/>
              <a:buNone/>
              <a:defRPr b="1" sz="1800">
                <a:solidFill>
                  <a:srgbClr val="575F6D"/>
                </a:solidFill>
              </a:defRPr>
            </a:lvl2pPr>
            <a:lvl3pPr marL="0" indent="914400">
              <a:buClrTx/>
              <a:buSzTx/>
              <a:buNone/>
              <a:defRPr b="1" sz="1800">
                <a:solidFill>
                  <a:srgbClr val="575F6D"/>
                </a:solidFill>
              </a:defRPr>
            </a:lvl3pPr>
            <a:lvl4pPr marL="0" indent="1371600">
              <a:buClrTx/>
              <a:buSzTx/>
              <a:buNone/>
              <a:defRPr b="1" sz="1800">
                <a:solidFill>
                  <a:srgbClr val="575F6D"/>
                </a:solidFill>
              </a:defRPr>
            </a:lvl4pPr>
            <a:lvl5pPr marL="0" indent="1828800">
              <a:buClrTx/>
              <a:buSzTx/>
              <a:buNone/>
              <a:defRPr b="1" sz="1800">
                <a:solidFill>
                  <a:srgbClr val="575F6D"/>
                </a:solidFill>
              </a:defRPr>
            </a:lvl5pPr>
          </a:lstStyle>
          <a:p>
            <a:pPr/>
            <a:r>
              <a:t>Treść - poziom 1</a:t>
            </a:r>
          </a:p>
          <a:p>
            <a:pPr lvl="1"/>
            <a:r>
              <a:t>Treść - poziom 2</a:t>
            </a:r>
          </a:p>
          <a:p>
            <a:pPr lvl="2"/>
            <a:r>
              <a:t>Treść - poziom 3</a:t>
            </a:r>
          </a:p>
          <a:p>
            <a:pPr lvl="3"/>
            <a:r>
              <a:t>Treść - poziom 4</a:t>
            </a:r>
          </a:p>
          <a:p>
            <a:pPr lvl="4"/>
            <a:r>
              <a:t>Treść - poziom 5</a:t>
            </a:r>
          </a:p>
        </p:txBody>
      </p:sp>
      <p:sp>
        <p:nvSpPr>
          <p:cNvPr id="19" name="Prostokąt 9"/>
          <p:cNvSpPr/>
          <p:nvPr/>
        </p:nvSpPr>
        <p:spPr>
          <a:xfrm>
            <a:off x="381000" y="0"/>
            <a:ext cx="609600" cy="6858000"/>
          </a:xfrm>
          <a:prstGeom prst="rect">
            <a:avLst/>
          </a:prstGeom>
          <a:solidFill>
            <a:srgbClr val="FEC2AC">
              <a:alpha val="54000"/>
            </a:srgbClr>
          </a:solidFill>
          <a:ln w="12700">
            <a:miter lim="400000"/>
          </a:ln>
        </p:spPr>
        <p:txBody>
          <a:bodyPr lIns="45719" rIns="45719" anchor="ctr"/>
          <a:lstStyle/>
          <a:p>
            <a:pPr algn="ctr">
              <a:defRPr>
                <a:solidFill>
                  <a:srgbClr val="FFFFFF"/>
                </a:solidFill>
              </a:defRPr>
            </a:pPr>
          </a:p>
        </p:txBody>
      </p:sp>
      <p:sp>
        <p:nvSpPr>
          <p:cNvPr id="20" name="Prostokąt 11"/>
          <p:cNvSpPr/>
          <p:nvPr/>
        </p:nvSpPr>
        <p:spPr>
          <a:xfrm>
            <a:off x="276335" y="0"/>
            <a:ext cx="104665" cy="6858000"/>
          </a:xfrm>
          <a:prstGeom prst="rect">
            <a:avLst/>
          </a:prstGeom>
          <a:solidFill>
            <a:srgbClr val="FFD8CC">
              <a:alpha val="36000"/>
            </a:srgbClr>
          </a:solidFill>
          <a:ln w="12700">
            <a:miter lim="400000"/>
          </a:ln>
        </p:spPr>
        <p:txBody>
          <a:bodyPr lIns="45719" rIns="45719" anchor="ctr"/>
          <a:lstStyle/>
          <a:p>
            <a:pPr algn="ctr">
              <a:defRPr>
                <a:solidFill>
                  <a:srgbClr val="FFFFFF"/>
                </a:solidFill>
              </a:defRPr>
            </a:pPr>
          </a:p>
        </p:txBody>
      </p:sp>
      <p:sp>
        <p:nvSpPr>
          <p:cNvPr id="21" name="Prostokąt 13"/>
          <p:cNvSpPr/>
          <p:nvPr/>
        </p:nvSpPr>
        <p:spPr>
          <a:xfrm>
            <a:off x="990600" y="0"/>
            <a:ext cx="181873" cy="6858000"/>
          </a:xfrm>
          <a:prstGeom prst="rect">
            <a:avLst/>
          </a:prstGeom>
          <a:solidFill>
            <a:srgbClr val="FFD8CC">
              <a:alpha val="70000"/>
            </a:srgbClr>
          </a:solidFill>
          <a:ln w="12700">
            <a:miter lim="400000"/>
          </a:ln>
        </p:spPr>
        <p:txBody>
          <a:bodyPr lIns="45719" rIns="45719" anchor="ctr"/>
          <a:lstStyle/>
          <a:p>
            <a:pPr algn="ctr">
              <a:defRPr>
                <a:solidFill>
                  <a:srgbClr val="FFFFFF"/>
                </a:solidFill>
              </a:defRPr>
            </a:pPr>
          </a:p>
        </p:txBody>
      </p:sp>
      <p:sp>
        <p:nvSpPr>
          <p:cNvPr id="22" name="Prostokąt 18"/>
          <p:cNvSpPr/>
          <p:nvPr/>
        </p:nvSpPr>
        <p:spPr>
          <a:xfrm>
            <a:off x="1141319" y="0"/>
            <a:ext cx="230281" cy="6858000"/>
          </a:xfrm>
          <a:prstGeom prst="rect">
            <a:avLst/>
          </a:prstGeom>
          <a:solidFill>
            <a:srgbClr val="FFEDE7">
              <a:alpha val="71000"/>
            </a:srgbClr>
          </a:solidFill>
          <a:ln w="12700">
            <a:miter lim="400000"/>
          </a:ln>
        </p:spPr>
        <p:txBody>
          <a:bodyPr lIns="45719" rIns="45719" anchor="ctr"/>
          <a:lstStyle/>
          <a:p>
            <a:pPr algn="ctr">
              <a:defRPr>
                <a:solidFill>
                  <a:srgbClr val="FFFFFF"/>
                </a:solidFill>
              </a:defRPr>
            </a:pPr>
          </a:p>
        </p:txBody>
      </p:sp>
      <p:sp>
        <p:nvSpPr>
          <p:cNvPr id="23" name="Łącznik prostoliniowy 10"/>
          <p:cNvSpPr/>
          <p:nvPr/>
        </p:nvSpPr>
        <p:spPr>
          <a:xfrm flipH="1">
            <a:off x="106343" y="0"/>
            <a:ext cx="1" cy="6858000"/>
          </a:xfrm>
          <a:prstGeom prst="line">
            <a:avLst/>
          </a:prstGeom>
          <a:ln w="57150">
            <a:solidFill>
              <a:srgbClr val="FEC2AC">
                <a:alpha val="73000"/>
              </a:srgbClr>
            </a:solidFill>
          </a:ln>
        </p:spPr>
        <p:txBody>
          <a:bodyPr lIns="45719" rIns="45719"/>
          <a:lstStyle/>
          <a:p>
            <a:pPr/>
          </a:p>
        </p:txBody>
      </p:sp>
      <p:sp>
        <p:nvSpPr>
          <p:cNvPr id="24" name="Łącznik prostoliniowy 17"/>
          <p:cNvSpPr/>
          <p:nvPr/>
        </p:nvSpPr>
        <p:spPr>
          <a:xfrm flipH="1">
            <a:off x="914399" y="0"/>
            <a:ext cx="2" cy="6858000"/>
          </a:xfrm>
          <a:prstGeom prst="line">
            <a:avLst/>
          </a:prstGeom>
          <a:ln w="57150">
            <a:solidFill>
              <a:srgbClr val="FFEDE7">
                <a:alpha val="83000"/>
              </a:srgbClr>
            </a:solidFill>
          </a:ln>
        </p:spPr>
        <p:txBody>
          <a:bodyPr lIns="45719" rIns="45719"/>
          <a:lstStyle/>
          <a:p>
            <a:pPr/>
          </a:p>
        </p:txBody>
      </p:sp>
      <p:sp>
        <p:nvSpPr>
          <p:cNvPr id="25" name="Łącznik prostoliniowy 19"/>
          <p:cNvSpPr/>
          <p:nvPr/>
        </p:nvSpPr>
        <p:spPr>
          <a:xfrm flipH="1">
            <a:off x="854112" y="0"/>
            <a:ext cx="1" cy="6858000"/>
          </a:xfrm>
          <a:prstGeom prst="line">
            <a:avLst/>
          </a:prstGeom>
          <a:ln w="57150">
            <a:solidFill>
              <a:srgbClr val="FEC2AC"/>
            </a:solidFill>
          </a:ln>
        </p:spPr>
        <p:txBody>
          <a:bodyPr lIns="45719" rIns="45719"/>
          <a:lstStyle/>
          <a:p>
            <a:pPr/>
          </a:p>
        </p:txBody>
      </p:sp>
      <p:sp>
        <p:nvSpPr>
          <p:cNvPr id="26" name="Łącznik prostoliniowy 15"/>
          <p:cNvSpPr/>
          <p:nvPr/>
        </p:nvSpPr>
        <p:spPr>
          <a:xfrm flipH="1">
            <a:off x="1726639" y="0"/>
            <a:ext cx="1" cy="6858000"/>
          </a:xfrm>
          <a:prstGeom prst="line">
            <a:avLst/>
          </a:prstGeom>
          <a:ln w="28575">
            <a:solidFill>
              <a:srgbClr val="FEC2AC">
                <a:alpha val="82000"/>
              </a:srgbClr>
            </a:solidFill>
          </a:ln>
        </p:spPr>
        <p:txBody>
          <a:bodyPr lIns="45719" rIns="45719"/>
          <a:lstStyle/>
          <a:p>
            <a:pPr/>
          </a:p>
        </p:txBody>
      </p:sp>
      <p:sp>
        <p:nvSpPr>
          <p:cNvPr id="27" name="Łącznik prostoliniowy 14"/>
          <p:cNvSpPr/>
          <p:nvPr/>
        </p:nvSpPr>
        <p:spPr>
          <a:xfrm flipH="1">
            <a:off x="1066799" y="0"/>
            <a:ext cx="2" cy="6858000"/>
          </a:xfrm>
          <a:prstGeom prst="line">
            <a:avLst/>
          </a:prstGeom>
          <a:ln>
            <a:solidFill>
              <a:srgbClr val="FEC2AC"/>
            </a:solidFill>
          </a:ln>
        </p:spPr>
        <p:txBody>
          <a:bodyPr lIns="45719" rIns="45719"/>
          <a:lstStyle/>
          <a:p>
            <a:pPr/>
          </a:p>
        </p:txBody>
      </p:sp>
      <p:sp>
        <p:nvSpPr>
          <p:cNvPr id="28" name="Łącznik prostoliniowy 21"/>
          <p:cNvSpPr/>
          <p:nvPr/>
        </p:nvSpPr>
        <p:spPr>
          <a:xfrm flipH="1">
            <a:off x="9113856" y="0"/>
            <a:ext cx="1" cy="6858000"/>
          </a:xfrm>
          <a:prstGeom prst="line">
            <a:avLst/>
          </a:prstGeom>
          <a:ln w="57150">
            <a:solidFill>
              <a:srgbClr val="FEC2AC"/>
            </a:solidFill>
          </a:ln>
        </p:spPr>
        <p:txBody>
          <a:bodyPr lIns="45719" rIns="45719"/>
          <a:lstStyle/>
          <a:p>
            <a:pPr/>
          </a:p>
        </p:txBody>
      </p:sp>
      <p:sp>
        <p:nvSpPr>
          <p:cNvPr id="29" name="Prostokąt 26"/>
          <p:cNvSpPr/>
          <p:nvPr/>
        </p:nvSpPr>
        <p:spPr>
          <a:xfrm>
            <a:off x="1219200" y="0"/>
            <a:ext cx="76200" cy="6858000"/>
          </a:xfrm>
          <a:prstGeom prst="rect">
            <a:avLst/>
          </a:prstGeom>
          <a:solidFill>
            <a:srgbClr val="FEC2AC">
              <a:alpha val="51000"/>
            </a:srgbClr>
          </a:solidFill>
          <a:ln w="12700">
            <a:miter lim="400000"/>
          </a:ln>
        </p:spPr>
        <p:txBody>
          <a:bodyPr lIns="45719" rIns="45719" anchor="ctr"/>
          <a:lstStyle/>
          <a:p>
            <a:pPr algn="ctr">
              <a:defRPr>
                <a:solidFill>
                  <a:srgbClr val="FFFFFF"/>
                </a:solidFill>
              </a:defRPr>
            </a:pPr>
          </a:p>
        </p:txBody>
      </p:sp>
      <p:sp>
        <p:nvSpPr>
          <p:cNvPr id="30" name="Elipsa 20"/>
          <p:cNvSpPr/>
          <p:nvPr/>
        </p:nvSpPr>
        <p:spPr>
          <a:xfrm>
            <a:off x="609600" y="3429000"/>
            <a:ext cx="1295400" cy="1295400"/>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1" name="Elipsa 22"/>
          <p:cNvSpPr/>
          <p:nvPr/>
        </p:nvSpPr>
        <p:spPr>
          <a:xfrm>
            <a:off x="1309631" y="4866752"/>
            <a:ext cx="641425" cy="641425"/>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2" name="Elipsa 23"/>
          <p:cNvSpPr/>
          <p:nvPr/>
        </p:nvSpPr>
        <p:spPr>
          <a:xfrm>
            <a:off x="1091080" y="5500632"/>
            <a:ext cx="137161" cy="13716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3" name="Elipsa 25"/>
          <p:cNvSpPr/>
          <p:nvPr/>
        </p:nvSpPr>
        <p:spPr>
          <a:xfrm>
            <a:off x="1664207" y="5788152"/>
            <a:ext cx="274321" cy="27432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4" name="Elipsa 24"/>
          <p:cNvSpPr/>
          <p:nvPr/>
        </p:nvSpPr>
        <p:spPr>
          <a:xfrm>
            <a:off x="1905000" y="4495800"/>
            <a:ext cx="365761" cy="36576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5" name="Numer slajdu"/>
          <p:cNvSpPr txBox="1"/>
          <p:nvPr>
            <p:ph type="sldNum" sz="quarter" idx="2"/>
          </p:nvPr>
        </p:nvSpPr>
        <p:spPr>
          <a:xfrm>
            <a:off x="1476177" y="5033793"/>
            <a:ext cx="308333" cy="3073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tekst pionowy">
    <p:spTree>
      <p:nvGrpSpPr>
        <p:cNvPr id="1" name=""/>
        <p:cNvGrpSpPr/>
        <p:nvPr/>
      </p:nvGrpSpPr>
      <p:grpSpPr>
        <a:xfrm>
          <a:off x="0" y="0"/>
          <a:ext cx="0" cy="0"/>
          <a:chOff x="0" y="0"/>
          <a:chExt cx="0" cy="0"/>
        </a:xfrm>
      </p:grpSpPr>
      <p:sp>
        <p:nvSpPr>
          <p:cNvPr id="144" name="Tekst tytułowy"/>
          <p:cNvSpPr txBox="1"/>
          <p:nvPr>
            <p:ph type="title"/>
          </p:nvPr>
        </p:nvSpPr>
        <p:spPr>
          <a:prstGeom prst="rect">
            <a:avLst/>
          </a:prstGeom>
        </p:spPr>
        <p:txBody>
          <a:bodyPr/>
          <a:lstStyle/>
          <a:p>
            <a:pPr/>
            <a:r>
              <a:t>Tekst tytułowy</a:t>
            </a:r>
          </a:p>
        </p:txBody>
      </p:sp>
      <p:sp>
        <p:nvSpPr>
          <p:cNvPr id="145" name="Treść - poziom 1…"/>
          <p:cNvSpPr txBox="1"/>
          <p:nvPr>
            <p:ph type="body" idx="1"/>
          </p:nvPr>
        </p:nvSpPr>
        <p:spPr>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146"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pionowy i tekst">
    <p:spTree>
      <p:nvGrpSpPr>
        <p:cNvPr id="1" name=""/>
        <p:cNvGrpSpPr/>
        <p:nvPr/>
      </p:nvGrpSpPr>
      <p:grpSpPr>
        <a:xfrm>
          <a:off x="0" y="0"/>
          <a:ext cx="0" cy="0"/>
          <a:chOff x="0" y="0"/>
          <a:chExt cx="0" cy="0"/>
        </a:xfrm>
      </p:grpSpPr>
      <p:sp>
        <p:nvSpPr>
          <p:cNvPr id="153" name="Tekst tytułowy"/>
          <p:cNvSpPr txBox="1"/>
          <p:nvPr>
            <p:ph type="title"/>
          </p:nvPr>
        </p:nvSpPr>
        <p:spPr>
          <a:xfrm>
            <a:off x="6629400" y="274639"/>
            <a:ext cx="1676400" cy="5851526"/>
          </a:xfrm>
          <a:prstGeom prst="rect">
            <a:avLst/>
          </a:prstGeom>
        </p:spPr>
        <p:txBody>
          <a:bodyPr/>
          <a:lstStyle/>
          <a:p>
            <a:pPr/>
            <a:r>
              <a:t>Tekst tytułowy</a:t>
            </a:r>
          </a:p>
        </p:txBody>
      </p:sp>
      <p:sp>
        <p:nvSpPr>
          <p:cNvPr id="154" name="Treść - poziom 1…"/>
          <p:cNvSpPr txBox="1"/>
          <p:nvPr>
            <p:ph type="body" idx="1"/>
          </p:nvPr>
        </p:nvSpPr>
        <p:spPr>
          <a:xfrm>
            <a:off x="457200" y="274638"/>
            <a:ext cx="6019800" cy="5851526"/>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155"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zawartość">
    <p:spTree>
      <p:nvGrpSpPr>
        <p:cNvPr id="1" name=""/>
        <p:cNvGrpSpPr/>
        <p:nvPr/>
      </p:nvGrpSpPr>
      <p:grpSpPr>
        <a:xfrm>
          <a:off x="0" y="0"/>
          <a:ext cx="0" cy="0"/>
          <a:chOff x="0" y="0"/>
          <a:chExt cx="0" cy="0"/>
        </a:xfrm>
      </p:grpSpPr>
      <p:sp>
        <p:nvSpPr>
          <p:cNvPr id="42" name="Tekst tytułowy"/>
          <p:cNvSpPr txBox="1"/>
          <p:nvPr>
            <p:ph type="title"/>
          </p:nvPr>
        </p:nvSpPr>
        <p:spPr>
          <a:prstGeom prst="rect">
            <a:avLst/>
          </a:prstGeom>
        </p:spPr>
        <p:txBody>
          <a:bodyPr/>
          <a:lstStyle/>
          <a:p>
            <a:pPr/>
            <a:r>
              <a:t>Tekst tytułowy</a:t>
            </a:r>
          </a:p>
        </p:txBody>
      </p:sp>
      <p:sp>
        <p:nvSpPr>
          <p:cNvPr id="43" name="Treść - poziom 1…"/>
          <p:cNvSpPr txBox="1"/>
          <p:nvPr>
            <p:ph type="body" idx="1"/>
          </p:nvPr>
        </p:nvSpPr>
        <p:spPr>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44"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Nagłówek sekcji">
    <p:bg>
      <p:bgPr>
        <a:solidFill>
          <a:srgbClr val="575F6D"/>
        </a:solidFill>
      </p:bgPr>
    </p:bg>
    <p:spTree>
      <p:nvGrpSpPr>
        <p:cNvPr id="1" name=""/>
        <p:cNvGrpSpPr/>
        <p:nvPr/>
      </p:nvGrpSpPr>
      <p:grpSpPr>
        <a:xfrm>
          <a:off x="0" y="0"/>
          <a:ext cx="0" cy="0"/>
          <a:chOff x="0" y="0"/>
          <a:chExt cx="0" cy="0"/>
        </a:xfrm>
      </p:grpSpPr>
      <p:sp>
        <p:nvSpPr>
          <p:cNvPr id="51" name="Tekst tytułowy"/>
          <p:cNvSpPr txBox="1"/>
          <p:nvPr>
            <p:ph type="title"/>
          </p:nvPr>
        </p:nvSpPr>
        <p:spPr>
          <a:xfrm>
            <a:off x="2286000" y="2895600"/>
            <a:ext cx="6172200" cy="2053590"/>
          </a:xfrm>
          <a:prstGeom prst="rect">
            <a:avLst/>
          </a:prstGeom>
        </p:spPr>
        <p:txBody>
          <a:bodyPr/>
          <a:lstStyle>
            <a:lvl1pPr>
              <a:defRPr b="1">
                <a:solidFill>
                  <a:srgbClr val="FFF39D"/>
                </a:solidFill>
              </a:defRPr>
            </a:lvl1pPr>
          </a:lstStyle>
          <a:p>
            <a:pPr/>
            <a:r>
              <a:t>Tekst tytułowy</a:t>
            </a:r>
          </a:p>
        </p:txBody>
      </p:sp>
      <p:sp>
        <p:nvSpPr>
          <p:cNvPr id="52" name="Treść - poziom 1…"/>
          <p:cNvSpPr txBox="1"/>
          <p:nvPr>
            <p:ph type="body" sz="quarter" idx="1"/>
          </p:nvPr>
        </p:nvSpPr>
        <p:spPr>
          <a:xfrm>
            <a:off x="2286000" y="5010150"/>
            <a:ext cx="6172200" cy="1371600"/>
          </a:xfrm>
          <a:prstGeom prst="rect">
            <a:avLst/>
          </a:prstGeom>
        </p:spPr>
        <p:txBody>
          <a:bodyPr/>
          <a:lstStyle>
            <a:lvl1pPr marL="0" indent="0">
              <a:buClrTx/>
              <a:buSzTx/>
              <a:buNone/>
              <a:defRPr b="1" sz="1800">
                <a:solidFill>
                  <a:srgbClr val="FFF39D"/>
                </a:solidFill>
              </a:defRPr>
            </a:lvl1pPr>
            <a:lvl2pPr marL="0" indent="365760">
              <a:buClrTx/>
              <a:buSzTx/>
              <a:buNone/>
              <a:defRPr b="1" sz="1800">
                <a:solidFill>
                  <a:srgbClr val="FFF39D"/>
                </a:solidFill>
              </a:defRPr>
            </a:lvl2pPr>
            <a:lvl3pPr marL="0" indent="731519">
              <a:buClrTx/>
              <a:buSzTx/>
              <a:buNone/>
              <a:defRPr b="1" sz="1800">
                <a:solidFill>
                  <a:srgbClr val="FFF39D"/>
                </a:solidFill>
              </a:defRPr>
            </a:lvl3pPr>
            <a:lvl4pPr marL="0" indent="1005839">
              <a:buClrTx/>
              <a:buSzTx/>
              <a:buNone/>
              <a:defRPr b="1" sz="1800">
                <a:solidFill>
                  <a:srgbClr val="FFF39D"/>
                </a:solidFill>
              </a:defRPr>
            </a:lvl4pPr>
            <a:lvl5pPr marL="0" indent="1280159">
              <a:buClrTx/>
              <a:buSzTx/>
              <a:buNone/>
              <a:defRPr b="1" sz="1800">
                <a:solidFill>
                  <a:srgbClr val="FFF39D"/>
                </a:solidFill>
              </a:defRPr>
            </a:lvl5pPr>
          </a:lstStyle>
          <a:p>
            <a:pPr/>
            <a:r>
              <a:t>Treść - poziom 1</a:t>
            </a:r>
          </a:p>
          <a:p>
            <a:pPr lvl="1"/>
            <a:r>
              <a:t>Treść - poziom 2</a:t>
            </a:r>
          </a:p>
          <a:p>
            <a:pPr lvl="2"/>
            <a:r>
              <a:t>Treść - poziom 3</a:t>
            </a:r>
          </a:p>
          <a:p>
            <a:pPr lvl="3"/>
            <a:r>
              <a:t>Treść - poziom 4</a:t>
            </a:r>
          </a:p>
          <a:p>
            <a:pPr lvl="4"/>
            <a:r>
              <a:t>Treść - poziom 5</a:t>
            </a:r>
          </a:p>
        </p:txBody>
      </p:sp>
      <p:sp>
        <p:nvSpPr>
          <p:cNvPr id="53" name="Prostokąt 8"/>
          <p:cNvSpPr/>
          <p:nvPr/>
        </p:nvSpPr>
        <p:spPr>
          <a:xfrm>
            <a:off x="381000" y="0"/>
            <a:ext cx="609600" cy="6858000"/>
          </a:xfrm>
          <a:prstGeom prst="rect">
            <a:avLst/>
          </a:prstGeom>
          <a:solidFill>
            <a:srgbClr val="FEC2AC">
              <a:alpha val="54000"/>
            </a:srgbClr>
          </a:solidFill>
          <a:ln w="12700">
            <a:miter lim="400000"/>
          </a:ln>
        </p:spPr>
        <p:txBody>
          <a:bodyPr lIns="45719" rIns="45719" anchor="ctr"/>
          <a:lstStyle/>
          <a:p>
            <a:pPr algn="ctr">
              <a:defRPr>
                <a:solidFill>
                  <a:srgbClr val="FFFFFF"/>
                </a:solidFill>
              </a:defRPr>
            </a:pPr>
          </a:p>
        </p:txBody>
      </p:sp>
      <p:sp>
        <p:nvSpPr>
          <p:cNvPr id="54" name="Prostokąt 9"/>
          <p:cNvSpPr/>
          <p:nvPr/>
        </p:nvSpPr>
        <p:spPr>
          <a:xfrm>
            <a:off x="276335" y="0"/>
            <a:ext cx="104665" cy="6858000"/>
          </a:xfrm>
          <a:prstGeom prst="rect">
            <a:avLst/>
          </a:prstGeom>
          <a:solidFill>
            <a:srgbClr val="FFD8CC">
              <a:alpha val="36000"/>
            </a:srgbClr>
          </a:solidFill>
          <a:ln w="12700">
            <a:miter lim="400000"/>
          </a:ln>
        </p:spPr>
        <p:txBody>
          <a:bodyPr lIns="45719" rIns="45719" anchor="ctr"/>
          <a:lstStyle/>
          <a:p>
            <a:pPr algn="ctr">
              <a:defRPr>
                <a:solidFill>
                  <a:srgbClr val="FFFFFF"/>
                </a:solidFill>
              </a:defRPr>
            </a:pPr>
          </a:p>
        </p:txBody>
      </p:sp>
      <p:sp>
        <p:nvSpPr>
          <p:cNvPr id="55" name="Prostokąt 10"/>
          <p:cNvSpPr/>
          <p:nvPr/>
        </p:nvSpPr>
        <p:spPr>
          <a:xfrm>
            <a:off x="990600" y="0"/>
            <a:ext cx="181873" cy="6858000"/>
          </a:xfrm>
          <a:prstGeom prst="rect">
            <a:avLst/>
          </a:prstGeom>
          <a:solidFill>
            <a:srgbClr val="FFD8CC">
              <a:alpha val="70000"/>
            </a:srgbClr>
          </a:solidFill>
          <a:ln w="12700">
            <a:miter lim="400000"/>
          </a:ln>
        </p:spPr>
        <p:txBody>
          <a:bodyPr lIns="45719" rIns="45719" anchor="ctr"/>
          <a:lstStyle/>
          <a:p>
            <a:pPr algn="ctr">
              <a:defRPr>
                <a:solidFill>
                  <a:srgbClr val="FFFFFF"/>
                </a:solidFill>
              </a:defRPr>
            </a:pPr>
          </a:p>
        </p:txBody>
      </p:sp>
      <p:sp>
        <p:nvSpPr>
          <p:cNvPr id="56" name="Prostokąt 11"/>
          <p:cNvSpPr/>
          <p:nvPr/>
        </p:nvSpPr>
        <p:spPr>
          <a:xfrm>
            <a:off x="1141319" y="0"/>
            <a:ext cx="230281" cy="6858000"/>
          </a:xfrm>
          <a:prstGeom prst="rect">
            <a:avLst/>
          </a:prstGeom>
          <a:solidFill>
            <a:srgbClr val="FFEDE7">
              <a:alpha val="71000"/>
            </a:srgbClr>
          </a:solidFill>
          <a:ln w="12700">
            <a:miter lim="400000"/>
          </a:ln>
        </p:spPr>
        <p:txBody>
          <a:bodyPr lIns="45719" rIns="45719" anchor="ctr"/>
          <a:lstStyle/>
          <a:p>
            <a:pPr algn="ctr">
              <a:defRPr>
                <a:solidFill>
                  <a:srgbClr val="FFFFFF"/>
                </a:solidFill>
              </a:defRPr>
            </a:pPr>
          </a:p>
        </p:txBody>
      </p:sp>
      <p:sp>
        <p:nvSpPr>
          <p:cNvPr id="57" name="Łącznik prostoliniowy 12"/>
          <p:cNvSpPr/>
          <p:nvPr/>
        </p:nvSpPr>
        <p:spPr>
          <a:xfrm flipH="1">
            <a:off x="106343" y="0"/>
            <a:ext cx="1" cy="6858000"/>
          </a:xfrm>
          <a:prstGeom prst="line">
            <a:avLst/>
          </a:prstGeom>
          <a:ln w="57150">
            <a:solidFill>
              <a:srgbClr val="FEC2AC">
                <a:alpha val="73000"/>
              </a:srgbClr>
            </a:solidFill>
          </a:ln>
        </p:spPr>
        <p:txBody>
          <a:bodyPr lIns="45719" rIns="45719"/>
          <a:lstStyle/>
          <a:p>
            <a:pPr/>
          </a:p>
        </p:txBody>
      </p:sp>
      <p:sp>
        <p:nvSpPr>
          <p:cNvPr id="58" name="Łącznik prostoliniowy 13"/>
          <p:cNvSpPr/>
          <p:nvPr/>
        </p:nvSpPr>
        <p:spPr>
          <a:xfrm flipH="1">
            <a:off x="914399" y="0"/>
            <a:ext cx="2" cy="6858000"/>
          </a:xfrm>
          <a:prstGeom prst="line">
            <a:avLst/>
          </a:prstGeom>
          <a:ln w="57150">
            <a:solidFill>
              <a:srgbClr val="FFEDE7">
                <a:alpha val="83000"/>
              </a:srgbClr>
            </a:solidFill>
          </a:ln>
        </p:spPr>
        <p:txBody>
          <a:bodyPr lIns="45719" rIns="45719"/>
          <a:lstStyle/>
          <a:p>
            <a:pPr/>
          </a:p>
        </p:txBody>
      </p:sp>
      <p:sp>
        <p:nvSpPr>
          <p:cNvPr id="59" name="Łącznik prostoliniowy 14"/>
          <p:cNvSpPr/>
          <p:nvPr/>
        </p:nvSpPr>
        <p:spPr>
          <a:xfrm flipH="1">
            <a:off x="854112" y="0"/>
            <a:ext cx="1" cy="6858000"/>
          </a:xfrm>
          <a:prstGeom prst="line">
            <a:avLst/>
          </a:prstGeom>
          <a:ln w="57150">
            <a:solidFill>
              <a:srgbClr val="FEC2AC"/>
            </a:solidFill>
          </a:ln>
        </p:spPr>
        <p:txBody>
          <a:bodyPr lIns="45719" rIns="45719"/>
          <a:lstStyle/>
          <a:p>
            <a:pPr/>
          </a:p>
        </p:txBody>
      </p:sp>
      <p:sp>
        <p:nvSpPr>
          <p:cNvPr id="60" name="Łącznik prostoliniowy 15"/>
          <p:cNvSpPr/>
          <p:nvPr/>
        </p:nvSpPr>
        <p:spPr>
          <a:xfrm flipH="1">
            <a:off x="1726639" y="0"/>
            <a:ext cx="1" cy="6858000"/>
          </a:xfrm>
          <a:prstGeom prst="line">
            <a:avLst/>
          </a:prstGeom>
          <a:ln w="28575">
            <a:solidFill>
              <a:srgbClr val="FEC2AC">
                <a:alpha val="82000"/>
              </a:srgbClr>
            </a:solidFill>
          </a:ln>
        </p:spPr>
        <p:txBody>
          <a:bodyPr lIns="45719" rIns="45719"/>
          <a:lstStyle/>
          <a:p>
            <a:pPr/>
          </a:p>
        </p:txBody>
      </p:sp>
      <p:sp>
        <p:nvSpPr>
          <p:cNvPr id="61" name="Łącznik prostoliniowy 16"/>
          <p:cNvSpPr/>
          <p:nvPr/>
        </p:nvSpPr>
        <p:spPr>
          <a:xfrm flipH="1">
            <a:off x="1066799" y="0"/>
            <a:ext cx="2" cy="6858000"/>
          </a:xfrm>
          <a:prstGeom prst="line">
            <a:avLst/>
          </a:prstGeom>
          <a:ln>
            <a:solidFill>
              <a:srgbClr val="FEC2AC"/>
            </a:solidFill>
          </a:ln>
        </p:spPr>
        <p:txBody>
          <a:bodyPr lIns="45719" rIns="45719"/>
          <a:lstStyle/>
          <a:p>
            <a:pPr/>
          </a:p>
        </p:txBody>
      </p:sp>
      <p:sp>
        <p:nvSpPr>
          <p:cNvPr id="62" name="Prostokąt 17"/>
          <p:cNvSpPr/>
          <p:nvPr/>
        </p:nvSpPr>
        <p:spPr>
          <a:xfrm>
            <a:off x="1219200" y="0"/>
            <a:ext cx="76200" cy="6858000"/>
          </a:xfrm>
          <a:prstGeom prst="rect">
            <a:avLst/>
          </a:prstGeom>
          <a:solidFill>
            <a:srgbClr val="FEC2AC">
              <a:alpha val="51000"/>
            </a:srgbClr>
          </a:solidFill>
          <a:ln w="12700">
            <a:miter lim="400000"/>
          </a:ln>
        </p:spPr>
        <p:txBody>
          <a:bodyPr lIns="45719" rIns="45719" anchor="ctr"/>
          <a:lstStyle/>
          <a:p>
            <a:pPr algn="ctr">
              <a:defRPr>
                <a:solidFill>
                  <a:srgbClr val="FFFFFF"/>
                </a:solidFill>
              </a:defRPr>
            </a:pPr>
          </a:p>
        </p:txBody>
      </p:sp>
      <p:sp>
        <p:nvSpPr>
          <p:cNvPr id="63" name="Elipsa 18"/>
          <p:cNvSpPr/>
          <p:nvPr/>
        </p:nvSpPr>
        <p:spPr>
          <a:xfrm>
            <a:off x="609600" y="3429000"/>
            <a:ext cx="1295400" cy="1295400"/>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4" name="Elipsa 19"/>
          <p:cNvSpPr/>
          <p:nvPr/>
        </p:nvSpPr>
        <p:spPr>
          <a:xfrm>
            <a:off x="1324704" y="4866752"/>
            <a:ext cx="641424" cy="641425"/>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5" name="Elipsa 20"/>
          <p:cNvSpPr/>
          <p:nvPr/>
        </p:nvSpPr>
        <p:spPr>
          <a:xfrm>
            <a:off x="1091080" y="5500632"/>
            <a:ext cx="137161" cy="13716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6" name="Elipsa 21"/>
          <p:cNvSpPr/>
          <p:nvPr/>
        </p:nvSpPr>
        <p:spPr>
          <a:xfrm>
            <a:off x="1664207" y="5791200"/>
            <a:ext cx="274321" cy="27432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7" name="Elipsa 22"/>
          <p:cNvSpPr/>
          <p:nvPr/>
        </p:nvSpPr>
        <p:spPr>
          <a:xfrm>
            <a:off x="1879039" y="4479888"/>
            <a:ext cx="365761" cy="36576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8" name="Łącznik prostoliniowy 25"/>
          <p:cNvSpPr/>
          <p:nvPr/>
        </p:nvSpPr>
        <p:spPr>
          <a:xfrm flipH="1">
            <a:off x="9097943" y="0"/>
            <a:ext cx="1" cy="6858000"/>
          </a:xfrm>
          <a:prstGeom prst="line">
            <a:avLst/>
          </a:prstGeom>
          <a:ln w="57150">
            <a:solidFill>
              <a:srgbClr val="FEC2AC"/>
            </a:solidFill>
          </a:ln>
        </p:spPr>
        <p:txBody>
          <a:bodyPr lIns="45719" rIns="45719"/>
          <a:lstStyle/>
          <a:p>
            <a:pPr/>
          </a:p>
        </p:txBody>
      </p:sp>
      <p:sp>
        <p:nvSpPr>
          <p:cNvPr id="69" name="Numer slajdu"/>
          <p:cNvSpPr txBox="1"/>
          <p:nvPr>
            <p:ph type="sldNum" sz="quarter" idx="2"/>
          </p:nvPr>
        </p:nvSpPr>
        <p:spPr>
          <a:xfrm>
            <a:off x="1491249" y="5033793"/>
            <a:ext cx="308334" cy="3073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wa elementy zawartości">
    <p:spTree>
      <p:nvGrpSpPr>
        <p:cNvPr id="1" name=""/>
        <p:cNvGrpSpPr/>
        <p:nvPr/>
      </p:nvGrpSpPr>
      <p:grpSpPr>
        <a:xfrm>
          <a:off x="0" y="0"/>
          <a:ext cx="0" cy="0"/>
          <a:chOff x="0" y="0"/>
          <a:chExt cx="0" cy="0"/>
        </a:xfrm>
      </p:grpSpPr>
      <p:sp>
        <p:nvSpPr>
          <p:cNvPr id="76" name="Tekst tytułowy"/>
          <p:cNvSpPr txBox="1"/>
          <p:nvPr>
            <p:ph type="title"/>
          </p:nvPr>
        </p:nvSpPr>
        <p:spPr>
          <a:prstGeom prst="rect">
            <a:avLst/>
          </a:prstGeom>
        </p:spPr>
        <p:txBody>
          <a:bodyPr/>
          <a:lstStyle/>
          <a:p>
            <a:pPr/>
            <a:r>
              <a:t>Tekst tytułowy</a:t>
            </a:r>
          </a:p>
        </p:txBody>
      </p:sp>
      <p:sp>
        <p:nvSpPr>
          <p:cNvPr id="77" name="Treść - poziom 1…"/>
          <p:cNvSpPr txBox="1"/>
          <p:nvPr>
            <p:ph type="body" sz="half" idx="1"/>
          </p:nvPr>
        </p:nvSpPr>
        <p:spPr>
          <a:xfrm>
            <a:off x="457200" y="1600200"/>
            <a:ext cx="3657600" cy="4572000"/>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78"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orównanie">
    <p:spTree>
      <p:nvGrpSpPr>
        <p:cNvPr id="1" name=""/>
        <p:cNvGrpSpPr/>
        <p:nvPr/>
      </p:nvGrpSpPr>
      <p:grpSpPr>
        <a:xfrm>
          <a:off x="0" y="0"/>
          <a:ext cx="0" cy="0"/>
          <a:chOff x="0" y="0"/>
          <a:chExt cx="0" cy="0"/>
        </a:xfrm>
      </p:grpSpPr>
      <p:sp>
        <p:nvSpPr>
          <p:cNvPr id="85" name="Tekst tytułowy"/>
          <p:cNvSpPr txBox="1"/>
          <p:nvPr>
            <p:ph type="title"/>
          </p:nvPr>
        </p:nvSpPr>
        <p:spPr>
          <a:xfrm>
            <a:off x="457200" y="273050"/>
            <a:ext cx="7543800" cy="1143000"/>
          </a:xfrm>
          <a:prstGeom prst="rect">
            <a:avLst/>
          </a:prstGeom>
        </p:spPr>
        <p:txBody>
          <a:bodyPr/>
          <a:lstStyle/>
          <a:p>
            <a:pPr/>
            <a:r>
              <a:t>Tekst tytułowy</a:t>
            </a:r>
          </a:p>
        </p:txBody>
      </p:sp>
      <p:sp>
        <p:nvSpPr>
          <p:cNvPr id="86" name="Treść - poziom 1…"/>
          <p:cNvSpPr txBox="1"/>
          <p:nvPr>
            <p:ph type="body" sz="half" idx="1"/>
          </p:nvPr>
        </p:nvSpPr>
        <p:spPr>
          <a:xfrm>
            <a:off x="457200" y="2362200"/>
            <a:ext cx="3657600" cy="3886200"/>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87" name="Symbol zastępczy tekstu 11"/>
          <p:cNvSpPr/>
          <p:nvPr>
            <p:ph type="body" sz="quarter" idx="13"/>
          </p:nvPr>
        </p:nvSpPr>
        <p:spPr>
          <a:xfrm>
            <a:off x="489338" y="1601859"/>
            <a:ext cx="3593324" cy="594091"/>
          </a:xfrm>
          <a:prstGeom prst="rect">
            <a:avLst/>
          </a:prstGeom>
          <a:solidFill>
            <a:schemeClr val="accent1"/>
          </a:solidFill>
        </p:spPr>
        <p:txBody>
          <a:bodyPr anchor="ctr"/>
          <a:lstStyle/>
          <a:p>
            <a:pPr marL="0" indent="0">
              <a:buClrTx/>
              <a:buSzTx/>
              <a:buNone/>
              <a:defRPr b="1" sz="2000">
                <a:solidFill>
                  <a:srgbClr val="FFFFFF"/>
                </a:solidFill>
              </a:defRPr>
            </a:pPr>
          </a:p>
        </p:txBody>
      </p:sp>
      <p:sp>
        <p:nvSpPr>
          <p:cNvPr id="88" name="Symbol zastępczy tekstu 13"/>
          <p:cNvSpPr/>
          <p:nvPr>
            <p:ph type="body" sz="quarter" idx="14"/>
          </p:nvPr>
        </p:nvSpPr>
        <p:spPr>
          <a:xfrm>
            <a:off x="4375539" y="1601859"/>
            <a:ext cx="3593323" cy="594091"/>
          </a:xfrm>
          <a:prstGeom prst="rect">
            <a:avLst/>
          </a:prstGeom>
          <a:solidFill>
            <a:schemeClr val="accent1"/>
          </a:solidFill>
        </p:spPr>
        <p:txBody>
          <a:bodyPr anchor="ctr"/>
          <a:lstStyle/>
          <a:p>
            <a:pPr marL="0" indent="0">
              <a:buClrTx/>
              <a:buSzTx/>
              <a:buNone/>
              <a:defRPr b="1" sz="2000">
                <a:solidFill>
                  <a:srgbClr val="FFFFFF"/>
                </a:solidFill>
              </a:defRPr>
            </a:pPr>
          </a:p>
        </p:txBody>
      </p:sp>
      <p:sp>
        <p:nvSpPr>
          <p:cNvPr id="89"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lko tytuł">
    <p:spTree>
      <p:nvGrpSpPr>
        <p:cNvPr id="1" name=""/>
        <p:cNvGrpSpPr/>
        <p:nvPr/>
      </p:nvGrpSpPr>
      <p:grpSpPr>
        <a:xfrm>
          <a:off x="0" y="0"/>
          <a:ext cx="0" cy="0"/>
          <a:chOff x="0" y="0"/>
          <a:chExt cx="0" cy="0"/>
        </a:xfrm>
      </p:grpSpPr>
      <p:sp>
        <p:nvSpPr>
          <p:cNvPr id="96" name="Tekst tytułowy"/>
          <p:cNvSpPr txBox="1"/>
          <p:nvPr>
            <p:ph type="title"/>
          </p:nvPr>
        </p:nvSpPr>
        <p:spPr>
          <a:prstGeom prst="rect">
            <a:avLst/>
          </a:prstGeom>
        </p:spPr>
        <p:txBody>
          <a:bodyPr/>
          <a:lstStyle/>
          <a:p>
            <a:pPr/>
            <a:r>
              <a:t>Tekst tytułowy</a:t>
            </a:r>
          </a:p>
        </p:txBody>
      </p:sp>
      <p:sp>
        <p:nvSpPr>
          <p:cNvPr id="97"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sty">
    <p:spTree>
      <p:nvGrpSpPr>
        <p:cNvPr id="1" name=""/>
        <p:cNvGrpSpPr/>
        <p:nvPr/>
      </p:nvGrpSpPr>
      <p:grpSpPr>
        <a:xfrm>
          <a:off x="0" y="0"/>
          <a:ext cx="0" cy="0"/>
          <a:chOff x="0" y="0"/>
          <a:chExt cx="0" cy="0"/>
        </a:xfrm>
      </p:grpSpPr>
      <p:sp>
        <p:nvSpPr>
          <p:cNvPr id="104"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Zawartość z podpisem">
    <p:spTree>
      <p:nvGrpSpPr>
        <p:cNvPr id="1" name=""/>
        <p:cNvGrpSpPr/>
        <p:nvPr/>
      </p:nvGrpSpPr>
      <p:grpSpPr>
        <a:xfrm>
          <a:off x="0" y="0"/>
          <a:ext cx="0" cy="0"/>
          <a:chOff x="0" y="0"/>
          <a:chExt cx="0" cy="0"/>
        </a:xfrm>
      </p:grpSpPr>
      <p:sp>
        <p:nvSpPr>
          <p:cNvPr id="111" name="Łącznik prostoliniowy 9"/>
          <p:cNvSpPr/>
          <p:nvPr/>
        </p:nvSpPr>
        <p:spPr>
          <a:xfrm flipH="1">
            <a:off x="8762999" y="0"/>
            <a:ext cx="1" cy="6858000"/>
          </a:xfrm>
          <a:prstGeom prst="line">
            <a:avLst/>
          </a:prstGeom>
          <a:ln w="38100">
            <a:solidFill>
              <a:srgbClr val="FEC2AC">
                <a:alpha val="93000"/>
              </a:srgbClr>
            </a:solidFill>
          </a:ln>
        </p:spPr>
        <p:txBody>
          <a:bodyPr lIns="45719" rIns="45719"/>
          <a:lstStyle/>
          <a:p>
            <a:pPr/>
          </a:p>
        </p:txBody>
      </p:sp>
      <p:sp>
        <p:nvSpPr>
          <p:cNvPr id="112" name="Tekst tytułowy"/>
          <p:cNvSpPr txBox="1"/>
          <p:nvPr>
            <p:ph type="title"/>
          </p:nvPr>
        </p:nvSpPr>
        <p:spPr>
          <a:xfrm rot="5400000">
            <a:off x="3371850" y="3200400"/>
            <a:ext cx="6309360" cy="457200"/>
          </a:xfrm>
          <a:prstGeom prst="rect">
            <a:avLst/>
          </a:prstGeom>
        </p:spPr>
        <p:txBody>
          <a:bodyPr/>
          <a:lstStyle>
            <a:lvl1pPr>
              <a:defRPr b="1" sz="2000"/>
            </a:lvl1pPr>
          </a:lstStyle>
          <a:p>
            <a:pPr/>
            <a:r>
              <a:t>Tekst tytułowy</a:t>
            </a:r>
          </a:p>
        </p:txBody>
      </p:sp>
      <p:sp>
        <p:nvSpPr>
          <p:cNvPr id="113" name="Treść - poziom 1…"/>
          <p:cNvSpPr txBox="1"/>
          <p:nvPr>
            <p:ph type="body" sz="quarter" idx="1"/>
          </p:nvPr>
        </p:nvSpPr>
        <p:spPr>
          <a:xfrm>
            <a:off x="6812280" y="274320"/>
            <a:ext cx="1527049" cy="4983480"/>
          </a:xfrm>
          <a:prstGeom prst="rect">
            <a:avLst/>
          </a:prstGeom>
        </p:spPr>
        <p:txBody>
          <a:bodyPr/>
          <a:lstStyle>
            <a:lvl1pPr marL="0" indent="0">
              <a:spcBef>
                <a:spcPts val="1000"/>
              </a:spcBef>
              <a:buClrTx/>
              <a:buSzTx/>
              <a:buNone/>
              <a:defRPr sz="1200"/>
            </a:lvl1pPr>
            <a:lvl2pPr marL="0" indent="365760">
              <a:spcBef>
                <a:spcPts val="1000"/>
              </a:spcBef>
              <a:buClrTx/>
              <a:buSzTx/>
              <a:buNone/>
              <a:defRPr sz="1200"/>
            </a:lvl2pPr>
            <a:lvl3pPr marL="0" indent="731519">
              <a:spcBef>
                <a:spcPts val="1000"/>
              </a:spcBef>
              <a:buClrTx/>
              <a:buSzTx/>
              <a:buNone/>
              <a:defRPr sz="1200"/>
            </a:lvl3pPr>
            <a:lvl4pPr marL="0" indent="1005839">
              <a:spcBef>
                <a:spcPts val="1000"/>
              </a:spcBef>
              <a:buClrTx/>
              <a:buSzTx/>
              <a:buNone/>
              <a:defRPr sz="1200"/>
            </a:lvl4pPr>
            <a:lvl5pPr marL="0" indent="1280159">
              <a:spcBef>
                <a:spcPts val="1000"/>
              </a:spcBef>
              <a:buClrTx/>
              <a:buSzTx/>
              <a:buNone/>
              <a:defRPr sz="1200"/>
            </a:lvl5pPr>
          </a:lstStyle>
          <a:p>
            <a:pPr/>
            <a:r>
              <a:t>Treść - poziom 1</a:t>
            </a:r>
          </a:p>
          <a:p>
            <a:pPr lvl="1"/>
            <a:r>
              <a:t>Treść - poziom 2</a:t>
            </a:r>
          </a:p>
          <a:p>
            <a:pPr lvl="2"/>
            <a:r>
              <a:t>Treść - poziom 3</a:t>
            </a:r>
          </a:p>
          <a:p>
            <a:pPr lvl="3"/>
            <a:r>
              <a:t>Treść - poziom 4</a:t>
            </a:r>
          </a:p>
          <a:p>
            <a:pPr lvl="4"/>
            <a:r>
              <a:t>Treść - poziom 5</a:t>
            </a:r>
          </a:p>
        </p:txBody>
      </p:sp>
      <p:sp>
        <p:nvSpPr>
          <p:cNvPr id="114" name="Łącznik prostoliniowy 7"/>
          <p:cNvSpPr/>
          <p:nvPr/>
        </p:nvSpPr>
        <p:spPr>
          <a:xfrm flipH="1">
            <a:off x="6248399" y="0"/>
            <a:ext cx="2" cy="6858000"/>
          </a:xfrm>
          <a:prstGeom prst="line">
            <a:avLst/>
          </a:prstGeom>
          <a:ln w="38100">
            <a:solidFill>
              <a:srgbClr val="FEC2AC"/>
            </a:solidFill>
          </a:ln>
        </p:spPr>
        <p:txBody>
          <a:bodyPr lIns="45719" rIns="45719"/>
          <a:lstStyle/>
          <a:p>
            <a:pPr/>
          </a:p>
        </p:txBody>
      </p:sp>
      <p:sp>
        <p:nvSpPr>
          <p:cNvPr id="115" name="Łącznik prostoliniowy 8"/>
          <p:cNvSpPr/>
          <p:nvPr/>
        </p:nvSpPr>
        <p:spPr>
          <a:xfrm flipH="1">
            <a:off x="6192296" y="0"/>
            <a:ext cx="1" cy="6858000"/>
          </a:xfrm>
          <a:prstGeom prst="line">
            <a:avLst/>
          </a:prstGeom>
          <a:ln w="12700">
            <a:solidFill>
              <a:schemeClr val="accent1"/>
            </a:solidFill>
          </a:ln>
        </p:spPr>
        <p:txBody>
          <a:bodyPr lIns="45719" rIns="45719"/>
          <a:lstStyle/>
          <a:p>
            <a:pPr/>
          </a:p>
        </p:txBody>
      </p:sp>
      <p:sp>
        <p:nvSpPr>
          <p:cNvPr id="116" name="Łącznik prostoliniowy 10"/>
          <p:cNvSpPr/>
          <p:nvPr/>
        </p:nvSpPr>
        <p:spPr>
          <a:xfrm flipH="1">
            <a:off x="8991599" y="0"/>
            <a:ext cx="1" cy="6858000"/>
          </a:xfrm>
          <a:prstGeom prst="line">
            <a:avLst/>
          </a:prstGeom>
          <a:ln w="19050">
            <a:solidFill>
              <a:schemeClr val="accent1"/>
            </a:solidFill>
          </a:ln>
        </p:spPr>
        <p:txBody>
          <a:bodyPr lIns="45719" rIns="45719"/>
          <a:lstStyle/>
          <a:p>
            <a:pPr/>
          </a:p>
        </p:txBody>
      </p:sp>
      <p:sp>
        <p:nvSpPr>
          <p:cNvPr id="117" name="Prostokąt 11"/>
          <p:cNvSpPr/>
          <p:nvPr/>
        </p:nvSpPr>
        <p:spPr>
          <a:xfrm>
            <a:off x="8839200" y="0"/>
            <a:ext cx="304800" cy="6858000"/>
          </a:xfrm>
          <a:prstGeom prst="rect">
            <a:avLst/>
          </a:prstGeom>
          <a:solidFill>
            <a:srgbClr val="FEC2AC">
              <a:alpha val="87000"/>
            </a:srgbClr>
          </a:solidFill>
          <a:ln w="12700">
            <a:miter lim="400000"/>
          </a:ln>
        </p:spPr>
        <p:txBody>
          <a:bodyPr lIns="45719" rIns="45719" anchor="ctr"/>
          <a:lstStyle/>
          <a:p>
            <a:pPr algn="ctr">
              <a:defRPr>
                <a:solidFill>
                  <a:srgbClr val="FFFFFF"/>
                </a:solidFill>
              </a:defRPr>
            </a:pPr>
          </a:p>
        </p:txBody>
      </p:sp>
      <p:sp>
        <p:nvSpPr>
          <p:cNvPr id="118" name="Łącznik prostoliniowy 12"/>
          <p:cNvSpPr/>
          <p:nvPr/>
        </p:nvSpPr>
        <p:spPr>
          <a:xfrm flipH="1">
            <a:off x="8915399" y="0"/>
            <a:ext cx="1" cy="6858000"/>
          </a:xfrm>
          <a:prstGeom prst="line">
            <a:avLst/>
          </a:prstGeom>
          <a:ln>
            <a:solidFill>
              <a:schemeClr val="accent1"/>
            </a:solidFill>
          </a:ln>
        </p:spPr>
        <p:txBody>
          <a:bodyPr lIns="45719" rIns="45719"/>
          <a:lstStyle/>
          <a:p>
            <a:pPr/>
          </a:p>
        </p:txBody>
      </p:sp>
      <p:sp>
        <p:nvSpPr>
          <p:cNvPr id="119" name="Elipsa 13"/>
          <p:cNvSpPr/>
          <p:nvPr/>
        </p:nvSpPr>
        <p:spPr>
          <a:xfrm>
            <a:off x="8156447" y="5715000"/>
            <a:ext cx="548641" cy="54864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120"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Obraz z podpisem">
    <p:spTree>
      <p:nvGrpSpPr>
        <p:cNvPr id="1" name=""/>
        <p:cNvGrpSpPr/>
        <p:nvPr/>
      </p:nvGrpSpPr>
      <p:grpSpPr>
        <a:xfrm>
          <a:off x="0" y="0"/>
          <a:ext cx="0" cy="0"/>
          <a:chOff x="0" y="0"/>
          <a:chExt cx="0" cy="0"/>
        </a:xfrm>
      </p:grpSpPr>
      <p:sp>
        <p:nvSpPr>
          <p:cNvPr id="127" name="Łącznik prostoliniowy 8"/>
          <p:cNvSpPr/>
          <p:nvPr/>
        </p:nvSpPr>
        <p:spPr>
          <a:xfrm flipH="1">
            <a:off x="8762999" y="0"/>
            <a:ext cx="1" cy="6858000"/>
          </a:xfrm>
          <a:prstGeom prst="line">
            <a:avLst/>
          </a:prstGeom>
          <a:ln w="38100">
            <a:solidFill>
              <a:srgbClr val="FEC2AC"/>
            </a:solidFill>
          </a:ln>
        </p:spPr>
        <p:txBody>
          <a:bodyPr lIns="45719" rIns="45719"/>
          <a:lstStyle/>
          <a:p>
            <a:pPr/>
          </a:p>
        </p:txBody>
      </p:sp>
      <p:sp>
        <p:nvSpPr>
          <p:cNvPr id="128" name="Elipsa 12"/>
          <p:cNvSpPr/>
          <p:nvPr/>
        </p:nvSpPr>
        <p:spPr>
          <a:xfrm>
            <a:off x="8156447" y="5715000"/>
            <a:ext cx="548641" cy="54864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129" name="Tekst tytułowy"/>
          <p:cNvSpPr txBox="1"/>
          <p:nvPr>
            <p:ph type="title"/>
          </p:nvPr>
        </p:nvSpPr>
        <p:spPr>
          <a:xfrm rot="5400000">
            <a:off x="3350133" y="3200400"/>
            <a:ext cx="6309360" cy="457200"/>
          </a:xfrm>
          <a:prstGeom prst="rect">
            <a:avLst/>
          </a:prstGeom>
        </p:spPr>
        <p:txBody>
          <a:bodyPr/>
          <a:lstStyle>
            <a:lvl1pPr>
              <a:defRPr b="1" sz="2000"/>
            </a:lvl1pPr>
          </a:lstStyle>
          <a:p>
            <a:pPr/>
            <a:r>
              <a:t>Tekst tytułowy</a:t>
            </a:r>
          </a:p>
        </p:txBody>
      </p:sp>
      <p:sp>
        <p:nvSpPr>
          <p:cNvPr id="130" name="Symbol zastępczy obrazu 2"/>
          <p:cNvSpPr/>
          <p:nvPr>
            <p:ph type="pic" idx="13"/>
          </p:nvPr>
        </p:nvSpPr>
        <p:spPr>
          <a:xfrm>
            <a:off x="0" y="0"/>
            <a:ext cx="6172200" cy="6858000"/>
          </a:xfrm>
          <a:prstGeom prst="rect">
            <a:avLst/>
          </a:prstGeom>
        </p:spPr>
        <p:txBody>
          <a:bodyPr lIns="91439" rIns="91439">
            <a:noAutofit/>
          </a:bodyPr>
          <a:lstStyle/>
          <a:p>
            <a:pPr/>
          </a:p>
        </p:txBody>
      </p:sp>
      <p:sp>
        <p:nvSpPr>
          <p:cNvPr id="131" name="Treść - poziom 1…"/>
          <p:cNvSpPr txBox="1"/>
          <p:nvPr>
            <p:ph type="body" sz="quarter" idx="1"/>
          </p:nvPr>
        </p:nvSpPr>
        <p:spPr>
          <a:xfrm>
            <a:off x="6765797" y="264795"/>
            <a:ext cx="1524001" cy="4956048"/>
          </a:xfrm>
          <a:prstGeom prst="rect">
            <a:avLst/>
          </a:prstGeom>
        </p:spPr>
        <p:txBody>
          <a:bodyPr/>
          <a:lstStyle>
            <a:lvl1pPr marL="0" indent="0">
              <a:spcBef>
                <a:spcPts val="400"/>
              </a:spcBef>
              <a:buClrTx/>
              <a:buSzTx/>
              <a:buNone/>
              <a:defRPr sz="1200"/>
            </a:lvl1pPr>
            <a:lvl2pPr marL="640080" indent="-274320">
              <a:spcBef>
                <a:spcPts val="400"/>
              </a:spcBef>
              <a:buClrTx/>
              <a:defRPr sz="1200"/>
            </a:lvl2pPr>
            <a:lvl3pPr marL="950976" indent="-219456">
              <a:spcBef>
                <a:spcPts val="400"/>
              </a:spcBef>
              <a:buClrTx/>
              <a:defRPr sz="1200"/>
            </a:lvl3pPr>
            <a:lvl4pPr>
              <a:spcBef>
                <a:spcPts val="400"/>
              </a:spcBef>
              <a:buClrTx/>
              <a:defRPr sz="1200"/>
            </a:lvl4pPr>
            <a:lvl5pPr marL="1524000" indent="-243840">
              <a:spcBef>
                <a:spcPts val="400"/>
              </a:spcBef>
              <a:buClrTx/>
              <a:defRPr sz="1200"/>
            </a:lvl5pPr>
          </a:lstStyle>
          <a:p>
            <a:pPr/>
            <a:r>
              <a:t>Treść - poziom 1</a:t>
            </a:r>
          </a:p>
          <a:p>
            <a:pPr lvl="1"/>
            <a:r>
              <a:t>Treść - poziom 2</a:t>
            </a:r>
          </a:p>
          <a:p>
            <a:pPr lvl="2"/>
            <a:r>
              <a:t>Treść - poziom 3</a:t>
            </a:r>
          </a:p>
          <a:p>
            <a:pPr lvl="3"/>
            <a:r>
              <a:t>Treść - poziom 4</a:t>
            </a:r>
          </a:p>
          <a:p>
            <a:pPr lvl="4"/>
            <a:r>
              <a:t>Treść - poziom 5</a:t>
            </a:r>
          </a:p>
        </p:txBody>
      </p:sp>
      <p:sp>
        <p:nvSpPr>
          <p:cNvPr id="132" name="Łącznik prostoliniowy 9"/>
          <p:cNvSpPr/>
          <p:nvPr/>
        </p:nvSpPr>
        <p:spPr>
          <a:xfrm flipH="1">
            <a:off x="8991599" y="0"/>
            <a:ext cx="1" cy="6858000"/>
          </a:xfrm>
          <a:prstGeom prst="line">
            <a:avLst/>
          </a:prstGeom>
          <a:ln>
            <a:solidFill>
              <a:srgbClr val="000000"/>
            </a:solidFill>
          </a:ln>
        </p:spPr>
        <p:txBody>
          <a:bodyPr lIns="45719" rIns="45719"/>
          <a:lstStyle/>
          <a:p>
            <a:pPr/>
          </a:p>
        </p:txBody>
      </p:sp>
      <p:sp>
        <p:nvSpPr>
          <p:cNvPr id="133" name="Prostokąt 10"/>
          <p:cNvSpPr/>
          <p:nvPr/>
        </p:nvSpPr>
        <p:spPr>
          <a:xfrm>
            <a:off x="8839200" y="0"/>
            <a:ext cx="304800" cy="6858000"/>
          </a:xfrm>
          <a:prstGeom prst="rect">
            <a:avLst/>
          </a:prstGeom>
          <a:solidFill>
            <a:srgbClr val="FEC2AC"/>
          </a:solidFill>
          <a:ln w="12700">
            <a:miter lim="400000"/>
          </a:ln>
        </p:spPr>
        <p:txBody>
          <a:bodyPr lIns="45719" rIns="45719" anchor="ctr"/>
          <a:lstStyle/>
          <a:p>
            <a:pPr algn="ctr">
              <a:defRPr>
                <a:solidFill>
                  <a:srgbClr val="FFFFFF"/>
                </a:solidFill>
              </a:defRPr>
            </a:pPr>
          </a:p>
        </p:txBody>
      </p:sp>
      <p:sp>
        <p:nvSpPr>
          <p:cNvPr id="134" name="Łącznik prostoliniowy 11"/>
          <p:cNvSpPr/>
          <p:nvPr/>
        </p:nvSpPr>
        <p:spPr>
          <a:xfrm flipH="1">
            <a:off x="8915399" y="0"/>
            <a:ext cx="1" cy="6858000"/>
          </a:xfrm>
          <a:prstGeom prst="line">
            <a:avLst/>
          </a:prstGeom>
          <a:ln>
            <a:solidFill>
              <a:schemeClr val="accent1"/>
            </a:solidFill>
          </a:ln>
        </p:spPr>
        <p:txBody>
          <a:bodyPr lIns="45719" rIns="45719"/>
          <a:lstStyle/>
          <a:p>
            <a:pPr/>
          </a:p>
        </p:txBody>
      </p:sp>
      <p:sp>
        <p:nvSpPr>
          <p:cNvPr id="135" name="Łącznik prostoliniowy 18"/>
          <p:cNvSpPr/>
          <p:nvPr/>
        </p:nvSpPr>
        <p:spPr>
          <a:xfrm flipH="1">
            <a:off x="6248399" y="0"/>
            <a:ext cx="2" cy="6858000"/>
          </a:xfrm>
          <a:prstGeom prst="line">
            <a:avLst/>
          </a:prstGeom>
          <a:ln w="38100">
            <a:solidFill>
              <a:srgbClr val="FEC2AC"/>
            </a:solidFill>
          </a:ln>
        </p:spPr>
        <p:txBody>
          <a:bodyPr lIns="45719" rIns="45719"/>
          <a:lstStyle/>
          <a:p>
            <a:pPr/>
          </a:p>
        </p:txBody>
      </p:sp>
      <p:sp>
        <p:nvSpPr>
          <p:cNvPr id="136" name="Łącznik prostoliniowy 19"/>
          <p:cNvSpPr/>
          <p:nvPr/>
        </p:nvSpPr>
        <p:spPr>
          <a:xfrm flipH="1">
            <a:off x="6192296" y="0"/>
            <a:ext cx="1" cy="6858000"/>
          </a:xfrm>
          <a:prstGeom prst="line">
            <a:avLst/>
          </a:prstGeom>
          <a:ln w="12700">
            <a:solidFill>
              <a:schemeClr val="accent1"/>
            </a:solidFill>
          </a:ln>
        </p:spPr>
        <p:txBody>
          <a:bodyPr lIns="45719" rIns="45719"/>
          <a:lstStyle/>
          <a:p>
            <a:pPr/>
          </a:p>
        </p:txBody>
      </p:sp>
      <p:sp>
        <p:nvSpPr>
          <p:cNvPr id="137"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Łącznik prostoliniowy 15"/>
          <p:cNvSpPr/>
          <p:nvPr/>
        </p:nvSpPr>
        <p:spPr>
          <a:xfrm flipH="1">
            <a:off x="8762999" y="0"/>
            <a:ext cx="1" cy="6858000"/>
          </a:xfrm>
          <a:prstGeom prst="line">
            <a:avLst/>
          </a:prstGeom>
          <a:ln w="38100">
            <a:solidFill>
              <a:srgbClr val="FEC2AC">
                <a:alpha val="93000"/>
              </a:srgbClr>
            </a:solidFill>
          </a:ln>
        </p:spPr>
        <p:txBody>
          <a:bodyPr lIns="45719" rIns="45719"/>
          <a:lstStyle/>
          <a:p>
            <a:pPr/>
          </a:p>
        </p:txBody>
      </p:sp>
      <p:sp>
        <p:nvSpPr>
          <p:cNvPr id="3" name="Łącznik prostoliniowy 6"/>
          <p:cNvSpPr/>
          <p:nvPr/>
        </p:nvSpPr>
        <p:spPr>
          <a:xfrm flipH="1">
            <a:off x="76199" y="0"/>
            <a:ext cx="2" cy="6858000"/>
          </a:xfrm>
          <a:prstGeom prst="line">
            <a:avLst/>
          </a:prstGeom>
          <a:ln w="57150">
            <a:solidFill>
              <a:srgbClr val="FEC2AC"/>
            </a:solidFill>
          </a:ln>
        </p:spPr>
        <p:txBody>
          <a:bodyPr lIns="45719" rIns="45719"/>
          <a:lstStyle/>
          <a:p>
            <a:pPr/>
          </a:p>
        </p:txBody>
      </p:sp>
      <p:sp>
        <p:nvSpPr>
          <p:cNvPr id="4" name="Łącznik prostoliniowy 8"/>
          <p:cNvSpPr/>
          <p:nvPr/>
        </p:nvSpPr>
        <p:spPr>
          <a:xfrm flipH="1">
            <a:off x="8991599" y="0"/>
            <a:ext cx="1" cy="6858000"/>
          </a:xfrm>
          <a:prstGeom prst="line">
            <a:avLst/>
          </a:prstGeom>
          <a:ln w="19050">
            <a:solidFill>
              <a:schemeClr val="accent1"/>
            </a:solidFill>
          </a:ln>
        </p:spPr>
        <p:txBody>
          <a:bodyPr lIns="45719" rIns="45719"/>
          <a:lstStyle/>
          <a:p>
            <a:pPr/>
          </a:p>
        </p:txBody>
      </p:sp>
      <p:sp>
        <p:nvSpPr>
          <p:cNvPr id="5" name="Prostokąt 9"/>
          <p:cNvSpPr/>
          <p:nvPr/>
        </p:nvSpPr>
        <p:spPr>
          <a:xfrm>
            <a:off x="8839200" y="0"/>
            <a:ext cx="304800" cy="6858000"/>
          </a:xfrm>
          <a:prstGeom prst="rect">
            <a:avLst/>
          </a:prstGeom>
          <a:solidFill>
            <a:srgbClr val="FEC2AC">
              <a:alpha val="87000"/>
            </a:srgbClr>
          </a:solidFill>
          <a:ln w="12700">
            <a:miter lim="400000"/>
          </a:ln>
        </p:spPr>
        <p:txBody>
          <a:bodyPr lIns="45719" rIns="45719" anchor="ctr"/>
          <a:lstStyle/>
          <a:p>
            <a:pPr algn="ctr">
              <a:defRPr>
                <a:solidFill>
                  <a:srgbClr val="FFFFFF"/>
                </a:solidFill>
              </a:defRPr>
            </a:pPr>
          </a:p>
        </p:txBody>
      </p:sp>
      <p:sp>
        <p:nvSpPr>
          <p:cNvPr id="6" name="Łącznik prostoliniowy 10"/>
          <p:cNvSpPr/>
          <p:nvPr/>
        </p:nvSpPr>
        <p:spPr>
          <a:xfrm flipH="1">
            <a:off x="8915399" y="0"/>
            <a:ext cx="1" cy="6858000"/>
          </a:xfrm>
          <a:prstGeom prst="line">
            <a:avLst/>
          </a:prstGeom>
          <a:ln>
            <a:solidFill>
              <a:schemeClr val="accent1"/>
            </a:solidFill>
          </a:ln>
        </p:spPr>
        <p:txBody>
          <a:bodyPr lIns="45719" rIns="45719"/>
          <a:lstStyle/>
          <a:p>
            <a:pPr/>
          </a:p>
        </p:txBody>
      </p:sp>
      <p:sp>
        <p:nvSpPr>
          <p:cNvPr id="7" name="Elipsa 11"/>
          <p:cNvSpPr/>
          <p:nvPr/>
        </p:nvSpPr>
        <p:spPr>
          <a:xfrm>
            <a:off x="8156447" y="5715000"/>
            <a:ext cx="548641" cy="54864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8" name="Tekst tytułowy"/>
          <p:cNvSpPr txBox="1"/>
          <p:nvPr>
            <p:ph type="title"/>
          </p:nvPr>
        </p:nvSpPr>
        <p:spPr>
          <a:xfrm>
            <a:off x="457200" y="274638"/>
            <a:ext cx="7467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b">
            <a:normAutofit fontScale="100000" lnSpcReduction="0"/>
          </a:bodyPr>
          <a:lstStyle/>
          <a:p>
            <a:pPr/>
            <a:r>
              <a:t>Tekst tytułowy</a:t>
            </a:r>
          </a:p>
        </p:txBody>
      </p:sp>
      <p:sp>
        <p:nvSpPr>
          <p:cNvPr id="9" name="Treść - poziom 1…"/>
          <p:cNvSpPr txBox="1"/>
          <p:nvPr>
            <p:ph type="body" idx="1"/>
          </p:nvPr>
        </p:nvSpPr>
        <p:spPr>
          <a:xfrm>
            <a:off x="457200" y="1600200"/>
            <a:ext cx="7467600" cy="487375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Treść - poziom 1</a:t>
            </a:r>
          </a:p>
          <a:p>
            <a:pPr lvl="1"/>
            <a:r>
              <a:t>Treść - poziom 2</a:t>
            </a:r>
          </a:p>
          <a:p>
            <a:pPr lvl="2"/>
            <a:r>
              <a:t>Treść - poziom 3</a:t>
            </a:r>
          </a:p>
          <a:p>
            <a:pPr lvl="3"/>
            <a:r>
              <a:t>Treść - poziom 4</a:t>
            </a:r>
          </a:p>
          <a:p>
            <a:pPr lvl="4"/>
            <a:r>
              <a:t>Treść - poziom 5</a:t>
            </a:r>
          </a:p>
        </p:txBody>
      </p:sp>
      <p:sp>
        <p:nvSpPr>
          <p:cNvPr id="10" name="Numer slajdu"/>
          <p:cNvSpPr txBox="1"/>
          <p:nvPr>
            <p:ph type="sldNum" sz="quarter" idx="2"/>
          </p:nvPr>
        </p:nvSpPr>
        <p:spPr>
          <a:xfrm>
            <a:off x="8279650" y="5840983"/>
            <a:ext cx="308333" cy="307341"/>
          </a:xfrm>
          <a:prstGeom prst="rect">
            <a:avLst/>
          </a:prstGeom>
          <a:ln w="12700">
            <a:miter lim="400000"/>
          </a:ln>
        </p:spPr>
        <p:txBody>
          <a:bodyPr wrap="none" lIns="45719" rIns="45719" anchor="ctr">
            <a:spAutoFit/>
          </a:bodyPr>
          <a:lstStyle>
            <a:lvl1pPr algn="ctr">
              <a:defRPr b="1"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1pPr>
      <a:lvl2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2pPr>
      <a:lvl3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3pPr>
      <a:lvl4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4pPr>
      <a:lvl5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5pPr>
      <a:lvl6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6pPr>
      <a:lvl7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7pPr>
      <a:lvl8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8pPr>
      <a:lvl9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9pPr>
    </p:titleStyle>
    <p:bodyStyle>
      <a:lvl1pPr marL="274320" marR="0" indent="-274320" algn="l" defTabSz="914400" rtl="0" latinLnBrk="0">
        <a:lnSpc>
          <a:spcPct val="100000"/>
        </a:lnSpc>
        <a:spcBef>
          <a:spcPts val="600"/>
        </a:spcBef>
        <a:spcAft>
          <a:spcPts val="0"/>
        </a:spcAft>
        <a:buClr>
          <a:schemeClr val="accent1"/>
        </a:buClr>
        <a:buSzPct val="70000"/>
        <a:buFontTx/>
        <a:buChar char="○"/>
        <a:tabLst/>
        <a:defRPr b="0" baseline="0" cap="none" i="0" spc="0" strike="noStrike" sz="2400" u="none">
          <a:ln>
            <a:noFill/>
          </a:ln>
          <a:solidFill>
            <a:srgbClr val="000000"/>
          </a:solidFill>
          <a:uFillTx/>
          <a:latin typeface="+mj-lt"/>
          <a:ea typeface="+mj-ea"/>
          <a:cs typeface="+mj-cs"/>
          <a:sym typeface="Century Schoolbook"/>
        </a:defRPr>
      </a:lvl1pPr>
      <a:lvl2pPr marL="679268" marR="0" indent="-313508" algn="l" defTabSz="914400" rtl="0" latinLnBrk="0">
        <a:lnSpc>
          <a:spcPct val="100000"/>
        </a:lnSpc>
        <a:spcBef>
          <a:spcPts val="600"/>
        </a:spcBef>
        <a:spcAft>
          <a:spcPts val="0"/>
        </a:spcAft>
        <a:buClr>
          <a:schemeClr val="accent1"/>
        </a:buClr>
        <a:buSzPct val="80000"/>
        <a:buFontTx/>
        <a:buChar char="●"/>
        <a:tabLst/>
        <a:defRPr b="0" baseline="0" cap="none" i="0" spc="0" strike="noStrike" sz="2400" u="none">
          <a:ln>
            <a:noFill/>
          </a:ln>
          <a:solidFill>
            <a:srgbClr val="000000"/>
          </a:solidFill>
          <a:uFillTx/>
          <a:latin typeface="+mj-lt"/>
          <a:ea typeface="+mj-ea"/>
          <a:cs typeface="+mj-cs"/>
          <a:sym typeface="Century Schoolbook"/>
        </a:defRPr>
      </a:lvl2pPr>
      <a:lvl3pPr marL="975360" marR="0" indent="-243840" algn="l" defTabSz="914400" rtl="0" latinLnBrk="0">
        <a:lnSpc>
          <a:spcPct val="100000"/>
        </a:lnSpc>
        <a:spcBef>
          <a:spcPts val="600"/>
        </a:spcBef>
        <a:spcAft>
          <a:spcPts val="0"/>
        </a:spcAft>
        <a:buClr>
          <a:schemeClr val="accent1"/>
        </a:buClr>
        <a:buSzPct val="60000"/>
        <a:buFontTx/>
        <a:buChar char="○"/>
        <a:tabLst/>
        <a:defRPr b="0" baseline="0" cap="none" i="0" spc="0" strike="noStrike" sz="2400" u="none">
          <a:ln>
            <a:noFill/>
          </a:ln>
          <a:solidFill>
            <a:srgbClr val="000000"/>
          </a:solidFill>
          <a:uFillTx/>
          <a:latin typeface="+mj-lt"/>
          <a:ea typeface="+mj-ea"/>
          <a:cs typeface="+mj-cs"/>
          <a:sym typeface="Century Schoolbook"/>
        </a:defRPr>
      </a:lvl3pPr>
      <a:lvl4pPr marL="1249679" marR="0" indent="-243839" algn="l" defTabSz="914400" rtl="0" latinLnBrk="0">
        <a:lnSpc>
          <a:spcPct val="100000"/>
        </a:lnSpc>
        <a:spcBef>
          <a:spcPts val="600"/>
        </a:spcBef>
        <a:spcAft>
          <a:spcPts val="0"/>
        </a:spcAft>
        <a:buClr>
          <a:schemeClr val="accent1"/>
        </a:buClr>
        <a:buSzPct val="60000"/>
        <a:buFontTx/>
        <a:buChar char="○"/>
        <a:tabLst/>
        <a:defRPr b="0" baseline="0" cap="none" i="0" spc="0" strike="noStrike" sz="2400" u="none">
          <a:ln>
            <a:noFill/>
          </a:ln>
          <a:solidFill>
            <a:srgbClr val="000000"/>
          </a:solidFill>
          <a:uFillTx/>
          <a:latin typeface="+mj-lt"/>
          <a:ea typeface="+mj-ea"/>
          <a:cs typeface="+mj-cs"/>
          <a:sym typeface="Century Schoolbook"/>
        </a:defRPr>
      </a:lvl4pPr>
      <a:lvl5pPr marL="1554479" marR="0" indent="-274319" algn="l" defTabSz="914400" rtl="0" latinLnBrk="0">
        <a:lnSpc>
          <a:spcPct val="100000"/>
        </a:lnSpc>
        <a:spcBef>
          <a:spcPts val="600"/>
        </a:spcBef>
        <a:spcAft>
          <a:spcPts val="0"/>
        </a:spcAft>
        <a:buClr>
          <a:schemeClr val="accent1"/>
        </a:buClr>
        <a:buSzPct val="68000"/>
        <a:buFontTx/>
        <a:buChar char="●"/>
        <a:tabLst/>
        <a:defRPr b="0" baseline="0" cap="none" i="0" spc="0" strike="noStrike" sz="2400" u="none">
          <a:ln>
            <a:noFill/>
          </a:ln>
          <a:solidFill>
            <a:srgbClr val="000000"/>
          </a:solidFill>
          <a:uFillTx/>
          <a:latin typeface="+mj-lt"/>
          <a:ea typeface="+mj-ea"/>
          <a:cs typeface="+mj-cs"/>
          <a:sym typeface="Century Schoolbook"/>
        </a:defRPr>
      </a:lvl5pPr>
      <a:lvl6pPr marL="1828800" marR="0" indent="-274319" algn="l" defTabSz="914400" rtl="0" latinLnBrk="0">
        <a:lnSpc>
          <a:spcPct val="100000"/>
        </a:lnSpc>
        <a:spcBef>
          <a:spcPts val="600"/>
        </a:spcBef>
        <a:spcAft>
          <a:spcPts val="0"/>
        </a:spcAft>
        <a:buClr>
          <a:schemeClr val="accent1"/>
        </a:buClr>
        <a:buSzPct val="100000"/>
        <a:buFontTx/>
        <a:buChar char="•"/>
        <a:tabLst/>
        <a:defRPr b="0" baseline="0" cap="none" i="0" spc="0" strike="noStrike" sz="2400" u="none">
          <a:ln>
            <a:noFill/>
          </a:ln>
          <a:solidFill>
            <a:srgbClr val="000000"/>
          </a:solidFill>
          <a:uFillTx/>
          <a:latin typeface="+mj-lt"/>
          <a:ea typeface="+mj-ea"/>
          <a:cs typeface="+mj-cs"/>
          <a:sym typeface="Century Schoolbook"/>
        </a:defRPr>
      </a:lvl6pPr>
      <a:lvl7pPr marL="2142308" marR="0" indent="-313508" algn="l" defTabSz="914400" rtl="0" latinLnBrk="0">
        <a:lnSpc>
          <a:spcPct val="100000"/>
        </a:lnSpc>
        <a:spcBef>
          <a:spcPts val="600"/>
        </a:spcBef>
        <a:spcAft>
          <a:spcPts val="0"/>
        </a:spcAft>
        <a:buClr>
          <a:schemeClr val="accent1"/>
        </a:buClr>
        <a:buSzPct val="60000"/>
        <a:buFontTx/>
        <a:buChar char="○"/>
        <a:tabLst/>
        <a:defRPr b="0" baseline="0" cap="none" i="0" spc="0" strike="noStrike" sz="2400" u="none">
          <a:ln>
            <a:noFill/>
          </a:ln>
          <a:solidFill>
            <a:srgbClr val="000000"/>
          </a:solidFill>
          <a:uFillTx/>
          <a:latin typeface="+mj-lt"/>
          <a:ea typeface="+mj-ea"/>
          <a:cs typeface="+mj-cs"/>
          <a:sym typeface="Century Schoolbook"/>
        </a:defRPr>
      </a:lvl7pPr>
      <a:lvl8pPr marL="2416628" marR="0" indent="-313508" algn="l" defTabSz="914400" rtl="0" latinLnBrk="0">
        <a:lnSpc>
          <a:spcPct val="100000"/>
        </a:lnSpc>
        <a:spcBef>
          <a:spcPts val="600"/>
        </a:spcBef>
        <a:spcAft>
          <a:spcPts val="0"/>
        </a:spcAft>
        <a:buClr>
          <a:schemeClr val="accent1"/>
        </a:buClr>
        <a:buSzPct val="100000"/>
        <a:buFontTx/>
        <a:buChar char="•"/>
        <a:tabLst/>
        <a:defRPr b="0" baseline="0" cap="none" i="0" spc="0" strike="noStrike" sz="2400" u="none">
          <a:ln>
            <a:noFill/>
          </a:ln>
          <a:solidFill>
            <a:srgbClr val="000000"/>
          </a:solidFill>
          <a:uFillTx/>
          <a:latin typeface="+mj-lt"/>
          <a:ea typeface="+mj-ea"/>
          <a:cs typeface="+mj-cs"/>
          <a:sym typeface="Century Schoolbook"/>
        </a:defRPr>
      </a:lvl8pPr>
      <a:lvl9pPr marL="2690948" marR="0" indent="-313508" algn="l" defTabSz="914400" rtl="0" latinLnBrk="0">
        <a:lnSpc>
          <a:spcPct val="100000"/>
        </a:lnSpc>
        <a:spcBef>
          <a:spcPts val="600"/>
        </a:spcBef>
        <a:spcAft>
          <a:spcPts val="0"/>
        </a:spcAft>
        <a:buClr>
          <a:schemeClr val="accent1"/>
        </a:buClr>
        <a:buSzPct val="100000"/>
        <a:buFontTx/>
        <a:buChar char="•"/>
        <a:tabLst/>
        <a:defRPr b="0" baseline="0" cap="none" i="0" spc="0" strike="noStrike" sz="2400" u="none">
          <a:ln>
            <a:noFill/>
          </a:ln>
          <a:solidFill>
            <a:srgbClr val="000000"/>
          </a:solidFill>
          <a:uFillTx/>
          <a:latin typeface="+mj-lt"/>
          <a:ea typeface="+mj-ea"/>
          <a:cs typeface="+mj-cs"/>
          <a:sym typeface="Century Schoolbook"/>
        </a:defRPr>
      </a:lvl9pPr>
    </p:bodyStyle>
    <p:otherStyle>
      <a:lvl1pPr marL="0" marR="0" indent="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1pPr>
      <a:lvl2pPr marL="0" marR="0" indent="4572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2pPr>
      <a:lvl3pPr marL="0" marR="0" indent="9144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3pPr>
      <a:lvl4pPr marL="0" marR="0" indent="13716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4pPr>
      <a:lvl5pPr marL="0" marR="0" indent="18288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5pPr>
      <a:lvl6pPr marL="0" marR="0" indent="22860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6pPr>
      <a:lvl7pPr marL="0" marR="0" indent="27432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7pPr>
      <a:lvl8pPr marL="0" marR="0" indent="32004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8pPr>
      <a:lvl9pPr marL="0" marR="0" indent="36576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nfor.pl/prawo/praca/pracodawca/"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Tytuł 1"/>
          <p:cNvSpPr txBox="1"/>
          <p:nvPr>
            <p:ph type="ctrTitle"/>
          </p:nvPr>
        </p:nvSpPr>
        <p:spPr>
          <a:xfrm>
            <a:off x="2267743" y="548679"/>
            <a:ext cx="6172201" cy="1894364"/>
          </a:xfrm>
          <a:prstGeom prst="rect">
            <a:avLst/>
          </a:prstGeom>
        </p:spPr>
        <p:txBody>
          <a:bodyPr/>
          <a:lstStyle>
            <a:lvl1pPr algn="ctr">
              <a:defRPr sz="4400">
                <a:solidFill>
                  <a:srgbClr val="000000"/>
                </a:solidFill>
              </a:defRPr>
            </a:lvl1pPr>
          </a:lstStyle>
          <a:p>
            <a:pPr/>
            <a:r>
              <a:t>PRAWO PRACY </a:t>
            </a:r>
          </a:p>
        </p:txBody>
      </p:sp>
      <p:sp>
        <p:nvSpPr>
          <p:cNvPr id="165" name="Podtytuł 2"/>
          <p:cNvSpPr txBox="1"/>
          <p:nvPr>
            <p:ph type="subTitle" sz="quarter" idx="1"/>
          </p:nvPr>
        </p:nvSpPr>
        <p:spPr>
          <a:prstGeom prst="rect">
            <a:avLst/>
          </a:prstGeom>
        </p:spPr>
        <p:txBody>
          <a:bodyPr/>
          <a:lstStyle>
            <a:lvl1pPr>
              <a:defRPr sz="2800"/>
            </a:lvl1pPr>
          </a:lstStyle>
          <a:p>
            <a:pPr/>
            <a:r>
              <a:t>ODPOWIEDZIALNOŚĆ PRACOWNICZA</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Tytuł 1"/>
          <p:cNvSpPr txBox="1"/>
          <p:nvPr>
            <p:ph type="title"/>
          </p:nvPr>
        </p:nvSpPr>
        <p:spPr>
          <a:prstGeom prst="rect">
            <a:avLst/>
          </a:prstGeom>
        </p:spPr>
        <p:txBody>
          <a:bodyPr/>
          <a:lstStyle>
            <a:lvl1pPr>
              <a:defRPr b="1"/>
            </a:lvl1pPr>
          </a:lstStyle>
          <a:p>
            <a:pPr/>
            <a:r>
              <a:t>Odpowiedzialność dyscyplinarna </a:t>
            </a:r>
          </a:p>
        </p:txBody>
      </p:sp>
      <p:sp>
        <p:nvSpPr>
          <p:cNvPr id="192" name="Symbol zastępczy zawartości 2"/>
          <p:cNvSpPr txBox="1"/>
          <p:nvPr>
            <p:ph type="body" idx="1"/>
          </p:nvPr>
        </p:nvSpPr>
        <p:spPr>
          <a:xfrm>
            <a:off x="457200" y="1600199"/>
            <a:ext cx="7467600" cy="4873754"/>
          </a:xfrm>
          <a:prstGeom prst="rect">
            <a:avLst/>
          </a:prstGeom>
        </p:spPr>
        <p:txBody>
          <a:bodyPr/>
          <a:lstStyle/>
          <a:p>
            <a:pPr marL="0" indent="0" algn="just" defTabSz="228600">
              <a:lnSpc>
                <a:spcPct val="150000"/>
              </a:lnSpc>
              <a:spcBef>
                <a:spcPts val="800"/>
              </a:spcBef>
              <a:buClrTx/>
              <a:buSzTx/>
              <a:buNone/>
              <a:defRPr sz="1300">
                <a:solidFill>
                  <a:srgbClr val="222222"/>
                </a:solidFill>
                <a:latin typeface="Times New Roman"/>
                <a:ea typeface="Times New Roman"/>
                <a:cs typeface="Times New Roman"/>
                <a:sym typeface="Times New Roman"/>
              </a:defRPr>
            </a:pPr>
            <a:r>
              <a:t>Tryb postępowania dyscyplinarnego jest bardziej sformalizowany od trybu postępowania porządkowego. W tym drugim przypadku procedury w zasadzie nie ma – Kodeks pracy reguluje samo ukaranie oraz możliwość odwołania od niego. To, w jaki sposób pracodawca wydaje decyzję o ukaraniu, pozostaje w jego gestii. Natomiast inaczej sprawa przedstawia się w postępowaniu dyscyplinarnym.</a:t>
            </a:r>
          </a:p>
          <a:p>
            <a:pPr marL="0" indent="0" algn="just" defTabSz="228600">
              <a:lnSpc>
                <a:spcPct val="150000"/>
              </a:lnSpc>
              <a:spcBef>
                <a:spcPts val="800"/>
              </a:spcBef>
              <a:buClrTx/>
              <a:buSzTx/>
              <a:buNone/>
              <a:defRPr b="1" sz="1300">
                <a:solidFill>
                  <a:srgbClr val="222222"/>
                </a:solidFill>
                <a:latin typeface="Times New Roman"/>
                <a:ea typeface="Times New Roman"/>
                <a:cs typeface="Times New Roman"/>
                <a:sym typeface="Times New Roman"/>
              </a:defRPr>
            </a:pPr>
            <a:r>
              <a:t>Pragmatyki często regulują postępowanie dyscyplinarne, wprowadzając w nim etap:</a:t>
            </a:r>
            <a:endParaRPr b="0"/>
          </a:p>
          <a:p>
            <a:pPr marL="228600" indent="-158750" algn="just" defTabSz="228600">
              <a:lnSpc>
                <a:spcPct val="150000"/>
              </a:lnSpc>
              <a:spcBef>
                <a:spcPts val="0"/>
              </a:spcBef>
              <a:buClr>
                <a:srgbClr val="222222"/>
              </a:buClr>
              <a:buSzPct val="100000"/>
              <a:buFont typeface="Helvetica Neue"/>
              <a:buChar char="•"/>
              <a:defRPr sz="1300">
                <a:solidFill>
                  <a:srgbClr val="222222"/>
                </a:solidFill>
                <a:latin typeface="Times New Roman"/>
                <a:ea typeface="Times New Roman"/>
                <a:cs typeface="Times New Roman"/>
                <a:sym typeface="Times New Roman"/>
              </a:defRPr>
            </a:pPr>
            <a:r>
              <a:t>wyjaśniający, w trakcie którego rzecznik dyscyplinarny bada, czy doszło do przewinienia dyscyplinarnego,</a:t>
            </a:r>
          </a:p>
          <a:p>
            <a:pPr marL="228600" indent="-158750" algn="just" defTabSz="228600">
              <a:lnSpc>
                <a:spcPct val="150000"/>
              </a:lnSpc>
              <a:spcBef>
                <a:spcPts val="0"/>
              </a:spcBef>
              <a:buClr>
                <a:srgbClr val="222222"/>
              </a:buClr>
              <a:buSzPct val="100000"/>
              <a:buFont typeface="Helvetica Neue"/>
              <a:buChar char="•"/>
              <a:defRPr sz="1300">
                <a:solidFill>
                  <a:srgbClr val="222222"/>
                </a:solidFill>
                <a:latin typeface="Times New Roman"/>
                <a:ea typeface="Times New Roman"/>
                <a:cs typeface="Times New Roman"/>
                <a:sym typeface="Times New Roman"/>
              </a:defRPr>
            </a:pPr>
            <a:r>
              <a:t>rozpoznawczy, w trakcie którego na wniosek rzecznika dyscyplinarnego komisja dyscyplinarna bada zarzuty wobec pracownika,</a:t>
            </a:r>
          </a:p>
          <a:p>
            <a:pPr marL="228600" indent="-158750" algn="just" defTabSz="228600">
              <a:lnSpc>
                <a:spcPct val="150000"/>
              </a:lnSpc>
              <a:spcBef>
                <a:spcPts val="0"/>
              </a:spcBef>
              <a:buClr>
                <a:srgbClr val="222222"/>
              </a:buClr>
              <a:buSzPct val="100000"/>
              <a:buFont typeface="Helvetica Neue"/>
              <a:buChar char="•"/>
              <a:defRPr sz="1300">
                <a:solidFill>
                  <a:srgbClr val="222222"/>
                </a:solidFill>
                <a:latin typeface="Times New Roman"/>
                <a:ea typeface="Times New Roman"/>
                <a:cs typeface="Times New Roman"/>
                <a:sym typeface="Times New Roman"/>
              </a:defRPr>
            </a:pPr>
            <a:r>
              <a:t>karania,</a:t>
            </a:r>
          </a:p>
          <a:p>
            <a:pPr marL="228600" indent="-158750" algn="just" defTabSz="228600">
              <a:lnSpc>
                <a:spcPct val="150000"/>
              </a:lnSpc>
              <a:spcBef>
                <a:spcPts val="0"/>
              </a:spcBef>
              <a:buClr>
                <a:srgbClr val="222222"/>
              </a:buClr>
              <a:buSzPct val="100000"/>
              <a:buFont typeface="Helvetica Neue"/>
              <a:buChar char="•"/>
              <a:defRPr sz="1300">
                <a:solidFill>
                  <a:srgbClr val="222222"/>
                </a:solidFill>
                <a:latin typeface="Times New Roman"/>
                <a:ea typeface="Times New Roman"/>
                <a:cs typeface="Times New Roman"/>
                <a:sym typeface="Times New Roman"/>
              </a:defRPr>
            </a:pPr>
            <a:r>
              <a:t>odwoławczy, kiedy rozpoznawane jest odwołanie od orzeczenia komisji I instancji.</a:t>
            </a:r>
          </a:p>
          <a:p>
            <a:pPr marL="0" indent="0" algn="just" defTabSz="228600">
              <a:lnSpc>
                <a:spcPct val="150000"/>
              </a:lnSpc>
              <a:spcBef>
                <a:spcPts val="800"/>
              </a:spcBef>
              <a:buClrTx/>
              <a:buSzTx/>
              <a:buNone/>
              <a:defRPr sz="1300">
                <a:solidFill>
                  <a:srgbClr val="222222"/>
                </a:solidFill>
                <a:latin typeface="Times New Roman"/>
                <a:ea typeface="Times New Roman"/>
                <a:cs typeface="Times New Roman"/>
                <a:sym typeface="Times New Roman"/>
              </a:defRPr>
            </a:pPr>
            <a:r>
              <a:t>Takie sformalizowanie postępowania dyscyplinarnego wydłuża je i ogranicza możliwość bezpośredniego reagowania przełożonych na przewinienia dyscyplinarne. Z drugiej strony należy pamiętać, że kary dyscyplinarne mogą być poważniejsze od kar porządkowych. Dlatego też takie sformalizowanie tego postępowania wydaje się celowe.</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Tytuł 1"/>
          <p:cNvSpPr txBox="1"/>
          <p:nvPr>
            <p:ph type="title"/>
          </p:nvPr>
        </p:nvSpPr>
        <p:spPr>
          <a:prstGeom prst="rect">
            <a:avLst/>
          </a:prstGeom>
        </p:spPr>
        <p:txBody>
          <a:bodyPr/>
          <a:lstStyle>
            <a:lvl1pPr>
              <a:defRPr b="1"/>
            </a:lvl1pPr>
          </a:lstStyle>
          <a:p>
            <a:pPr/>
            <a:r>
              <a:t>Odpowiedzialność materialna </a:t>
            </a:r>
          </a:p>
        </p:txBody>
      </p:sp>
      <p:sp>
        <p:nvSpPr>
          <p:cNvPr id="195"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0"/>
              </a:spcBef>
              <a:buClrTx/>
              <a:buSzTx/>
              <a:buNone/>
              <a:defRPr sz="1600">
                <a:latin typeface="Times New Roman"/>
                <a:ea typeface="Times New Roman"/>
                <a:cs typeface="Times New Roman"/>
                <a:sym typeface="Times New Roman"/>
              </a:defRPr>
            </a:pPr>
            <a:r>
              <a:t>Kodeks pracy przewiduje dwa rodzaje odpowiedzialności pracowników za szkodę wyrządzoną pracodawcy podczas wykonywania obowiązków pracowniczych: odpowiedzialność materialną na zasadach ogólnych, tj. odpowiedzialność powszechną obejmującą wszystkich pracowników oraz odpowiedzialność za mienie powierzone, która powstaje wówczas, gdy pracownikowi w ramach dodatkowej umowy powierzono mienie pracodawcy do wyliczenia się lub zwrotu. </a:t>
            </a:r>
          </a:p>
          <a:p>
            <a:pPr marL="0" indent="0" algn="just" defTabSz="457200">
              <a:lnSpc>
                <a:spcPct val="150000"/>
              </a:lnSpc>
              <a:spcBef>
                <a:spcPts val="0"/>
              </a:spcBef>
              <a:buClrTx/>
              <a:buSzTx/>
              <a:buNone/>
              <a:defRPr sz="1600">
                <a:latin typeface="Times New Roman"/>
                <a:ea typeface="Times New Roman"/>
                <a:cs typeface="Times New Roman"/>
                <a:sym typeface="Times New Roman"/>
              </a:defRPr>
            </a:pPr>
            <a:r>
              <a:t>Pracownik, który wskutek niewykonania lub nienależytego wykonania obowiązków pracowniczych ze swej winy wyrządził pracodawcy szkodę, ponosi odpowiedzialność materialną według zasad określonych w przepisach działu piątego, rozdziału pierwszego Kodeksu pracy.</a:t>
            </a:r>
          </a:p>
          <a:p>
            <a:pPr marL="0" indent="0" algn="just" defTabSz="457200">
              <a:lnSpc>
                <a:spcPct val="150000"/>
              </a:lnSpc>
              <a:spcBef>
                <a:spcPts val="0"/>
              </a:spcBef>
              <a:buClrTx/>
              <a:buSzTx/>
              <a:buNone/>
              <a:defRPr sz="1600">
                <a:latin typeface="Times New Roman"/>
                <a:ea typeface="Times New Roman"/>
                <a:cs typeface="Times New Roman"/>
                <a:sym typeface="Times New Roman"/>
              </a:defRPr>
            </a:pPr>
          </a:p>
          <a:p>
            <a:pPr marL="0" indent="0" algn="just" defTabSz="457200">
              <a:lnSpc>
                <a:spcPct val="150000"/>
              </a:lnSpc>
              <a:spcBef>
                <a:spcPts val="0"/>
              </a:spcBef>
              <a:buClrTx/>
              <a:buSzTx/>
              <a:buNone/>
              <a:defRPr sz="1600">
                <a:latin typeface="Times New Roman"/>
                <a:ea typeface="Times New Roman"/>
                <a:cs typeface="Times New Roman"/>
                <a:sym typeface="Times New Roman"/>
              </a:defRPr>
            </a:pPr>
            <a:r>
              <a:t>Odpowiedzialność pracownika na zasadach ogólnych obejmuje: szkodę wyrządzoną z winy nieumyślnej (odpowiedzialność w ograniczonym zakresie),  szkodę wyrządzoną z winy umyślnej (odpowiedzialność w pełnej wysokości).</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Tytuł 1"/>
          <p:cNvSpPr txBox="1"/>
          <p:nvPr>
            <p:ph type="title"/>
          </p:nvPr>
        </p:nvSpPr>
        <p:spPr>
          <a:prstGeom prst="rect">
            <a:avLst/>
          </a:prstGeom>
        </p:spPr>
        <p:txBody>
          <a:bodyPr/>
          <a:lstStyle>
            <a:lvl1pPr>
              <a:defRPr b="1"/>
            </a:lvl1pPr>
          </a:lstStyle>
          <a:p>
            <a:pPr/>
            <a:r>
              <a:t>Odpowiedzialność materialna  </a:t>
            </a:r>
          </a:p>
        </p:txBody>
      </p:sp>
      <p:sp>
        <p:nvSpPr>
          <p:cNvPr id="198"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0"/>
              </a:spcBef>
              <a:buClrTx/>
              <a:buSzTx/>
              <a:buNone/>
              <a:defRPr sz="1500">
                <a:latin typeface="Times New Roman"/>
                <a:ea typeface="Times New Roman"/>
                <a:cs typeface="Times New Roman"/>
                <a:sym typeface="Times New Roman"/>
              </a:defRPr>
            </a:pPr>
            <a:r>
              <a:t>Odpowiedzialność materialna na zasadach ogólnych powstaje z chwilą nawiązania stosunku pracy. Dla jej powstania nie ma potrzeby zawierania dodatkowej umowy z pracownikiem. Pracownik ponosi odpowiedzialność materialną za szkodę wyrządzoną pracodawcy wówczas, gdy powstała ona wskutek zawinionego niewykonania lub nienależytego wykonania obowiązków pracowniczych. Oznacza to, że pracownik, który dołożył wymaganej staranności do wykonania swego obowiązku, a mimo to naraził pracodawcę na szkodę, nie będzie za tę szkodę ponosił odpowiedzialności. Na pracodawcy spoczywa obowiązek udowodnienia zarówno szkody, jak i winy pracownika. Pracownik ponosi materialną odpowiedzialność za szkodę wyrządzoną pracodawcy na zasadzie winy.</a:t>
            </a:r>
          </a:p>
          <a:p>
            <a:pPr marL="0" indent="0" algn="just" defTabSz="457200">
              <a:lnSpc>
                <a:spcPct val="150000"/>
              </a:lnSpc>
              <a:spcBef>
                <a:spcPts val="0"/>
              </a:spcBef>
              <a:buClrTx/>
              <a:buSzTx/>
              <a:buNone/>
              <a:defRPr sz="1500">
                <a:latin typeface="Times New Roman"/>
                <a:ea typeface="Times New Roman"/>
                <a:cs typeface="Times New Roman"/>
                <a:sym typeface="Times New Roman"/>
              </a:defRPr>
            </a:pPr>
          </a:p>
          <a:p>
            <a:pPr marL="0" indent="0" algn="just" defTabSz="457200">
              <a:lnSpc>
                <a:spcPct val="150000"/>
              </a:lnSpc>
              <a:spcBef>
                <a:spcPts val="0"/>
              </a:spcBef>
              <a:buClrTx/>
              <a:buSzTx/>
              <a:buNone/>
              <a:defRPr sz="1500">
                <a:latin typeface="Times New Roman"/>
                <a:ea typeface="Times New Roman"/>
                <a:cs typeface="Times New Roman"/>
                <a:sym typeface="Times New Roman"/>
              </a:defRPr>
            </a:pPr>
            <a:r>
              <a:t>Zasady odpowiedzialności materialnej zostały uregulowane w Kodeksie pracy w sposób wyczerpujący i dlatego niedopuszczalne jest sięganie do przepisów prawa wekslowego w celu zabezpieczenia roszczeń pracodawcy – (wyrok Sądu Najwyższego z dnia 26 stycznia 2011 r., II PK 159/10).</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Tytuł 1"/>
          <p:cNvSpPr txBox="1"/>
          <p:nvPr>
            <p:ph type="title"/>
          </p:nvPr>
        </p:nvSpPr>
        <p:spPr>
          <a:prstGeom prst="rect">
            <a:avLst/>
          </a:prstGeom>
        </p:spPr>
        <p:txBody>
          <a:bodyPr/>
          <a:lstStyle>
            <a:lvl1pPr>
              <a:defRPr b="1"/>
            </a:lvl1pPr>
          </a:lstStyle>
          <a:p>
            <a:pPr/>
            <a:r>
              <a:t>Odpowiedzialność materialna  </a:t>
            </a:r>
          </a:p>
        </p:txBody>
      </p:sp>
      <p:sp>
        <p:nvSpPr>
          <p:cNvPr id="201" name="Symbol zastępczy zawartości 2"/>
          <p:cNvSpPr txBox="1"/>
          <p:nvPr>
            <p:ph type="body" idx="1"/>
          </p:nvPr>
        </p:nvSpPr>
        <p:spPr>
          <a:xfrm>
            <a:off x="457200" y="1600199"/>
            <a:ext cx="7467600" cy="4873754"/>
          </a:xfrm>
          <a:prstGeom prst="rect">
            <a:avLst/>
          </a:prstGeom>
        </p:spPr>
        <p:txBody>
          <a:bodyPr/>
          <a:lstStyle/>
          <a:p>
            <a:pPr marL="0" indent="0" algn="just" defTabSz="434340">
              <a:lnSpc>
                <a:spcPct val="150000"/>
              </a:lnSpc>
              <a:spcBef>
                <a:spcPts val="0"/>
              </a:spcBef>
              <a:buClrTx/>
              <a:buSzTx/>
              <a:buNone/>
              <a:defRPr sz="1615">
                <a:latin typeface="Times New Roman"/>
                <a:ea typeface="Times New Roman"/>
                <a:cs typeface="Times New Roman"/>
                <a:sym typeface="Times New Roman"/>
              </a:defRPr>
            </a:pPr>
            <a:r>
              <a:t>Pracownik ponosi odpowiedzialność za szkodę w granicach rzeczywistej straty poniesionej przez pracodawcę i tylko za normalne następstwa działania lub zaniechania, z którego wynikła szkoda. Rzeczywista strata – obejmuje faktyczne zmniejszenie majątku poszkodowanego pracodawcy, w wysokości różnicy w tym majątku między jego stanem przed wyrządzeniem szkody a stanem po jej wyrządzeniu. Pracodawca nie może oszacować szkody z uwzględnieniem utraconych korzyści.</a:t>
            </a:r>
          </a:p>
          <a:p>
            <a:pPr marL="0" indent="0" algn="just" defTabSz="434340">
              <a:lnSpc>
                <a:spcPct val="150000"/>
              </a:lnSpc>
              <a:spcBef>
                <a:spcPts val="0"/>
              </a:spcBef>
              <a:buClrTx/>
              <a:buSzTx/>
              <a:buNone/>
              <a:defRPr sz="1615">
                <a:latin typeface="Times New Roman"/>
                <a:ea typeface="Times New Roman"/>
                <a:cs typeface="Times New Roman"/>
                <a:sym typeface="Times New Roman"/>
              </a:defRPr>
            </a:pPr>
          </a:p>
          <a:p>
            <a:pPr marL="0" indent="0" algn="just" defTabSz="434340">
              <a:lnSpc>
                <a:spcPct val="150000"/>
              </a:lnSpc>
              <a:spcBef>
                <a:spcPts val="0"/>
              </a:spcBef>
              <a:buClrTx/>
              <a:buSzTx/>
              <a:buNone/>
              <a:defRPr sz="1615">
                <a:latin typeface="Times New Roman"/>
                <a:ea typeface="Times New Roman"/>
                <a:cs typeface="Times New Roman"/>
                <a:sym typeface="Times New Roman"/>
              </a:defRPr>
            </a:pPr>
          </a:p>
          <a:p>
            <a:pPr marL="0" indent="0" algn="just" defTabSz="434340">
              <a:lnSpc>
                <a:spcPct val="150000"/>
              </a:lnSpc>
              <a:spcBef>
                <a:spcPts val="0"/>
              </a:spcBef>
              <a:buClrTx/>
              <a:buSzTx/>
              <a:buNone/>
              <a:defRPr sz="1615">
                <a:latin typeface="Times New Roman"/>
                <a:ea typeface="Times New Roman"/>
                <a:cs typeface="Times New Roman"/>
                <a:sym typeface="Times New Roman"/>
              </a:defRPr>
            </a:pPr>
            <a:r>
              <a:t>Przykład: Pracownik, który w sposób nieumyślny uszkodził maszynę, z której działania pracodawca miał zyski, ponosi odpowiedzialność do kosztów jej naprawy, i to w ramach limitu, o jakim mowa w art. 119 Kodeksu pracy. Odpowiedzialność pracownika nie może obejmować strat pracodawcy wynikłych z tego, że maszyna przez pewien czas nie funkcjonowała, co pozbawiło pracodawcę korzyści z jej pracy.</a:t>
            </a:r>
          </a:p>
          <a:p>
            <a:pPr marL="0" indent="0" algn="ctr" defTabSz="434340">
              <a:lnSpc>
                <a:spcPts val="2900"/>
              </a:lnSpc>
              <a:spcBef>
                <a:spcPts val="0"/>
              </a:spcBef>
              <a:buClrTx/>
              <a:buSzTx/>
              <a:buNone/>
              <a:defRPr sz="1235">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Tytuł 1"/>
          <p:cNvSpPr txBox="1"/>
          <p:nvPr>
            <p:ph type="title"/>
          </p:nvPr>
        </p:nvSpPr>
        <p:spPr>
          <a:prstGeom prst="rect">
            <a:avLst/>
          </a:prstGeom>
        </p:spPr>
        <p:txBody>
          <a:bodyPr/>
          <a:lstStyle>
            <a:lvl1pPr>
              <a:defRPr b="1"/>
            </a:lvl1pPr>
          </a:lstStyle>
          <a:p>
            <a:pPr/>
            <a:r>
              <a:t>Odpowiedzialność materialna  </a:t>
            </a:r>
          </a:p>
        </p:txBody>
      </p:sp>
      <p:sp>
        <p:nvSpPr>
          <p:cNvPr id="204" name="Symbol zastępczy zawartości 2"/>
          <p:cNvSpPr txBox="1"/>
          <p:nvPr>
            <p:ph type="body" idx="1"/>
          </p:nvPr>
        </p:nvSpPr>
        <p:spPr>
          <a:xfrm>
            <a:off x="457200" y="1600199"/>
            <a:ext cx="7467600" cy="4873754"/>
          </a:xfrm>
          <a:prstGeom prst="rect">
            <a:avLst/>
          </a:prstGeom>
        </p:spPr>
        <p:txBody>
          <a:bodyPr/>
          <a:lstStyle/>
          <a:p>
            <a:pPr marL="0" indent="0" algn="just" defTabSz="443484">
              <a:lnSpc>
                <a:spcPct val="150000"/>
              </a:lnSpc>
              <a:spcBef>
                <a:spcPts val="0"/>
              </a:spcBef>
              <a:buClrTx/>
              <a:buSzTx/>
              <a:buNone/>
              <a:defRPr sz="1552">
                <a:latin typeface="Times New Roman"/>
                <a:ea typeface="Times New Roman"/>
                <a:cs typeface="Times New Roman"/>
                <a:sym typeface="Times New Roman"/>
              </a:defRPr>
            </a:pPr>
            <a:r>
              <a:t>Pracodawca jest obowiązany wykazać okoliczności uzasadniające odpowiedzialność pracownika oraz wysokość powstałej szkody. </a:t>
            </a:r>
          </a:p>
          <a:p>
            <a:pPr marL="0" indent="0" algn="just" defTabSz="443484">
              <a:lnSpc>
                <a:spcPct val="150000"/>
              </a:lnSpc>
              <a:spcBef>
                <a:spcPts val="0"/>
              </a:spcBef>
              <a:buClrTx/>
              <a:buSzTx/>
              <a:buNone/>
              <a:defRPr sz="1552">
                <a:latin typeface="Times New Roman"/>
                <a:ea typeface="Times New Roman"/>
                <a:cs typeface="Times New Roman"/>
                <a:sym typeface="Times New Roman"/>
              </a:defRPr>
            </a:pPr>
            <a:r>
              <a:t>Przepisy Kodeksu pracy nie wprowadzają wymagania, aby wymienione w nim okoliczności były udowodnione za pomocą dokumentów. Mogą być one wykazane za pomocą wszelkich środków dowodowych, których wiarygodność i moc dowodową sąd ocenia według własnego przekonania, na podstawie wszechstronnego rozważania zebranego materiału (wyrok Sądu Najwyższego z 23 czerwca 2009 r., III PK 15/2009). </a:t>
            </a:r>
          </a:p>
          <a:p>
            <a:pPr marL="0" indent="0" algn="just" defTabSz="443484">
              <a:lnSpc>
                <a:spcPct val="150000"/>
              </a:lnSpc>
              <a:spcBef>
                <a:spcPts val="0"/>
              </a:spcBef>
              <a:buClrTx/>
              <a:buSzTx/>
              <a:buNone/>
              <a:defRPr sz="1552">
                <a:latin typeface="Times New Roman"/>
                <a:ea typeface="Times New Roman"/>
                <a:cs typeface="Times New Roman"/>
                <a:sym typeface="Times New Roman"/>
              </a:defRPr>
            </a:pPr>
            <a:r>
              <a:t>Gdy pracownik, działając nieumyślnie, wyrządził pracodawcy kilka szkód, każdą z nich pracodawca musi udowodnić odrębnie.</a:t>
            </a:r>
          </a:p>
          <a:p>
            <a:pPr marL="0" indent="0" algn="just" defTabSz="443484">
              <a:lnSpc>
                <a:spcPct val="150000"/>
              </a:lnSpc>
              <a:spcBef>
                <a:spcPts val="0"/>
              </a:spcBef>
              <a:buClrTx/>
              <a:buSzTx/>
              <a:buNone/>
              <a:defRPr sz="1552">
                <a:latin typeface="Times New Roman"/>
                <a:ea typeface="Times New Roman"/>
                <a:cs typeface="Times New Roman"/>
                <a:sym typeface="Times New Roman"/>
              </a:defRPr>
            </a:pPr>
            <a:r>
              <a:t>Na pracodawcy dochodzącym odszkodowania spoczywa obowiązek wykazania łącznie: </a:t>
            </a:r>
          </a:p>
          <a:p>
            <a:pPr marL="116706" indent="-116706" algn="just" defTabSz="443484">
              <a:lnSpc>
                <a:spcPct val="150000"/>
              </a:lnSpc>
              <a:spcBef>
                <a:spcPts val="0"/>
              </a:spcBef>
              <a:buClrTx/>
              <a:buSzPct val="100000"/>
              <a:buChar char="•"/>
              <a:defRPr sz="1552">
                <a:latin typeface="Times New Roman"/>
                <a:ea typeface="Times New Roman"/>
                <a:cs typeface="Times New Roman"/>
                <a:sym typeface="Times New Roman"/>
              </a:defRPr>
            </a:pPr>
            <a:r>
              <a:t>bezprawności działania lub zaniechania pracownika, </a:t>
            </a:r>
          </a:p>
          <a:p>
            <a:pPr marL="116706" indent="-116706" algn="just" defTabSz="443484">
              <a:lnSpc>
                <a:spcPct val="150000"/>
              </a:lnSpc>
              <a:spcBef>
                <a:spcPts val="0"/>
              </a:spcBef>
              <a:buClrTx/>
              <a:buSzPct val="100000"/>
              <a:buChar char="•"/>
              <a:defRPr sz="1552">
                <a:latin typeface="Times New Roman"/>
                <a:ea typeface="Times New Roman"/>
                <a:cs typeface="Times New Roman"/>
                <a:sym typeface="Times New Roman"/>
              </a:defRPr>
            </a:pPr>
            <a:r>
              <a:t>jego winy (umyślnej lub nieumyślnej), </a:t>
            </a:r>
          </a:p>
          <a:p>
            <a:pPr marL="116706" indent="-116706" algn="just" defTabSz="443484">
              <a:lnSpc>
                <a:spcPct val="150000"/>
              </a:lnSpc>
              <a:spcBef>
                <a:spcPts val="0"/>
              </a:spcBef>
              <a:buClrTx/>
              <a:buSzPct val="100000"/>
              <a:buChar char="•"/>
              <a:defRPr sz="1552">
                <a:latin typeface="Times New Roman"/>
                <a:ea typeface="Times New Roman"/>
                <a:cs typeface="Times New Roman"/>
                <a:sym typeface="Times New Roman"/>
              </a:defRPr>
            </a:pPr>
            <a:r>
              <a:t>powstania straty (szkody), </a:t>
            </a:r>
          </a:p>
          <a:p>
            <a:pPr marL="116706" indent="-116706" algn="just" defTabSz="443484">
              <a:lnSpc>
                <a:spcPct val="150000"/>
              </a:lnSpc>
              <a:spcBef>
                <a:spcPts val="0"/>
              </a:spcBef>
              <a:buClrTx/>
              <a:buSzPct val="100000"/>
              <a:buChar char="•"/>
              <a:defRPr sz="1552">
                <a:latin typeface="Times New Roman"/>
                <a:ea typeface="Times New Roman"/>
                <a:cs typeface="Times New Roman"/>
                <a:sym typeface="Times New Roman"/>
              </a:defRPr>
            </a:pPr>
            <a:r>
              <a:t>normalnego związku przyczynowego między zachowaniem pracownika a powstałą szkodą.</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Tytuł 1"/>
          <p:cNvSpPr txBox="1"/>
          <p:nvPr>
            <p:ph type="title"/>
          </p:nvPr>
        </p:nvSpPr>
        <p:spPr>
          <a:prstGeom prst="rect">
            <a:avLst/>
          </a:prstGeom>
        </p:spPr>
        <p:txBody>
          <a:bodyPr/>
          <a:lstStyle>
            <a:lvl1pPr>
              <a:defRPr b="1"/>
            </a:lvl1pPr>
          </a:lstStyle>
          <a:p>
            <a:pPr/>
            <a:r>
              <a:t>Odpowiedzialność materialna  </a:t>
            </a:r>
          </a:p>
        </p:txBody>
      </p:sp>
      <p:sp>
        <p:nvSpPr>
          <p:cNvPr id="207" name="Symbol zastępczy zawartości 2"/>
          <p:cNvSpPr txBox="1"/>
          <p:nvPr>
            <p:ph type="body" idx="1"/>
          </p:nvPr>
        </p:nvSpPr>
        <p:spPr>
          <a:xfrm>
            <a:off x="457200" y="1600199"/>
            <a:ext cx="7467600" cy="4873754"/>
          </a:xfrm>
          <a:prstGeom prst="rect">
            <a:avLst/>
          </a:prstGeom>
        </p:spPr>
        <p:txBody>
          <a:bodyPr/>
          <a:lstStyle>
            <a:lvl1pPr marL="0" indent="0" algn="just" defTabSz="452627">
              <a:lnSpc>
                <a:spcPct val="150000"/>
              </a:lnSpc>
              <a:spcBef>
                <a:spcPts val="0"/>
              </a:spcBef>
              <a:buClrTx/>
              <a:buSzTx/>
              <a:buNone/>
              <a:defRPr sz="1683">
                <a:latin typeface="Times New Roman"/>
                <a:ea typeface="Times New Roman"/>
                <a:cs typeface="Times New Roman"/>
                <a:sym typeface="Times New Roman"/>
              </a:defRPr>
            </a:lvl1pPr>
          </a:lstStyle>
          <a:p>
            <a:pPr/>
            <a:r>
              <a:t>Pracownik nie ponosi odpowiedzialności za szkodę w takim zakresie, w jakim pracodawca lub inna osoba przyczyniły się do jej powstania albo zwiększenia. Przyczynienie się poszkodowanego do szkody ma miejsce wówczas, gdy jego zachowanie się jest adekwatną współprzyczyną powstania szkody lub jej zwiększenia – (wyrok Sądu Najwyższego z dnia 20 stycznia 1972 r., II PR 164/72). Ciężar udowodnienia, że do powstania szkody lub jej zwiększenia przyczynił się pracodawca lub inne osoby, spoczywa na pracowniku. Pracownik, który działając w interesie pracodawcy, poświęca mniejsze dobro dla ratowania większego, nie ponosi odpowiedzialności materialnej za zniszczenie dobra mniejszej wartości. Pracownik bowiem nie ponosi ryzyka związanego z działalnością pracodawcy, a w szczególności nie odpowiada za szkodę wynikłą z działania w granicach dopuszczalnego ryzyka. Ryzyko zaś zachodzi wówczas, gdy powstałej szkody nie można przypisać pracownikowi (wyrok Sądu Najwyższego z 8 października 1981 r., IV PR 301/81).</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Tytuł 1"/>
          <p:cNvSpPr txBox="1"/>
          <p:nvPr>
            <p:ph type="title"/>
          </p:nvPr>
        </p:nvSpPr>
        <p:spPr>
          <a:prstGeom prst="rect">
            <a:avLst/>
          </a:prstGeom>
        </p:spPr>
        <p:txBody>
          <a:bodyPr/>
          <a:lstStyle>
            <a:lvl1pPr>
              <a:defRPr b="1"/>
            </a:lvl1pPr>
          </a:lstStyle>
          <a:p>
            <a:pPr/>
            <a:r>
              <a:t>Odpowiedzialność materialna  </a:t>
            </a:r>
          </a:p>
        </p:txBody>
      </p:sp>
      <p:sp>
        <p:nvSpPr>
          <p:cNvPr id="210" name="Symbol zastępczy zawartości 2"/>
          <p:cNvSpPr txBox="1"/>
          <p:nvPr>
            <p:ph type="body" idx="1"/>
          </p:nvPr>
        </p:nvSpPr>
        <p:spPr>
          <a:xfrm>
            <a:off x="457200" y="1600199"/>
            <a:ext cx="7467600" cy="4873754"/>
          </a:xfrm>
          <a:prstGeom prst="rect">
            <a:avLst/>
          </a:prstGeom>
        </p:spPr>
        <p:txBody>
          <a:bodyPr/>
          <a:lstStyle/>
          <a:p>
            <a:pPr marL="0" indent="0" algn="just" defTabSz="406908">
              <a:lnSpc>
                <a:spcPct val="150000"/>
              </a:lnSpc>
              <a:spcBef>
                <a:spcPts val="0"/>
              </a:spcBef>
              <a:buClrTx/>
              <a:buSzTx/>
              <a:buNone/>
              <a:defRPr sz="1513">
                <a:latin typeface="Times New Roman"/>
                <a:ea typeface="Times New Roman"/>
                <a:cs typeface="Times New Roman"/>
                <a:sym typeface="Times New Roman"/>
              </a:defRPr>
            </a:pPr>
            <a:r>
              <a:t>W razie wyrządzenia szkody przez kilku pracowników – z winy nieumyślnej – każdy z nich ponosi odpowiedzialność za część szkody stosownie do przyczynienia się do niej i stopnia winy. Jeżeli nie jest możliwe ustalenie stopnia winy i przyczynienia się poszczególnych pracowników do powstania szkody, odpowiadają oni w częściach równych. Szkoda w mieniu pracodawcy może być wynikiem zaniechania lub zawinionego działania kilku pracowników. Rozkład odpowiedzialności między pracowników wspólnie wyrządzających szkodę jest oceniany na podstawie: zakresu przyczynienia się do powstania szkody i stopnia winy. Odpowiedzialność każdego z pracowników należy traktować indywidualnie, przy czym naprawienie szkody w określonej części przez jednego, zwalnia w tym zakresie z długu drugiego.</a:t>
            </a:r>
          </a:p>
          <a:p>
            <a:pPr marL="0" indent="0" algn="just" defTabSz="406908">
              <a:lnSpc>
                <a:spcPct val="150000"/>
              </a:lnSpc>
              <a:spcBef>
                <a:spcPts val="0"/>
              </a:spcBef>
              <a:buClrTx/>
              <a:buSzTx/>
              <a:buNone/>
              <a:defRPr sz="1513">
                <a:latin typeface="Times New Roman"/>
                <a:ea typeface="Times New Roman"/>
                <a:cs typeface="Times New Roman"/>
                <a:sym typeface="Times New Roman"/>
              </a:defRPr>
            </a:pPr>
            <a:r>
              <a:t>Jeżeli kilku pracowników wyrządziło pracodawcy szkodę z winy umyślnej, wówczas zobowiązani są oni do jej naprawienia w pełnej wysokości. Jeżeli szkodę wyrządziło umyślnie kilku pracowników lub pracownik wspólnie z osobą trzecią, to ich odpowiedzialność jest solidarna – (uchwała składu 7 sędziów Sądu Najwyższego z dnia 30 maja 1975 r., V PZP 3/75).</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Tytuł 1"/>
          <p:cNvSpPr txBox="1"/>
          <p:nvPr>
            <p:ph type="title"/>
          </p:nvPr>
        </p:nvSpPr>
        <p:spPr>
          <a:prstGeom prst="rect">
            <a:avLst/>
          </a:prstGeom>
        </p:spPr>
        <p:txBody>
          <a:bodyPr/>
          <a:lstStyle>
            <a:lvl1pPr>
              <a:defRPr b="1"/>
            </a:lvl1pPr>
          </a:lstStyle>
          <a:p>
            <a:pPr/>
            <a:r>
              <a:t>Odpowiedzialność materialna </a:t>
            </a:r>
          </a:p>
        </p:txBody>
      </p:sp>
      <p:sp>
        <p:nvSpPr>
          <p:cNvPr id="213" name="Symbol zastępczy zawartości 2"/>
          <p:cNvSpPr txBox="1"/>
          <p:nvPr>
            <p:ph type="body" idx="1"/>
          </p:nvPr>
        </p:nvSpPr>
        <p:spPr>
          <a:xfrm>
            <a:off x="457200" y="1600199"/>
            <a:ext cx="7467600" cy="4873754"/>
          </a:xfrm>
          <a:prstGeom prst="rect">
            <a:avLst/>
          </a:prstGeom>
        </p:spPr>
        <p:txBody>
          <a:bodyPr/>
          <a:lstStyle/>
          <a:p>
            <a:pPr marL="0" indent="0" algn="just" defTabSz="374904">
              <a:lnSpc>
                <a:spcPct val="150000"/>
              </a:lnSpc>
              <a:spcBef>
                <a:spcPts val="0"/>
              </a:spcBef>
              <a:buClrTx/>
              <a:buSzTx/>
              <a:buNone/>
              <a:defRPr sz="1394">
                <a:latin typeface="Times New Roman"/>
                <a:ea typeface="Times New Roman"/>
                <a:cs typeface="Times New Roman"/>
                <a:sym typeface="Times New Roman"/>
              </a:defRPr>
            </a:pPr>
            <a:r>
              <a:t>Zakres odpowiedzialności materialnej pracownika za nienależyte wykonywanie obowiązków pracowniczych zależy od rodzaju jego winy. Pracownik, który wyrządził pracodawcy szkodę wskutek nieumyślnego niewykonania lub nienależytego wykonania obowiązków, ponosi odpowiedzialność w ograniczonej wysokości. Odszkodowanie ustala się w wysokości wyrządzonej szkody, jednak nie może ono przewyższać kwoty trzymiesięcznego wynagrodzenia przysługującego pracownikowi w dniu wyrządzenia szkody.</a:t>
            </a:r>
          </a:p>
          <a:p>
            <a:pPr marL="0" indent="0" algn="just" defTabSz="374904">
              <a:lnSpc>
                <a:spcPct val="150000"/>
              </a:lnSpc>
              <a:spcBef>
                <a:spcPts val="0"/>
              </a:spcBef>
              <a:buClrTx/>
              <a:buSzTx/>
              <a:buNone/>
              <a:defRPr sz="1394">
                <a:latin typeface="Times New Roman"/>
                <a:ea typeface="Times New Roman"/>
                <a:cs typeface="Times New Roman"/>
                <a:sym typeface="Times New Roman"/>
              </a:defRPr>
            </a:pPr>
          </a:p>
          <a:p>
            <a:pPr marL="0" indent="0" algn="just" defTabSz="374904">
              <a:lnSpc>
                <a:spcPct val="150000"/>
              </a:lnSpc>
              <a:spcBef>
                <a:spcPts val="0"/>
              </a:spcBef>
              <a:buClrTx/>
              <a:buSzTx/>
              <a:buNone/>
              <a:defRPr sz="1394">
                <a:latin typeface="Times New Roman"/>
                <a:ea typeface="Times New Roman"/>
                <a:cs typeface="Times New Roman"/>
                <a:sym typeface="Times New Roman"/>
              </a:defRPr>
            </a:pPr>
            <a:r>
              <a:t>Przykład: Przez roztargnienie pracownik zapomniał przesmarować maszynę służącą do produkcji płytek ceramicznych. Z uwagi na to, że wina była nieumyślna, może być on obciążony tylko kosztami naprawy wspomnianej maszyny. Maksymalne odszkodowanie nie może jednak przekroczyć trzymiesięcznego wynagrodzenia. </a:t>
            </a:r>
          </a:p>
          <a:p>
            <a:pPr marL="0" indent="0" algn="just" defTabSz="374904">
              <a:lnSpc>
                <a:spcPct val="150000"/>
              </a:lnSpc>
              <a:spcBef>
                <a:spcPts val="0"/>
              </a:spcBef>
              <a:buClrTx/>
              <a:buSzTx/>
              <a:buNone/>
              <a:defRPr sz="1394">
                <a:latin typeface="Times New Roman"/>
                <a:ea typeface="Times New Roman"/>
                <a:cs typeface="Times New Roman"/>
                <a:sym typeface="Times New Roman"/>
              </a:defRPr>
            </a:pPr>
          </a:p>
          <a:p>
            <a:pPr marL="0" indent="0" algn="just" defTabSz="374904">
              <a:lnSpc>
                <a:spcPct val="150000"/>
              </a:lnSpc>
              <a:spcBef>
                <a:spcPts val="0"/>
              </a:spcBef>
              <a:buClrTx/>
              <a:buSzTx/>
              <a:buNone/>
              <a:defRPr sz="1394">
                <a:latin typeface="Times New Roman"/>
                <a:ea typeface="Times New Roman"/>
                <a:cs typeface="Times New Roman"/>
                <a:sym typeface="Times New Roman"/>
              </a:defRPr>
            </a:pPr>
            <a:r>
              <a:t>Trzymiesięczne wynagrodzenie pracownika oblicza się według zasad obowiązujących przy ustalaniu ekwiwalentu pieniężnego za urlop, bez uwzględnienia zmian w warunkach wynagradzania lub wysokości składników wynagrodzenia wprowadzonych po dniu wyrządzenia szkody.</a:t>
            </a:r>
            <a:endParaRPr sz="984"/>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Tytuł 1"/>
          <p:cNvSpPr txBox="1"/>
          <p:nvPr>
            <p:ph type="title"/>
          </p:nvPr>
        </p:nvSpPr>
        <p:spPr>
          <a:prstGeom prst="rect">
            <a:avLst/>
          </a:prstGeom>
        </p:spPr>
        <p:txBody>
          <a:bodyPr/>
          <a:lstStyle>
            <a:lvl1pPr>
              <a:defRPr b="1"/>
            </a:lvl1pPr>
          </a:lstStyle>
          <a:p>
            <a:pPr/>
            <a:r>
              <a:t>Odpowiedzialność materialna </a:t>
            </a:r>
          </a:p>
        </p:txBody>
      </p:sp>
      <p:sp>
        <p:nvSpPr>
          <p:cNvPr id="216" name="Symbol zastępczy zawartości 2"/>
          <p:cNvSpPr txBox="1"/>
          <p:nvPr>
            <p:ph type="body" idx="1"/>
          </p:nvPr>
        </p:nvSpPr>
        <p:spPr>
          <a:xfrm>
            <a:off x="457200" y="1600199"/>
            <a:ext cx="7467600" cy="4873754"/>
          </a:xfrm>
          <a:prstGeom prst="rect">
            <a:avLst/>
          </a:prstGeom>
        </p:spPr>
        <p:txBody>
          <a:bodyPr/>
          <a:lstStyle/>
          <a:p>
            <a:pPr marL="0" indent="0" algn="just" defTabSz="425195">
              <a:lnSpc>
                <a:spcPct val="150000"/>
              </a:lnSpc>
              <a:spcBef>
                <a:spcPts val="0"/>
              </a:spcBef>
              <a:buClrTx/>
              <a:buSzTx/>
              <a:buNone/>
              <a:defRPr sz="1395">
                <a:latin typeface="Times New Roman"/>
                <a:ea typeface="Times New Roman"/>
                <a:cs typeface="Times New Roman"/>
                <a:sym typeface="Times New Roman"/>
              </a:defRPr>
            </a:pPr>
            <a:r>
              <a:t>Jeżeli pracownik umyślnie wyrządził szkodę, jest obowiązany do jej naprawienia w pełnej wysokości. Pracownik wyrządzający szkodę z winy umyślnej jest zobowiązany wyrównać pracodawcy nie tylko rzeczywistą stratę, ale i utracone przez niego korzyści. Przykład: Pracownik po rozmowie z pracodawcą, pod wpływem emocji, celowo uszkodził maszynę służącą do produkcji kostki brukowej. W związku z tym przez 3 dni była ona niesprawna. Pracodawca oszacował stratę na 1 000 zł, ale z uwagi na wstrzymanie pracy maszyny do czasu jej naprawy doliczył dodatkowo utracony dochód z tego tytułu w kwocie 5 000 zł. Ponieważ maszyna została uszkodzona umyślnie, pracodawca może dochodzić od pracownika zwrotu kosztów jej naprawy oraz pokrycia strat związanych z jej wyłączeniem z produkcji.</a:t>
            </a:r>
          </a:p>
          <a:p>
            <a:pPr marL="0" indent="0" algn="just" defTabSz="425195">
              <a:lnSpc>
                <a:spcPct val="150000"/>
              </a:lnSpc>
              <a:spcBef>
                <a:spcPts val="0"/>
              </a:spcBef>
              <a:buClrTx/>
              <a:buSzTx/>
              <a:buNone/>
              <a:defRPr sz="1395">
                <a:latin typeface="Times New Roman"/>
                <a:ea typeface="Times New Roman"/>
                <a:cs typeface="Times New Roman"/>
                <a:sym typeface="Times New Roman"/>
              </a:defRPr>
            </a:pPr>
          </a:p>
          <a:p>
            <a:pPr marL="0" indent="0" algn="just" defTabSz="425195">
              <a:lnSpc>
                <a:spcPct val="150000"/>
              </a:lnSpc>
              <a:spcBef>
                <a:spcPts val="0"/>
              </a:spcBef>
              <a:buClrTx/>
              <a:buSzTx/>
              <a:buNone/>
              <a:defRPr sz="1395">
                <a:latin typeface="Times New Roman"/>
                <a:ea typeface="Times New Roman"/>
                <a:cs typeface="Times New Roman"/>
                <a:sym typeface="Times New Roman"/>
              </a:defRPr>
            </a:pPr>
            <a:r>
              <a:t>Wina umyślna istnieje wówczas, gdy pracownik naruszając obowiązki, bądź chce wyrządzić szkodę w mieniu pracodawcy (zamiar bezpośredni), bądź przewiduje możliwość spowodowania szkody i godzi się na to (zamiar ewentualny). O działaniu umyślnym można mówić wówczas, gdy wyrządzenie szkody jest objęte zamiarem bezpośrednim lub ewentualnym – (wyrok Sądu Apelacyjnego w Krakowie z dnia 12 maja 2015 r., III APa 24/14).</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Tytuł 1"/>
          <p:cNvSpPr txBox="1"/>
          <p:nvPr>
            <p:ph type="title"/>
          </p:nvPr>
        </p:nvSpPr>
        <p:spPr>
          <a:prstGeom prst="rect">
            <a:avLst/>
          </a:prstGeom>
        </p:spPr>
        <p:txBody>
          <a:bodyPr/>
          <a:lstStyle>
            <a:lvl1pPr algn="ctr">
              <a:defRPr b="1"/>
            </a:lvl1pPr>
          </a:lstStyle>
          <a:p>
            <a:pPr/>
            <a:r>
              <a:t>Odpowiedzialność materialna </a:t>
            </a:r>
          </a:p>
        </p:txBody>
      </p:sp>
      <p:sp>
        <p:nvSpPr>
          <p:cNvPr id="219" name="Symbol zastępczy zawartości 2"/>
          <p:cNvSpPr txBox="1"/>
          <p:nvPr>
            <p:ph type="body" idx="1"/>
          </p:nvPr>
        </p:nvSpPr>
        <p:spPr>
          <a:xfrm>
            <a:off x="457200" y="1600199"/>
            <a:ext cx="7467600" cy="4873754"/>
          </a:xfrm>
          <a:prstGeom prst="rect">
            <a:avLst/>
          </a:prstGeom>
        </p:spPr>
        <p:txBody>
          <a:bodyPr/>
          <a:lstStyle/>
          <a:p>
            <a:pPr marL="0" indent="0" algn="just" defTabSz="448055">
              <a:lnSpc>
                <a:spcPct val="150000"/>
              </a:lnSpc>
              <a:spcBef>
                <a:spcPts val="0"/>
              </a:spcBef>
              <a:buClrTx/>
              <a:buSzTx/>
              <a:buNone/>
              <a:defRPr sz="1666">
                <a:latin typeface="Times New Roman"/>
                <a:ea typeface="Times New Roman"/>
                <a:cs typeface="Times New Roman"/>
                <a:sym typeface="Times New Roman"/>
              </a:defRPr>
            </a:pPr>
            <a:r>
              <a:t>Jeżeli podczas wykonywania czynności pracowniczych pracownik wyrządził szkodę osobie trzeciej, do jej naprawienia – w pełnej wysokości – zobowiązany jest tylko pracodawca. Pracownik nie jest jednak zwolniony od odpowiedzialności za szkodę wyrządzoną osobie trzeciej. Pracodawca ma bowiem wobec niego roszczenie regresowe. Pracownik wyrządzający z winy nieumyślnej szkodę osobie trzeciej ponosi wobec zakładu pracy, który tę szkodę naprawił, odpowiedzialność w ograniczonej wysokości – (uchwała Sądu Najwyższego z dnia 13 czerwca 1975 r., IV PZP 7/75). </a:t>
            </a:r>
          </a:p>
          <a:p>
            <a:pPr marL="0" indent="0" algn="just" defTabSz="448055">
              <a:lnSpc>
                <a:spcPct val="150000"/>
              </a:lnSpc>
              <a:spcBef>
                <a:spcPts val="0"/>
              </a:spcBef>
              <a:buClrTx/>
              <a:buSzTx/>
              <a:buNone/>
              <a:defRPr sz="1666">
                <a:latin typeface="Times New Roman"/>
                <a:ea typeface="Times New Roman"/>
                <a:cs typeface="Times New Roman"/>
                <a:sym typeface="Times New Roman"/>
              </a:defRPr>
            </a:pPr>
          </a:p>
          <a:p>
            <a:pPr marL="0" indent="0" algn="just" defTabSz="448055">
              <a:lnSpc>
                <a:spcPct val="150000"/>
              </a:lnSpc>
              <a:spcBef>
                <a:spcPts val="0"/>
              </a:spcBef>
              <a:buClrTx/>
              <a:buSzTx/>
              <a:buNone/>
              <a:defRPr sz="1666">
                <a:latin typeface="Times New Roman"/>
                <a:ea typeface="Times New Roman"/>
                <a:cs typeface="Times New Roman"/>
                <a:sym typeface="Times New Roman"/>
              </a:defRPr>
            </a:pPr>
            <a:r>
              <a:t>Przykład: Pracownik firmy budowlanej z winy nieumyślnej uszkodził zaparkowane przy budynku auto osoby trzeciej. Pracodawca z tego tytułu wypłacił poszkodowanemu odszkodowanie w wysokości 15 000 zł. Ponieważ pracownik zarabiał 3 000 zł miesięcznie regres wobec niego może dotyczyć tylko części odszkodowania zapłaconego przez pracodawcę, tj. 9 000 zł (3 x 3 000 zł = 9 000 zł).</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ytuł 1"/>
          <p:cNvSpPr txBox="1"/>
          <p:nvPr>
            <p:ph type="title"/>
          </p:nvPr>
        </p:nvSpPr>
        <p:spPr>
          <a:prstGeom prst="rect">
            <a:avLst/>
          </a:prstGeom>
        </p:spPr>
        <p:txBody>
          <a:bodyPr/>
          <a:lstStyle/>
          <a:p>
            <a:pPr/>
            <a:r>
              <a:t>RODZAJE ODPOWIEDZIALNOŚCI </a:t>
            </a:r>
          </a:p>
        </p:txBody>
      </p:sp>
      <p:sp>
        <p:nvSpPr>
          <p:cNvPr id="168"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0"/>
              </a:spcBef>
              <a:buClrTx/>
              <a:buSzTx/>
              <a:buNone/>
              <a:defRPr sz="3359">
                <a:latin typeface="Times New Roman"/>
                <a:ea typeface="Times New Roman"/>
                <a:cs typeface="Times New Roman"/>
                <a:sym typeface="Times New Roman"/>
              </a:defRPr>
            </a:pPr>
            <a:r>
              <a:t>Wyróżniamy 3 rodzaje odpowiedzialności pracowników:</a:t>
            </a:r>
          </a:p>
          <a:p>
            <a:pPr marL="0" indent="0" algn="just" defTabSz="457200">
              <a:lnSpc>
                <a:spcPct val="150000"/>
              </a:lnSpc>
              <a:spcBef>
                <a:spcPts val="0"/>
              </a:spcBef>
              <a:buClrTx/>
              <a:buSzTx/>
              <a:buNone/>
              <a:defRPr sz="3359">
                <a:latin typeface="Times New Roman"/>
                <a:ea typeface="Times New Roman"/>
                <a:cs typeface="Times New Roman"/>
                <a:sym typeface="Times New Roman"/>
              </a:defRPr>
            </a:pPr>
            <a:r>
              <a:t>- odpowiedzialność porządkową </a:t>
            </a:r>
          </a:p>
          <a:p>
            <a:pPr marL="0" indent="0" algn="just" defTabSz="457200">
              <a:lnSpc>
                <a:spcPct val="150000"/>
              </a:lnSpc>
              <a:spcBef>
                <a:spcPts val="0"/>
              </a:spcBef>
              <a:buClrTx/>
              <a:buSzTx/>
              <a:buNone/>
              <a:defRPr sz="3359">
                <a:latin typeface="Times New Roman"/>
                <a:ea typeface="Times New Roman"/>
                <a:cs typeface="Times New Roman"/>
                <a:sym typeface="Times New Roman"/>
              </a:defRPr>
            </a:pPr>
            <a:r>
              <a:t>-odpowiedzialność dyscyplinarną </a:t>
            </a:r>
          </a:p>
          <a:p>
            <a:pPr marL="0" indent="0" algn="just" defTabSz="457200">
              <a:lnSpc>
                <a:spcPct val="150000"/>
              </a:lnSpc>
              <a:spcBef>
                <a:spcPts val="0"/>
              </a:spcBef>
              <a:buClrTx/>
              <a:buSzTx/>
              <a:buNone/>
              <a:defRPr sz="3359">
                <a:latin typeface="Times New Roman"/>
                <a:ea typeface="Times New Roman"/>
                <a:cs typeface="Times New Roman"/>
                <a:sym typeface="Times New Roman"/>
              </a:defRPr>
            </a:pPr>
            <a:r>
              <a:t>- odpowiedzialność materialną</a:t>
            </a:r>
          </a:p>
          <a:p>
            <a:pPr marL="0" indent="0" algn="just" defTabSz="457200">
              <a:lnSpc>
                <a:spcPct val="150000"/>
              </a:lnSpc>
              <a:spcBef>
                <a:spcPts val="0"/>
              </a:spcBef>
              <a:buClrTx/>
              <a:buSzTx/>
              <a:buNone/>
              <a:defRPr sz="3359">
                <a:latin typeface="Times New Roman"/>
                <a:ea typeface="Times New Roman"/>
                <a:cs typeface="Times New Roman"/>
                <a:sym typeface="Times New Roman"/>
              </a:defRPr>
            </a:pP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Tytuł 1"/>
          <p:cNvSpPr txBox="1"/>
          <p:nvPr>
            <p:ph type="title"/>
          </p:nvPr>
        </p:nvSpPr>
        <p:spPr>
          <a:prstGeom prst="rect">
            <a:avLst/>
          </a:prstGeom>
        </p:spPr>
        <p:txBody>
          <a:bodyPr/>
          <a:lstStyle>
            <a:lvl1pPr algn="ctr">
              <a:defRPr b="1"/>
            </a:lvl1pPr>
          </a:lstStyle>
          <a:p>
            <a:pPr/>
            <a:r>
              <a:t>Odpowiedzialność materialna </a:t>
            </a:r>
          </a:p>
        </p:txBody>
      </p:sp>
      <p:sp>
        <p:nvSpPr>
          <p:cNvPr id="222" name="Symbol zastępczy zawartości 2"/>
          <p:cNvSpPr txBox="1"/>
          <p:nvPr>
            <p:ph type="body" idx="1"/>
          </p:nvPr>
        </p:nvSpPr>
        <p:spPr>
          <a:xfrm>
            <a:off x="457200" y="1600199"/>
            <a:ext cx="7467600" cy="4873754"/>
          </a:xfrm>
          <a:prstGeom prst="rect">
            <a:avLst/>
          </a:prstGeom>
        </p:spPr>
        <p:txBody>
          <a:bodyPr/>
          <a:lstStyle>
            <a:lvl1pPr marL="0" indent="0" algn="just" defTabSz="457200">
              <a:lnSpc>
                <a:spcPct val="150000"/>
              </a:lnSpc>
              <a:spcBef>
                <a:spcPts val="0"/>
              </a:spcBef>
              <a:buClrTx/>
              <a:buSzTx/>
              <a:buNone/>
              <a:defRPr sz="2300">
                <a:latin typeface="Times New Roman"/>
                <a:ea typeface="Times New Roman"/>
                <a:cs typeface="Times New Roman"/>
                <a:sym typeface="Times New Roman"/>
              </a:defRPr>
            </a:lvl1pPr>
          </a:lstStyle>
          <a:p>
            <a:pPr/>
            <a:r>
              <a:t>Roszczenie regresowe pracodawcy w stosunku do pracownika, który przy wykonywaniu obowiązków pracowniczych wyrządził szkodę osobie trzeciej, powstaje z chwilą zaspokojenia przez pracodawcę roszczeń osoby trzeciej. Termin przedawnienia roszczenia regresowego pracodawcy liczy się od chwili naprawienia szkody, a nie od chwili jej wyrządzenia przez pracownika – (wyrok Sądu Najwyższego z dnia 16 września 1997 r., I PKN 261/97).</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Tytuł 1"/>
          <p:cNvSpPr txBox="1"/>
          <p:nvPr>
            <p:ph type="title"/>
          </p:nvPr>
        </p:nvSpPr>
        <p:spPr>
          <a:prstGeom prst="rect">
            <a:avLst/>
          </a:prstGeom>
        </p:spPr>
        <p:txBody>
          <a:bodyPr/>
          <a:lstStyle>
            <a:lvl1pPr algn="ctr">
              <a:defRPr b="1"/>
            </a:lvl1pPr>
          </a:lstStyle>
          <a:p>
            <a:pPr/>
            <a:r>
              <a:t>Odpowiedzialność materialna </a:t>
            </a:r>
          </a:p>
        </p:txBody>
      </p:sp>
      <p:sp>
        <p:nvSpPr>
          <p:cNvPr id="225" name="Symbol zastępczy zawartości 2"/>
          <p:cNvSpPr txBox="1"/>
          <p:nvPr>
            <p:ph type="body" idx="1"/>
          </p:nvPr>
        </p:nvSpPr>
        <p:spPr>
          <a:xfrm>
            <a:off x="457200" y="1600199"/>
            <a:ext cx="7467600" cy="4873754"/>
          </a:xfrm>
          <a:prstGeom prst="rect">
            <a:avLst/>
          </a:prstGeom>
        </p:spPr>
        <p:txBody>
          <a:bodyPr/>
          <a:lstStyle/>
          <a:p>
            <a:pPr marL="0" indent="0" algn="just" defTabSz="224027">
              <a:lnSpc>
                <a:spcPct val="150000"/>
              </a:lnSpc>
              <a:spcBef>
                <a:spcPts val="0"/>
              </a:spcBef>
              <a:buClrTx/>
              <a:buSzTx/>
              <a:buNone/>
              <a:defRPr sz="1617">
                <a:latin typeface="Times New Roman"/>
                <a:ea typeface="Times New Roman"/>
                <a:cs typeface="Times New Roman"/>
                <a:sym typeface="Times New Roman"/>
              </a:defRPr>
            </a:pPr>
            <a:r>
              <a:t>Przepisy Kodeksu pracy dopuszczają obniżenie wysokości odszkodowania należnego od pracownika na mocy ugody zawartej między stronami stosunku pracy. Ugoda jest umową, na podstawie której strony czynią sobie wzajemne ustępstwa w zakresie istniejącego między nimi stosunku prawnego w tym celu, aby uchylić niepewność co do roszczeń wynikających z tego stosunku lub zapewnić ich wykonanie albo by uchylić spór istniejący lub mogący powstać. Wysokość odszkodowania może być także obniżona przez sąd pracy. Przy obniżaniu odszkodowania należy wziąć pod uwagę wszystkie okoliczności sprawy, a w szczególności stopień winy pracownika i jego stosunek do obowiązków pracowniczych. W razie niewykonania ugody przez pracownika pracodawca może wystąpić do sądu pracy o nadanie jej klauzuli wykonalności. Sąd pracy odmówi nadania klauzuli wykonalności ugodzie, jeżeli ustali, że jest ona sprzeczna z prawem lub zasadami współżycia społecznego.</a:t>
            </a:r>
          </a:p>
          <a:p>
            <a:pPr marL="0" indent="0" algn="just" defTabSz="224027">
              <a:lnSpc>
                <a:spcPct val="150000"/>
              </a:lnSpc>
              <a:spcBef>
                <a:spcPts val="0"/>
              </a:spcBef>
              <a:buClrTx/>
              <a:buSzTx/>
              <a:buNone/>
              <a:defRPr sz="1617">
                <a:solidFill>
                  <a:srgbClr val="424242"/>
                </a:solidFill>
                <a:latin typeface="Times New Roman"/>
                <a:ea typeface="Times New Roman"/>
                <a:cs typeface="Times New Roman"/>
                <a:sym typeface="Times New Roman"/>
              </a:defRPr>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7" name="Tytuł 1"/>
          <p:cNvSpPr txBox="1"/>
          <p:nvPr>
            <p:ph type="title"/>
          </p:nvPr>
        </p:nvSpPr>
        <p:spPr>
          <a:prstGeom prst="rect">
            <a:avLst/>
          </a:prstGeom>
        </p:spPr>
        <p:txBody>
          <a:bodyPr/>
          <a:lstStyle>
            <a:lvl1pPr algn="ctr">
              <a:defRPr b="1"/>
            </a:lvl1pPr>
          </a:lstStyle>
          <a:p>
            <a:pPr/>
            <a:r>
              <a:t>Odpowiedzialność materialna </a:t>
            </a:r>
          </a:p>
        </p:txBody>
      </p:sp>
      <p:sp>
        <p:nvSpPr>
          <p:cNvPr id="228" name="Symbol zastępczy zawartości 2"/>
          <p:cNvSpPr txBox="1"/>
          <p:nvPr>
            <p:ph type="body" idx="1"/>
          </p:nvPr>
        </p:nvSpPr>
        <p:spPr>
          <a:xfrm>
            <a:off x="457200" y="1600199"/>
            <a:ext cx="7467600" cy="4873754"/>
          </a:xfrm>
          <a:prstGeom prst="rect">
            <a:avLst/>
          </a:prstGeom>
        </p:spPr>
        <p:txBody>
          <a:bodyPr/>
          <a:lstStyle/>
          <a:p>
            <a:pPr marL="0" indent="0" algn="just" defTabSz="443484">
              <a:lnSpc>
                <a:spcPct val="150000"/>
              </a:lnSpc>
              <a:spcBef>
                <a:spcPts val="0"/>
              </a:spcBef>
              <a:buClrTx/>
              <a:buSzTx/>
              <a:buNone/>
              <a:defRPr sz="1843">
                <a:latin typeface="Times New Roman"/>
                <a:ea typeface="Times New Roman"/>
                <a:cs typeface="Times New Roman"/>
                <a:sym typeface="Times New Roman"/>
              </a:defRPr>
            </a:pPr>
            <a:r>
              <a:t>Odpowiedzialność za mienie powierzone można podzielić na: </a:t>
            </a:r>
          </a:p>
          <a:p>
            <a:pPr marL="0" indent="0" algn="just" defTabSz="443484">
              <a:lnSpc>
                <a:spcPct val="150000"/>
              </a:lnSpc>
              <a:spcBef>
                <a:spcPts val="0"/>
              </a:spcBef>
              <a:buClrTx/>
              <a:buSzTx/>
              <a:buNone/>
              <a:defRPr sz="1843">
                <a:latin typeface="Times New Roman"/>
                <a:ea typeface="Times New Roman"/>
                <a:cs typeface="Times New Roman"/>
                <a:sym typeface="Times New Roman"/>
              </a:defRPr>
            </a:pPr>
            <a:r>
              <a:t> odpowiedzialność indywidualną oraz współodpowiedzialność, gdy pieczę nad mieniem sprawuje wspólnie kilku pracowników. </a:t>
            </a:r>
          </a:p>
          <a:p>
            <a:pPr marL="0" indent="0" algn="just" defTabSz="443484">
              <a:lnSpc>
                <a:spcPct val="150000"/>
              </a:lnSpc>
              <a:spcBef>
                <a:spcPts val="0"/>
              </a:spcBef>
              <a:buClrTx/>
              <a:buSzTx/>
              <a:buNone/>
              <a:defRPr sz="1843">
                <a:latin typeface="Times New Roman"/>
                <a:ea typeface="Times New Roman"/>
                <a:cs typeface="Times New Roman"/>
                <a:sym typeface="Times New Roman"/>
              </a:defRPr>
            </a:pPr>
            <a:r>
              <a:t>Przesłanką powstania odpowiedzialności za mienie powierzone jest wystąpienie szkody w mieniu oraz powierzenie go pracownikowi przez pracodawcę z obowiązkiem zwrotu lub wyliczenia się. Prawidłowe powierzenie mienia polega na jego wydaniu. Powierzenie mienia może mieć różne formy – np. może nastąpić na podstawie inwentaryzacji zdawczo-odbiorczej, poprzez odbiór przez pracownika rzeczy za pokwitowaniem, czy poprzez spis z natury. Zgoda pracownika na powierzenie mienia zawarta jest na ogół w umowie o pracę albo w odrębnej umowie o odpowiedzialności materialnej za powierzone mienie. </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Tytuł 1"/>
          <p:cNvSpPr txBox="1"/>
          <p:nvPr>
            <p:ph type="title"/>
          </p:nvPr>
        </p:nvSpPr>
        <p:spPr>
          <a:xfrm>
            <a:off x="342900" y="388938"/>
            <a:ext cx="7467600" cy="1143001"/>
          </a:xfrm>
          <a:prstGeom prst="rect">
            <a:avLst/>
          </a:prstGeom>
        </p:spPr>
        <p:txBody>
          <a:bodyPr/>
          <a:lstStyle>
            <a:lvl1pPr algn="ctr">
              <a:defRPr b="1"/>
            </a:lvl1pPr>
          </a:lstStyle>
          <a:p>
            <a:pPr/>
            <a:r>
              <a:t>Odpowiedzialność materialna </a:t>
            </a:r>
          </a:p>
        </p:txBody>
      </p:sp>
      <p:sp>
        <p:nvSpPr>
          <p:cNvPr id="231"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0"/>
              </a:spcBef>
              <a:buClrTx/>
              <a:buSzTx/>
              <a:buNone/>
              <a:defRPr sz="1700">
                <a:latin typeface="Times New Roman"/>
                <a:ea typeface="Times New Roman"/>
                <a:cs typeface="Times New Roman"/>
                <a:sym typeface="Times New Roman"/>
              </a:defRPr>
            </a:pPr>
            <a:r>
              <a:t>Pracownik, któremu powierzono mienie w prawidłowy sposób, ponosi odpowiedzialność na podstawie art. 124 Kp, choćby nawet nie podpisał deklaracji o przyjęciu tej odpowiedzialności – (wyrok Sądu Najwyższego z dnia 15 listopada 1985 r., IV PR 221/85). Podpisanie przez pracownika oświadczenia o ponoszeniu omawianej odpowiedzialności ma tylko znaczenie dowodowe. </a:t>
            </a:r>
          </a:p>
          <a:p>
            <a:pPr marL="0" indent="0" algn="just" defTabSz="457200">
              <a:lnSpc>
                <a:spcPct val="150000"/>
              </a:lnSpc>
              <a:spcBef>
                <a:spcPts val="0"/>
              </a:spcBef>
              <a:buClrTx/>
              <a:buSzTx/>
              <a:buNone/>
              <a:defRPr sz="1700">
                <a:latin typeface="Times New Roman"/>
                <a:ea typeface="Times New Roman"/>
                <a:cs typeface="Times New Roman"/>
                <a:sym typeface="Times New Roman"/>
              </a:defRPr>
            </a:pPr>
            <a:r>
              <a:t>Pracownikowi można powierzyć m.in.: pieniądze, papiery wartościowe lub kosztowności,  narzędzia i instrumenty lub podobne przedmioty, a także środki ochrony indywidualnej oraz odzież i obuwie robocze. Za szkodę w mieniu powierzonym pracownik odpowiada w pełnej wysokości niezależnie od tego, czy szkoda powstała z winy umyślnej, czy też nieumyślnej. Przez odpowiedzialność w pełnej wysokości, rozumie się odpowiedzialność w granicach rzeczywistej straty i utraconych korzyści.</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Odpowiedzialność materialna"/>
          <p:cNvSpPr txBox="1"/>
          <p:nvPr>
            <p:ph type="title"/>
          </p:nvPr>
        </p:nvSpPr>
        <p:spPr>
          <a:prstGeom prst="rect">
            <a:avLst/>
          </a:prstGeom>
        </p:spPr>
        <p:txBody>
          <a:bodyPr/>
          <a:lstStyle/>
          <a:p>
            <a:pPr/>
            <a:r>
              <a:t>Odpowiedzialność materialna </a:t>
            </a:r>
          </a:p>
        </p:txBody>
      </p:sp>
      <p:sp>
        <p:nvSpPr>
          <p:cNvPr id="234" name="Pracownik może uwolnić się od odpowiedzialności, jeżeli wykaże, że szkoda w mieniu powierzonym powstała z przyczyn od niego niezależnych, a w szczególności wskutek niezapewnienia przez pracodawcę warunków umożliwiających zabezpieczenie powierzonego mienia. Niezależnymi od pracownika przyczynami powstania szkody mogą być takie okoliczności jak, np. kradzież dokonana przez osobę trzecią, niedostateczne zabezpieczenie przed dostępem osób z zewnątrz, brak właściwej organizacji pracy.…"/>
          <p:cNvSpPr txBox="1"/>
          <p:nvPr>
            <p:ph type="body" idx="1"/>
          </p:nvPr>
        </p:nvSpPr>
        <p:spPr>
          <a:prstGeom prst="rect">
            <a:avLst/>
          </a:prstGeom>
        </p:spPr>
        <p:txBody>
          <a:bodyPr/>
          <a:lstStyle/>
          <a:p>
            <a:pPr marL="0" indent="0" algn="just" defTabSz="434340">
              <a:lnSpc>
                <a:spcPct val="150000"/>
              </a:lnSpc>
              <a:spcBef>
                <a:spcPts val="0"/>
              </a:spcBef>
              <a:buClrTx/>
              <a:buSzTx/>
              <a:buNone/>
              <a:defRPr sz="1615">
                <a:latin typeface="Times New Roman"/>
                <a:ea typeface="Times New Roman"/>
                <a:cs typeface="Times New Roman"/>
                <a:sym typeface="Times New Roman"/>
              </a:defRPr>
            </a:pPr>
            <a:r>
              <a:t>Pracownik może uwolnić się od odpowiedzialności, jeżeli wykaże, że szkoda w mieniu powierzonym powstała z przyczyn od niego niezależnych, a w szczególności wskutek niezapewnienia przez pracodawcę warunków umożliwiających zabezpieczenie powierzonego mienia. Niezależnymi od pracownika przyczynami powstania szkody mogą być takie okoliczności jak, np. kradzież dokonana przez osobę trzecią, niedostateczne zabezpieczenie przed dostępem osób z zewnątrz, brak właściwej organizacji pracy. </a:t>
            </a:r>
          </a:p>
          <a:p>
            <a:pPr marL="0" indent="0" algn="just" defTabSz="434340">
              <a:lnSpc>
                <a:spcPct val="150000"/>
              </a:lnSpc>
              <a:spcBef>
                <a:spcPts val="0"/>
              </a:spcBef>
              <a:buClrTx/>
              <a:buSzTx/>
              <a:buNone/>
              <a:defRPr sz="1615">
                <a:latin typeface="Times New Roman"/>
                <a:ea typeface="Times New Roman"/>
                <a:cs typeface="Times New Roman"/>
                <a:sym typeface="Times New Roman"/>
              </a:defRPr>
            </a:pPr>
            <a:r>
              <a:t>Pracownik nie odpowiada za szkodę wynikłą w związku z działaniem w granicach dopuszczalnego ryzyka.</a:t>
            </a:r>
          </a:p>
          <a:p>
            <a:pPr marL="0" indent="0" algn="just" defTabSz="434340">
              <a:lnSpc>
                <a:spcPct val="150000"/>
              </a:lnSpc>
              <a:spcBef>
                <a:spcPts val="0"/>
              </a:spcBef>
              <a:buClrTx/>
              <a:buSzTx/>
              <a:buNone/>
              <a:defRPr sz="1615">
                <a:latin typeface="Times New Roman"/>
                <a:ea typeface="Times New Roman"/>
                <a:cs typeface="Times New Roman"/>
                <a:sym typeface="Times New Roman"/>
              </a:defRPr>
            </a:pPr>
            <a:r>
              <a:t>Pracodawca może powierzyć mienie kilku pracownikom łącznie (co najmniej dwóm) z obowiązkiem wyliczenia się. Podstawą tej odpowiedzialności jest pisemna umowa o wspólnej odpowiedzialności materialnej. </a:t>
            </a:r>
          </a:p>
          <a:p>
            <a:pPr marL="0" indent="0" algn="just" defTabSz="434340">
              <a:lnSpc>
                <a:spcPct val="150000"/>
              </a:lnSpc>
              <a:spcBef>
                <a:spcPts val="0"/>
              </a:spcBef>
              <a:buClrTx/>
              <a:buSzTx/>
              <a:buNone/>
              <a:defRPr sz="1615">
                <a:latin typeface="Times New Roman"/>
                <a:ea typeface="Times New Roman"/>
                <a:cs typeface="Times New Roman"/>
                <a:sym typeface="Times New Roman"/>
              </a:defRPr>
            </a:pPr>
            <a:r>
              <a:t>Każda zmiana w składzie pracowników objętych wspólną odpowiedzialnością materialną wymaga zawarcia nowej umowy o wspólnej odpowiedzialności materialnej.</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6" name="Odpowiedzialność materialna"/>
          <p:cNvSpPr txBox="1"/>
          <p:nvPr>
            <p:ph type="title"/>
          </p:nvPr>
        </p:nvSpPr>
        <p:spPr>
          <a:prstGeom prst="rect">
            <a:avLst/>
          </a:prstGeom>
        </p:spPr>
        <p:txBody>
          <a:bodyPr/>
          <a:lstStyle/>
          <a:p>
            <a:pPr/>
            <a:r>
              <a:t>Odpowiedzialność materialna </a:t>
            </a:r>
          </a:p>
        </p:txBody>
      </p:sp>
      <p:sp>
        <p:nvSpPr>
          <p:cNvPr id="237" name="Warunkiem ustanowienia wspólnej odpowiedzialności materialnej jest powierzenie mienia łącznie wszystkim pracownikom, którzy mają być objęci taką odpowiedzialnością – na podstawie inwentaryzacji przeprowadzonej z ich udziałem lub z udziałem osób przez nich wskazanych oraz zapewnienie im możliwości zgłaszania uwag w związku z przebiegiem i wynikami inwentaryzacji. Pracownicy ponoszący wspólną odpowiedzialność materialną odpowiadają w częściach określonych w umowie. Jednakże w razie stwierdzenia, że niedobór w całości lub w części został spowodowany przez niektórych pracowników, za całość niedoboru lub określoną jego część odpowiadają tylko sprawcy szkody.…"/>
          <p:cNvSpPr txBox="1"/>
          <p:nvPr>
            <p:ph type="body" idx="1"/>
          </p:nvPr>
        </p:nvSpPr>
        <p:spPr>
          <a:prstGeom prst="rect">
            <a:avLst/>
          </a:prstGeom>
        </p:spPr>
        <p:txBody>
          <a:bodyPr/>
          <a:lstStyle/>
          <a:p>
            <a:pPr marL="0" indent="0" algn="just" defTabSz="457200">
              <a:lnSpc>
                <a:spcPct val="150000"/>
              </a:lnSpc>
              <a:spcBef>
                <a:spcPts val="0"/>
              </a:spcBef>
              <a:buClrTx/>
              <a:buSzTx/>
              <a:buNone/>
              <a:defRPr sz="1500">
                <a:latin typeface="Times New Roman"/>
                <a:ea typeface="Times New Roman"/>
                <a:cs typeface="Times New Roman"/>
                <a:sym typeface="Times New Roman"/>
              </a:defRPr>
            </a:pPr>
            <a:r>
              <a:t>Warunkiem ustanowienia wspólnej odpowiedzialności materialnej jest powierzenie mienia łącznie wszystkim pracownikom, którzy mają być objęci taką odpowiedzialnością – na podstawie inwentaryzacji przeprowadzonej z ich udziałem lub z udziałem osób przez nich wskazanych oraz zapewnienie im możliwości zgłaszania uwag w związku z przebiegiem i wynikami inwentaryzacji. Pracownicy ponoszący wspólną odpowiedzialność materialną odpowiadają w częściach określonych w umowie. Jednakże w razie stwierdzenia, że niedobór w całości lub w części został spowodowany przez niektórych pracowników, za całość niedoboru lub określoną jego część odpowiadają tylko sprawcy szkody. </a:t>
            </a:r>
          </a:p>
          <a:p>
            <a:pPr marL="0" indent="0" algn="just" defTabSz="457200">
              <a:lnSpc>
                <a:spcPct val="150000"/>
              </a:lnSpc>
              <a:spcBef>
                <a:spcPts val="0"/>
              </a:spcBef>
              <a:buClrTx/>
              <a:buSzTx/>
              <a:buNone/>
              <a:defRPr sz="1500">
                <a:latin typeface="Times New Roman"/>
                <a:ea typeface="Times New Roman"/>
                <a:cs typeface="Times New Roman"/>
                <a:sym typeface="Times New Roman"/>
              </a:defRPr>
            </a:pPr>
            <a:r>
              <a:t>Umowa o łącznym powierzeniu mienia może być zawarta, jeżeli liczba pracowników w miejscu powierzenia mienia nie przekracza:  przy pracy na jedną zmianę – 8 osób, przy pracy na dwie zmiany – 12 osób, przy pracy na trzy zmiany – 16 osób. W zakładach usługowych, w zakładach żywienia zbiorowego oraz w sklepach samoobsługowych i preselekcyjnych pracownicy mogą przyjąć wspólną odpowiedzialność materialną, jeżeli ich liczba w miejscu powierzenia mienia nie przekracza 24 osób na jedną zmianę.</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9" name="Odpowiedzialność materialna"/>
          <p:cNvSpPr txBox="1"/>
          <p:nvPr>
            <p:ph type="title"/>
          </p:nvPr>
        </p:nvSpPr>
        <p:spPr>
          <a:prstGeom prst="rect">
            <a:avLst/>
          </a:prstGeom>
        </p:spPr>
        <p:txBody>
          <a:bodyPr/>
          <a:lstStyle/>
          <a:p>
            <a:pPr/>
            <a:r>
              <a:t>Odpowiedzialność materialna </a:t>
            </a:r>
          </a:p>
        </p:txBody>
      </p:sp>
      <p:sp>
        <p:nvSpPr>
          <p:cNvPr id="240" name="Umowa o wspólnej odpowiedzialności materialnej przestaje wiązać pracownika, jeżeli od niej odstąpił lub ją wypowiedział. Pracownik może wypowiedzieć umowę o wspólnej odpowiedzialności materialnej na piśmie na 14 dni naprzód. W takim przypadku do przeprowadzenia inwentaryzacji należy przystąpić przed upływem okresu wypowiedzenia tej umowy. Jeżeli rozliczenie mienia wykaże niedobór, każdy z pracowników ponoszących wspólną odpowiedzialność materialną może, w ciągu 3 dni od powzięcia wiadomości o stwierdzonym niedoborze, odstąpić na piśmie, ze skutkiem na przyszłość, od umowy ustanawiającej taką odpowiedzialność. W takim przypadku do przeprowadzenia inwentaryzacji należy przystąpić w ciągu 7 dni od dnia odstąpienia pierwszego pracownika od umowy o wspólnej odpowiedzialności materialnej."/>
          <p:cNvSpPr txBox="1"/>
          <p:nvPr>
            <p:ph type="body" idx="1"/>
          </p:nvPr>
        </p:nvSpPr>
        <p:spPr>
          <a:prstGeom prst="rect">
            <a:avLst/>
          </a:prstGeom>
        </p:spPr>
        <p:txBody>
          <a:bodyPr/>
          <a:lstStyle>
            <a:lvl1pPr marL="0" indent="0" algn="just" defTabSz="457200">
              <a:lnSpc>
                <a:spcPct val="150000"/>
              </a:lnSpc>
              <a:spcBef>
                <a:spcPts val="0"/>
              </a:spcBef>
              <a:buClrTx/>
              <a:buSzTx/>
              <a:buNone/>
              <a:defRPr sz="1800">
                <a:latin typeface="Times New Roman"/>
                <a:ea typeface="Times New Roman"/>
                <a:cs typeface="Times New Roman"/>
                <a:sym typeface="Times New Roman"/>
              </a:defRPr>
            </a:lvl1pPr>
          </a:lstStyle>
          <a:p>
            <a:pPr/>
            <a:r>
              <a:t>Umowa o wspólnej odpowiedzialności materialnej przestaje wiązać pracownika, jeżeli od niej odstąpił lub ją wypowiedział. Pracownik może wypowiedzieć umowę o wspólnej odpowiedzialności materialnej na piśmie na 14 dni naprzód. W takim przypadku do przeprowadzenia inwentaryzacji należy przystąpić przed upływem okresu wypowiedzenia tej umowy. Jeżeli rozliczenie mienia wykaże niedobór, każdy z pracowników ponoszących wspólną odpowiedzialność materialną może, w ciągu 3 dni od powzięcia wiadomości o stwierdzonym niedoborze, odstąpić na piśmie, ze skutkiem na przyszłość, od umowy ustanawiającej taką odpowiedzialność. W takim przypadku do przeprowadzenia inwentaryzacji należy przystąpić w ciągu 7 dni od dnia odstąpienia pierwszego pracownika od umowy o wspólnej odpowiedzialności materialnej.</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Odpowiedzialność materialna"/>
          <p:cNvSpPr txBox="1"/>
          <p:nvPr>
            <p:ph type="title"/>
          </p:nvPr>
        </p:nvSpPr>
        <p:spPr>
          <a:prstGeom prst="rect">
            <a:avLst/>
          </a:prstGeom>
        </p:spPr>
        <p:txBody>
          <a:bodyPr/>
          <a:lstStyle/>
          <a:p>
            <a:pPr/>
            <a:r>
              <a:t>Odpowiedzialność materialna </a:t>
            </a:r>
          </a:p>
        </p:txBody>
      </p:sp>
      <p:sp>
        <p:nvSpPr>
          <p:cNvPr id="243" name="Pracodawca może odstąpić od umowy o wspólnej odpowiedzialności materialnej w każdym czasie. W takim przypadku do przeprowadzenia inwentaryzacji należy przystąpić niezwłocznie, nie później niż w ciągu 3 dni od dnia odstąpienia pracodawcy od umowy o wspólnej odpowiedzialności materialnej. W razie: wypowiedzenia przez pracownika umowy o wspólnej odpowiedzialności materialnej albo odstąpienia od takiej umowy przez pracownika lub pracodawcę, pracownik ponosi wspólną odpowiedzialność materialną za szkodę w mieniu, której powstanie stwierdzono do dnia zakończenia inwentaryzacji, jeżeli zostanie ona rozpoczęta w wymaganym terminie. W razie bezskutecznego upływu terminu rozpoczęcia inwentaryzacji pracownik jest wolny od odpowiedzialności od dnia, w którym przestała go wiązać umowa o wspólnej odpowiedzialności materialnej.Pracodawcę obciąża również część szkody, która powstała w mieniu powierzonym po wypowiedzeniu umowy o łącznej odpowiedzialności przez pracownika albo odstąpieniu od niej przez pracownika lub pracodawcę do dnia zawarcia nowej umowy o wspólnej odpowiedzialności majątkowej."/>
          <p:cNvSpPr txBox="1"/>
          <p:nvPr>
            <p:ph type="body" idx="1"/>
          </p:nvPr>
        </p:nvSpPr>
        <p:spPr>
          <a:prstGeom prst="rect">
            <a:avLst/>
          </a:prstGeom>
        </p:spPr>
        <p:txBody>
          <a:bodyPr/>
          <a:lstStyle>
            <a:lvl1pPr marL="0" indent="0" algn="just" defTabSz="388620">
              <a:lnSpc>
                <a:spcPct val="150000"/>
              </a:lnSpc>
              <a:spcBef>
                <a:spcPts val="0"/>
              </a:spcBef>
              <a:buClrTx/>
              <a:buSzTx/>
              <a:buNone/>
              <a:defRPr sz="1615">
                <a:latin typeface="Times New Roman"/>
                <a:ea typeface="Times New Roman"/>
                <a:cs typeface="Times New Roman"/>
                <a:sym typeface="Times New Roman"/>
              </a:defRPr>
            </a:lvl1pPr>
          </a:lstStyle>
          <a:p>
            <a:pPr/>
            <a:r>
              <a:t>Pracodawca może odstąpić od umowy o wspólnej odpowiedzialności materialnej w każdym czasie. W takim przypadku do przeprowadzenia inwentaryzacji należy przystąpić niezwłocznie, nie później niż w ciągu 3 dni od dnia odstąpienia pracodawcy od umowy o wspólnej odpowiedzialności materialnej. W razie: wypowiedzenia przez pracownika umowy o wspólnej odpowiedzialności materialnej albo odstąpienia od takiej umowy przez pracownika lub pracodawcę, pracownik ponosi wspólną odpowiedzialność materialną za szkodę w mieniu, której powstanie stwierdzono do dnia zakończenia inwentaryzacji, jeżeli zostanie ona rozpoczęta w wymaganym terminie. W razie bezskutecznego upływu terminu rozpoczęcia inwentaryzacji pracownik jest wolny od odpowiedzialności od dnia, w którym przestała go wiązać umowa o wspólnej odpowiedzialności materialnej.Pracodawcę obciąża również część szkody, która powstała w mieniu powierzonym po wypowiedzeniu umowy o łącznej odpowiedzialności przez pracownika albo odstąpieniu od niej przez pracownika lub pracodawcę do dnia zawarcia nowej umowy o wspólnej odpowiedzialności majątkowej.</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ODPOWIEDZIALNOŚĆ PORZĄDKOWA"/>
          <p:cNvSpPr txBox="1"/>
          <p:nvPr>
            <p:ph type="title"/>
          </p:nvPr>
        </p:nvSpPr>
        <p:spPr>
          <a:prstGeom prst="rect">
            <a:avLst/>
          </a:prstGeom>
        </p:spPr>
        <p:txBody>
          <a:bodyPr/>
          <a:lstStyle/>
          <a:p>
            <a:pPr/>
            <a:r>
              <a:t>ODPOWIEDZIALNOŚĆ PORZĄDKOWA </a:t>
            </a:r>
          </a:p>
        </p:txBody>
      </p:sp>
      <p:sp>
        <p:nvSpPr>
          <p:cNvPr id="171" name="Odpowiedzialność porządkowa pracownika polega na ponoszeniu przez pracownika konsekwencji, zarówno osobistych, jak i materialnych z powodu naruszenia ciążących na nim obowiązków pracowniczych wobec pracodawcy.…"/>
          <p:cNvSpPr txBox="1"/>
          <p:nvPr>
            <p:ph type="body" idx="1"/>
          </p:nvPr>
        </p:nvSpPr>
        <p:spPr>
          <a:prstGeom prst="rect">
            <a:avLst/>
          </a:prstGeom>
        </p:spPr>
        <p:txBody>
          <a:bodyPr/>
          <a:lstStyle/>
          <a:p>
            <a:pPr marL="0" indent="0" algn="just" defTabSz="457200">
              <a:lnSpc>
                <a:spcPct val="150000"/>
              </a:lnSpc>
              <a:spcBef>
                <a:spcPts val="1600"/>
              </a:spcBef>
              <a:buClrTx/>
              <a:buSzTx/>
              <a:buNone/>
              <a:defRPr sz="1400">
                <a:latin typeface="Times New Roman"/>
                <a:ea typeface="Times New Roman"/>
                <a:cs typeface="Times New Roman"/>
                <a:sym typeface="Times New Roman"/>
              </a:defRPr>
            </a:pPr>
            <a:r>
              <a:t>Odpowiedzialność porządkowa pracownika polega na ponoszeniu przez pracownika konsekwencji, zarówno osobistych, jak i materialnych z powodu naruszenia ciążących na nim obowiązków pracowniczych wobec pracodawcy. </a:t>
            </a:r>
          </a:p>
          <a:p>
            <a:pPr marL="0" indent="0" algn="just" defTabSz="457200">
              <a:lnSpc>
                <a:spcPct val="150000"/>
              </a:lnSpc>
              <a:spcBef>
                <a:spcPts val="1600"/>
              </a:spcBef>
              <a:buClrTx/>
              <a:buSzTx/>
              <a:buNone/>
              <a:defRPr sz="1400">
                <a:latin typeface="Times New Roman"/>
                <a:ea typeface="Times New Roman"/>
                <a:cs typeface="Times New Roman"/>
                <a:sym typeface="Times New Roman"/>
              </a:defRPr>
            </a:pPr>
            <a:r>
              <a:t>Regulacje prawne dotyczące kwestii odpowiedzialności porządkowej pracownika zawarte zostały w ustawie z dnia 26 czerwca 1974 r. – Kodeks pracy. Przepisy te umożliwiają realizację uprawnień kierowniczych pracodawcy, poprzez stosowanie odpowiednich kar wobec pracownika, który dopuścił się naruszenia obowiązków pracowniczych.</a:t>
            </a:r>
          </a:p>
          <a:p>
            <a:pPr marL="0" indent="0" algn="just" defTabSz="457200">
              <a:lnSpc>
                <a:spcPct val="150000"/>
              </a:lnSpc>
              <a:spcBef>
                <a:spcPts val="1600"/>
              </a:spcBef>
              <a:buClrTx/>
              <a:buSzTx/>
              <a:buNone/>
              <a:defRPr sz="1400">
                <a:latin typeface="Times New Roman"/>
                <a:ea typeface="Times New Roman"/>
                <a:cs typeface="Times New Roman"/>
                <a:sym typeface="Times New Roman"/>
              </a:defRPr>
            </a:pPr>
            <a:r>
              <a:t>Ustawodawca wyróżnił dwie przesłanki, które muszą zostać spełnione, aby w danym przypadku możliwe było pociągnięcie pracownika do odpowiedzialności porządkowej. Po pierwsze, musi dojść do naruszenia obowiązków pracowniczych, wskazanych w przepisach kodeksu pracy, regulaminach pracy, układach zbiorowych pracy lub umowie o pracę. Warto podkreślić, że naruszenie obowiązków może polegać zarówno na ich niewykonaniu, jak i na ich nienależytym wykonaniu. Po drugie, naruszenie obowiązków pracowniczych musi być zawinione. Zatem za drugą przesłankę odpowiedzialności porządkowej należy uznać winę pracownika, zarówno umyślną jak i nieumyślną.</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Tytuł 1"/>
          <p:cNvSpPr txBox="1"/>
          <p:nvPr>
            <p:ph type="title"/>
          </p:nvPr>
        </p:nvSpPr>
        <p:spPr>
          <a:prstGeom prst="rect">
            <a:avLst/>
          </a:prstGeom>
        </p:spPr>
        <p:txBody>
          <a:bodyPr/>
          <a:lstStyle/>
          <a:p>
            <a:pPr/>
            <a:r>
              <a:t>ODPOWIEDZIALNOŚĆ PORZĄDKOWA </a:t>
            </a:r>
          </a:p>
        </p:txBody>
      </p:sp>
      <p:sp>
        <p:nvSpPr>
          <p:cNvPr id="174" name="Symbol zastępczy zawartości 2"/>
          <p:cNvSpPr txBox="1"/>
          <p:nvPr>
            <p:ph type="body" idx="1"/>
          </p:nvPr>
        </p:nvSpPr>
        <p:spPr>
          <a:xfrm>
            <a:off x="457200" y="1600199"/>
            <a:ext cx="7467600" cy="4873754"/>
          </a:xfrm>
          <a:prstGeom prst="rect">
            <a:avLst/>
          </a:prstGeom>
        </p:spPr>
        <p:txBody>
          <a:bodyPr/>
          <a:lstStyle/>
          <a:p>
            <a:pPr marL="0" indent="0" algn="just" defTabSz="233172">
              <a:lnSpc>
                <a:spcPct val="150000"/>
              </a:lnSpc>
              <a:spcBef>
                <a:spcPts val="800"/>
              </a:spcBef>
              <a:buClrTx/>
              <a:buSzTx/>
              <a:buNone/>
              <a:defRPr sz="1275">
                <a:latin typeface="Times New Roman"/>
                <a:ea typeface="Times New Roman"/>
                <a:cs typeface="Times New Roman"/>
                <a:sym typeface="Times New Roman"/>
              </a:defRPr>
            </a:pPr>
            <a:r>
              <a:t>W celu uniknięcia nadużyć, w kodeksie pracy wyróżnione zostały dwa zasadnicze rodzaje kar, które mogą zostać zastosowane wobec pracownika, w razie nieprzestrzegania porządku pracy. Zaliczamy do nich kary o charakterze niemajątkowym i majątkowym.</a:t>
            </a:r>
          </a:p>
          <a:p>
            <a:pPr marL="0" indent="0" algn="just" defTabSz="233172">
              <a:lnSpc>
                <a:spcPct val="150000"/>
              </a:lnSpc>
              <a:spcBef>
                <a:spcPts val="800"/>
              </a:spcBef>
              <a:buClrTx/>
              <a:buSzTx/>
              <a:buNone/>
              <a:defRPr sz="1275">
                <a:latin typeface="Times New Roman"/>
                <a:ea typeface="Times New Roman"/>
                <a:cs typeface="Times New Roman"/>
                <a:sym typeface="Times New Roman"/>
              </a:defRPr>
            </a:pPr>
            <a:r>
              <a:t>Do pierwszej grupy kar zalicza się naganę oraz upomnienie. Kary te odnoszą się przede wszystkim do sfery życia psychicznego pracownika, a zakres możliwości ich zastosowania jest bardzo szeroki, bowiem mogą być zastosowane w przypadku każdego przewinienia porządkowego. Drugą grupę stanowią kary pieniężne, które mogą zostać zastosowane w przypadku przewinień porządkowych większej wagi, do których zaliczyć można</a:t>
            </a:r>
            <a:br/>
            <a:r>
              <a:t>m.in. nieprzestrzegane przepisów BHP lub przeciwpożarowych, czy stawienie się do pracy w stanie nietrzeźwości.</a:t>
            </a:r>
          </a:p>
          <a:p>
            <a:pPr marL="0" indent="0" algn="just" defTabSz="233172">
              <a:lnSpc>
                <a:spcPct val="150000"/>
              </a:lnSpc>
              <a:spcBef>
                <a:spcPts val="0"/>
              </a:spcBef>
              <a:buClrTx/>
              <a:buSzTx/>
              <a:buNone/>
              <a:defRPr sz="1275">
                <a:latin typeface="Times New Roman"/>
                <a:ea typeface="Times New Roman"/>
                <a:cs typeface="Times New Roman"/>
                <a:sym typeface="Times New Roman"/>
              </a:defRPr>
            </a:pPr>
            <a:r>
              <a:t>Przy wymierzaniu i stosowaniu kar porządkowych pracodawca zobowiązany jest do przestrzegania odpowiedniego trybu postępowania. Przede wszystkim, powinien on wziąć pod uwagę rodzaj naruszenia obowiązków przez pracownika, stopień jego winy oraz jego dotychczasowy stosunek do pracy. Kara nie może być zastosowana po upływie 2 tygodni od uzyskania wiadomości o naruszeniu oraz po upływie 3 miesięcy od dopuszczenia się tego naruszenia. Co więcej, pracodawca przed nałożeniem kary zobowiązany jest do uprzedniego wysłuchania pracownika, w celu umożliwienia mu złożenia stosownych wyjaśnień.</a:t>
            </a:r>
          </a:p>
          <a:p>
            <a:pPr marL="0" indent="0" defTabSz="233172">
              <a:lnSpc>
                <a:spcPts val="1800"/>
              </a:lnSpc>
              <a:spcBef>
                <a:spcPts val="800"/>
              </a:spcBef>
              <a:buClrTx/>
              <a:buSzTx/>
              <a:buNone/>
              <a:defRPr sz="663">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Tytuł 1"/>
          <p:cNvSpPr txBox="1"/>
          <p:nvPr>
            <p:ph type="title"/>
          </p:nvPr>
        </p:nvSpPr>
        <p:spPr>
          <a:prstGeom prst="rect">
            <a:avLst/>
          </a:prstGeom>
        </p:spPr>
        <p:txBody>
          <a:bodyPr/>
          <a:lstStyle/>
          <a:p>
            <a:pPr/>
            <a:r>
              <a:t>ODPOWIEDZIALNOŚĆ PORZĄDKOWA</a:t>
            </a:r>
          </a:p>
        </p:txBody>
      </p:sp>
      <p:sp>
        <p:nvSpPr>
          <p:cNvPr id="177" name="Symbol zastępczy zawartości 2"/>
          <p:cNvSpPr txBox="1"/>
          <p:nvPr>
            <p:ph type="body" idx="1"/>
          </p:nvPr>
        </p:nvSpPr>
        <p:spPr>
          <a:xfrm>
            <a:off x="457200" y="1600199"/>
            <a:ext cx="7467600" cy="4873754"/>
          </a:xfrm>
          <a:prstGeom prst="rect">
            <a:avLst/>
          </a:prstGeom>
        </p:spPr>
        <p:txBody>
          <a:bodyPr/>
          <a:lstStyle/>
          <a:p>
            <a:pPr marL="0" indent="0" algn="just" defTabSz="228600">
              <a:lnSpc>
                <a:spcPct val="150000"/>
              </a:lnSpc>
              <a:spcBef>
                <a:spcPts val="800"/>
              </a:spcBef>
              <a:buClrTx/>
              <a:buSzTx/>
              <a:buNone/>
              <a:defRPr sz="1400">
                <a:latin typeface="Times New Roman"/>
                <a:ea typeface="Times New Roman"/>
                <a:cs typeface="Times New Roman"/>
                <a:sym typeface="Times New Roman"/>
              </a:defRPr>
            </a:pPr>
            <a:r>
              <a:t>O zastosowanej sankcji pracodawca zawiadamia pracownika na piśmie, wskazując przy tym rodzaj, datę naruszenia obowiązków pracowniczych oraz informując o możliwości i terminie zgłoszenia sprzeciwu. Informację o karze, w formie odpisu zawiadomienia o ukaraniu składa się do akt osobowych pracownika. Informacja ta nie ma jednak charakteru trwałego. Może ona ulec zatarciu, po roku nienagannej pracy lub w terminie wcześniejszym na wniosek reprezentującej pracownika organizacji związkowej lub w wyniku decyzji samego </a:t>
            </a:r>
            <a:r>
              <a:rPr>
                <a:hlinkClick r:id="rId2" invalidUrl="" action="" tgtFrame="" tooltip="" history="1" highlightClick="0" endSnd="0"/>
              </a:rPr>
              <a:t>pracodawcy</a:t>
            </a:r>
            <a:r>
              <a:t>.  </a:t>
            </a:r>
          </a:p>
          <a:p>
            <a:pPr marL="0" indent="0" algn="just" defTabSz="228600">
              <a:lnSpc>
                <a:spcPct val="150000"/>
              </a:lnSpc>
              <a:spcBef>
                <a:spcPts val="800"/>
              </a:spcBef>
              <a:buClrTx/>
              <a:buSzTx/>
              <a:buNone/>
              <a:defRPr sz="1400">
                <a:latin typeface="Times New Roman"/>
                <a:ea typeface="Times New Roman"/>
                <a:cs typeface="Times New Roman"/>
                <a:sym typeface="Times New Roman"/>
              </a:defRPr>
            </a:pPr>
            <a:r>
              <a:t>Pracownikowi, zdaniem którego zastosowanie wobec niego kary nastąpiło z naruszeniem przepisów prawa, przysługuje możliwość wniesienia sprzeciwu w ciągu 7 dni. Decyzję o uwzględnieniu lub odrzuceniu sprzeciwu podejmuje pracodawca po rozpatrzeniu stanowiska reprezentującej pracownika organizacji związkowej. W celu uniknięcia ewentualnych nadużyć, w sytuacji, w której sprzeciw pracownika nie został uwzględniony przez pracodawcę, ustawodawca umożliwił pracownikowi odwołanie się w tej sprawie do sądu pracy. Jeżeli sąd uzna, że do zastosowania kary doszło z naruszeniem przepisów, orzeka on o uchyleniu kary i wykreśleniu jej z akt osobowych pracownika.</a:t>
            </a:r>
          </a:p>
          <a:p>
            <a:pPr marL="0" indent="0" defTabSz="228600">
              <a:lnSpc>
                <a:spcPts val="1700"/>
              </a:lnSpc>
              <a:spcBef>
                <a:spcPts val="800"/>
              </a:spcBef>
              <a:buClrTx/>
              <a:buSzTx/>
              <a:buNone/>
              <a:defRPr sz="650">
                <a:solidFill>
                  <a:srgbClr val="222222"/>
                </a:solidFill>
                <a:latin typeface="Helvetica Neue"/>
                <a:ea typeface="Helvetica Neue"/>
                <a:cs typeface="Helvetica Neue"/>
                <a:sym typeface="Helvetica Neue"/>
              </a:defRPr>
            </a:pPr>
          </a:p>
          <a:p>
            <a:pPr marL="0" indent="0" defTabSz="228600">
              <a:lnSpc>
                <a:spcPts val="1700"/>
              </a:lnSpc>
              <a:spcBef>
                <a:spcPts val="800"/>
              </a:spcBef>
              <a:buClrTx/>
              <a:buSzTx/>
              <a:buNone/>
              <a:defRPr sz="650">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Tytuł 1"/>
          <p:cNvSpPr txBox="1"/>
          <p:nvPr>
            <p:ph type="title"/>
          </p:nvPr>
        </p:nvSpPr>
        <p:spPr>
          <a:prstGeom prst="rect">
            <a:avLst/>
          </a:prstGeom>
        </p:spPr>
        <p:txBody>
          <a:bodyPr/>
          <a:lstStyle>
            <a:lvl1pPr>
              <a:defRPr b="1"/>
            </a:lvl1pPr>
          </a:lstStyle>
          <a:p>
            <a:pPr/>
            <a:r>
              <a:t>Odpowiedzialność dyscyplinarna </a:t>
            </a:r>
          </a:p>
        </p:txBody>
      </p:sp>
      <p:sp>
        <p:nvSpPr>
          <p:cNvPr id="180" name="Symbol zastępczy zawartości 2"/>
          <p:cNvSpPr txBox="1"/>
          <p:nvPr>
            <p:ph type="body" idx="1"/>
          </p:nvPr>
        </p:nvSpPr>
        <p:spPr>
          <a:xfrm>
            <a:off x="457200" y="1600199"/>
            <a:ext cx="7467600" cy="4873754"/>
          </a:xfrm>
          <a:prstGeom prst="rect">
            <a:avLst/>
          </a:prstGeom>
        </p:spPr>
        <p:txBody>
          <a:bodyPr/>
          <a:lstStyle/>
          <a:p>
            <a:pPr marL="0" indent="0" algn="just" defTabSz="246888">
              <a:lnSpc>
                <a:spcPct val="150000"/>
              </a:lnSpc>
              <a:spcBef>
                <a:spcPts val="800"/>
              </a:spcBef>
              <a:buClrTx/>
              <a:buSzTx/>
              <a:buNone/>
              <a:defRPr sz="1512">
                <a:solidFill>
                  <a:srgbClr val="222222"/>
                </a:solidFill>
                <a:latin typeface="Times New Roman"/>
                <a:ea typeface="Times New Roman"/>
                <a:cs typeface="Times New Roman"/>
                <a:sym typeface="Times New Roman"/>
              </a:defRPr>
            </a:pPr>
            <a:r>
              <a:t>Odpowiedzialność dyscyplinarna jest szczególnego rodzaju odpowiedzialnością opartą na innych mechanizmach i regulacjach niż odpowiedzialność porządkowa. Dotyczy ona z reguły przypadków poważniejszych naruszeń obowiązków pracowniczych oraz posiada rozbudowane procedury przewidujące wewnętrzną ścieżkę odwoławczą. Z tego właśnie powodu w sporze między pracodawcą a pracownikiem niejednokrotnie najskuteczniejszym narzędziem mogą okazać się regulacje dotyczące odpowiedzialności dyscyplinarnej.</a:t>
            </a:r>
          </a:p>
          <a:p>
            <a:pPr marL="0" indent="0" algn="just" defTabSz="246888">
              <a:lnSpc>
                <a:spcPct val="150000"/>
              </a:lnSpc>
              <a:spcBef>
                <a:spcPts val="800"/>
              </a:spcBef>
              <a:buClrTx/>
              <a:buSzTx/>
              <a:buNone/>
              <a:defRPr sz="1512">
                <a:solidFill>
                  <a:srgbClr val="222222"/>
                </a:solidFill>
                <a:latin typeface="Times New Roman"/>
                <a:ea typeface="Times New Roman"/>
                <a:cs typeface="Times New Roman"/>
                <a:sym typeface="Times New Roman"/>
              </a:defRPr>
            </a:pPr>
            <a:r>
              <a:t>Odpowiedzialności dyscyplinarnej podlegają tylko niektórzy pracownicy objęci tzw. pragmatykami służbowymi, tj. regulacjami odnoszącymi się tylko do ich praw i obowiązków służbowych. Wszyscy pracownicy, którzy zgodnie z przepisami ustawy (lub pragmatykami) podlegają odpowiedzialności dyscyplinarnej, podlegają również odpowiedzialności porządkowej określonej w Kodeksie pracy. Każda z nich dotyczy innych przewinień.</a:t>
            </a:r>
          </a:p>
          <a:p>
            <a:pPr marL="0" indent="0" algn="just" defTabSz="246888">
              <a:lnSpc>
                <a:spcPct val="150000"/>
              </a:lnSpc>
              <a:spcBef>
                <a:spcPts val="800"/>
              </a:spcBef>
              <a:buClrTx/>
              <a:buSzTx/>
              <a:buNone/>
              <a:defRPr sz="1512">
                <a:solidFill>
                  <a:srgbClr val="222222"/>
                </a:solidFill>
                <a:latin typeface="Times New Roman"/>
                <a:ea typeface="Times New Roman"/>
                <a:cs typeface="Times New Roman"/>
                <a:sym typeface="Times New Roman"/>
              </a:defRPr>
            </a:pPr>
          </a:p>
          <a:p>
            <a:pPr marL="0" indent="0" defTabSz="246888">
              <a:lnSpc>
                <a:spcPts val="1900"/>
              </a:lnSpc>
              <a:spcBef>
                <a:spcPts val="800"/>
              </a:spcBef>
              <a:buClrTx/>
              <a:buSzTx/>
              <a:buNone/>
              <a:defRPr sz="702">
                <a:solidFill>
                  <a:srgbClr val="222222"/>
                </a:solidFill>
                <a:latin typeface="Helvetica Neue"/>
                <a:ea typeface="Helvetica Neue"/>
                <a:cs typeface="Helvetica Neue"/>
                <a:sym typeface="Helvetica Neue"/>
              </a:defRPr>
            </a:pPr>
          </a:p>
          <a:p>
            <a:pPr marL="0" indent="0" defTabSz="246888">
              <a:lnSpc>
                <a:spcPts val="1600"/>
              </a:lnSpc>
              <a:spcBef>
                <a:spcPts val="0"/>
              </a:spcBef>
              <a:buClrTx/>
              <a:buSzTx/>
              <a:buNone/>
              <a:defRPr sz="702">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Tytuł 1"/>
          <p:cNvSpPr txBox="1"/>
          <p:nvPr>
            <p:ph type="title"/>
          </p:nvPr>
        </p:nvSpPr>
        <p:spPr>
          <a:prstGeom prst="rect">
            <a:avLst/>
          </a:prstGeom>
        </p:spPr>
        <p:txBody>
          <a:bodyPr/>
          <a:lstStyle>
            <a:lvl1pPr>
              <a:defRPr b="1"/>
            </a:lvl1pPr>
          </a:lstStyle>
          <a:p>
            <a:pPr/>
            <a:r>
              <a:t>Odpowiedzialność dyscyplinarna </a:t>
            </a:r>
          </a:p>
        </p:txBody>
      </p:sp>
      <p:sp>
        <p:nvSpPr>
          <p:cNvPr id="183" name="Symbol zastępczy zawartości 2"/>
          <p:cNvSpPr txBox="1"/>
          <p:nvPr>
            <p:ph type="body" idx="1"/>
          </p:nvPr>
        </p:nvSpPr>
        <p:spPr>
          <a:xfrm>
            <a:off x="457200" y="1600199"/>
            <a:ext cx="7467600" cy="4873754"/>
          </a:xfrm>
          <a:prstGeom prst="rect">
            <a:avLst/>
          </a:prstGeom>
        </p:spPr>
        <p:txBody>
          <a:bodyPr/>
          <a:lstStyle/>
          <a:p>
            <a:pPr marL="0" indent="0" algn="just" defTabSz="219455">
              <a:lnSpc>
                <a:spcPct val="150000"/>
              </a:lnSpc>
              <a:spcBef>
                <a:spcPts val="700"/>
              </a:spcBef>
              <a:buClrTx/>
              <a:buSzTx/>
              <a:buNone/>
              <a:defRPr sz="1583">
                <a:latin typeface="Times New Roman"/>
                <a:ea typeface="Times New Roman"/>
                <a:cs typeface="Times New Roman"/>
                <a:sym typeface="Times New Roman"/>
              </a:defRPr>
            </a:pPr>
            <a:r>
              <a:t>Odpowiedzialność dyscyplinarna może, ale nie musi, łączyć się z odpowiedzialnością porządkową. Czasami bywa tak, że pracownik podlega odpowiedzialności zarówno porządkowej (w przypadku lżejszych naruszeń), jak i dyscyplinarnej (w przypadku naruszeń poważniejszych).</a:t>
            </a:r>
          </a:p>
          <a:p>
            <a:pPr marL="0" indent="0" algn="just" defTabSz="219455">
              <a:lnSpc>
                <a:spcPct val="150000"/>
              </a:lnSpc>
              <a:spcBef>
                <a:spcPts val="700"/>
              </a:spcBef>
              <a:buClrTx/>
              <a:buSzTx/>
              <a:buNone/>
              <a:defRPr sz="1583">
                <a:latin typeface="Times New Roman"/>
                <a:ea typeface="Times New Roman"/>
                <a:cs typeface="Times New Roman"/>
                <a:sym typeface="Times New Roman"/>
              </a:defRPr>
            </a:pPr>
            <a:r>
              <a:t>Zazwyczaj, kiedy mówimy o odpowiedzialności, musimy wyznaczyć jej granice podmiotowe (tzn. osoby, które mogą być odpowiedzialne) oraz przedmiotowe (tzn. za co te osoby mają odpowiadać). Każda pragmatyka służbowa wskazuje, kto i za co odpowiada. I tak na przykład, urzędnicy mianowani odpowiadają zgodnie z ustawą o pracownikach urzędów państwowych. Odpowiadają oni za naruszenie obowiązków pracownika – uregulowanych w odpowiednich przepisach dotyczących danej osoby. A zatem mamy tu do czynienia z zasadami odpowiedzialności zbliżonymi do odpowiedzialności porządkowej.</a:t>
            </a:r>
          </a:p>
          <a:p>
            <a:pPr marL="0" indent="0" defTabSz="219455">
              <a:lnSpc>
                <a:spcPts val="1700"/>
              </a:lnSpc>
              <a:spcBef>
                <a:spcPts val="700"/>
              </a:spcBef>
              <a:buClrTx/>
              <a:buSzTx/>
              <a:buNone/>
              <a:defRPr sz="624">
                <a:solidFill>
                  <a:srgbClr val="222222"/>
                </a:solidFill>
                <a:latin typeface="Helvetica Neue"/>
                <a:ea typeface="Helvetica Neue"/>
                <a:cs typeface="Helvetica Neue"/>
                <a:sym typeface="Helvetica Neue"/>
              </a:defRPr>
            </a:pPr>
          </a:p>
          <a:p>
            <a:pPr marL="0" indent="0" defTabSz="219455">
              <a:lnSpc>
                <a:spcPts val="1700"/>
              </a:lnSpc>
              <a:spcBef>
                <a:spcPts val="700"/>
              </a:spcBef>
              <a:buClrTx/>
              <a:buSzTx/>
              <a:buNone/>
              <a:defRPr sz="624">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Tytuł 1"/>
          <p:cNvSpPr txBox="1"/>
          <p:nvPr>
            <p:ph type="title"/>
          </p:nvPr>
        </p:nvSpPr>
        <p:spPr>
          <a:prstGeom prst="rect">
            <a:avLst/>
          </a:prstGeom>
        </p:spPr>
        <p:txBody>
          <a:bodyPr/>
          <a:lstStyle>
            <a:lvl1pPr>
              <a:defRPr b="1"/>
            </a:lvl1pPr>
          </a:lstStyle>
          <a:p>
            <a:pPr/>
            <a:r>
              <a:t>Odpowiedzialność dyscyplinarna </a:t>
            </a:r>
          </a:p>
        </p:txBody>
      </p:sp>
      <p:sp>
        <p:nvSpPr>
          <p:cNvPr id="186" name="Symbol zastępczy zawartości 2"/>
          <p:cNvSpPr txBox="1"/>
          <p:nvPr>
            <p:ph type="body" idx="1"/>
          </p:nvPr>
        </p:nvSpPr>
        <p:spPr>
          <a:xfrm>
            <a:off x="457200" y="1600199"/>
            <a:ext cx="7467600" cy="4873754"/>
          </a:xfrm>
          <a:prstGeom prst="rect">
            <a:avLst/>
          </a:prstGeom>
        </p:spPr>
        <p:txBody>
          <a:bodyPr/>
          <a:lstStyle/>
          <a:p>
            <a:pPr marL="0" indent="0" algn="just" defTabSz="182880">
              <a:lnSpc>
                <a:spcPct val="150000"/>
              </a:lnSpc>
              <a:buClrTx/>
              <a:buSzTx/>
              <a:buNone/>
              <a:defRPr b="1" sz="520">
                <a:solidFill>
                  <a:srgbClr val="222222"/>
                </a:solidFill>
                <a:latin typeface="Helvetica Neue"/>
                <a:ea typeface="Helvetica Neue"/>
                <a:cs typeface="Helvetica Neue"/>
                <a:sym typeface="Helvetica Neue"/>
              </a:defRPr>
            </a:pPr>
            <a:r>
              <a:rPr sz="1520">
                <a:latin typeface="Times New Roman"/>
                <a:ea typeface="Times New Roman"/>
                <a:cs typeface="Times New Roman"/>
                <a:sym typeface="Times New Roman"/>
              </a:rPr>
              <a:t>Najczęściej spotykanymi karami dyscyplinarnymi są kary:</a:t>
            </a:r>
            <a:endParaRPr b="0" sz="1520">
              <a:latin typeface="Times New Roman"/>
              <a:ea typeface="Times New Roman"/>
              <a:cs typeface="Times New Roman"/>
              <a:sym typeface="Times New Roman"/>
            </a:endParaRPr>
          </a:p>
          <a:p>
            <a:pPr marL="182880" indent="-127000" algn="just" defTabSz="182880">
              <a:lnSpc>
                <a:spcPct val="150000"/>
              </a:lnSpc>
              <a:spcBef>
                <a:spcPts val="0"/>
              </a:spcBef>
              <a:buClr>
                <a:srgbClr val="222222"/>
              </a:buClr>
              <a:buSzPct val="100000"/>
              <a:buFont typeface="Helvetica Neue"/>
              <a:buChar char="•"/>
              <a:defRPr sz="1520">
                <a:solidFill>
                  <a:srgbClr val="222222"/>
                </a:solidFill>
                <a:latin typeface="Times New Roman"/>
                <a:ea typeface="Times New Roman"/>
                <a:cs typeface="Times New Roman"/>
                <a:sym typeface="Times New Roman"/>
              </a:defRPr>
            </a:pPr>
            <a:r>
              <a:t>nagany,</a:t>
            </a:r>
          </a:p>
          <a:p>
            <a:pPr marL="182880" indent="-127000" algn="just" defTabSz="182880">
              <a:lnSpc>
                <a:spcPct val="150000"/>
              </a:lnSpc>
              <a:spcBef>
                <a:spcPts val="0"/>
              </a:spcBef>
              <a:buClr>
                <a:srgbClr val="222222"/>
              </a:buClr>
              <a:buSzPct val="100000"/>
              <a:buFont typeface="Helvetica Neue"/>
              <a:buChar char="•"/>
              <a:defRPr sz="1520">
                <a:solidFill>
                  <a:srgbClr val="222222"/>
                </a:solidFill>
                <a:latin typeface="Times New Roman"/>
                <a:ea typeface="Times New Roman"/>
                <a:cs typeface="Times New Roman"/>
                <a:sym typeface="Times New Roman"/>
              </a:defRPr>
            </a:pPr>
            <a:r>
              <a:t>nagany z ostrzeżeniem,</a:t>
            </a:r>
          </a:p>
          <a:p>
            <a:pPr marL="182880" indent="-127000" algn="just" defTabSz="182880">
              <a:lnSpc>
                <a:spcPct val="150000"/>
              </a:lnSpc>
              <a:spcBef>
                <a:spcPts val="0"/>
              </a:spcBef>
              <a:buClr>
                <a:srgbClr val="222222"/>
              </a:buClr>
              <a:buSzPct val="100000"/>
              <a:buFont typeface="Helvetica Neue"/>
              <a:buChar char="•"/>
              <a:defRPr sz="1520">
                <a:solidFill>
                  <a:srgbClr val="222222"/>
                </a:solidFill>
                <a:latin typeface="Times New Roman"/>
                <a:ea typeface="Times New Roman"/>
                <a:cs typeface="Times New Roman"/>
                <a:sym typeface="Times New Roman"/>
              </a:defRPr>
            </a:pPr>
            <a:r>
              <a:t>nagany z pozbawieniem możliwości awansowania przez okres 2 lat do wyższej grupy wynagrodzenia lub na wyższe stanowisko,</a:t>
            </a:r>
          </a:p>
          <a:p>
            <a:pPr marL="182880" indent="-127000" algn="just" defTabSz="182880">
              <a:lnSpc>
                <a:spcPct val="150000"/>
              </a:lnSpc>
              <a:spcBef>
                <a:spcPts val="0"/>
              </a:spcBef>
              <a:buClr>
                <a:srgbClr val="222222"/>
              </a:buClr>
              <a:buSzPct val="100000"/>
              <a:buFont typeface="Helvetica Neue"/>
              <a:buChar char="•"/>
              <a:defRPr sz="1520">
                <a:solidFill>
                  <a:srgbClr val="222222"/>
                </a:solidFill>
                <a:latin typeface="Times New Roman"/>
                <a:ea typeface="Times New Roman"/>
                <a:cs typeface="Times New Roman"/>
                <a:sym typeface="Times New Roman"/>
              </a:defRPr>
            </a:pPr>
            <a:r>
              <a:t>przeniesienia na niższe stanowisko,</a:t>
            </a:r>
          </a:p>
          <a:p>
            <a:pPr marL="182880" indent="-127000" algn="just" defTabSz="182880">
              <a:lnSpc>
                <a:spcPct val="150000"/>
              </a:lnSpc>
              <a:spcBef>
                <a:spcPts val="0"/>
              </a:spcBef>
              <a:buClr>
                <a:srgbClr val="222222"/>
              </a:buClr>
              <a:buSzPct val="100000"/>
              <a:buFont typeface="Helvetica Neue"/>
              <a:buChar char="•"/>
              <a:defRPr sz="1520">
                <a:solidFill>
                  <a:srgbClr val="222222"/>
                </a:solidFill>
                <a:latin typeface="Times New Roman"/>
                <a:ea typeface="Times New Roman"/>
                <a:cs typeface="Times New Roman"/>
                <a:sym typeface="Times New Roman"/>
              </a:defRPr>
            </a:pPr>
            <a:r>
              <a:t>wydalenia z pracy w urzędzie.</a:t>
            </a:r>
          </a:p>
          <a:p>
            <a:pPr marL="0" indent="0" algn="just" defTabSz="182880">
              <a:lnSpc>
                <a:spcPct val="150000"/>
              </a:lnSpc>
              <a:buClrTx/>
              <a:buSzTx/>
              <a:buNone/>
              <a:defRPr sz="1520">
                <a:solidFill>
                  <a:srgbClr val="222222"/>
                </a:solidFill>
                <a:latin typeface="Times New Roman"/>
                <a:ea typeface="Times New Roman"/>
                <a:cs typeface="Times New Roman"/>
                <a:sym typeface="Times New Roman"/>
              </a:defRPr>
            </a:pPr>
            <a:r>
              <a:t>Wszędzie, gdzie spotkamy się z odpowiedzialnością dyscyplinarną, katalog kar będzie do siebie podobny i co do zasady będzie obejmował: nagany (np. z wpisem do akt, ostrzeżeniem), karę pozbawienia możliwości awansu czy uzyskania podwyżki, karę przeniesienia na niższe stanowisko i wreszcie karę najpoważniejszą – wydalenie z pracy czy zakaz zajmowania wskazanych stanowisk na określony czas. Tak szczegółowa regulacja wynika przede wszystkim z tego, że pracodawcy pracowników objętych pragmatykami, co do zasady, nie mogą tak elastycznie jak inni „reagować” na naruszenia obowiązków pracowniczych.</a:t>
            </a:r>
          </a:p>
          <a:p>
            <a:pPr marL="0" indent="0" defTabSz="182880">
              <a:lnSpc>
                <a:spcPts val="1400"/>
              </a:lnSpc>
              <a:buClrTx/>
              <a:buSzTx/>
              <a:buNone/>
              <a:defRPr sz="520">
                <a:solidFill>
                  <a:srgbClr val="222222"/>
                </a:solidFill>
                <a:latin typeface="Helvetica Neue"/>
                <a:ea typeface="Helvetica Neue"/>
                <a:cs typeface="Helvetica Neue"/>
                <a:sym typeface="Helvetica Neue"/>
              </a:defRPr>
            </a:pPr>
          </a:p>
          <a:p>
            <a:pPr marL="0" indent="0" defTabSz="182880">
              <a:lnSpc>
                <a:spcPts val="1400"/>
              </a:lnSpc>
              <a:buClrTx/>
              <a:buSzTx/>
              <a:buNone/>
              <a:defRPr sz="520">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Tytuł 1"/>
          <p:cNvSpPr txBox="1"/>
          <p:nvPr>
            <p:ph type="title"/>
          </p:nvPr>
        </p:nvSpPr>
        <p:spPr>
          <a:prstGeom prst="rect">
            <a:avLst/>
          </a:prstGeom>
        </p:spPr>
        <p:txBody>
          <a:bodyPr/>
          <a:lstStyle>
            <a:lvl1pPr>
              <a:defRPr b="1"/>
            </a:lvl1pPr>
          </a:lstStyle>
          <a:p>
            <a:pPr/>
            <a:r>
              <a:t>Odpowiedzialność dyscyplinarna </a:t>
            </a:r>
          </a:p>
        </p:txBody>
      </p:sp>
      <p:sp>
        <p:nvSpPr>
          <p:cNvPr id="189"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1600"/>
              </a:spcBef>
              <a:buClrTx/>
              <a:buSzTx/>
              <a:buNone/>
              <a:defRPr sz="1500">
                <a:solidFill>
                  <a:srgbClr val="222222"/>
                </a:solidFill>
                <a:latin typeface="Times New Roman"/>
                <a:ea typeface="Times New Roman"/>
                <a:cs typeface="Times New Roman"/>
                <a:sym typeface="Times New Roman"/>
              </a:defRPr>
            </a:pPr>
            <a:r>
              <a:t>W klasycznym postępowaniu dyscyplinarnym pojawiają się podmioty, których nie ma w „typowych” zakładach pracy. Są to komisje dyscyplinarne oraz rzecznicy dyscyplinarni. Pojawienie się tych podmiotów skutkuje ograniczeniem w procedurze „karania” roli samego pracodawcy. A zatem nie może on prowadzić postępowania ani nakładać kary. Uprawnienia te przysługują tylko określonym podmiotom, niezależnym od pracodawcy.</a:t>
            </a:r>
          </a:p>
          <a:p>
            <a:pPr marL="0" indent="0" algn="just" defTabSz="457200">
              <a:lnSpc>
                <a:spcPct val="150000"/>
              </a:lnSpc>
              <a:spcBef>
                <a:spcPts val="1600"/>
              </a:spcBef>
              <a:buClrTx/>
              <a:buSzTx/>
              <a:buNone/>
              <a:defRPr sz="1500">
                <a:solidFill>
                  <a:srgbClr val="222222"/>
                </a:solidFill>
                <a:latin typeface="Times New Roman"/>
                <a:ea typeface="Times New Roman"/>
                <a:cs typeface="Times New Roman"/>
                <a:sym typeface="Times New Roman"/>
              </a:defRPr>
            </a:pPr>
            <a:r>
              <a:t>Rzecznik dyscyplinarny to podmiot, który zazwyczaj prowadzi postępowanie wyjaśniające oraz kieruje wnioski o ukaranie dyscyplinarne. Kompetencje rzecznika zazwyczaj są bardzo zbliżone w przepisach każdej z pragmatyk służbowych. Jest on powoływany przez organ zwierzchni danej instytucji, zatrudniającej osoby podlegające tego rodzaju odpowiedzialności na czas trwania kadencji komisji dyscyplinarnej.</a:t>
            </a:r>
          </a:p>
          <a:p>
            <a:pPr marL="0" indent="0" algn="just" defTabSz="457200">
              <a:lnSpc>
                <a:spcPct val="150000"/>
              </a:lnSpc>
              <a:spcBef>
                <a:spcPts val="0"/>
              </a:spcBef>
              <a:buClrTx/>
              <a:buSzTx/>
              <a:buNone/>
              <a:defRPr sz="1500">
                <a:solidFill>
                  <a:srgbClr val="222222"/>
                </a:solidFill>
                <a:latin typeface="Times New Roman"/>
                <a:ea typeface="Times New Roman"/>
                <a:cs typeface="Times New Roman"/>
                <a:sym typeface="Times New Roman"/>
              </a:defRPr>
            </a:pPr>
            <a:r>
              <a:t>Cechą charakterystyczną sądownictwa dyscyplinarnego jest jego dwuinstancyjność. Co ważne, w tej dwuinstancyjności nie ma miejsca dla pracodawcy. Innymi słowy – pracodawca nie ma możliwości karania dyscyplinarnego na żadnym etapie postępowania. A zatem ukaranemu przysługuje możliwość odwołania się tylko do sądu czy komisji II instancji.</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ykusz">
  <a:themeElements>
    <a:clrScheme name="Wykusz">
      <a:dk1>
        <a:srgbClr val="000000"/>
      </a:dk1>
      <a:lt1>
        <a:srgbClr val="FFFFFF"/>
      </a:lt1>
      <a:dk2>
        <a:srgbClr val="A7A7A7"/>
      </a:dk2>
      <a:lt2>
        <a:srgbClr val="535353"/>
      </a:lt2>
      <a:accent1>
        <a:srgbClr val="FE8637"/>
      </a:accent1>
      <a:accent2>
        <a:srgbClr val="7598D9"/>
      </a:accent2>
      <a:accent3>
        <a:srgbClr val="B32C16"/>
      </a:accent3>
      <a:accent4>
        <a:srgbClr val="F5CD2D"/>
      </a:accent4>
      <a:accent5>
        <a:srgbClr val="AEBAD5"/>
      </a:accent5>
      <a:accent6>
        <a:srgbClr val="777C84"/>
      </a:accent6>
      <a:hlink>
        <a:srgbClr val="0000FF"/>
      </a:hlink>
      <a:folHlink>
        <a:srgbClr val="FF00FF"/>
      </a:folHlink>
    </a:clrScheme>
    <a:fontScheme name="Wykusz">
      <a:majorFont>
        <a:latin typeface="Century Schoolbook"/>
        <a:ea typeface="Century Schoolbook"/>
        <a:cs typeface="Century Schoolbook"/>
      </a:majorFont>
      <a:minorFont>
        <a:latin typeface="Helvetica"/>
        <a:ea typeface="Helvetica"/>
        <a:cs typeface="Helvetica"/>
      </a:minorFont>
    </a:fontScheme>
    <a:fmtScheme name="Wykus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0000" dir="5400000">
              <a:srgbClr val="000000">
                <a:alpha val="42000"/>
              </a:srgbClr>
            </a:outerShdw>
          </a:effectLst>
        </a:effectStyle>
        <a:effectStyle>
          <a:effectLst>
            <a:outerShdw sx="100000" sy="100000" kx="0" ky="0" algn="b" rotWithShape="0" blurRad="50800" dist="20000" dir="5400000">
              <a:srgbClr val="000000">
                <a:alpha val="42000"/>
              </a:srgbClr>
            </a:outerShdw>
          </a:effectLst>
        </a:effectStyle>
        <a:effectStyle>
          <a:effectLst>
            <a:outerShdw sx="100000" sy="100000" kx="0" ky="0" algn="b" rotWithShape="0" blurRad="50800" dist="25000" dir="540000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50800" dist="20000" dir="5400000">
            <a:srgbClr val="000000">
              <a:alpha val="42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50800" dist="25000" dir="5400000">
            <a:srgbClr val="000000">
              <a:alpha val="4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ykusz">
  <a:themeElements>
    <a:clrScheme name="Wykusz">
      <a:dk1>
        <a:srgbClr val="000000"/>
      </a:dk1>
      <a:lt1>
        <a:srgbClr val="FFFFFF"/>
      </a:lt1>
      <a:dk2>
        <a:srgbClr val="A7A7A7"/>
      </a:dk2>
      <a:lt2>
        <a:srgbClr val="535353"/>
      </a:lt2>
      <a:accent1>
        <a:srgbClr val="FE8637"/>
      </a:accent1>
      <a:accent2>
        <a:srgbClr val="7598D9"/>
      </a:accent2>
      <a:accent3>
        <a:srgbClr val="B32C16"/>
      </a:accent3>
      <a:accent4>
        <a:srgbClr val="F5CD2D"/>
      </a:accent4>
      <a:accent5>
        <a:srgbClr val="AEBAD5"/>
      </a:accent5>
      <a:accent6>
        <a:srgbClr val="777C84"/>
      </a:accent6>
      <a:hlink>
        <a:srgbClr val="0000FF"/>
      </a:hlink>
      <a:folHlink>
        <a:srgbClr val="FF00FF"/>
      </a:folHlink>
    </a:clrScheme>
    <a:fontScheme name="Wykusz">
      <a:majorFont>
        <a:latin typeface="Century Schoolbook"/>
        <a:ea typeface="Century Schoolbook"/>
        <a:cs typeface="Century Schoolbook"/>
      </a:majorFont>
      <a:minorFont>
        <a:latin typeface="Helvetica"/>
        <a:ea typeface="Helvetica"/>
        <a:cs typeface="Helvetica"/>
      </a:minorFont>
    </a:fontScheme>
    <a:fmtScheme name="Wykus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0000" dir="5400000">
              <a:srgbClr val="000000">
                <a:alpha val="42000"/>
              </a:srgbClr>
            </a:outerShdw>
          </a:effectLst>
        </a:effectStyle>
        <a:effectStyle>
          <a:effectLst>
            <a:outerShdw sx="100000" sy="100000" kx="0" ky="0" algn="b" rotWithShape="0" blurRad="50800" dist="20000" dir="5400000">
              <a:srgbClr val="000000">
                <a:alpha val="42000"/>
              </a:srgbClr>
            </a:outerShdw>
          </a:effectLst>
        </a:effectStyle>
        <a:effectStyle>
          <a:effectLst>
            <a:outerShdw sx="100000" sy="100000" kx="0" ky="0" algn="b" rotWithShape="0" blurRad="50800" dist="25000" dir="540000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50800" dist="20000" dir="5400000">
            <a:srgbClr val="000000">
              <a:alpha val="42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50800" dist="25000" dir="5400000">
            <a:srgbClr val="000000">
              <a:alpha val="4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