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9"/>
  </p:handoutMasterIdLst>
  <p:sldIdLst>
    <p:sldId id="256" r:id="rId2"/>
    <p:sldId id="257" r:id="rId3"/>
    <p:sldId id="259" r:id="rId4"/>
    <p:sldId id="258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2019-03-21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1940" y="579550"/>
            <a:ext cx="8915399" cy="1480389"/>
          </a:xfrm>
        </p:spPr>
        <p:txBody>
          <a:bodyPr>
            <a:noAutofit/>
          </a:bodyPr>
          <a:lstStyle/>
          <a:p>
            <a:r>
              <a:rPr lang="pl-PL" sz="4800" b="1" dirty="0"/>
              <a:t>Oględziny jako czynność procesowo-kryminalistyczna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940" y="2391155"/>
            <a:ext cx="8602528" cy="437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295" y="0"/>
            <a:ext cx="4658105" cy="6900895"/>
          </a:xfrm>
          <a:prstGeom prst="rect">
            <a:avLst/>
          </a:prstGeom>
        </p:spPr>
      </p:pic>
      <p:pic>
        <p:nvPicPr>
          <p:cNvPr id="11" name="Symbol zastępczy zawartości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8" y="0"/>
            <a:ext cx="4897408" cy="6900895"/>
          </a:xfrm>
        </p:spPr>
      </p:pic>
    </p:spTree>
    <p:extLst>
      <p:ext uri="{BB962C8B-B14F-4D97-AF65-F5344CB8AC3E}">
        <p14:creationId xmlns:p14="http://schemas.microsoft.com/office/powerpoint/2010/main" val="100873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753" y="170023"/>
            <a:ext cx="4633812" cy="6687977"/>
          </a:xfrm>
        </p:spPr>
      </p:pic>
    </p:spTree>
    <p:extLst>
      <p:ext uri="{BB962C8B-B14F-4D97-AF65-F5344CB8AC3E}">
        <p14:creationId xmlns:p14="http://schemas.microsoft.com/office/powerpoint/2010/main" val="153988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277" y="12290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Oględziny zwłok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03041" y="1146219"/>
            <a:ext cx="10084158" cy="5215944"/>
          </a:xfrm>
        </p:spPr>
        <p:txBody>
          <a:bodyPr>
            <a:normAutofit lnSpcReduction="10000"/>
          </a:bodyPr>
          <a:lstStyle/>
          <a:p>
            <a:r>
              <a:rPr lang="pl-PL" sz="2000" b="1" dirty="0"/>
              <a:t>Art. 209. § 1</a:t>
            </a:r>
            <a:r>
              <a:rPr lang="pl-PL" sz="2000" dirty="0" smtClean="0"/>
              <a:t>. </a:t>
            </a:r>
            <a:r>
              <a:rPr lang="pl-PL" sz="2000" b="1" dirty="0" smtClean="0"/>
              <a:t>k.p.k.</a:t>
            </a:r>
            <a:r>
              <a:rPr lang="pl-PL" sz="2000" b="1" dirty="0"/>
              <a:t> </a:t>
            </a:r>
            <a:r>
              <a:rPr lang="pl-PL" sz="2000" dirty="0"/>
              <a:t>Jeżeli zachodzi podejrzenie przestępnego spowodowania śmierci, przeprowadza się oględziny i otwarcie zwłok</a:t>
            </a:r>
            <a:r>
              <a:rPr lang="pl-PL" sz="2000" dirty="0" smtClean="0"/>
              <a:t>.</a:t>
            </a:r>
          </a:p>
          <a:p>
            <a:r>
              <a:rPr lang="pl-PL" sz="2000" b="1" dirty="0" smtClean="0"/>
              <a:t>Cel</a:t>
            </a:r>
            <a:r>
              <a:rPr lang="pl-PL" sz="2000" dirty="0" smtClean="0"/>
              <a:t>: wstępne informacje dotyczące przyczyny i okoliczności śmierci oraz zabezpieczenia śladów na zwłokach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Sekcja zwłok:</a:t>
            </a:r>
          </a:p>
          <a:p>
            <a:pPr>
              <a:buFontTx/>
              <a:buChar char="-"/>
            </a:pPr>
            <a:r>
              <a:rPr lang="pl-PL" sz="2000" dirty="0" smtClean="0"/>
              <a:t>sądowo-lekarska;</a:t>
            </a:r>
          </a:p>
          <a:p>
            <a:pPr>
              <a:buFontTx/>
              <a:buChar char="-"/>
            </a:pPr>
            <a:r>
              <a:rPr lang="pl-PL" sz="2000" dirty="0"/>
              <a:t>a</a:t>
            </a:r>
            <a:r>
              <a:rPr lang="pl-PL" sz="2000" dirty="0" smtClean="0"/>
              <a:t>natomopatologiczna;</a:t>
            </a:r>
          </a:p>
          <a:p>
            <a:pPr>
              <a:buFontTx/>
              <a:buChar char="-"/>
            </a:pPr>
            <a:r>
              <a:rPr lang="pl-PL" sz="2000" dirty="0"/>
              <a:t>s</a:t>
            </a:r>
            <a:r>
              <a:rPr lang="pl-PL" sz="2000" dirty="0" smtClean="0"/>
              <a:t>anitarno-administracyjna;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Ekshumacja</a:t>
            </a:r>
            <a:r>
              <a:rPr lang="pl-PL" sz="2000" dirty="0" smtClean="0"/>
              <a:t> art. 210 k.p.k.</a:t>
            </a:r>
          </a:p>
          <a:p>
            <a:pPr marL="0" indent="0">
              <a:buNone/>
            </a:pPr>
            <a:r>
              <a:rPr lang="pl-PL" sz="2000" b="1" dirty="0"/>
              <a:t>Art. 210 </a:t>
            </a:r>
            <a:r>
              <a:rPr lang="pl-PL" sz="2000" b="1" dirty="0" smtClean="0"/>
              <a:t>k.p.k.</a:t>
            </a:r>
            <a:r>
              <a:rPr lang="pl-PL" sz="2000" i="1" dirty="0"/>
              <a:t> W celu dokonania oględzin lub otwarcia zwłok prokurator albo sąd może zarządzić wyjęcie zwłok z grobu</a:t>
            </a:r>
            <a:r>
              <a:rPr lang="pl-PL" sz="2000" i="1" dirty="0" smtClean="0"/>
              <a:t>.</a:t>
            </a:r>
            <a:endParaRPr lang="pl-PL" sz="2000" i="1" dirty="0"/>
          </a:p>
          <a:p>
            <a:pPr marL="0" indent="0">
              <a:buNone/>
            </a:pPr>
            <a:r>
              <a:rPr lang="pl-PL" sz="2000" b="1" dirty="0"/>
              <a:t>Fakultatywność czy obligatoryjność czynności?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44618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02532" y="0"/>
            <a:ext cx="8911687" cy="64044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/>
              <a:t>Oględziny osoby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9555" y="624066"/>
            <a:ext cx="10762445" cy="6233933"/>
          </a:xfrm>
        </p:spPr>
        <p:txBody>
          <a:bodyPr>
            <a:noAutofit/>
          </a:bodyPr>
          <a:lstStyle/>
          <a:p>
            <a:r>
              <a:rPr lang="pl-PL" sz="2000" dirty="0" smtClean="0"/>
              <a:t>Polegają na oględzinach osoby żywej, mogącej mieć związek przyczynowo - skutkowy ze zdarzeniem. </a:t>
            </a:r>
          </a:p>
          <a:p>
            <a:r>
              <a:rPr lang="pl-PL" sz="2000" b="1" dirty="0"/>
              <a:t>Oględziny osoby </a:t>
            </a:r>
            <a:r>
              <a:rPr lang="pl-PL" sz="2000" b="1" dirty="0" smtClean="0"/>
              <a:t>podejrzanej</a:t>
            </a:r>
          </a:p>
          <a:p>
            <a:r>
              <a:rPr lang="pl-PL" sz="2000" b="1" dirty="0" smtClean="0"/>
              <a:t>Oględziny osoby pokrzywdzonej</a:t>
            </a:r>
          </a:p>
          <a:p>
            <a:pPr marL="0" indent="0">
              <a:buNone/>
            </a:pPr>
            <a:r>
              <a:rPr lang="pl-PL" sz="2000" b="1" dirty="0"/>
              <a:t>Art. 192. § </a:t>
            </a:r>
            <a:r>
              <a:rPr lang="pl-PL" sz="2000" b="1" dirty="0" smtClean="0"/>
              <a:t>1 k.p.k.</a:t>
            </a:r>
            <a:r>
              <a:rPr lang="pl-PL" sz="2000" dirty="0"/>
              <a:t> Jeżeli karalność czynu zależy od stanu zdrowia pokrzywdzonego, nie może on sprzeciwić się oględzinom i badaniom nie połączonym z zabiegiem chirurgicznym lub obserwacją w zakładzie leczniczym.</a:t>
            </a:r>
            <a:endParaRPr lang="pl-PL" sz="2000" dirty="0" smtClean="0"/>
          </a:p>
          <a:p>
            <a:r>
              <a:rPr lang="pl-PL" sz="2000" b="1" dirty="0" smtClean="0"/>
              <a:t>Oględziny oskarżonego</a:t>
            </a:r>
          </a:p>
          <a:p>
            <a:pPr marL="0" indent="0" algn="just">
              <a:buNone/>
            </a:pPr>
            <a:r>
              <a:rPr lang="pl-PL" sz="2000" b="1" dirty="0" smtClean="0"/>
              <a:t>Art. 74 </a:t>
            </a:r>
            <a:r>
              <a:rPr lang="pl-PL" sz="2000" b="1" dirty="0"/>
              <a:t>§</a:t>
            </a:r>
            <a:r>
              <a:rPr lang="pl-PL" sz="2000" b="1" dirty="0" smtClean="0"/>
              <a:t> 2 pkt 1 k.p.k. </a:t>
            </a:r>
            <a:r>
              <a:rPr lang="pl-PL" sz="2000" dirty="0" smtClean="0"/>
              <a:t>oskarżony jest obowiązany poddać się </a:t>
            </a:r>
            <a:r>
              <a:rPr lang="pl-PL" sz="2000" i="1" u="sng" dirty="0"/>
              <a:t>oględzinom zewnętrznym ciała </a:t>
            </a:r>
            <a:r>
              <a:rPr lang="pl-PL" sz="2000" i="1" dirty="0"/>
              <a:t>oraz innym badaniom nie połączonym z naruszeniem integralności ciała; wolno także w szczególności od oskarżonego pobrać odciski, fotografować go oraz okazać w celach rozpoznawczych innym </a:t>
            </a:r>
            <a:r>
              <a:rPr lang="pl-PL" sz="2000" i="1" dirty="0" smtClean="0"/>
              <a:t>osobom</a:t>
            </a:r>
          </a:p>
          <a:p>
            <a:pPr algn="just"/>
            <a:r>
              <a:rPr lang="pl-PL" sz="2000" b="1" dirty="0"/>
              <a:t>§ 58 ust. 9.</a:t>
            </a:r>
            <a:r>
              <a:rPr lang="pl-PL" sz="2000" dirty="0"/>
              <a:t> </a:t>
            </a:r>
            <a:r>
              <a:rPr lang="pl-PL" sz="2000" b="1" dirty="0"/>
              <a:t>Wytycznych nr 3 KGP z dnia 30 sierpnia 2017 r.</a:t>
            </a:r>
          </a:p>
          <a:p>
            <a:pPr marL="0" indent="0" algn="just">
              <a:buNone/>
            </a:pPr>
            <a:r>
              <a:rPr lang="pl-PL" sz="2000" i="1" dirty="0"/>
              <a:t>Oględzin ciała, które mogą wywołać uczucie wstydu, a w szczególności osób pokrzywdzonych przestępstwami przeciwko wolności seksualnej i obyczajności, powinien dokonać policjant tej samej płci, chyba że łączą się z tym szczególne trudności. </a:t>
            </a:r>
          </a:p>
          <a:p>
            <a:pPr marL="0" indent="0">
              <a:buNone/>
            </a:pP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990237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108955"/>
            <a:ext cx="8911687" cy="869839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Oględziny rzeczy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34861" y="875763"/>
            <a:ext cx="9955369" cy="57053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Cel: identyfikacja rzeczy, wykrycie na tej rzeczy śladów przestępstwa lub ustalenie właściwości danej rzeczy.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Przykłady: narzędzia przestępstwa, naruszone przez przestępne działania przedmioty, np. samochód, drzwi wejściowe, torebka, telefon komórkowy, odzież.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Oględzinom poddaje się każdą rzecz ujawnioną podczas oględzin miejsca oraz każdą rzecz znalezioną podczas przeszukania miejsca, pomieszczenia lub osoby albo zatrzymania rzeczy.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Oględziny rzeczy prowadzone na miejscu zdarzenia.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Oględziny rzeczy prowadzone poza miejscem ich znalezienia.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720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9894" y="108955"/>
            <a:ext cx="8911687" cy="83120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Eksperyment Procesowy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89408" y="940157"/>
            <a:ext cx="9315204" cy="5718219"/>
          </a:xfrm>
        </p:spPr>
        <p:txBody>
          <a:bodyPr/>
          <a:lstStyle/>
          <a:p>
            <a:pPr algn="just"/>
            <a:r>
              <a:rPr lang="pl-PL" b="1" dirty="0"/>
              <a:t>Art. 211.</a:t>
            </a:r>
            <a:r>
              <a:rPr lang="pl-PL" dirty="0"/>
              <a:t> </a:t>
            </a:r>
            <a:r>
              <a:rPr lang="pl-PL" i="1" dirty="0"/>
              <a:t>W celu sprawdzenia okoliczności mających istotne znaczenie dla sprawy można przeprowadzić, w drodze eksperymentu procesowego, doświadczenie lub odtworzenie przebiegu stanowiących przedmiot rozpoznania zdarzeń lub ich fragmentów</a:t>
            </a:r>
            <a:r>
              <a:rPr lang="pl-PL" i="1" dirty="0" smtClean="0"/>
              <a:t>.</a:t>
            </a:r>
          </a:p>
          <a:p>
            <a:pPr algn="just"/>
            <a:r>
              <a:rPr lang="pl-PL" dirty="0" smtClean="0"/>
              <a:t>Eksperyment procesowy przeprowadza się </a:t>
            </a:r>
            <a:r>
              <a:rPr lang="pl-PL" b="1" dirty="0" smtClean="0"/>
              <a:t>w celu </a:t>
            </a:r>
            <a:r>
              <a:rPr lang="pl-PL" dirty="0" smtClean="0"/>
              <a:t>(§62 ust. 2 Wytycznych):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czy przestępstwo mogło być popełnione w określonych </a:t>
            </a:r>
            <a:r>
              <a:rPr lang="pl-PL" b="1" dirty="0" smtClean="0"/>
              <a:t>warunkach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czy określona </a:t>
            </a:r>
            <a:r>
              <a:rPr lang="pl-PL" b="1" dirty="0" smtClean="0"/>
              <a:t>osoba</a:t>
            </a:r>
            <a:r>
              <a:rPr lang="pl-PL" dirty="0" smtClean="0"/>
              <a:t> mogła w danych warunkach popełnić przestępstwo;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ustalenia czy przestępstwo mogło być popełnione w określony </a:t>
            </a:r>
            <a:r>
              <a:rPr lang="pl-PL" b="1" dirty="0" smtClean="0"/>
              <a:t>sposób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ustalenia możliwości wystąpienia określonych </a:t>
            </a:r>
            <a:r>
              <a:rPr lang="pl-PL" b="1" dirty="0" smtClean="0"/>
              <a:t>skutków</a:t>
            </a:r>
            <a:r>
              <a:rPr lang="pl-PL" dirty="0" smtClean="0"/>
              <a:t> przestępstwa w wyniku działań sprawcy;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</a:t>
            </a:r>
            <a:r>
              <a:rPr lang="pl-PL" b="1" dirty="0" smtClean="0"/>
              <a:t>prawdziwości zeznań </a:t>
            </a:r>
            <a:r>
              <a:rPr lang="pl-PL" dirty="0" smtClean="0"/>
              <a:t>lub </a:t>
            </a:r>
            <a:r>
              <a:rPr lang="pl-PL" b="1" dirty="0" smtClean="0"/>
              <a:t>wyjaśnień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wyjaśnienia </a:t>
            </a:r>
            <a:r>
              <a:rPr lang="pl-PL" b="1" dirty="0" smtClean="0"/>
              <a:t>sprzeczności </a:t>
            </a:r>
            <a:r>
              <a:rPr lang="pl-PL" dirty="0" smtClean="0"/>
              <a:t>w zeznaniach lub wyjaśnieniach;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ujawnienia dowodów przestępstwa, w tym śladów przestępstwa.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0196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309093"/>
            <a:ext cx="8911687" cy="68953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Eksperyment Procesowy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9251" y="1462268"/>
            <a:ext cx="10603025" cy="4874138"/>
          </a:xfrm>
        </p:spPr>
        <p:txBody>
          <a:bodyPr>
            <a:noAutofit/>
          </a:bodyPr>
          <a:lstStyle/>
          <a:p>
            <a:r>
              <a:rPr lang="pl-PL" sz="2000" dirty="0" smtClean="0"/>
              <a:t>Eksperymentu procesowego </a:t>
            </a:r>
            <a:r>
              <a:rPr lang="pl-PL" sz="2000" b="1" u="sng" dirty="0" smtClean="0"/>
              <a:t>nie dokonuje się</a:t>
            </a:r>
            <a:r>
              <a:rPr lang="pl-PL" sz="2000" dirty="0" smtClean="0"/>
              <a:t>, jeżeli jego przeprowadzenie może:</a:t>
            </a:r>
          </a:p>
          <a:p>
            <a:pPr lvl="1">
              <a:buFontTx/>
              <a:buChar char="-"/>
            </a:pPr>
            <a:r>
              <a:rPr lang="pl-PL" sz="1800" dirty="0" smtClean="0"/>
              <a:t>zagrażać </a:t>
            </a:r>
            <a:r>
              <a:rPr lang="pl-PL" sz="1800" dirty="0"/>
              <a:t>życiu lub zdrowiu uczestników;</a:t>
            </a:r>
          </a:p>
          <a:p>
            <a:pPr lvl="1">
              <a:buFontTx/>
              <a:buChar char="-"/>
            </a:pPr>
            <a:r>
              <a:rPr lang="pl-PL" sz="1800" dirty="0" smtClean="0"/>
              <a:t>łączyć </a:t>
            </a:r>
            <a:r>
              <a:rPr lang="pl-PL" sz="1800" dirty="0"/>
              <a:t>się z udziałem pokrzywdzonego poniżej lat 15;</a:t>
            </a:r>
          </a:p>
          <a:p>
            <a:pPr lvl="1">
              <a:buFontTx/>
              <a:buChar char="-"/>
            </a:pPr>
            <a:r>
              <a:rPr lang="pl-PL" sz="1800" dirty="0" smtClean="0"/>
              <a:t>łączyć </a:t>
            </a:r>
            <a:r>
              <a:rPr lang="pl-PL" sz="1800" dirty="0"/>
              <a:t>się z udziałem osób, o których mowa w art. 192 § 3 k.p.k., chyba że wyrażą zgodę;</a:t>
            </a:r>
          </a:p>
          <a:p>
            <a:pPr lvl="1"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agrażać ujawnieniem tajemnicy prawnie chronionej;</a:t>
            </a:r>
          </a:p>
          <a:p>
            <a:pPr lvl="1">
              <a:buFontTx/>
              <a:buChar char="-"/>
            </a:pPr>
            <a:r>
              <a:rPr lang="pl-PL" sz="1800" dirty="0"/>
              <a:t> </a:t>
            </a:r>
            <a:r>
              <a:rPr lang="pl-PL" sz="1800" dirty="0" smtClean="0"/>
              <a:t>uwłaczać godności osobistej uczestników;</a:t>
            </a:r>
          </a:p>
          <a:p>
            <a:pPr lvl="1"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agrażać mieniu w rozmiarach niewspółmiernych do znaczenia eksperymentu;</a:t>
            </a:r>
          </a:p>
          <a:p>
            <a:pPr lvl="1">
              <a:buFontTx/>
              <a:buChar char="-"/>
            </a:pPr>
            <a:r>
              <a:rPr lang="pl-PL" sz="1800" dirty="0"/>
              <a:t>ł</a:t>
            </a:r>
            <a:r>
              <a:rPr lang="pl-PL" sz="1800" dirty="0" smtClean="0"/>
              <a:t>ączyć się z przybraniem do czynności zwłok.</a:t>
            </a:r>
          </a:p>
          <a:p>
            <a:pPr marL="457200" lvl="1" indent="0">
              <a:buNone/>
            </a:pPr>
            <a:endParaRPr lang="pl-PL" sz="1800" dirty="0" smtClean="0"/>
          </a:p>
          <a:p>
            <a:pPr lvl="1"/>
            <a:r>
              <a:rPr lang="pl-PL" sz="1800" dirty="0"/>
              <a:t> </a:t>
            </a:r>
            <a:r>
              <a:rPr lang="pl-PL" sz="2000" b="1" dirty="0"/>
              <a:t>p</a:t>
            </a:r>
            <a:r>
              <a:rPr lang="pl-PL" sz="2000" b="1" dirty="0" smtClean="0"/>
              <a:t>rotokół z eksperymentu </a:t>
            </a:r>
            <a:r>
              <a:rPr lang="pl-PL" sz="2000" dirty="0"/>
              <a:t>§ 65. </a:t>
            </a:r>
            <a:r>
              <a:rPr lang="pl-PL" sz="2000" dirty="0" smtClean="0"/>
              <a:t>ust. 1 Wytycznych nr 3 KGP z dnia 30 sierpnia 2017 r. </a:t>
            </a:r>
            <a:endParaRPr lang="pl-P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06486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147591"/>
            <a:ext cx="8911687" cy="71529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Wizja lokalna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25014" y="862884"/>
            <a:ext cx="9379598" cy="56538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000" dirty="0" smtClean="0"/>
              <a:t>brak wyodrębnienia czynności w k.p.k.;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szczególny rodzaj oględzin miejsca zdarzenia;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możliwy udział </a:t>
            </a:r>
            <a:r>
              <a:rPr lang="pl-PL" sz="2000" b="1" dirty="0" smtClean="0"/>
              <a:t>podejrzanego</a:t>
            </a:r>
            <a:r>
              <a:rPr lang="pl-PL" sz="2000" dirty="0" smtClean="0"/>
              <a:t> lub </a:t>
            </a:r>
            <a:r>
              <a:rPr lang="pl-PL" sz="2000" b="1" dirty="0" smtClean="0"/>
              <a:t>świadka</a:t>
            </a:r>
            <a:r>
              <a:rPr lang="pl-PL" sz="2000" dirty="0" smtClean="0"/>
              <a:t>;</a:t>
            </a:r>
          </a:p>
          <a:p>
            <a:r>
              <a:rPr lang="pl-PL" sz="2000" b="1" dirty="0" smtClean="0"/>
              <a:t>Cele wizji lokalnej</a:t>
            </a:r>
            <a:r>
              <a:rPr lang="pl-PL" sz="2000" dirty="0" smtClean="0"/>
              <a:t>: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upewnienie </a:t>
            </a:r>
            <a:r>
              <a:rPr lang="pl-PL" sz="2000" dirty="0" smtClean="0"/>
              <a:t>się </a:t>
            </a:r>
            <a:r>
              <a:rPr lang="pl-PL" sz="2000" dirty="0"/>
              <a:t>czy obraz miejsca podany przez świadka/podejrzanego jest zgodny z </a:t>
            </a:r>
            <a:r>
              <a:rPr lang="pl-PL" sz="2000" dirty="0" smtClean="0"/>
              <a:t>rzeczywistością;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pogłębienie wiedzy o miejscu popełnienia </a:t>
            </a:r>
            <a:r>
              <a:rPr lang="pl-PL" sz="2000" dirty="0" smtClean="0"/>
              <a:t>przestępstwa;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konfrontacja wyobrażeń organu procesowego o miejscu przestępstwa, wytworzonego pod wpływem przeprowadzonych czynności, z jego rzeczywistym wyglądem. 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Udokumentowanie czynności w formie </a:t>
            </a:r>
            <a:r>
              <a:rPr lang="pl-PL" sz="2000" b="1" dirty="0" smtClean="0"/>
              <a:t>protokołu</a:t>
            </a:r>
            <a:r>
              <a:rPr lang="pl-PL" sz="2000" dirty="0" smtClean="0"/>
              <a:t>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84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1527" y="238817"/>
            <a:ext cx="10019763" cy="128089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Czynność procesowo-kryminalistyczna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22738" y="1223493"/>
            <a:ext cx="9881874" cy="5267459"/>
          </a:xfrm>
        </p:spPr>
        <p:txBody>
          <a:bodyPr>
            <a:normAutofit fontScale="85000" lnSpcReduction="20000"/>
          </a:bodyPr>
          <a:lstStyle/>
          <a:p>
            <a:r>
              <a:rPr lang="pl-PL" sz="2600" i="1" dirty="0" smtClean="0"/>
              <a:t>Charakter procesowy</a:t>
            </a:r>
          </a:p>
          <a:p>
            <a:pPr marL="0" indent="0">
              <a:buNone/>
            </a:pPr>
            <a:r>
              <a:rPr lang="pl-PL" sz="2600" dirty="0" smtClean="0"/>
              <a:t>Czynność przewidziana w kodeksie postępowania karnego.</a:t>
            </a:r>
          </a:p>
          <a:p>
            <a:pPr marL="0" indent="0">
              <a:buNone/>
            </a:pPr>
            <a:r>
              <a:rPr lang="pl-PL" sz="2600" b="1" dirty="0"/>
              <a:t>Art. 207. § 1</a:t>
            </a:r>
            <a:r>
              <a:rPr lang="pl-PL" sz="2600" b="1" i="1" dirty="0"/>
              <a:t> </a:t>
            </a:r>
            <a:r>
              <a:rPr lang="pl-PL" sz="2600" b="1" dirty="0"/>
              <a:t>k.p.k.</a:t>
            </a:r>
            <a:r>
              <a:rPr lang="pl-PL" sz="2600" i="1" dirty="0"/>
              <a:t> W razie potrzeby dokonuje się oględzin miejsca, osoby lub rzeczy</a:t>
            </a:r>
            <a:r>
              <a:rPr lang="pl-PL" sz="2600" i="1" dirty="0" smtClean="0"/>
              <a:t>.</a:t>
            </a:r>
          </a:p>
          <a:p>
            <a:pPr marL="0" indent="0">
              <a:buNone/>
            </a:pPr>
            <a:r>
              <a:rPr lang="pl-PL" sz="2600" b="1" dirty="0" smtClean="0"/>
              <a:t>Art. 209 </a:t>
            </a:r>
            <a:r>
              <a:rPr lang="pl-PL" sz="2600" b="1" dirty="0"/>
              <a:t>§ 1</a:t>
            </a:r>
            <a:r>
              <a:rPr lang="pl-PL" sz="2600" b="1" i="1" dirty="0"/>
              <a:t> </a:t>
            </a:r>
            <a:r>
              <a:rPr lang="pl-PL" sz="2600" b="1" dirty="0" smtClean="0"/>
              <a:t>k.p.k. </a:t>
            </a:r>
            <a:r>
              <a:rPr lang="pl-PL" sz="2600" dirty="0" smtClean="0"/>
              <a:t>oględziny zwłok</a:t>
            </a:r>
          </a:p>
          <a:p>
            <a:pPr marL="0" indent="0">
              <a:buNone/>
            </a:pPr>
            <a:r>
              <a:rPr lang="pl-PL" sz="2600" b="1" dirty="0" smtClean="0"/>
              <a:t>Art. 210 k.p.k. </a:t>
            </a:r>
            <a:r>
              <a:rPr lang="pl-PL" sz="2600" dirty="0" smtClean="0"/>
              <a:t>ekshumacja</a:t>
            </a:r>
          </a:p>
          <a:p>
            <a:pPr marL="0" indent="0">
              <a:buNone/>
            </a:pPr>
            <a:r>
              <a:rPr lang="pl-PL" sz="2600" b="1" dirty="0" smtClean="0"/>
              <a:t>Art. 211 k.p.k. </a:t>
            </a:r>
            <a:r>
              <a:rPr lang="pl-PL" sz="2600" dirty="0" smtClean="0"/>
              <a:t>eksperyment procesowy</a:t>
            </a:r>
          </a:p>
          <a:p>
            <a:pPr marL="0" indent="0">
              <a:buNone/>
            </a:pPr>
            <a:r>
              <a:rPr lang="pl-PL" sz="2600" b="1" dirty="0" smtClean="0"/>
              <a:t>Art. </a:t>
            </a:r>
            <a:r>
              <a:rPr lang="pl-PL" sz="2600" b="1" dirty="0"/>
              <a:t>308 § 1</a:t>
            </a:r>
            <a:r>
              <a:rPr lang="pl-PL" sz="2600" b="1" i="1" dirty="0"/>
              <a:t> </a:t>
            </a:r>
            <a:r>
              <a:rPr lang="pl-PL" sz="2600" b="1" dirty="0"/>
              <a:t>k.p.k. </a:t>
            </a:r>
            <a:r>
              <a:rPr lang="pl-PL" sz="2600" dirty="0" smtClean="0"/>
              <a:t>czynności niecierpiące zwłoki</a:t>
            </a:r>
          </a:p>
          <a:p>
            <a:pPr>
              <a:lnSpc>
                <a:spcPct val="170000"/>
              </a:lnSpc>
            </a:pPr>
            <a:r>
              <a:rPr lang="pl-PL" sz="2600" dirty="0" smtClean="0"/>
              <a:t>Wytyczne nr 3 KGP z dnia 30 sierpnia 2017 r. w sprawie wykonywania niektórych czynności dochodzeniowo-śledczych przez policjantów</a:t>
            </a:r>
          </a:p>
          <a:p>
            <a:r>
              <a:rPr lang="pl-PL" sz="2600" i="1" dirty="0" smtClean="0"/>
              <a:t>Kryminalistyczny aspekt</a:t>
            </a:r>
          </a:p>
          <a:p>
            <a:pPr marL="0" indent="0">
              <a:buNone/>
            </a:pPr>
            <a:r>
              <a:rPr lang="pl-PL" sz="2600" dirty="0" smtClean="0"/>
              <a:t>Taktyka i technika oględzin</a:t>
            </a:r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94374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Pojęcie oględzin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800" dirty="0" smtClean="0"/>
              <a:t>Oględziny </a:t>
            </a:r>
            <a:r>
              <a:rPr lang="pl-PL" sz="2800" dirty="0"/>
              <a:t>są sposobem uzyskiwania wiedzy o przestępstwie, a polegają na badaniu określonego fragmentu rzeczywistości- miejsca, osoby, rzeczy lub </a:t>
            </a:r>
            <a:r>
              <a:rPr lang="pl-PL" sz="2800" dirty="0" smtClean="0"/>
              <a:t>zwłok, a </a:t>
            </a:r>
            <a:r>
              <a:rPr lang="pl-PL" sz="2800" dirty="0"/>
              <a:t>następnie </a:t>
            </a:r>
            <a:r>
              <a:rPr lang="pl-PL" sz="2800" dirty="0" smtClean="0"/>
              <a:t>utrwaleniu </a:t>
            </a:r>
            <a:r>
              <a:rPr lang="pl-PL" sz="2800" dirty="0"/>
              <a:t>wyników oględzin (w postaci protokołu</a:t>
            </a:r>
            <a:r>
              <a:rPr lang="pl-PL" sz="2800" dirty="0" smtClean="0"/>
              <a:t>). </a:t>
            </a: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51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Cel oględzin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3693" y="1553592"/>
            <a:ext cx="9374343" cy="479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 smtClean="0"/>
              <a:t>7 złotych pytań: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Co się zdarzyło?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Gdzie?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Kiedy?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W jaki sposób?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Za pomocą czego?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Dlaczego?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Kto?</a:t>
            </a:r>
          </a:p>
          <a:p>
            <a:pPr lvl="3">
              <a:buFont typeface="+mj-lt"/>
              <a:buAutoNum type="arabicParenR"/>
            </a:pPr>
            <a:endParaRPr lang="pl-PL" sz="2000" dirty="0"/>
          </a:p>
          <a:p>
            <a:pPr marL="1371600" lvl="3" indent="0">
              <a:buNone/>
            </a:pPr>
            <a:r>
              <a:rPr lang="pl-PL" sz="2000" dirty="0" smtClean="0"/>
              <a:t>Wytyczne </a:t>
            </a:r>
            <a:r>
              <a:rPr lang="pl-PL" sz="2000" dirty="0" smtClean="0"/>
              <a:t>nr 3 KGP w sprawie wykonywania niektórych czynności dochodzeniowo śledczych przez policjantów</a:t>
            </a:r>
          </a:p>
          <a:p>
            <a:pPr lvl="3">
              <a:buFont typeface="+mj-lt"/>
              <a:buAutoNum type="arabicParenR"/>
            </a:pPr>
            <a:endParaRPr lang="pl-PL" sz="2400" dirty="0"/>
          </a:p>
          <a:p>
            <a:pPr lvl="3">
              <a:buFont typeface="+mj-lt"/>
              <a:buAutoNum type="arabicParenR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19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47741" y="257577"/>
            <a:ext cx="9456871" cy="1647423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/>
              <a:t>Podział oględzin</a:t>
            </a:r>
            <a:br>
              <a:rPr lang="pl-PL" sz="4000" b="1" dirty="0" smtClean="0"/>
            </a:br>
            <a:r>
              <a:rPr lang="pl-PL" sz="4000" b="1" dirty="0" smtClean="0"/>
              <a:t>-ze względu na miejsce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51527" y="2133599"/>
            <a:ext cx="9753085" cy="4511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/>
              <a:t>A) oględziny </a:t>
            </a:r>
            <a:r>
              <a:rPr lang="pl-PL" sz="2400" b="1" dirty="0" smtClean="0"/>
              <a:t>miejsca pierwotnego</a:t>
            </a:r>
            <a:r>
              <a:rPr lang="pl-PL" sz="2400" dirty="0" smtClean="0"/>
              <a:t>, np. miejsca zabójstwa i </a:t>
            </a:r>
            <a:r>
              <a:rPr lang="pl-PL" sz="2400" b="1" dirty="0" smtClean="0"/>
              <a:t>miejsca wtórnego</a:t>
            </a:r>
            <a:r>
              <a:rPr lang="pl-PL" sz="2400" dirty="0" smtClean="0"/>
              <a:t>, np. miejsce znalezienia zwłok, jeżeli nastąpiło ich przemieszczenie</a:t>
            </a:r>
          </a:p>
          <a:p>
            <a:pPr marL="0" indent="0">
              <a:buNone/>
            </a:pPr>
            <a:r>
              <a:rPr lang="pl-PL" sz="2400" dirty="0" smtClean="0"/>
              <a:t>B) oględziny </a:t>
            </a:r>
            <a:r>
              <a:rPr lang="pl-PL" sz="2400" b="1" dirty="0" smtClean="0"/>
              <a:t>makroskopowe</a:t>
            </a:r>
            <a:r>
              <a:rPr lang="pl-PL" sz="2400" dirty="0" smtClean="0"/>
              <a:t>, np. oględziny ciała ofiary i </a:t>
            </a:r>
            <a:r>
              <a:rPr lang="pl-PL" sz="2400" b="1" dirty="0" smtClean="0"/>
              <a:t>mikroskopowe</a:t>
            </a:r>
            <a:r>
              <a:rPr lang="pl-PL" sz="2400" dirty="0" smtClean="0"/>
              <a:t>, np. oględziny ziaren prochu wokół rany postrzałowej</a:t>
            </a:r>
          </a:p>
          <a:p>
            <a:pPr marL="0" indent="0">
              <a:buNone/>
            </a:pPr>
            <a:r>
              <a:rPr lang="pl-PL" sz="2400" dirty="0" smtClean="0"/>
              <a:t>C) Oględziny według </a:t>
            </a:r>
            <a:r>
              <a:rPr lang="pl-PL" sz="2400" b="1" dirty="0" smtClean="0"/>
              <a:t>rodzaju przestępstwa</a:t>
            </a:r>
            <a:r>
              <a:rPr lang="pl-PL" sz="2400" dirty="0" smtClean="0"/>
              <a:t>, np. oględziny miejsca zabójstwa, wypadku drogowego czy samobójstwa</a:t>
            </a:r>
          </a:p>
          <a:p>
            <a:pPr marL="0" indent="0">
              <a:buNone/>
            </a:pPr>
            <a:r>
              <a:rPr lang="pl-PL" sz="2400" dirty="0" smtClean="0"/>
              <a:t>D) Oględzin według </a:t>
            </a:r>
            <a:r>
              <a:rPr lang="pl-PL" sz="2400" b="1" dirty="0" smtClean="0"/>
              <a:t>fizycznego charakteru miejsca- </a:t>
            </a:r>
            <a:r>
              <a:rPr lang="pl-PL" sz="2400" dirty="0" smtClean="0"/>
              <a:t>przestrzeń otwarta, przestrzeń zamknięta, las, dach budynku, itd.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8165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77285" y="244699"/>
            <a:ext cx="10212946" cy="1660301"/>
          </a:xfrm>
        </p:spPr>
        <p:txBody>
          <a:bodyPr>
            <a:noAutofit/>
          </a:bodyPr>
          <a:lstStyle/>
          <a:p>
            <a:pPr algn="ctr"/>
            <a:r>
              <a:rPr lang="pl-PL" b="1" dirty="0"/>
              <a:t>Podział oględzin</a:t>
            </a:r>
            <a:br>
              <a:rPr lang="pl-PL" b="1" dirty="0"/>
            </a:br>
            <a:r>
              <a:rPr lang="pl-PL" b="1" dirty="0"/>
              <a:t>-ze względu na </a:t>
            </a:r>
            <a:r>
              <a:rPr lang="pl-PL" b="1" dirty="0" smtClean="0"/>
              <a:t>ich przedmiot (art. 207 k.p.k.)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02287" y="1785870"/>
            <a:ext cx="9105362" cy="473083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b="1" dirty="0" smtClean="0"/>
              <a:t>Oględziny: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Miejsca;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Osoby;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Rzeczy;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 smtClean="0"/>
              <a:t>art. 207 </a:t>
            </a:r>
            <a:r>
              <a:rPr lang="pl-PL" sz="2000" b="1" dirty="0"/>
              <a:t>§</a:t>
            </a:r>
            <a:r>
              <a:rPr lang="pl-PL" sz="2200" b="1" dirty="0" smtClean="0"/>
              <a:t> 1 k.p.k. </a:t>
            </a:r>
            <a:r>
              <a:rPr lang="pl-PL" sz="2200" i="1" dirty="0" smtClean="0"/>
              <a:t>W razie potrzeby dokonuje się oględzin </a:t>
            </a:r>
            <a:r>
              <a:rPr lang="pl-PL" sz="2200" i="1" u="sng" dirty="0" smtClean="0"/>
              <a:t>miejsca</a:t>
            </a:r>
            <a:r>
              <a:rPr lang="pl-PL" sz="2200" i="1" dirty="0" smtClean="0"/>
              <a:t>, </a:t>
            </a:r>
            <a:r>
              <a:rPr lang="pl-PL" sz="2200" i="1" u="sng" dirty="0" smtClean="0"/>
              <a:t>osoby</a:t>
            </a:r>
            <a:r>
              <a:rPr lang="pl-PL" sz="2200" i="1" dirty="0" smtClean="0"/>
              <a:t> lub </a:t>
            </a:r>
            <a:r>
              <a:rPr lang="pl-PL" sz="2200" i="1" u="sng" dirty="0" smtClean="0"/>
              <a:t>rzeczy</a:t>
            </a:r>
            <a:r>
              <a:rPr lang="pl-PL" sz="2200" i="1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Zwłok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 smtClean="0"/>
              <a:t>Art. 209 </a:t>
            </a:r>
            <a:r>
              <a:rPr lang="pl-PL" sz="2000" b="1" dirty="0"/>
              <a:t>§</a:t>
            </a:r>
            <a:r>
              <a:rPr lang="pl-PL" sz="2200" b="1" dirty="0" smtClean="0"/>
              <a:t> 1 k.p.k. </a:t>
            </a:r>
            <a:r>
              <a:rPr lang="pl-PL" sz="2400" dirty="0"/>
              <a:t>Jeżeli zachodzi podejrzenie przestępnego spowodowania śmierci, przeprowadza się </a:t>
            </a:r>
            <a:r>
              <a:rPr lang="pl-PL" sz="2400" u="sng" dirty="0"/>
              <a:t>oględziny i otwarcie zwłok</a:t>
            </a:r>
            <a:r>
              <a:rPr lang="pl-PL" sz="2400" dirty="0"/>
              <a:t>.</a:t>
            </a:r>
            <a:endParaRPr lang="pl-PL" sz="22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pl-PL" sz="2200" i="1" dirty="0" smtClean="0"/>
          </a:p>
          <a:p>
            <a:pPr lvl="1" algn="ctr">
              <a:lnSpc>
                <a:spcPct val="150000"/>
              </a:lnSpc>
            </a:pP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292417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6319" y="807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Zasady prowadzenia oględzin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763" y="1197735"/>
            <a:ext cx="10972800" cy="5370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 smtClean="0"/>
              <a:t>Bezpośredniości														pisemności</a:t>
            </a:r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																</a:t>
            </a: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Wszechstronności    obiektywizmu				indywidualności</a:t>
            </a:r>
          </a:p>
          <a:p>
            <a:pPr marL="0" indent="0">
              <a:buNone/>
            </a:pPr>
            <a:r>
              <a:rPr lang="pl-PL" sz="2400" b="1" dirty="0" smtClean="0"/>
              <a:t> i dokładności						planowości						  szybkości  </a:t>
            </a: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44956" y="1300766"/>
            <a:ext cx="2588407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2369713" y="1403797"/>
            <a:ext cx="2459864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4758743" y="1403797"/>
            <a:ext cx="843813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6362163" y="1319548"/>
            <a:ext cx="90152" cy="4314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7405352" y="1403797"/>
            <a:ext cx="515155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467859" y="1300766"/>
            <a:ext cx="1848118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7920507" y="1319548"/>
            <a:ext cx="2653048" cy="4115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41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Metody oględzin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04045" y="1648496"/>
            <a:ext cx="9289446" cy="44301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800" b="1" dirty="0"/>
              <a:t>o</a:t>
            </a:r>
            <a:r>
              <a:rPr lang="pl-PL" sz="2800" b="1" dirty="0" smtClean="0"/>
              <a:t>biektywna											subiektywna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41690" y="1803042"/>
            <a:ext cx="1893195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448541" y="1790163"/>
            <a:ext cx="1661374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5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Dokumentacja oględzin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1571222"/>
            <a:ext cx="10538697" cy="459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Obowiązek sporządzenia </a:t>
            </a:r>
            <a:r>
              <a:rPr lang="pl-PL" sz="2400" b="1" dirty="0" smtClean="0"/>
              <a:t>protokołu oględzin (art. 143 par. 1 pkt 3 k.p.k.)</a:t>
            </a:r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dirty="0" smtClean="0"/>
              <a:t>Konieczność sporządzenia protokołu oględzin </a:t>
            </a:r>
            <a:r>
              <a:rPr lang="pl-PL" sz="2400" b="1" dirty="0" smtClean="0"/>
              <a:t>w trakcie czynności!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 smtClean="0"/>
              <a:t>Protokół redagowany </a:t>
            </a:r>
            <a:r>
              <a:rPr lang="pl-PL" sz="2400" b="1" dirty="0" smtClean="0"/>
              <a:t>w czasie teraźniejszym</a:t>
            </a:r>
            <a:r>
              <a:rPr lang="pl-PL" sz="2400" dirty="0" smtClean="0"/>
              <a:t>, w formie </a:t>
            </a:r>
            <a:r>
              <a:rPr lang="pl-PL" sz="2400" b="1" dirty="0" smtClean="0"/>
              <a:t>bezosobowej</a:t>
            </a:r>
            <a:r>
              <a:rPr lang="pl-PL" sz="2400" dirty="0" smtClean="0"/>
              <a:t>, </a:t>
            </a:r>
            <a:r>
              <a:rPr lang="pl-PL" sz="2400" b="1" dirty="0" smtClean="0"/>
              <a:t>chronologicznie</a:t>
            </a:r>
            <a:r>
              <a:rPr lang="pl-PL" sz="2400" dirty="0" smtClean="0"/>
              <a:t> opisujący wszystkie działania podjęte przez członków grupy operacyjno-śledczej.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3627</TotalTime>
  <Words>526</Words>
  <Application>Microsoft Office PowerPoint</Application>
  <PresentationFormat>Niestandardowy</PresentationFormat>
  <Paragraphs>118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Smuga</vt:lpstr>
      <vt:lpstr>Oględziny jako czynność procesowo-kryminalistyczna</vt:lpstr>
      <vt:lpstr>Czynność procesowo-kryminalistyczna</vt:lpstr>
      <vt:lpstr>Pojęcie oględzin</vt:lpstr>
      <vt:lpstr>Cel oględzin</vt:lpstr>
      <vt:lpstr>Podział oględzin -ze względu na miejsce</vt:lpstr>
      <vt:lpstr>Podział oględzin -ze względu na ich przedmiot (art. 207 k.p.k.)</vt:lpstr>
      <vt:lpstr>Zasady prowadzenia oględzin</vt:lpstr>
      <vt:lpstr>Metody oględzin</vt:lpstr>
      <vt:lpstr>Dokumentacja oględzin</vt:lpstr>
      <vt:lpstr>Prezentacja programu PowerPoint</vt:lpstr>
      <vt:lpstr>Prezentacja programu PowerPoint</vt:lpstr>
      <vt:lpstr>Oględziny zwłok</vt:lpstr>
      <vt:lpstr>Oględziny osoby</vt:lpstr>
      <vt:lpstr>Oględziny rzeczy</vt:lpstr>
      <vt:lpstr>Eksperyment Procesowy</vt:lpstr>
      <vt:lpstr>Eksperyment Procesowy</vt:lpstr>
      <vt:lpstr>Wizja lokalna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Mencel Patrycja</cp:lastModifiedBy>
  <cp:revision>57</cp:revision>
  <cp:lastPrinted>2019-01-18T21:46:09Z</cp:lastPrinted>
  <dcterms:created xsi:type="dcterms:W3CDTF">2018-02-19T21:59:52Z</dcterms:created>
  <dcterms:modified xsi:type="dcterms:W3CDTF">2019-03-21T14:03:28Z</dcterms:modified>
</cp:coreProperties>
</file>