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15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17" name="Footer Placeholder 16"/>
          <p:cNvSpPr>
            <a:spLocks noGrp="1"/>
          </p:cNvSpPr>
          <p:nvPr>
            <p:ph type="ftr" sz="quarter" idx="11"/>
          </p:nvPr>
        </p:nvSpPr>
        <p:spPr/>
        <p:txBody>
          <a:bodyPr/>
          <a:lstStyle/>
          <a:p>
            <a:endParaRPr lang="pl-PL"/>
          </a:p>
        </p:txBody>
      </p:sp>
      <p:sp>
        <p:nvSpPr>
          <p:cNvPr id="29" name="Slide Number Placeholder 28"/>
          <p:cNvSpPr>
            <a:spLocks noGrp="1"/>
          </p:cNvSpPr>
          <p:nvPr>
            <p:ph type="sldNum" sz="quarter" idx="12"/>
          </p:nvPr>
        </p:nvSpPr>
        <p:spPr/>
        <p:txBody>
          <a:bodyPr/>
          <a:lstStyle/>
          <a:p>
            <a:fld id="{5351AA14-3101-4D2A-BF87-12EED98CD4A8}"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5351AA14-3101-4D2A-BF87-12EED98CD4A8}"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A8EEE69-AD49-42C0-9651-8ED7F1549299}" type="datetimeFigureOut">
              <a:rPr lang="pl-PL" smtClean="0"/>
              <a:pPr/>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51AA14-3101-4D2A-BF87-12EED98CD4A8}"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8EEE69-AD49-42C0-9651-8ED7F1549299}" type="datetimeFigureOut">
              <a:rPr lang="pl-PL" smtClean="0"/>
              <a:pPr/>
              <a:t>17.03.2020</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351AA14-3101-4D2A-BF87-12EED98CD4A8}"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24744"/>
            <a:ext cx="7772400" cy="1470025"/>
          </a:xfrm>
        </p:spPr>
        <p:txBody>
          <a:bodyPr>
            <a:normAutofit fontScale="90000"/>
          </a:bodyPr>
          <a:lstStyle/>
          <a:p>
            <a:r>
              <a:rPr lang="pl-PL" dirty="0"/>
              <a:t>Obowiązek ubezpieczenia społecznego</a:t>
            </a:r>
          </a:p>
        </p:txBody>
      </p:sp>
      <p:sp>
        <p:nvSpPr>
          <p:cNvPr id="3" name="Subtitle 2"/>
          <p:cNvSpPr>
            <a:spLocks noGrp="1"/>
          </p:cNvSpPr>
          <p:nvPr>
            <p:ph type="subTitle" idx="1"/>
          </p:nvPr>
        </p:nvSpPr>
        <p:spPr/>
        <p:txBody>
          <a:bodyPr/>
          <a:lstStyle/>
          <a:p>
            <a:pPr algn="l"/>
            <a:r>
              <a:rPr lang="pl-PL" dirty="0"/>
              <a:t>mgr Marta Wasil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2800" dirty="0">
                <a:effectLst/>
              </a:rPr>
              <a:t>Omówienie wybranych tytułów obowiązku ubezpieczenia emerytalnego i rentowego</a:t>
            </a:r>
          </a:p>
        </p:txBody>
      </p:sp>
      <p:sp>
        <p:nvSpPr>
          <p:cNvPr id="3" name="Content Placeholder 2"/>
          <p:cNvSpPr>
            <a:spLocks noGrp="1"/>
          </p:cNvSpPr>
          <p:nvPr>
            <p:ph idx="1"/>
          </p:nvPr>
        </p:nvSpPr>
        <p:spPr/>
        <p:txBody>
          <a:bodyPr>
            <a:normAutofit fontScale="92500" lnSpcReduction="20000"/>
          </a:bodyPr>
          <a:lstStyle/>
          <a:p>
            <a:pPr algn="just"/>
            <a:r>
              <a:rPr lang="pl-PL" dirty="0"/>
              <a:t>USUS powiązała obowiązek ubezpieczenia nie tylko z działalnością zapewniającą środki utrzymania, ale też z faktem otrzymywania tych środków, także z innych źródeł niż własna działalność.</a:t>
            </a:r>
          </a:p>
          <a:p>
            <a:pPr algn="just">
              <a:buNone/>
            </a:pPr>
            <a:endParaRPr lang="pl-PL" dirty="0"/>
          </a:p>
          <a:p>
            <a:pPr algn="just"/>
            <a:r>
              <a:rPr lang="pl-PL" dirty="0"/>
              <a:t>Katalog osób podlegająćych obowiązkowi ubezpieczenia emerytalnego i rentowego jest zawarty w art. 6 ust. 1-2a i art. 6a usus. Należy zwrócić uwagę na osoby sprawujące opiekę nad dzieckiem, które nie spełniają warunków, </a:t>
            </a:r>
            <a:br>
              <a:rPr lang="pl-PL" dirty="0"/>
            </a:br>
            <a:r>
              <a:rPr lang="pl-PL" dirty="0"/>
              <a:t>o których mowa w art. 6a, podlegają obowiązkowi tylko w zakresie ubezpieczenia emerytalnego (art. 6b usus).</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pl-PL" dirty="0">
                <a:effectLst/>
              </a:rPr>
              <a:t>Stosunek pracy</a:t>
            </a:r>
            <a:br>
              <a:rPr lang="pl-PL" dirty="0">
                <a:effectLst/>
              </a:rPr>
            </a:br>
            <a:endParaRPr lang="pl-PL" dirty="0">
              <a:effectLst/>
            </a:endParaRPr>
          </a:p>
        </p:txBody>
      </p:sp>
      <p:sp>
        <p:nvSpPr>
          <p:cNvPr id="3" name="Content Placeholder 2"/>
          <p:cNvSpPr>
            <a:spLocks noGrp="1"/>
          </p:cNvSpPr>
          <p:nvPr>
            <p:ph idx="1"/>
          </p:nvPr>
        </p:nvSpPr>
        <p:spPr>
          <a:xfrm>
            <a:off x="457200" y="836712"/>
            <a:ext cx="8229600" cy="6021288"/>
          </a:xfrm>
        </p:spPr>
        <p:txBody>
          <a:bodyPr>
            <a:normAutofit fontScale="77500" lnSpcReduction="20000"/>
          </a:bodyPr>
          <a:lstStyle/>
          <a:p>
            <a:pPr algn="just"/>
            <a:r>
              <a:rPr lang="pl-PL" dirty="0"/>
              <a:t>Zgodnie z art. 6 ust. 1 pkt. 1 usus obowiązkowi ubezpieczenia podlegają osoby, które są pracownikami, </a:t>
            </a:r>
            <a:br>
              <a:rPr lang="pl-PL" dirty="0"/>
            </a:br>
            <a:r>
              <a:rPr lang="pl-PL" dirty="0"/>
              <a:t>z wyjątkiem prokuratorów.</a:t>
            </a:r>
          </a:p>
          <a:p>
            <a:pPr algn="just">
              <a:buNone/>
            </a:pPr>
            <a:endParaRPr lang="pl-PL" dirty="0"/>
          </a:p>
          <a:p>
            <a:pPr algn="just"/>
            <a:r>
              <a:rPr lang="pl-PL" dirty="0"/>
              <a:t>Pracownikiem jest każdy, kto pozostaje w stosunku pracy, niezależnie od nazwy zawartej umowy. Stosunek ten powstaje na podstawie umowy o pracę, powołania, wyboru, mianowania lub spółdzielnczej umowy o pracę.</a:t>
            </a:r>
          </a:p>
          <a:p>
            <a:pPr algn="just">
              <a:buNone/>
            </a:pPr>
            <a:endParaRPr lang="pl-PL" dirty="0"/>
          </a:p>
          <a:p>
            <a:pPr algn="just"/>
            <a:r>
              <a:rPr lang="pl-PL" dirty="0"/>
              <a:t>Powstanie stosunku pracy powoduje jednoczesne powstanie stosunku ubezpieczenia społecznego. Oznacza to, że pracownik podlega ochrnie od godz. 00:00 dnia, w którym powstał stosunek pracy, niezależnie od faktu zgłoszenia go do ubezpieczenia lub zapłacenia składki albo stawienia się do pracy.</a:t>
            </a:r>
          </a:p>
          <a:p>
            <a:pPr algn="just">
              <a:buNone/>
            </a:pPr>
            <a:endParaRPr lang="pl-PL" dirty="0"/>
          </a:p>
          <a:p>
            <a:pPr algn="just"/>
            <a:r>
              <a:rPr lang="pl-PL" dirty="0"/>
              <a:t>W art. 22 par. 1 kp znajduje się definicja legalna stosunku pracy. Natomiast par. 2 i 3 tegoż zartykułu wskazuje, kto może być pracownikiem.</a:t>
            </a:r>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effectLst/>
              </a:rPr>
              <a:t>Stosunek pracy c.d.</a:t>
            </a:r>
            <a:endParaRPr lang="pl-PL" dirty="0"/>
          </a:p>
        </p:txBody>
      </p:sp>
      <p:sp>
        <p:nvSpPr>
          <p:cNvPr id="3" name="Content Placeholder 2"/>
          <p:cNvSpPr>
            <a:spLocks noGrp="1"/>
          </p:cNvSpPr>
          <p:nvPr>
            <p:ph idx="1"/>
          </p:nvPr>
        </p:nvSpPr>
        <p:spPr>
          <a:xfrm>
            <a:off x="457200" y="1340768"/>
            <a:ext cx="8229600" cy="5517232"/>
          </a:xfrm>
        </p:spPr>
        <p:txBody>
          <a:bodyPr>
            <a:normAutofit fontScale="77500" lnSpcReduction="20000"/>
          </a:bodyPr>
          <a:lstStyle/>
          <a:p>
            <a:pPr algn="just"/>
            <a:r>
              <a:rPr lang="pl-PL" dirty="0"/>
              <a:t>Z obowiązku ubezpieczenia emerytalnego i rentowego zostali wyłączeni pracownicy będący jednocześnie prokuratorami. Podmiotowego wyłączenia nie mają sędziowie. </a:t>
            </a:r>
          </a:p>
          <a:p>
            <a:pPr algn="just">
              <a:buNone/>
            </a:pPr>
            <a:endParaRPr lang="pl-PL" dirty="0"/>
          </a:p>
          <a:p>
            <a:pPr algn="just"/>
            <a:r>
              <a:rPr lang="pl-PL" dirty="0"/>
              <a:t>Należy pamiętać, że stosunek pracy jest tytułem bezwzględnym do obowiązku ubezpieczenia społecznego, co oznacza konieczność opłacania składki od wynagrodzenia z każdego stosunku pracy, niezależnie od podlegania ubezpieczeniu z innego tytułu (także bezwzględnego) i niezależnie od objęcia danej osoby innym systemem zabezpieczenia społecznego.</a:t>
            </a:r>
          </a:p>
          <a:p>
            <a:pPr algn="just">
              <a:buNone/>
            </a:pPr>
            <a:endParaRPr lang="pl-PL" dirty="0"/>
          </a:p>
          <a:p>
            <a:pPr algn="just"/>
            <a:r>
              <a:rPr lang="pl-PL" dirty="0"/>
              <a:t>Ponadto, małżonek osoby prowadzącej pozarolniczą działalność, a także wspólnicy spółek cywilnych nie mogą być ubezpieczeni jako pracownicy, nawet jeśli mają umowę o pracę!!!</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effectLst/>
              </a:rPr>
              <a:t>Osoba uznana za pracownika</a:t>
            </a:r>
            <a:br>
              <a:rPr lang="pl-PL" dirty="0"/>
            </a:br>
            <a:endParaRPr lang="pl-PL" dirty="0"/>
          </a:p>
        </p:txBody>
      </p:sp>
      <p:sp>
        <p:nvSpPr>
          <p:cNvPr id="3" name="Content Placeholder 2"/>
          <p:cNvSpPr>
            <a:spLocks noGrp="1"/>
          </p:cNvSpPr>
          <p:nvPr>
            <p:ph idx="1"/>
          </p:nvPr>
        </p:nvSpPr>
        <p:spPr>
          <a:xfrm>
            <a:off x="457200" y="1052736"/>
            <a:ext cx="8229600" cy="5544616"/>
          </a:xfrm>
        </p:spPr>
        <p:txBody>
          <a:bodyPr>
            <a:normAutofit fontScale="85000" lnSpcReduction="20000"/>
          </a:bodyPr>
          <a:lstStyle/>
          <a:p>
            <a:pPr algn="just"/>
            <a:r>
              <a:rPr lang="pl-PL" dirty="0"/>
              <a:t>Obowiązek ubezpieczenia społecznego na zasadach, jakim podlega pracownik obejmuje często osoby, które nie są pracownikami w rozumieniu Kodeksu pracy. Przeniesienie zasad ubezpieczenia społecznego pracownikw na inne osoby dokonuje się przy pomocy konstrukcji uznania za pracownika.</a:t>
            </a:r>
          </a:p>
          <a:p>
            <a:pPr algn="just">
              <a:buNone/>
            </a:pPr>
            <a:endParaRPr lang="pl-PL" dirty="0"/>
          </a:p>
          <a:p>
            <a:pPr algn="just"/>
            <a:r>
              <a:rPr lang="pl-PL" dirty="0"/>
              <a:t>Za pracownika w rozumieniu ustawy uważa się także osobę wykonującą pracę na podstawie umowy agencyjnej, umowy zlecenia lub innej umowy </a:t>
            </a:r>
            <a:br>
              <a:rPr lang="pl-PL" dirty="0"/>
            </a:br>
            <a:r>
              <a:rPr lang="pl-PL" dirty="0"/>
              <a:t>o świadczenie usług, do której zgodnie z kodeksem cywilnym stosuje się przepisy dotyczące zlecenia albo umowy  o dzieło, jeżeli umowę taką zawarła </a:t>
            </a:r>
            <a:br>
              <a:rPr lang="pl-PL" dirty="0"/>
            </a:br>
            <a:r>
              <a:rPr lang="pl-PL" dirty="0"/>
              <a:t>z pracodawcą, z którym pozostaje w stosunku pracy, lub jeżeli w ramach takiej umowy wykonuje pracę na rzecz pracodawcy, z którym pozostaje w stosunku pracy.</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pl-PL" dirty="0"/>
              <a:t>Osoba uznana za pracownika</a:t>
            </a:r>
            <a:r>
              <a:rPr lang="pl-PL" dirty="0">
                <a:effectLst/>
              </a:rPr>
              <a:t> c.d.</a:t>
            </a:r>
            <a:endParaRPr lang="pl-PL" dirty="0"/>
          </a:p>
        </p:txBody>
      </p:sp>
      <p:sp>
        <p:nvSpPr>
          <p:cNvPr id="3" name="Content Placeholder 2"/>
          <p:cNvSpPr>
            <a:spLocks noGrp="1"/>
          </p:cNvSpPr>
          <p:nvPr>
            <p:ph idx="1"/>
          </p:nvPr>
        </p:nvSpPr>
        <p:spPr>
          <a:xfrm>
            <a:off x="467544" y="1124744"/>
            <a:ext cx="8229600" cy="5400600"/>
          </a:xfrm>
        </p:spPr>
        <p:txBody>
          <a:bodyPr>
            <a:normAutofit fontScale="25000" lnSpcReduction="20000"/>
          </a:bodyPr>
          <a:lstStyle/>
          <a:p>
            <a:pPr algn="just"/>
            <a:r>
              <a:rPr lang="pl-PL" sz="8000" dirty="0"/>
              <a:t>Przesłanką uznania za pracownika jest praca „na rzecz pracodawcy”. Działanie na „cudzą rzecz” to określenie prawnicze, które oznacza, że w wyniku zawartej umowy jeden podmiot działa na rzecz drugiego podmiotu, czyli przysparza mu określonych korzyści.</a:t>
            </a:r>
          </a:p>
          <a:p>
            <a:pPr algn="just">
              <a:buNone/>
            </a:pPr>
            <a:endParaRPr lang="pl-PL" sz="8000" dirty="0"/>
          </a:p>
          <a:p>
            <a:pPr algn="just"/>
            <a:r>
              <a:rPr lang="pl-PL" sz="8000" dirty="0"/>
              <a:t>Działanie na cudzą rzec musi wynikać zawsze z zawartej umowy o pracę albo umowy zlecenia. W sensie prawnym nie można działać na rzecz osoby, z którą nie została zawarta jedna z tych umów. Działa się na rzecz drugiej strony umowy, tj. pracodawcy lub zleceniodawcy. Nie można więc, mając zawartą umowę zlecenia z jednym podmiotem, działać w wyniku tej umowy na rzcz innego podmiotu. </a:t>
            </a:r>
          </a:p>
          <a:p>
            <a:pPr algn="just">
              <a:buNone/>
            </a:pPr>
            <a:endParaRPr lang="pl-PL" sz="8000" dirty="0"/>
          </a:p>
          <a:p>
            <a:pPr algn="just"/>
            <a:r>
              <a:rPr lang="pl-PL" sz="8000" dirty="0"/>
              <a:t>Określenie „jeżeli w ramach takiej umowy wykonuje pracę na rzecz pracodawcy, z którym pozostaje w stosunku pracy” to zwrot ustawowy mający specyficzne znaczenie. Nie odwołuje się on do stanów prawnych, ale opisuje sytuację faktyczną, w której należy zastosować konstrukcję uznania za pracownika. Jest nią istnienie trójkata umów, tj. Umowy o pracę, umowy zlecenia między pracownikiem a osobą trzecia i umowy o podwykonawstwo między pracodawcą i zleceniodawcą.</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pl-PL" dirty="0"/>
              <a:t>Osoba uznana za pracownika</a:t>
            </a:r>
            <a:r>
              <a:rPr lang="pl-PL" dirty="0">
                <a:effectLst/>
              </a:rPr>
              <a:t> c.d.</a:t>
            </a:r>
            <a:endParaRPr lang="pl-PL" dirty="0"/>
          </a:p>
        </p:txBody>
      </p:sp>
      <p:sp>
        <p:nvSpPr>
          <p:cNvPr id="3" name="Content Placeholder 2"/>
          <p:cNvSpPr>
            <a:spLocks noGrp="1"/>
          </p:cNvSpPr>
          <p:nvPr>
            <p:ph idx="1"/>
          </p:nvPr>
        </p:nvSpPr>
        <p:spPr>
          <a:xfrm>
            <a:off x="457200" y="1196752"/>
            <a:ext cx="8229600" cy="5661248"/>
          </a:xfrm>
        </p:spPr>
        <p:txBody>
          <a:bodyPr>
            <a:normAutofit fontScale="70000" lnSpcReduction="20000"/>
          </a:bodyPr>
          <a:lstStyle/>
          <a:p>
            <a:pPr algn="just"/>
            <a:r>
              <a:rPr lang="pl-PL" dirty="0"/>
              <a:t>Na podstawie art. 8 ust. 2A nie powstaje więc problem, czyim pracownikiem jest osoba uznana za pracownika, bo konstrukcja ta służy wyłącznie odwołaniu zwolnienia zleceniodawcy </a:t>
            </a:r>
            <a:br>
              <a:rPr lang="pl-PL" dirty="0"/>
            </a:br>
            <a:r>
              <a:rPr lang="pl-PL" dirty="0"/>
              <a:t>z obowiązku odpowrowadzania skłaki od umowy zlecenia zawartej „obok” umowy o pracę.</a:t>
            </a:r>
          </a:p>
          <a:p>
            <a:pPr algn="just">
              <a:buNone/>
            </a:pPr>
            <a:endParaRPr lang="pl-PL" dirty="0"/>
          </a:p>
          <a:p>
            <a:pPr algn="just"/>
            <a:r>
              <a:rPr lang="pl-PL" dirty="0"/>
              <a:t>Art. 8 ust. 2A usus ustala warunki do odstąpienia od zasady, zgodnie z którą przy zbiegu umowy o pracę i umowy zlecenia ta ostatnia zwolniona jest z obowiązku ubezpieczenia emerytalnego </a:t>
            </a:r>
            <a:br>
              <a:rPr lang="pl-PL" dirty="0"/>
            </a:br>
            <a:r>
              <a:rPr lang="pl-PL" dirty="0"/>
              <a:t>i rentowego. Warunkami tymi są:</a:t>
            </a:r>
          </a:p>
          <a:p>
            <a:pPr marL="651510" indent="-514350" algn="just">
              <a:buFont typeface="+mj-lt"/>
              <a:buAutoNum type="arabicPeriod"/>
            </a:pPr>
            <a:r>
              <a:rPr lang="pl-PL" dirty="0"/>
              <a:t>zawarcie umowy zlecenia/dzieło przez podmioty pozostające </a:t>
            </a:r>
            <a:br>
              <a:rPr lang="pl-PL" dirty="0"/>
            </a:br>
            <a:r>
              <a:rPr lang="pl-PL" dirty="0"/>
              <a:t>w stosunku pracy,albo</a:t>
            </a:r>
          </a:p>
          <a:p>
            <a:pPr marL="651510" indent="-514350" algn="just">
              <a:buFont typeface="+mj-lt"/>
              <a:buAutoNum type="arabicPeriod"/>
            </a:pPr>
            <a:r>
              <a:rPr lang="pl-PL" dirty="0"/>
              <a:t>zawarcie przez pracownika dodatkowo umowy zlecenia/o dzieł z osobą trzecią,</a:t>
            </a:r>
          </a:p>
          <a:p>
            <a:pPr marL="651510" indent="-514350" algn="just">
              <a:buFont typeface="+mj-lt"/>
              <a:buAutoNum type="arabicPeriod"/>
            </a:pPr>
            <a:r>
              <a:rPr lang="pl-PL" dirty="0"/>
              <a:t>powiązanie pracodawcy i zleceniodawcy.</a:t>
            </a:r>
          </a:p>
          <a:p>
            <a:pPr algn="just">
              <a:buNone/>
            </a:pPr>
            <a:endParaRPr lang="pl-PL" dirty="0"/>
          </a:p>
          <a:p>
            <a:pPr algn="just"/>
            <a:r>
              <a:rPr lang="pl-PL" dirty="0"/>
              <a:t>Ustawodawca w takim przypadku wiąże skutki zawarcia takiej umowy zlecenia/o dzieło, takie jak przy umowie o pracę. </a:t>
            </a:r>
            <a:br>
              <a:rPr lang="pl-PL" dirty="0"/>
            </a:br>
            <a:r>
              <a:rPr lang="pl-PL" dirty="0"/>
              <a:t>W efekcie powstaje obowiązek zgłoszenia takiej osoby do wszystkich ubezpieczeń, tak jak pracownika.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Wykonywanie pracy nakładczej</a:t>
            </a:r>
            <a:br>
              <a:rPr lang="pl-PL" dirty="0"/>
            </a:br>
            <a:endParaRPr lang="pl-PL" dirty="0"/>
          </a:p>
        </p:txBody>
      </p:sp>
      <p:sp>
        <p:nvSpPr>
          <p:cNvPr id="3" name="Content Placeholder 2"/>
          <p:cNvSpPr>
            <a:spLocks noGrp="1"/>
          </p:cNvSpPr>
          <p:nvPr>
            <p:ph idx="1"/>
          </p:nvPr>
        </p:nvSpPr>
        <p:spPr>
          <a:xfrm>
            <a:off x="457200" y="908720"/>
            <a:ext cx="8229600" cy="5949280"/>
          </a:xfrm>
        </p:spPr>
        <p:txBody>
          <a:bodyPr>
            <a:normAutofit fontScale="70000" lnSpcReduction="20000"/>
          </a:bodyPr>
          <a:lstStyle/>
          <a:p>
            <a:pPr algn="just"/>
            <a:r>
              <a:rPr lang="pl-PL" dirty="0"/>
              <a:t>Umowa o pracę nakładczą jest rodzajem umowy cywilnoprawnej. Stosuje się do tej umowy przepisy o zleceniu. Umowa o pracę nakładczą polega na wykonywaniu pracy na rzecz i ryzyko nakładcy za pomocą materiałów i środków przez niego dostarczonych i według jego wskazań, za wynagrodzeniem zależnym od ilości i jakości pracy.</a:t>
            </a:r>
          </a:p>
          <a:p>
            <a:pPr algn="just">
              <a:buNone/>
            </a:pPr>
            <a:endParaRPr lang="pl-PL" dirty="0"/>
          </a:p>
          <a:p>
            <a:pPr algn="just"/>
            <a:r>
              <a:rPr lang="pl-PL" dirty="0"/>
              <a:t>Obowiązkowi ubezpieczenia społecznego podlega każda osoba, która taką umowę zawarła, niezależnie od wysokości ustalonego wynagrodzenia. Jeżeli osoba wykonująca pracę nakładczą uzyskuje wynagrodzenia za tę racę wysokości 50% wynagrodzenia, to nabywa uprawnienia prawcownicze na podstawie rozporządzenia RM z dnia 31.12.1975 r. W sprawie uprawnień pracowniczych osób wykonujących pracę nakladczą. Te 50% wynagrodzenia nie jest jednak warunkiem objęcia obowiązkiem ubezpieczenia społecznego na podstawie art. 6 ust. 1 pkt 2 usus.</a:t>
            </a:r>
          </a:p>
          <a:p>
            <a:pPr algn="just">
              <a:buNone/>
            </a:pPr>
            <a:endParaRPr lang="pl-PL" dirty="0"/>
          </a:p>
          <a:p>
            <a:pPr algn="just"/>
            <a:r>
              <a:rPr lang="pl-PL" dirty="0"/>
              <a:t>Obowiązek ubezpieczenia z tytułu umowy o pracę nakładczą obejmuje tylko ubezpieczenie emerytalne i rentowe. Ubezpieczenie choroboe jest możliwe na wniosek zainteresowanego. Osoba wykonujaca prace nakładczą nie podlega obowiązkowi ubezpieczenia wypadkowego.</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sz="3100" dirty="0">
                <a:effectLst/>
              </a:rPr>
              <a:t>Członkostwo w rolniczej spółdzielni produkcyjnej i spółdzielni kółek rolniczych</a:t>
            </a:r>
            <a:br>
              <a:rPr lang="pl-PL" dirty="0"/>
            </a:br>
            <a:endParaRPr lang="pl-PL" dirty="0"/>
          </a:p>
        </p:txBody>
      </p:sp>
      <p:sp>
        <p:nvSpPr>
          <p:cNvPr id="3" name="Content Placeholder 2"/>
          <p:cNvSpPr>
            <a:spLocks noGrp="1"/>
          </p:cNvSpPr>
          <p:nvPr>
            <p:ph idx="1"/>
          </p:nvPr>
        </p:nvSpPr>
        <p:spPr>
          <a:xfrm>
            <a:off x="457200" y="1124744"/>
            <a:ext cx="8229600" cy="5733256"/>
          </a:xfrm>
        </p:spPr>
        <p:txBody>
          <a:bodyPr>
            <a:normAutofit fontScale="77500" lnSpcReduction="20000"/>
          </a:bodyPr>
          <a:lstStyle/>
          <a:p>
            <a:pPr algn="just"/>
            <a:r>
              <a:rPr lang="pl-PL" dirty="0"/>
              <a:t>Obowiązek ubezpieczenia z tego tytułu obejmuje:</a:t>
            </a:r>
          </a:p>
          <a:p>
            <a:pPr algn="just">
              <a:buFont typeface="Wingdings" pitchFamily="2" charset="2"/>
              <a:buChar char="Ø"/>
            </a:pPr>
            <a:r>
              <a:rPr lang="pl-PL" dirty="0"/>
              <a:t>członków rolniczej spółdzielni produkcyjnej, </a:t>
            </a:r>
          </a:p>
          <a:p>
            <a:pPr algn="just">
              <a:buFont typeface="Wingdings" pitchFamily="2" charset="2"/>
              <a:buChar char="Ø"/>
            </a:pPr>
            <a:r>
              <a:rPr lang="pl-PL" dirty="0"/>
              <a:t>członków innej spółdzielni zajmującej się produkcją rolną,</a:t>
            </a:r>
          </a:p>
          <a:p>
            <a:pPr algn="just">
              <a:buFont typeface="Wingdings" pitchFamily="2" charset="2"/>
              <a:buChar char="Ø"/>
            </a:pPr>
            <a:r>
              <a:rPr lang="pl-PL" dirty="0"/>
              <a:t>członków spółdzielni kółek rolniczych, którzy wykonują pracę na rzcz spółdzielni na innej podstawie niż stosunek pracy lub wytwarzają na jej rzecz produkty rolne </a:t>
            </a:r>
            <a:br>
              <a:rPr lang="pl-PL" dirty="0"/>
            </a:br>
            <a:r>
              <a:rPr lang="pl-PL" dirty="0"/>
              <a:t>w prowadzonym przez siebie gospodarstwie.</a:t>
            </a:r>
          </a:p>
          <a:p>
            <a:pPr algn="just">
              <a:buNone/>
            </a:pPr>
            <a:endParaRPr lang="pl-PL" dirty="0"/>
          </a:p>
          <a:p>
            <a:pPr algn="just"/>
            <a:r>
              <a:rPr lang="pl-PL" dirty="0"/>
              <a:t>Na równi z członkami spółdzielni produkcyjnej traktuje się osoy, które wykonuja pracę w spółdzielni produkcyjnej lub w gospodarstwie rolnym spółdzielni na innej podstawie niż stosunek pracy, niebędące jej członkami i wynagradzane według zasad obowiązujących członków spółdzielni, w tym kandydatów na członka spółdzielni.</a:t>
            </a:r>
          </a:p>
          <a:p>
            <a:pPr algn="just">
              <a:buNone/>
            </a:pPr>
            <a:endParaRPr lang="pl-PL" dirty="0"/>
          </a:p>
          <a:p>
            <a:pPr algn="just"/>
            <a:r>
              <a:rPr lang="pl-PL" dirty="0"/>
              <a:t>Ten tytuł prawny jest objęty bezwzględnym obowiązkiem ubezpieczenia, co oznacza, że w zbiegu z innym tytułem zawsze podlega obowiązkowi ubezpieczenia emerytalnego </a:t>
            </a:r>
            <a:br>
              <a:rPr lang="pl-PL" dirty="0"/>
            </a:br>
            <a:r>
              <a:rPr lang="pl-PL" dirty="0"/>
              <a:t>i rentowego.</a:t>
            </a:r>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778098"/>
          </a:xfrm>
        </p:spPr>
        <p:txBody>
          <a:bodyPr>
            <a:normAutofit fontScale="90000"/>
          </a:bodyPr>
          <a:lstStyle/>
          <a:p>
            <a:r>
              <a:rPr lang="pl-PL" sz="3600" dirty="0">
                <a:effectLst/>
              </a:rPr>
              <a:t>Wykonywanie umowy agencyjnej lub umowy zlecenia</a:t>
            </a:r>
            <a:br>
              <a:rPr lang="pl-PL" dirty="0"/>
            </a:br>
            <a:endParaRPr lang="pl-PL" dirty="0"/>
          </a:p>
        </p:txBody>
      </p:sp>
      <p:sp>
        <p:nvSpPr>
          <p:cNvPr id="3" name="Content Placeholder 2"/>
          <p:cNvSpPr>
            <a:spLocks noGrp="1"/>
          </p:cNvSpPr>
          <p:nvPr>
            <p:ph idx="1"/>
          </p:nvPr>
        </p:nvSpPr>
        <p:spPr>
          <a:xfrm>
            <a:off x="457200" y="1196752"/>
            <a:ext cx="8229600" cy="5472608"/>
          </a:xfrm>
        </p:spPr>
        <p:txBody>
          <a:bodyPr>
            <a:normAutofit fontScale="70000" lnSpcReduction="20000"/>
          </a:bodyPr>
          <a:lstStyle/>
          <a:p>
            <a:pPr algn="just"/>
            <a:r>
              <a:rPr lang="pl-PL" sz="3000" dirty="0"/>
              <a:t>Obowiązek ubezpieczenia obejmuje osoby wykonujące pracę na podstawie umowy agencyjnej lub umowy zlecenia albo innej umowy o świadczenie usług, do której stosuje się przepisy KC dotyczące zlecenia.</a:t>
            </a:r>
          </a:p>
          <a:p>
            <a:pPr algn="just">
              <a:buNone/>
            </a:pPr>
            <a:endParaRPr lang="pl-PL" sz="3000" dirty="0"/>
          </a:p>
          <a:p>
            <a:pPr algn="just"/>
            <a:r>
              <a:rPr lang="pl-PL" sz="3000" dirty="0"/>
              <a:t>Obowiązek ubezpieczenia obejmuje w tym wypadku ubezpieczenie emerytalne i rentowe oraz ubezpieczenie wypadkowe. Ubezpieczenie chorobowe z tych umów jest dobrowolne.</a:t>
            </a:r>
          </a:p>
          <a:p>
            <a:pPr algn="just">
              <a:buNone/>
            </a:pPr>
            <a:endParaRPr lang="pl-PL" sz="3000" dirty="0"/>
          </a:p>
          <a:p>
            <a:pPr algn="just"/>
            <a:r>
              <a:rPr lang="pl-PL" sz="3000" dirty="0"/>
              <a:t>Omawiane umowy są zwalniane z obowiązku ubezpieczenia emerytalnego i rentowego, jeżeli występują obok tzw. Tytułu bezwzględnego, z którego podstawa wymiaru składki nie jest niższa od kwoty minimalnego wynagrodzenia za pracę. </a:t>
            </a:r>
          </a:p>
          <a:p>
            <a:pPr algn="just">
              <a:buNone/>
            </a:pPr>
            <a:endParaRPr lang="pl-PL" sz="3000" dirty="0"/>
          </a:p>
          <a:p>
            <a:pPr algn="just"/>
            <a:r>
              <a:rPr lang="pl-PL" sz="3000" dirty="0"/>
              <a:t>W razie zbiegu z innymi tytułami niż bezwzgledne </a:t>
            </a:r>
            <a:br>
              <a:rPr lang="pl-PL" sz="3000" dirty="0"/>
            </a:br>
            <a:r>
              <a:rPr lang="pl-PL" sz="3000" dirty="0"/>
              <a:t>o obowiązku ubezpieczenia decydują reguły dotyczące zbiegu tytułów okreslone w art. 9 usus.</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143000"/>
          </a:xfrm>
        </p:spPr>
        <p:txBody>
          <a:bodyPr>
            <a:normAutofit/>
          </a:bodyPr>
          <a:lstStyle/>
          <a:p>
            <a:r>
              <a:rPr lang="pl-PL" sz="3200" dirty="0">
                <a:effectLst/>
              </a:rPr>
              <a:t>Wykonywanie umowy agencyjnej lub umowy zlecenia c.d.</a:t>
            </a:r>
            <a:endParaRPr lang="pl-PL" sz="3200" dirty="0"/>
          </a:p>
        </p:txBody>
      </p:sp>
      <p:sp>
        <p:nvSpPr>
          <p:cNvPr id="3" name="Content Placeholder 2"/>
          <p:cNvSpPr>
            <a:spLocks noGrp="1"/>
          </p:cNvSpPr>
          <p:nvPr>
            <p:ph idx="1"/>
          </p:nvPr>
        </p:nvSpPr>
        <p:spPr>
          <a:xfrm>
            <a:off x="457200" y="1340768"/>
            <a:ext cx="8229600" cy="5328592"/>
          </a:xfrm>
        </p:spPr>
        <p:txBody>
          <a:bodyPr>
            <a:normAutofit fontScale="77500" lnSpcReduction="20000"/>
          </a:bodyPr>
          <a:lstStyle/>
          <a:p>
            <a:pPr algn="just"/>
            <a:r>
              <a:rPr lang="pl-PL" dirty="0"/>
              <a:t>Niezależnie od zwolnienia z obowiązku ubezpieczenia emerytalnego i rentowego umowy zlecenia zbiegającej się </a:t>
            </a:r>
            <a:br>
              <a:rPr lang="pl-PL" dirty="0"/>
            </a:br>
            <a:r>
              <a:rPr lang="pl-PL" dirty="0"/>
              <a:t>z innym tytułem ustawodawca wyłączył z obowiązku ubezpieczenia emerytalnego i rentowego umowy zlecenia wykonywanie przez studentów i uczniów szkół ponapodstawowych. Student i uczeń wyłączny z obowiązku ubezpieczenia emerytalnego i rentowego z tytułu wykonywania umowy zlecenia może wejść do tego ubezpieczenia dobrowolnie na podstawie art. 7 usus. Wobec połączenia ubezpieczenia wypadkowego z obowiązkiem ubezpieczenia emerytalnego i rentowego student i uczeń nie mają ubezpieczenia wypadkowego. </a:t>
            </a:r>
          </a:p>
          <a:p>
            <a:pPr algn="just">
              <a:buNone/>
            </a:pPr>
            <a:endParaRPr lang="pl-PL" dirty="0"/>
          </a:p>
          <a:p>
            <a:pPr algn="just"/>
            <a:r>
              <a:rPr lang="pl-PL" dirty="0"/>
              <a:t>Wykonywanie umowy zlecenie może oznaczać obowiązek ubezpieczenia zleceniobiorcy, taki jak pracownika, jeżeli umowa zlecenia została zawarta z własnym pracodawcą albo z innym podmiotem, i jeśli w wyniku tej umowy wykonywania jest praca na rzecz pracodawcy.</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r>
              <a:rPr lang="pl-PL" sz="3200" dirty="0"/>
              <a:t>Przymus ubezpieczenia</a:t>
            </a:r>
          </a:p>
        </p:txBody>
      </p:sp>
      <p:sp>
        <p:nvSpPr>
          <p:cNvPr id="3" name="Content Placeholder 2"/>
          <p:cNvSpPr>
            <a:spLocks noGrp="1"/>
          </p:cNvSpPr>
          <p:nvPr>
            <p:ph idx="1"/>
          </p:nvPr>
        </p:nvSpPr>
        <p:spPr>
          <a:xfrm>
            <a:off x="395536" y="764704"/>
            <a:ext cx="8229600" cy="5661248"/>
          </a:xfrm>
        </p:spPr>
        <p:txBody>
          <a:bodyPr>
            <a:noAutofit/>
          </a:bodyPr>
          <a:lstStyle/>
          <a:p>
            <a:pPr algn="just"/>
            <a:r>
              <a:rPr lang="pl-PL" sz="2000" dirty="0"/>
              <a:t>W Polsce przymusowe ubezpieczenie społeczne ma swoje źródło w art. 67 KRP. Adresatem tego artykułu jest państwo, ponieważ to na nim właśnie spoczywa obowiązek urzeczywistnienia tego prawa.</a:t>
            </a:r>
          </a:p>
          <a:p>
            <a:pPr algn="just"/>
            <a:r>
              <a:rPr lang="pl-PL" sz="2000" dirty="0"/>
              <a:t>Przymus uczestnicwa w systemie ubezpieczeń społecznych to coś więcej niż obowiązek ubzpieczenia się znany prawu gospodarczemu. Obowiązek ubezpieczenia się należy rozumieć jako konieczność skutecznego zawarcia umowy ubezpieczenia przez wskazaną osobę. Niezbędna dla transferu ryzyka na ubezpieczyciela jest też zapłacenie składki. </a:t>
            </a:r>
          </a:p>
          <a:p>
            <a:pPr algn="just"/>
            <a:r>
              <a:rPr lang="pl-PL" sz="2000" dirty="0"/>
              <a:t>Przymus ubezpieczenia społecznego różni się od obowiązku ubezpieczenia społecznego momentem przejęcia odpowiedzialności przez ubezpieczyciela. Przy obowiązku ubezpieczenia się niewykonanie tego obowiązku będzie oznaczać brak ochrony. </a:t>
            </a:r>
          </a:p>
          <a:p>
            <a:pPr algn="just"/>
            <a:r>
              <a:rPr lang="pl-PL" sz="2000" dirty="0"/>
              <a:t>W ubezpieczeniu społecznym natomiast przejęcie ryzyka realizuje się z mocy ustawy poprzez wskazanie przez nią kręgu osób objętych przymusem ubzpieczenia społecznego.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pl-PL" sz="3100" dirty="0">
                <a:effectLst/>
              </a:rPr>
              <a:t>Prowadzenie pozarolniczej działalności </a:t>
            </a:r>
            <a:br>
              <a:rPr lang="pl-PL" dirty="0"/>
            </a:br>
            <a:endParaRPr lang="pl-PL" dirty="0"/>
          </a:p>
        </p:txBody>
      </p:sp>
      <p:sp>
        <p:nvSpPr>
          <p:cNvPr id="3" name="Content Placeholder 2"/>
          <p:cNvSpPr>
            <a:spLocks noGrp="1"/>
          </p:cNvSpPr>
          <p:nvPr>
            <p:ph idx="1"/>
          </p:nvPr>
        </p:nvSpPr>
        <p:spPr>
          <a:xfrm>
            <a:off x="467544" y="692696"/>
            <a:ext cx="8229600" cy="5976664"/>
          </a:xfrm>
        </p:spPr>
        <p:txBody>
          <a:bodyPr>
            <a:normAutofit fontScale="25000" lnSpcReduction="20000"/>
          </a:bodyPr>
          <a:lstStyle/>
          <a:p>
            <a:pPr algn="just"/>
            <a:r>
              <a:rPr lang="pl-PL" sz="7200" dirty="0"/>
              <a:t>Posiadanie tytułu „prowadzenie pozarolniczej działalności” oznacza obowiązek ubezpieczenia emerytalnego, rentowego i wypadkowego. </a:t>
            </a:r>
            <a:br>
              <a:rPr lang="pl-PL" sz="7200" dirty="0"/>
            </a:br>
            <a:r>
              <a:rPr lang="pl-PL" sz="7200" dirty="0"/>
              <a:t>Z obowiązkowym ubezpieczeniem emerytalnym i rentowym łączy się możliwość dobrowolnego przystąpienia do ubezpieczenia chorobowego. </a:t>
            </a:r>
          </a:p>
          <a:p>
            <a:pPr algn="just"/>
            <a:endParaRPr lang="pl-PL" sz="7200" dirty="0"/>
          </a:p>
          <a:p>
            <a:pPr algn="just"/>
            <a:r>
              <a:rPr lang="pl-PL" sz="7200" dirty="0"/>
              <a:t>Dobrowolne ubezpieczenie chrobowe nie jest natmiast możliwe w razie zwolnienia z obowiązku ubezpieczenia z tytułu „prowadzenie pozarolniczej działalności” w sytuacji zbiegu z innym tytułem do ubezpieczenia. </a:t>
            </a:r>
          </a:p>
          <a:p>
            <a:pPr algn="just"/>
            <a:endParaRPr lang="pl-PL" sz="7200" dirty="0"/>
          </a:p>
          <a:p>
            <a:pPr algn="just"/>
            <a:r>
              <a:rPr lang="pl-PL" sz="7200" dirty="0"/>
              <a:t>Art. 8 ust. 6 usus uznaje za osobe prowadzącą pozarolniczą działalność:</a:t>
            </a:r>
          </a:p>
          <a:p>
            <a:pPr algn="just">
              <a:buNone/>
            </a:pPr>
            <a:endParaRPr lang="pl-PL" sz="7200" dirty="0"/>
          </a:p>
          <a:p>
            <a:pPr algn="just">
              <a:buFont typeface="Wingdings" pitchFamily="2" charset="2"/>
              <a:buChar char="Ø"/>
            </a:pPr>
            <a:r>
              <a:rPr lang="pl-PL" sz="7200" dirty="0"/>
              <a:t>osobę prowadzącą pozarolniczą działalność gospodarczą na podstawie przepisów ustawy Prawo przedsiębiorców lub innych przepisów szczególnych,</a:t>
            </a:r>
          </a:p>
          <a:p>
            <a:pPr algn="just">
              <a:buFont typeface="Wingdings" pitchFamily="2" charset="2"/>
              <a:buChar char="Ø"/>
            </a:pPr>
            <a:r>
              <a:rPr lang="pl-PL" sz="7200" dirty="0"/>
              <a:t>twórcę i artystę,</a:t>
            </a:r>
          </a:p>
          <a:p>
            <a:pPr algn="just">
              <a:buFont typeface="Wingdings" pitchFamily="2" charset="2"/>
              <a:buChar char="Ø"/>
            </a:pPr>
            <a:r>
              <a:rPr lang="pl-PL" sz="7200" dirty="0"/>
              <a:t>osobę prowadzącą działalność w zakresie wolnego zawodu:</a:t>
            </a:r>
          </a:p>
          <a:p>
            <a:pPr algn="just">
              <a:buFont typeface="Wingdings" pitchFamily="2" charset="2"/>
              <a:buChar char="v"/>
            </a:pPr>
            <a:r>
              <a:rPr lang="pl-PL" sz="7200" dirty="0"/>
              <a:t>w rozumieniu przepisów o zryczałtowanym podatku dochodowym od niektórych przychodów osiąganych przez osoby fizyczne,</a:t>
            </a:r>
          </a:p>
          <a:p>
            <a:pPr algn="just">
              <a:buFont typeface="Wingdings" pitchFamily="2" charset="2"/>
              <a:buChar char="v"/>
            </a:pPr>
            <a:r>
              <a:rPr lang="pl-PL" sz="7200" dirty="0"/>
              <a:t>której przychody są przychodami z działalności gospodarczej </a:t>
            </a:r>
            <a:br>
              <a:rPr lang="pl-PL" sz="7200" dirty="0"/>
            </a:br>
            <a:r>
              <a:rPr lang="pl-PL" sz="7200" dirty="0"/>
              <a:t>w rozumieniu przepisów o podatku dochodowym od osób fizycznych,</a:t>
            </a:r>
          </a:p>
          <a:p>
            <a:pPr algn="just">
              <a:buFont typeface="Wingdings" pitchFamily="2" charset="2"/>
              <a:buChar char="Ø"/>
            </a:pPr>
            <a:r>
              <a:rPr lang="pl-PL" sz="7200" dirty="0"/>
              <a:t>wspólnika jednoosobowej spółki z o.o. oraz wspólników spółki jawnej, komandytowej lub partnerskiej,</a:t>
            </a:r>
          </a:p>
          <a:p>
            <a:pPr algn="just">
              <a:buFont typeface="Wingdings" pitchFamily="2" charset="2"/>
              <a:buChar char="Ø"/>
            </a:pPr>
            <a:r>
              <a:rPr lang="pl-PL" sz="7200" dirty="0"/>
              <a:t>osobę prowadzącą niepubliczną szkołę, placówkę lub ich zespół na podstawie przepisów o systemie oświaty.</a:t>
            </a:r>
          </a:p>
          <a:p>
            <a:pPr algn="just">
              <a:buFont typeface="Wingdings" pitchFamily="2" charset="2"/>
              <a:buChar char="Ø"/>
            </a:pPr>
            <a:endParaRPr lang="pl-PL" dirty="0"/>
          </a:p>
          <a:p>
            <a:pPr algn="just">
              <a:buNone/>
            </a:pPr>
            <a:endParaRPr lang="pl-PL" dirty="0"/>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pl-PL" sz="3600" dirty="0">
                <a:effectLst/>
              </a:rPr>
              <a:t>Prowadzenie pozarolniczej działalności c.d.</a:t>
            </a:r>
            <a:endParaRPr lang="pl-PL" sz="3600" dirty="0"/>
          </a:p>
        </p:txBody>
      </p:sp>
      <p:sp>
        <p:nvSpPr>
          <p:cNvPr id="3" name="Content Placeholder 2"/>
          <p:cNvSpPr>
            <a:spLocks noGrp="1"/>
          </p:cNvSpPr>
          <p:nvPr>
            <p:ph idx="1"/>
          </p:nvPr>
        </p:nvSpPr>
        <p:spPr/>
        <p:txBody>
          <a:bodyPr>
            <a:normAutofit fontScale="85000" lnSpcReduction="20000"/>
          </a:bodyPr>
          <a:lstStyle/>
          <a:p>
            <a:pPr algn="just"/>
            <a:r>
              <a:rPr lang="pl-PL" b="1" dirty="0"/>
              <a:t>Pojęcie „pozarolnicza działalność” </a:t>
            </a:r>
            <a:r>
              <a:rPr lang="pl-PL" dirty="0"/>
              <a:t>odnosi się do wszystkich pięcu wymienionych grup, natomiast pojęcie „pozarolnicza działalność gospodarcza”, to regulacja dotyczy tylko osób prowadząćych ten rodzaj działalności.</a:t>
            </a:r>
          </a:p>
          <a:p>
            <a:pPr algn="just">
              <a:buNone/>
            </a:pPr>
            <a:endParaRPr lang="pl-PL" dirty="0"/>
          </a:p>
          <a:p>
            <a:pPr algn="just"/>
            <a:r>
              <a:rPr lang="pl-PL" b="1" dirty="0"/>
              <a:t>Pozarolniczą działalność gospodarczą </a:t>
            </a:r>
            <a:r>
              <a:rPr lang="pl-PL" dirty="0"/>
              <a:t>w rozumieniu ustawy o swobodzie działalności gospodarczej jest zarobkowa działalność wytwórcza, budowlana, handlowa, usługowa oraz poszukiwanie, rozpoznawanie i wydobywanie kopalin ze złóż, a także działalność zawodowa, wykonywana w sposób zawodowy i ciągły. Obowiązkowi ubezpieczenia na tej podstawie podlegają tylko osoby fizyczne.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Twórca i artysta</a:t>
            </a:r>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algn="just"/>
            <a:r>
              <a:rPr lang="pl-PL" dirty="0"/>
              <a:t>Twórcą jest osoba, która tworzy dzieła w zakresie architektury, architektury wnętrz, architektury krajobrazu, urbanistyki, literatury pięknej, sztuk plastycznych, muzyki, fotografiki, twórczości audiowizualnej, choreografii i lutnictwa artystycznego oraz sztuki ludowej, będące przedmiotem prawa autorskiego.</a:t>
            </a:r>
          </a:p>
          <a:p>
            <a:pPr algn="just">
              <a:buNone/>
            </a:pPr>
            <a:endParaRPr lang="pl-PL" dirty="0"/>
          </a:p>
          <a:p>
            <a:pPr algn="just"/>
            <a:r>
              <a:rPr lang="pl-PL" dirty="0"/>
              <a:t>Artystą jest osoba wykonująca zarobkowo działalność artystyczną w dziedzinie sztuki aktorskiej i estradowej, reżyserii teatralnej i estradowej, sztuki tanecznej </a:t>
            </a:r>
            <a:br>
              <a:rPr lang="pl-PL" dirty="0"/>
            </a:br>
            <a:r>
              <a:rPr lang="pl-PL" dirty="0"/>
              <a:t>i cyrkowej oraz w dziedzinie dyrygentury, wokalistyki, instrumentalistyka, kostiumografii,scenografii,a także w dziedzinie produkcji audiowizualnej, reżyserów, scenarzystów, operatorów obrazu i dźwięku, montażystów i kaskaderów. </a:t>
            </a:r>
          </a:p>
          <a:p>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3200" dirty="0">
                <a:effectLst/>
              </a:rPr>
              <a:t>Wolny zawód i prowadzenie niepublicznej placówki</a:t>
            </a:r>
          </a:p>
        </p:txBody>
      </p:sp>
      <p:sp>
        <p:nvSpPr>
          <p:cNvPr id="3" name="Content Placeholder 2"/>
          <p:cNvSpPr>
            <a:spLocks noGrp="1"/>
          </p:cNvSpPr>
          <p:nvPr>
            <p:ph idx="1"/>
          </p:nvPr>
        </p:nvSpPr>
        <p:spPr>
          <a:xfrm>
            <a:off x="457200" y="1600200"/>
            <a:ext cx="8229600" cy="4997152"/>
          </a:xfrm>
        </p:spPr>
        <p:txBody>
          <a:bodyPr>
            <a:normAutofit fontScale="70000" lnSpcReduction="20000"/>
          </a:bodyPr>
          <a:lstStyle/>
          <a:p>
            <a:pPr algn="just"/>
            <a:r>
              <a:rPr lang="pl-PL" dirty="0"/>
              <a:t>Wolnym zawodem jest w rozumieniu art. 4 pkt 11 ustawy o zryczałtowanym podatku dochodowym od niektórych przychodów osiąganych przez osoby fizyczne za wolny zawód uważa się działalność wykonywaną w szczególności przez: lekarzy, lekarzy weterynarii, techników dentystycznych, położne, felczerów, pielęgniarki, prawników, ekonomistów, inżynierów, architektów, techników budowlanych, geodetów, rzeczników patentowych, tłumaczy oraz księgowych. Wymienione osoby podlegają obowiązki ubezpieczenia z tytułu „prowadzenia pozarolniczej działalnośći”, jeżeli nie wykonują zawodu w ramach stosunku pracy, ale wykonują go indywidualnie.</a:t>
            </a:r>
          </a:p>
          <a:p>
            <a:pPr algn="just">
              <a:buNone/>
            </a:pPr>
            <a:endParaRPr lang="pl-PL" dirty="0"/>
          </a:p>
          <a:p>
            <a:pPr algn="just">
              <a:buNone/>
            </a:pPr>
            <a:endParaRPr lang="pl-PL" dirty="0"/>
          </a:p>
          <a:p>
            <a:pPr algn="just"/>
            <a:r>
              <a:rPr lang="pl-PL" dirty="0"/>
              <a:t>Osoba prowadząca niepubliczną szkołę, placówkę lub ich zespół na podstawie przepisów o systemie oświaty nie jest osobą prowadzącą działalność gospodarczą w rozumieniu ustawy o swobodzie działalności gospodarczej, w związku z czym zachodziła konieczność odrębnego włączenia jej do tytułu „prowadzenia pozarolniczej działalności”.</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Autofit/>
          </a:bodyPr>
          <a:lstStyle/>
          <a:p>
            <a:r>
              <a:rPr lang="pl-PL" sz="2400" dirty="0">
                <a:effectLst/>
              </a:rPr>
              <a:t>Współpraca przy wykonywaniu umowy agencyjnej, zlecenia lub pozarolniczej działalności</a:t>
            </a:r>
          </a:p>
        </p:txBody>
      </p:sp>
      <p:sp>
        <p:nvSpPr>
          <p:cNvPr id="3" name="Content Placeholder 2"/>
          <p:cNvSpPr>
            <a:spLocks noGrp="1"/>
          </p:cNvSpPr>
          <p:nvPr>
            <p:ph idx="1"/>
          </p:nvPr>
        </p:nvSpPr>
        <p:spPr>
          <a:xfrm>
            <a:off x="457200" y="1124744"/>
            <a:ext cx="8229600" cy="5733256"/>
          </a:xfrm>
        </p:spPr>
        <p:txBody>
          <a:bodyPr>
            <a:normAutofit fontScale="25000" lnSpcReduction="20000"/>
          </a:bodyPr>
          <a:lstStyle/>
          <a:p>
            <a:pPr algn="just"/>
            <a:r>
              <a:rPr lang="pl-PL" sz="8000" dirty="0"/>
              <a:t>Prowadzenie pozarolniczej działalności oraz wykonywanie umów zlecenia lub agencyjnej może się odbywać przy współpracy członków rodziny.</a:t>
            </a:r>
          </a:p>
          <a:p>
            <a:pPr algn="just">
              <a:buNone/>
            </a:pPr>
            <a:endParaRPr lang="pl-PL" sz="8000" dirty="0"/>
          </a:p>
          <a:p>
            <a:pPr algn="just"/>
            <a:r>
              <a:rPr lang="pl-PL" sz="8000" dirty="0"/>
              <a:t>Osoba współpracująca to określony status społeczny, z którym łączy się obowiązek ubezpieczenia emerytalnego i rentowego. Krąg osób ubezpieczonych z tytułu współpracy zakreśla art. 8 ust. 11 usus. Są to osoby, które:</a:t>
            </a:r>
          </a:p>
          <a:p>
            <a:pPr algn="just">
              <a:buFont typeface="Wingdings" pitchFamily="2" charset="2"/>
              <a:buChar char="Ø"/>
            </a:pPr>
            <a:r>
              <a:rPr lang="pl-PL" sz="8000" dirty="0"/>
              <a:t>są w określonym stopniu pokrewieństwa zosobą prowadzącą działalność,</a:t>
            </a:r>
          </a:p>
          <a:p>
            <a:pPr algn="just">
              <a:buFont typeface="Wingdings" pitchFamily="2" charset="2"/>
              <a:buChar char="Ø"/>
            </a:pPr>
            <a:r>
              <a:rPr lang="pl-PL" sz="8000" dirty="0"/>
              <a:t>pozostają we wspólnym gospodarstwie domowym,</a:t>
            </a:r>
          </a:p>
          <a:p>
            <a:pPr algn="just">
              <a:buFont typeface="Wingdings" pitchFamily="2" charset="2"/>
              <a:buChar char="Ø"/>
            </a:pPr>
            <a:r>
              <a:rPr lang="pl-PL" sz="8000" dirty="0"/>
              <a:t>współpracującą, tzn. faktycznie przejawiają aktywność zawodową.</a:t>
            </a:r>
          </a:p>
          <a:p>
            <a:pPr algn="just">
              <a:buNone/>
            </a:pPr>
            <a:endParaRPr lang="pl-PL" sz="8000" dirty="0"/>
          </a:p>
          <a:p>
            <a:pPr algn="just"/>
            <a:r>
              <a:rPr lang="pl-PL" sz="8000" dirty="0"/>
              <a:t>Spełnienie tych warunków oznacza ex lege istnienie tytułu do obowiązkowego ubezpieczenia, z którym wiąże się konieczność odprowadzenia składki emerytalnej i rentowej.</a:t>
            </a:r>
          </a:p>
          <a:p>
            <a:pPr algn="just">
              <a:buNone/>
            </a:pPr>
            <a:endParaRPr lang="pl-PL" sz="8000" dirty="0"/>
          </a:p>
          <a:p>
            <a:pPr algn="just"/>
            <a:r>
              <a:rPr lang="pl-PL" sz="8000" dirty="0"/>
              <a:t>Osobą współpracującą może być wyłącznie: małżonek, dzieci własne, dzieci drugiego małżonka i dzieci przysposobione, rodzice, macocha i ojczym oraz osoby przysposabiające.</a:t>
            </a:r>
          </a:p>
          <a:p>
            <a:pPr algn="just">
              <a:buFont typeface="Wingdings" pitchFamily="2" charset="2"/>
              <a:buChar char="Ø"/>
            </a:pPr>
            <a:endParaRPr lang="pl-PL" dirty="0"/>
          </a:p>
          <a:p>
            <a:pPr algn="just">
              <a:buFont typeface="Wingdings" pitchFamily="2" charset="2"/>
              <a:buChar char="Ø"/>
            </a:pPr>
            <a:endParaRPr lang="pl-PL" dirty="0"/>
          </a:p>
          <a:p>
            <a:pPr algn="just">
              <a:buFont typeface="Wingdings" pitchFamily="2" charset="2"/>
              <a:buChar char="Ø"/>
            </a:pPr>
            <a:endParaRPr lang="pl-PL" dirty="0"/>
          </a:p>
          <a:p>
            <a:pPr algn="just">
              <a:buFont typeface="Wingdings" pitchFamily="2" charset="2"/>
              <a:buChar char="Ø"/>
            </a:pPr>
            <a:endParaRPr lang="pl-PL" dirty="0"/>
          </a:p>
          <a:p>
            <a:pPr algn="just">
              <a:buFont typeface="Wingdings" pitchFamily="2" charset="2"/>
              <a:buChar char="Ø"/>
            </a:pPr>
            <a:endParaRPr lang="pl-PL" dirty="0"/>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2400" dirty="0">
                <a:effectLst/>
              </a:rPr>
              <a:t>Współpraca przy wykonywaniu umowy agencyjnej, zlecenia lub pozarolniczej działalności c.d.</a:t>
            </a:r>
            <a:endParaRPr lang="pl-PL" sz="2400"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algn="just"/>
            <a:r>
              <a:rPr lang="pl-PL" dirty="0"/>
              <a:t>Pozostawanie we wsólnym gospodarstwie domowym nie jest równoznaczne z tym samym adresem zamieszkania. Zwrot ten oznacza, że dany członek rodziny ma zaspokajane potrzeby ze środków będących w dyspozycji rodziny i wytworzonych </a:t>
            </a:r>
            <a:br>
              <a:rPr lang="pl-PL" dirty="0"/>
            </a:br>
            <a:r>
              <a:rPr lang="pl-PL" dirty="0"/>
              <a:t>w wyniku prowadzonej działalności. Tytułem do zaspokajania tych potrzeb są określne więzi i udział </a:t>
            </a:r>
            <a:br>
              <a:rPr lang="pl-PL" dirty="0"/>
            </a:br>
            <a:r>
              <a:rPr lang="pl-PL" dirty="0"/>
              <a:t>w wytwarzaniu tych środków.</a:t>
            </a:r>
          </a:p>
          <a:p>
            <a:pPr algn="just">
              <a:buNone/>
            </a:pPr>
            <a:endParaRPr lang="pl-PL" dirty="0"/>
          </a:p>
          <a:p>
            <a:pPr algn="just"/>
            <a:r>
              <a:rPr lang="pl-PL" dirty="0"/>
              <a:t>Przypisanie członkowi rodziny tytułu „współpraca” oznacza, że z małżonkiem albo z innym członkiem rodziny będącym osobą współpracującą, nie trzeba zawierać już umowy o współpracę. Inaczej mówiąc, członek rodziny albo jest osobą współpracującą </a:t>
            </a:r>
            <a:br>
              <a:rPr lang="pl-PL" dirty="0"/>
            </a:br>
            <a:r>
              <a:rPr lang="pl-PL" dirty="0"/>
              <a:t>i wówczas podlega ubezpieczeniu, albo nie współpracuje i nie podlega obowiązkowi ubezpieczenia na tej podstawie.</a:t>
            </a:r>
          </a:p>
          <a:p>
            <a:pPr>
              <a:buNone/>
            </a:pPr>
            <a:endParaRPr lang="pl-PL" dirty="0"/>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sz="2700" dirty="0">
                <a:effectLst/>
              </a:rPr>
              <a:t>Współpraca przy wykonywaniu umowy agencyjnej, zlecenia lub pozarolniczej działalności c.d.</a:t>
            </a:r>
            <a:endParaRPr lang="pl-PL" sz="2700"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algn="just"/>
            <a:r>
              <a:rPr lang="pl-PL" dirty="0"/>
              <a:t>Zawarcie przez osobę współpracująca umowy o pracę albo umowy zlecenia jest możliwe tylko z innym podmiotem.</a:t>
            </a:r>
          </a:p>
          <a:p>
            <a:pPr algn="just">
              <a:buNone/>
            </a:pPr>
            <a:endParaRPr lang="pl-PL" dirty="0"/>
          </a:p>
          <a:p>
            <a:pPr algn="just"/>
            <a:r>
              <a:rPr lang="pl-PL" dirty="0"/>
              <a:t>Jeżeli osoba spełniejąca warunki określone w art. 8 ust. 11 usus jednocześnie zawrze umowę o pracę, to jej sytuację będzie określał art. 9 usus regulujący zbieg tytułów do obowiązkowego ubezpieczenia emerytalnego i rentowego. Wówczas zgodnie z ust. 1 tego przepisu obowiązek będize dotyczył umowy </a:t>
            </a:r>
            <a:br>
              <a:rPr lang="pl-PL" dirty="0"/>
            </a:br>
            <a:r>
              <a:rPr lang="pl-PL" dirty="0"/>
              <a:t>o pracę. Z tytułu „współpraca” możliwe będzie ubezpieczone dobrowolne. Jednakże jeżeli umowa </a:t>
            </a:r>
            <a:br>
              <a:rPr lang="pl-PL" dirty="0"/>
            </a:br>
            <a:r>
              <a:rPr lang="pl-PL" dirty="0"/>
              <a:t>o pracę (z innym podmiotem) będzie zawarta za wynagrodzeniem niższym niż kwota minimalnego wynagrodzenia, wówczas obowiązek ubezpieczenia dotyczyć też będzie tytułu „współpraca” (art. 9 ust. 1a usus).</a:t>
            </a:r>
          </a:p>
          <a:p>
            <a:pPr>
              <a:buNone/>
            </a:pPr>
            <a:endParaRPr lang="pl-PL" dirty="0"/>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normAutofit/>
          </a:bodyPr>
          <a:lstStyle/>
          <a:p>
            <a:r>
              <a:rPr lang="pl-PL" sz="2400" dirty="0">
                <a:effectLst/>
              </a:rPr>
              <a:t>Współpraca przy wykonywaniu umowy agencyjnej, zlecenia lub pozarolniczej działalności c.d.</a:t>
            </a:r>
            <a:endParaRPr lang="pl-PL" sz="2400" dirty="0"/>
          </a:p>
        </p:txBody>
      </p:sp>
      <p:sp>
        <p:nvSpPr>
          <p:cNvPr id="3" name="Content Placeholder 2"/>
          <p:cNvSpPr>
            <a:spLocks noGrp="1"/>
          </p:cNvSpPr>
          <p:nvPr>
            <p:ph idx="1"/>
          </p:nvPr>
        </p:nvSpPr>
        <p:spPr>
          <a:xfrm>
            <a:off x="457200" y="1052736"/>
            <a:ext cx="8229600" cy="5616624"/>
          </a:xfrm>
        </p:spPr>
        <p:txBody>
          <a:bodyPr>
            <a:normAutofit fontScale="25000" lnSpcReduction="20000"/>
          </a:bodyPr>
          <a:lstStyle/>
          <a:p>
            <a:pPr algn="just"/>
            <a:r>
              <a:rPr lang="pl-PL" sz="8800" dirty="0"/>
              <a:t>Nieco inaczej przedstawia się sytuacja osoby współpracującej, która jednocześnie zawarła umowę zlecenia z innym podmiotem. Zgodnie z regułami zbiegu obowiązek będzie dotyczył tytułu pierwszego w czasie (jest nim współpraca). Jeżeli czlonek rodziny nie będzie współpracował z osobą prowadzącą działalność albo </a:t>
            </a:r>
            <a:br>
              <a:rPr lang="pl-PL" sz="8800" dirty="0"/>
            </a:br>
            <a:r>
              <a:rPr lang="pl-PL" sz="8800" dirty="0"/>
              <a:t>z osobą wykonującą umowę zlecenia, to nie mając statusu osoby współpracującej, będzie podlegał obowiązkowi ubezpieczenia tylko z tytułu umowy zawartej z innym podmiotem.</a:t>
            </a:r>
          </a:p>
          <a:p>
            <a:pPr algn="just">
              <a:buNone/>
            </a:pPr>
            <a:endParaRPr lang="pl-PL" sz="8800" dirty="0"/>
          </a:p>
          <a:p>
            <a:pPr algn="just"/>
            <a:r>
              <a:rPr lang="pl-PL" sz="8800" dirty="0"/>
              <a:t>Osoba współpracująca podlega obowiązkowi ubezpieczenia tak, jak osoba z którą współpracuje. Podstawę wymiaru składki na ubezpieczenie emerytalne i rentow za osobę współpracującą z osobą prowadzącą działalność pozarolniczą stanowi zadeklarowana kwota, nie niższa niż 60% prognozowanego przeciętnego wynagrodzenia za pracę,a podstawę wymiaru składki za osobę współpracującą z osobą wykonująca umowę zlecenie – zadeklarowana kwota, nie niższa niż kwota minimalnego wynagrodzenia za pracę (art. 18 ust. 7 i 8 usus).</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l-PL"/>
          </a:p>
        </p:txBody>
      </p:sp>
      <p:sp>
        <p:nvSpPr>
          <p:cNvPr id="3" name="Content Placeholder 2"/>
          <p:cNvSpPr>
            <a:spLocks noGrp="1"/>
          </p:cNvSpPr>
          <p:nvPr>
            <p:ph idx="1"/>
          </p:nvPr>
        </p:nvSpPr>
        <p:spPr/>
        <p:txBody>
          <a:bodyPr>
            <a:normAutofit/>
          </a:bodyPr>
          <a:lstStyle/>
          <a:p>
            <a:pPr algn="ctr">
              <a:buNone/>
            </a:pPr>
            <a:endParaRPr lang="pl-PL" sz="4000" dirty="0"/>
          </a:p>
          <a:p>
            <a:pPr algn="ctr">
              <a:buNone/>
            </a:pPr>
            <a:endParaRPr lang="pl-PL" sz="4000" dirty="0"/>
          </a:p>
          <a:p>
            <a:pPr algn="ctr">
              <a:buNone/>
            </a:pPr>
            <a:r>
              <a:rPr lang="pl-PL" sz="4000" b="1" dirty="0">
                <a:solidFill>
                  <a:schemeClr val="accent1"/>
                </a:solidFill>
              </a:rPr>
              <a:t>Dziękuję za uwagę!</a:t>
            </a:r>
          </a:p>
          <a:p>
            <a:endParaRPr lang="pl-PL" b="1" dirty="0"/>
          </a:p>
          <a:p>
            <a:pPr>
              <a:buNone/>
            </a:pPr>
            <a:endParaRPr lang="pl-PL" b="1"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Powstanie ubezpieczenia społecznego</a:t>
            </a:r>
          </a:p>
        </p:txBody>
      </p:sp>
      <p:sp>
        <p:nvSpPr>
          <p:cNvPr id="3" name="Content Placeholder 2"/>
          <p:cNvSpPr>
            <a:spLocks noGrp="1"/>
          </p:cNvSpPr>
          <p:nvPr>
            <p:ph idx="1"/>
          </p:nvPr>
        </p:nvSpPr>
        <p:spPr/>
        <p:txBody>
          <a:bodyPr>
            <a:normAutofit fontScale="77500" lnSpcReduction="20000"/>
          </a:bodyPr>
          <a:lstStyle/>
          <a:p>
            <a:pPr algn="just"/>
            <a:r>
              <a:rPr lang="pl-PL" dirty="0"/>
              <a:t>Stosunek ubezpieczenia społecznego powstaje jednocześnie z uzyskaniem tzw. tytułu do obowiązkowego podlegania ubezpieczeniu społecznemu na wypadek zajścia określonego ryzyka. Do transferu ryzka na instytucję ubezpieczenia społecznego nie jest zatem niezbędne zgłoszenie się ani zapłacenia składki. Te czynności mają charakter jedynie techniczny.</a:t>
            </a:r>
          </a:p>
          <a:p>
            <a:pPr algn="just">
              <a:buNone/>
            </a:pPr>
            <a:endParaRPr lang="pl-PL" dirty="0"/>
          </a:p>
          <a:p>
            <a:pPr algn="just"/>
            <a:r>
              <a:rPr lang="pl-PL" dirty="0"/>
              <a:t>Prawo do świadczeń z ubezpieczenia społecznego jest </a:t>
            </a:r>
            <a:br>
              <a:rPr lang="pl-PL" dirty="0"/>
            </a:br>
            <a:r>
              <a:rPr lang="pl-PL" dirty="0"/>
              <a:t>z reguły obwarowane określonymi warunkami. Spełnienia ich będzie oznaczać udzielenie ochrony także wówczas, gdy dana osoba ubezpieczona nie zgłosiła się do ubezpieczenia albo nie zapłaciła składki. Okoliczności te mogą, co prawda wpłynąć  na rozmiar udzielonej ochrony, tj. na wysokość świadczenia, ale nie na konieczność jej udzielenia.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22114"/>
          </a:xfrm>
        </p:spPr>
        <p:txBody>
          <a:bodyPr>
            <a:normAutofit fontScale="90000"/>
          </a:bodyPr>
          <a:lstStyle/>
          <a:p>
            <a:r>
              <a:rPr lang="pl-PL" dirty="0"/>
              <a:t>Zakres obowiązku ubezpieczenia społecznego</a:t>
            </a:r>
          </a:p>
        </p:txBody>
      </p:sp>
      <p:sp>
        <p:nvSpPr>
          <p:cNvPr id="3" name="Content Placeholder 2"/>
          <p:cNvSpPr>
            <a:spLocks noGrp="1"/>
          </p:cNvSpPr>
          <p:nvPr>
            <p:ph idx="1"/>
          </p:nvPr>
        </p:nvSpPr>
        <p:spPr>
          <a:xfrm>
            <a:off x="457200" y="1340768"/>
            <a:ext cx="8229600" cy="5517232"/>
          </a:xfrm>
        </p:spPr>
        <p:txBody>
          <a:bodyPr>
            <a:normAutofit fontScale="85000" lnSpcReduction="20000"/>
          </a:bodyPr>
          <a:lstStyle/>
          <a:p>
            <a:pPr algn="just"/>
            <a:r>
              <a:rPr lang="pl-PL" dirty="0"/>
              <a:t>Krąg osób objętych obowiązkiem ubezpieczenia społecznego ustaliła ustawa z 13 października 1998 r. </a:t>
            </a:r>
            <a:br>
              <a:rPr lang="pl-PL" dirty="0"/>
            </a:br>
            <a:r>
              <a:rPr lang="pl-PL" dirty="0"/>
              <a:t>o systemie ubezpieczeń społecznych (dalej „usus”). Ustawa nie wymaga od osób mających tytuł do obowiązkowego ubezpieczenia, aby posiadały polskie obywatelstwo, ale aby na obszarze RP były osobami wymienionymi w art. 6 ust. 1-2a, art. 6a oraz art. 6b. Wyłączeni z tego kręgu są tylko obywatele państw obcych, których pobyt na terenie RP nie ma charakteru stałego i którzy są zatrudnieni m.in. w obcych przedstawicielstwach dyplomatycznych czy placówkach konsularnych.</a:t>
            </a:r>
          </a:p>
          <a:p>
            <a:pPr algn="just">
              <a:buNone/>
            </a:pPr>
            <a:endParaRPr lang="pl-PL" dirty="0"/>
          </a:p>
          <a:p>
            <a:pPr algn="just"/>
            <a:r>
              <a:rPr lang="pl-PL" dirty="0"/>
              <a:t>USUS wprowadziła koncpecję podziału ubezpieczenia według rodzaju chronionego ryzyka, tj. na ubezpieczenie emerytalne, rentowe, chorobowe </a:t>
            </a:r>
            <a:br>
              <a:rPr lang="pl-PL" dirty="0"/>
            </a:br>
            <a:r>
              <a:rPr lang="pl-PL" dirty="0"/>
              <a:t>i wypadkowe.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Zakres obowiązku ubezpieczenia społecznego c.d.</a:t>
            </a:r>
          </a:p>
        </p:txBody>
      </p:sp>
      <p:sp>
        <p:nvSpPr>
          <p:cNvPr id="3" name="Content Placeholder 2"/>
          <p:cNvSpPr>
            <a:spLocks noGrp="1"/>
          </p:cNvSpPr>
          <p:nvPr>
            <p:ph idx="1"/>
          </p:nvPr>
        </p:nvSpPr>
        <p:spPr>
          <a:xfrm>
            <a:off x="457200" y="1484784"/>
            <a:ext cx="8229600" cy="5373216"/>
          </a:xfrm>
        </p:spPr>
        <p:txBody>
          <a:bodyPr>
            <a:normAutofit fontScale="85000" lnSpcReduction="20000"/>
          </a:bodyPr>
          <a:lstStyle/>
          <a:p>
            <a:pPr algn="just"/>
            <a:r>
              <a:rPr lang="pl-PL" dirty="0"/>
              <a:t>Obowiązkowi ubezpieczenia emerytalnego podlegają osoby mające którykolwiek tytuł wymieniony </a:t>
            </a:r>
            <a:br>
              <a:rPr lang="pl-PL" dirty="0"/>
            </a:br>
            <a:r>
              <a:rPr lang="pl-PL" dirty="0"/>
              <a:t>w ustawie.</a:t>
            </a:r>
          </a:p>
          <a:p>
            <a:pPr algn="just"/>
            <a:endParaRPr lang="pl-PL" dirty="0"/>
          </a:p>
          <a:p>
            <a:pPr algn="just"/>
            <a:r>
              <a:rPr lang="pl-PL" dirty="0"/>
              <a:t>Analogicznie jest ujęty obowiązek ubezpieczenia rentowego. Są to jednak dwa odrębne rodzaje ubezpieczenia objęte odrębnymi składkami wpływającymi do odrębnych funduszy. Jednakże identyczność obu tych obowiązków uzasadnia ich nierozerwalne połączenie.</a:t>
            </a:r>
          </a:p>
          <a:p>
            <a:pPr algn="just">
              <a:buNone/>
            </a:pPr>
            <a:endParaRPr lang="pl-PL" dirty="0"/>
          </a:p>
          <a:p>
            <a:pPr algn="just"/>
            <a:r>
              <a:rPr lang="pl-PL" dirty="0"/>
              <a:t>Krąg osób objętych ubezpieczeniem chorobowym został podzielonych na 3 grupy (art. 11 usus):</a:t>
            </a:r>
          </a:p>
          <a:p>
            <a:pPr algn="just">
              <a:buFont typeface="Wingdings" pitchFamily="2" charset="2"/>
              <a:buChar char="Ø"/>
            </a:pPr>
            <a:r>
              <a:rPr lang="pl-PL" dirty="0"/>
              <a:t>obowiązkowo ubezpieczonych,</a:t>
            </a:r>
          </a:p>
          <a:p>
            <a:pPr algn="just">
              <a:buFont typeface="Wingdings" pitchFamily="2" charset="2"/>
              <a:buChar char="Ø"/>
            </a:pPr>
            <a:r>
              <a:rPr lang="pl-PL" dirty="0"/>
              <a:t>mogących dobrowolnie wejść do ubezpieczenia,</a:t>
            </a:r>
          </a:p>
          <a:p>
            <a:pPr algn="just">
              <a:buFont typeface="Wingdings" pitchFamily="2" charset="2"/>
              <a:buChar char="Ø"/>
            </a:pPr>
            <a:r>
              <a:rPr lang="pl-PL" dirty="0"/>
              <a:t>wyłączonych z ubezpieczenia chorobowego.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pl-PL" dirty="0"/>
              <a:t>Ubezpieczenie chorobowe</a:t>
            </a:r>
          </a:p>
        </p:txBody>
      </p:sp>
      <p:sp>
        <p:nvSpPr>
          <p:cNvPr id="3" name="Content Placeholder 2"/>
          <p:cNvSpPr>
            <a:spLocks noGrp="1"/>
          </p:cNvSpPr>
          <p:nvPr>
            <p:ph idx="1"/>
          </p:nvPr>
        </p:nvSpPr>
        <p:spPr>
          <a:xfrm>
            <a:off x="457200" y="1268760"/>
            <a:ext cx="8229600" cy="5589240"/>
          </a:xfrm>
        </p:spPr>
        <p:txBody>
          <a:bodyPr>
            <a:normAutofit fontScale="62500" lnSpcReduction="20000"/>
          </a:bodyPr>
          <a:lstStyle/>
          <a:p>
            <a:pPr algn="just">
              <a:buNone/>
            </a:pPr>
            <a:r>
              <a:rPr lang="pl-PL" dirty="0"/>
              <a:t>1. </a:t>
            </a:r>
            <a:r>
              <a:rPr lang="pl-PL" b="1" dirty="0"/>
              <a:t>Ubezpieczenie chorobowe jest obowiązkowe</a:t>
            </a:r>
            <a:r>
              <a:rPr lang="pl-PL" dirty="0"/>
              <a:t> tylko dla:</a:t>
            </a:r>
          </a:p>
          <a:p>
            <a:pPr algn="just"/>
            <a:r>
              <a:rPr lang="pl-PL" dirty="0"/>
              <a:t>pracowników,</a:t>
            </a:r>
          </a:p>
          <a:p>
            <a:pPr algn="just"/>
            <a:r>
              <a:rPr lang="pl-PL" dirty="0"/>
              <a:t>członków rolniczych spółdzielni produkcyjnych i spółdzielni kółek rolniczych,</a:t>
            </a:r>
          </a:p>
          <a:p>
            <a:pPr algn="just"/>
            <a:r>
              <a:rPr lang="pl-PL" dirty="0"/>
              <a:t>osób odbywajacych zastępczą służbę wojskową. </a:t>
            </a:r>
          </a:p>
          <a:p>
            <a:pPr algn="just">
              <a:buNone/>
            </a:pPr>
            <a:endParaRPr lang="pl-PL" dirty="0"/>
          </a:p>
          <a:p>
            <a:pPr algn="just">
              <a:buNone/>
            </a:pPr>
            <a:r>
              <a:rPr lang="pl-PL" dirty="0"/>
              <a:t>2</a:t>
            </a:r>
            <a:r>
              <a:rPr lang="pl-PL" b="1" dirty="0"/>
              <a:t>. Dobrowolnie</a:t>
            </a:r>
            <a:r>
              <a:rPr lang="pl-PL" dirty="0"/>
              <a:t>, czyli na swój wniosek do tego ubezpieczenia mogą przystąpić:</a:t>
            </a:r>
          </a:p>
          <a:p>
            <a:pPr algn="just"/>
            <a:r>
              <a:rPr lang="pl-PL" dirty="0"/>
              <a:t>osoby wykonujące pracę nakładczą, </a:t>
            </a:r>
          </a:p>
          <a:p>
            <a:pPr algn="just"/>
            <a:r>
              <a:rPr lang="pl-PL" dirty="0"/>
              <a:t>osoby, które zawarły umowę zlecenia (pod warunkiem, że nie została ona zawarta między tymi samymi podmiotami, które są także stronami umowy o pracę),</a:t>
            </a:r>
          </a:p>
          <a:p>
            <a:pPr algn="just"/>
            <a:r>
              <a:rPr lang="pl-PL" dirty="0"/>
              <a:t>osoby prowadzące pozarolniczą działalność gospodarczą,</a:t>
            </a:r>
          </a:p>
          <a:p>
            <a:pPr algn="just"/>
            <a:r>
              <a:rPr lang="pl-PL" dirty="0"/>
              <a:t>osoby wykonujące odpłatnie pracę na podstawie skierowania do pracy </a:t>
            </a:r>
            <a:br>
              <a:rPr lang="pl-PL" dirty="0"/>
            </a:br>
            <a:r>
              <a:rPr lang="pl-PL" dirty="0"/>
              <a:t>w czasie odbywania kary pozbawienia wolności lub tymczasowego aresztowania,</a:t>
            </a:r>
          </a:p>
          <a:p>
            <a:pPr algn="just"/>
            <a:r>
              <a:rPr lang="pl-PL" dirty="0"/>
              <a:t>duchowni.</a:t>
            </a:r>
          </a:p>
          <a:p>
            <a:pPr algn="just">
              <a:buNone/>
            </a:pPr>
            <a:endParaRPr lang="pl-PL" dirty="0"/>
          </a:p>
          <a:p>
            <a:pPr algn="just"/>
            <a:r>
              <a:rPr lang="pl-PL" dirty="0"/>
              <a:t>Odstąpienie od zasady przymusu w odniesieniu do ubezpieczenia chorobowego dokonano w interesie osób posiadających wymienione </a:t>
            </a:r>
            <a:br>
              <a:rPr lang="pl-PL" dirty="0"/>
            </a:br>
            <a:r>
              <a:rPr lang="pl-PL" dirty="0"/>
              <a:t>w art. 11 usus tytuły. Ustawodawca pozostawił zatem decyzję tym wymienionym podmiotom.</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Ubezpieczenie chorobowe c.d.</a:t>
            </a:r>
          </a:p>
        </p:txBody>
      </p:sp>
      <p:sp>
        <p:nvSpPr>
          <p:cNvPr id="3" name="Content Placeholder 2"/>
          <p:cNvSpPr>
            <a:spLocks noGrp="1"/>
          </p:cNvSpPr>
          <p:nvPr>
            <p:ph idx="1"/>
          </p:nvPr>
        </p:nvSpPr>
        <p:spPr/>
        <p:txBody>
          <a:bodyPr>
            <a:normAutofit fontScale="92500" lnSpcReduction="20000"/>
          </a:bodyPr>
          <a:lstStyle/>
          <a:p>
            <a:pPr algn="just">
              <a:buNone/>
            </a:pPr>
            <a:r>
              <a:rPr lang="pl-PL" dirty="0"/>
              <a:t>3. </a:t>
            </a:r>
            <a:r>
              <a:rPr lang="pl-PL" b="1" dirty="0"/>
              <a:t>Nie podlegają </a:t>
            </a:r>
            <a:r>
              <a:rPr lang="pl-PL" dirty="0"/>
              <a:t>obowiązkowi ubezpieczenia chorobowego:</a:t>
            </a:r>
          </a:p>
          <a:p>
            <a:pPr algn="just"/>
            <a:r>
              <a:rPr lang="pl-PL" dirty="0"/>
              <a:t>funkcjonariusze Służby Celnej,</a:t>
            </a:r>
          </a:p>
          <a:p>
            <a:pPr algn="just"/>
            <a:r>
              <a:rPr lang="pl-PL" dirty="0"/>
              <a:t>posłowie i senatorowie,</a:t>
            </a:r>
          </a:p>
          <a:p>
            <a:pPr algn="just"/>
            <a:r>
              <a:rPr lang="pl-PL" dirty="0"/>
              <a:t>osoby pobierające stypendia.</a:t>
            </a:r>
          </a:p>
          <a:p>
            <a:pPr algn="just">
              <a:buNone/>
            </a:pPr>
            <a:r>
              <a:rPr lang="pl-PL" dirty="0"/>
              <a:t> </a:t>
            </a:r>
          </a:p>
          <a:p>
            <a:pPr algn="just"/>
            <a:r>
              <a:rPr lang="pl-PL" dirty="0"/>
              <a:t>Te podmioty zostały wyłączone z obowiązku ubezpieczenia chorobowego, ponieważ albo mają zapewnione prawo do wynagrodzenia za czas niezdolności do pracy albo nie są osobami czynnymi zawodowo, a więc nie grozi im utrata dochodu w razie czasowej niezdolności do pracy </a:t>
            </a:r>
            <a:br>
              <a:rPr lang="pl-PL" dirty="0"/>
            </a:br>
            <a:r>
              <a:rPr lang="pl-PL" dirty="0"/>
              <a:t>z powodu choroby.</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sz="3600" dirty="0"/>
              <a:t>Krąg </a:t>
            </a:r>
            <a:r>
              <a:rPr lang="pl-PL" sz="3600" dirty="0">
                <a:effectLst/>
              </a:rPr>
              <a:t>osób</a:t>
            </a:r>
            <a:r>
              <a:rPr lang="pl-PL" sz="3600" dirty="0"/>
              <a:t> objętych obowiązkiem ubezpieczenia wypadkowego</a:t>
            </a:r>
            <a:br>
              <a:rPr lang="pl-PL" dirty="0"/>
            </a:br>
            <a:endParaRPr lang="pl-PL" dirty="0"/>
          </a:p>
        </p:txBody>
      </p:sp>
      <p:sp>
        <p:nvSpPr>
          <p:cNvPr id="3" name="Content Placeholder 2"/>
          <p:cNvSpPr>
            <a:spLocks noGrp="1"/>
          </p:cNvSpPr>
          <p:nvPr>
            <p:ph idx="1"/>
          </p:nvPr>
        </p:nvSpPr>
        <p:spPr>
          <a:xfrm>
            <a:off x="539552" y="1196752"/>
            <a:ext cx="8229600" cy="5661248"/>
          </a:xfrm>
        </p:spPr>
        <p:txBody>
          <a:bodyPr>
            <a:normAutofit fontScale="92500"/>
          </a:bodyPr>
          <a:lstStyle/>
          <a:p>
            <a:pPr algn="just"/>
            <a:r>
              <a:rPr lang="pl-PL" dirty="0"/>
              <a:t>Ustawodawca w przypadku tego ubezpieczenia posłużył się odwrotną metodą niż przy ubezpieczeniu chorobowym. O ile bowiem </a:t>
            </a:r>
            <a:br>
              <a:rPr lang="pl-PL" dirty="0"/>
            </a:br>
            <a:r>
              <a:rPr lang="pl-PL" dirty="0"/>
              <a:t>w odniesienie do u.choroboweg wylicza, które osoby z wymienionych w katalogu art. 6 ust. 1-2a usus podlegają ubezpieczeniu chorobowem obowiązkowo, a które mogą wejść dobrowolnie do tego ubezpieczenia alb zstały z niego wyłączone, </a:t>
            </a:r>
            <a:br>
              <a:rPr lang="pl-PL" dirty="0"/>
            </a:br>
            <a:r>
              <a:rPr lang="pl-PL" dirty="0"/>
              <a:t>o tyle w odniesieniu do ubezpieczenia wypadkowego ustawodawca w art. 12 ust. 1 usus odwołuje się do katalogu z art. 6 usus a w art. 12 ust. 2 usus wskazuje tylko osoby, które </a:t>
            </a:r>
            <a:br>
              <a:rPr lang="pl-PL" dirty="0"/>
            </a:br>
            <a:r>
              <a:rPr lang="pl-PL" dirty="0"/>
              <a:t>z ubezpieczenia wypadkowego zostały wyłączone. </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pl-PL" sz="2800" dirty="0">
                <a:effectLst/>
              </a:rPr>
              <a:t>Krąg osób objętych obowiązkiem ubezpieczenia wypadkowego c.d.</a:t>
            </a:r>
          </a:p>
        </p:txBody>
      </p:sp>
      <p:sp>
        <p:nvSpPr>
          <p:cNvPr id="3" name="Content Placeholder 2"/>
          <p:cNvSpPr>
            <a:spLocks noGrp="1"/>
          </p:cNvSpPr>
          <p:nvPr>
            <p:ph idx="1"/>
          </p:nvPr>
        </p:nvSpPr>
        <p:spPr>
          <a:xfrm>
            <a:off x="395536" y="1628800"/>
            <a:ext cx="8229600" cy="5040560"/>
          </a:xfrm>
        </p:spPr>
        <p:txBody>
          <a:bodyPr>
            <a:normAutofit fontScale="77500" lnSpcReduction="20000"/>
          </a:bodyPr>
          <a:lstStyle/>
          <a:p>
            <a:pPr algn="just"/>
            <a:r>
              <a:rPr lang="pl-PL" dirty="0"/>
              <a:t>Z ubezpieczenia wypadkowego zostały wyłączone następujące podmioty:</a:t>
            </a:r>
          </a:p>
          <a:p>
            <a:pPr algn="just">
              <a:buFont typeface="Wingdings" pitchFamily="2" charset="2"/>
              <a:buChar char="Ø"/>
            </a:pPr>
            <a:r>
              <a:rPr lang="pl-PL" dirty="0"/>
              <a:t>osoby wykonujące pracę nakładczą,</a:t>
            </a:r>
          </a:p>
          <a:p>
            <a:pPr algn="just">
              <a:buFont typeface="Wingdings" pitchFamily="2" charset="2"/>
              <a:buChar char="Ø"/>
            </a:pPr>
            <a:r>
              <a:rPr lang="pl-PL" dirty="0"/>
              <a:t>osoby będące żołnierzami niezawodowymi pełniącymi czynną służbę wojskową,</a:t>
            </a:r>
          </a:p>
          <a:p>
            <a:pPr algn="just">
              <a:buFont typeface="Wingdings" pitchFamily="2" charset="2"/>
              <a:buChar char="Ø"/>
            </a:pPr>
            <a:r>
              <a:rPr lang="pl-PL" dirty="0"/>
              <a:t>osoby przebywające na urlopach macierzyńskich lub wychowawczych oraz osoby pobierające różnego rodzaju świadczenia socjalne,</a:t>
            </a:r>
          </a:p>
          <a:p>
            <a:pPr algn="just">
              <a:buFont typeface="Wingdings" pitchFamily="2" charset="2"/>
              <a:buChar char="Ø"/>
            </a:pPr>
            <a:r>
              <a:rPr lang="pl-PL" dirty="0"/>
              <a:t>bezrobotni,a także</a:t>
            </a:r>
          </a:p>
          <a:p>
            <a:pPr algn="just">
              <a:buFont typeface="Wingdings" pitchFamily="2" charset="2"/>
              <a:buChar char="Ø"/>
            </a:pPr>
            <a:r>
              <a:rPr lang="pl-PL" dirty="0"/>
              <a:t>osoby objęte ubezpieczeniem emerytalnym i rentowym na podstawie art. 7 usus.</a:t>
            </a:r>
          </a:p>
          <a:p>
            <a:pPr algn="just">
              <a:buNone/>
            </a:pPr>
            <a:endParaRPr lang="pl-PL" dirty="0"/>
          </a:p>
          <a:p>
            <a:pPr algn="just"/>
            <a:r>
              <a:rPr lang="pl-PL" dirty="0"/>
              <a:t>Wyłączenia z ubezpieczenia wypadkowego dotycza zatem tytułów, których posiadanie nie wiąże się z ryzykiem zajścia wypadku przy pracy albo z chorobą zawodową, albo ubezpieczenie to jest niepotrzebne z innych względów.</a:t>
            </a:r>
          </a:p>
          <a:p>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1956</TotalTime>
  <Words>3312</Words>
  <Application>Microsoft Office PowerPoint</Application>
  <PresentationFormat>Pokaz na ekranie (4:3)</PresentationFormat>
  <Paragraphs>178</Paragraphs>
  <Slides>28</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28</vt:i4>
      </vt:variant>
    </vt:vector>
  </HeadingPairs>
  <TitlesOfParts>
    <vt:vector size="34" baseType="lpstr">
      <vt:lpstr>Book Antiqua</vt:lpstr>
      <vt:lpstr>Lucida Sans</vt:lpstr>
      <vt:lpstr>Wingdings</vt:lpstr>
      <vt:lpstr>Wingdings 2</vt:lpstr>
      <vt:lpstr>Wingdings 3</vt:lpstr>
      <vt:lpstr>Apex</vt:lpstr>
      <vt:lpstr>Obowiązek ubezpieczenia społecznego</vt:lpstr>
      <vt:lpstr>Przymus ubezpieczenia</vt:lpstr>
      <vt:lpstr>Powstanie ubezpieczenia społecznego</vt:lpstr>
      <vt:lpstr>Zakres obowiązku ubezpieczenia społecznego</vt:lpstr>
      <vt:lpstr>Zakres obowiązku ubezpieczenia społecznego c.d.</vt:lpstr>
      <vt:lpstr>Ubezpieczenie chorobowe</vt:lpstr>
      <vt:lpstr>Ubezpieczenie chorobowe c.d.</vt:lpstr>
      <vt:lpstr>Krąg osób objętych obowiązkiem ubezpieczenia wypadkowego </vt:lpstr>
      <vt:lpstr>Krąg osób objętych obowiązkiem ubezpieczenia wypadkowego c.d.</vt:lpstr>
      <vt:lpstr>Omówienie wybranych tytułów obowiązku ubezpieczenia emerytalnego i rentowego</vt:lpstr>
      <vt:lpstr>Stosunek pracy </vt:lpstr>
      <vt:lpstr>Stosunek pracy c.d.</vt:lpstr>
      <vt:lpstr>Osoba uznana za pracownika </vt:lpstr>
      <vt:lpstr>Osoba uznana za pracownika c.d.</vt:lpstr>
      <vt:lpstr>Osoba uznana za pracownika c.d.</vt:lpstr>
      <vt:lpstr>Wykonywanie pracy nakładczej </vt:lpstr>
      <vt:lpstr>Członkostwo w rolniczej spółdzielni produkcyjnej i spółdzielni kółek rolniczych </vt:lpstr>
      <vt:lpstr>Wykonywanie umowy agencyjnej lub umowy zlecenia </vt:lpstr>
      <vt:lpstr>Wykonywanie umowy agencyjnej lub umowy zlecenia c.d.</vt:lpstr>
      <vt:lpstr>Prowadzenie pozarolniczej działalności  </vt:lpstr>
      <vt:lpstr>Prowadzenie pozarolniczej działalności c.d.</vt:lpstr>
      <vt:lpstr>Twórca i artysta</vt:lpstr>
      <vt:lpstr>Wolny zawód i prowadzenie niepublicznej placówki</vt:lpstr>
      <vt:lpstr>Współpraca przy wykonywaniu umowy agencyjnej, zlecenia lub pozarolniczej działalności</vt:lpstr>
      <vt:lpstr>Współpraca przy wykonywaniu umowy agencyjnej, zlecenia lub pozarolniczej działalności c.d.</vt:lpstr>
      <vt:lpstr>Współpraca przy wykonywaniu umowy agencyjnej, zlecenia lub pozarolniczej działalności c.d.</vt:lpstr>
      <vt:lpstr>Współpraca przy wykonywaniu umowy agencyjnej, zlecenia lub pozarolniczej działalności c.d.</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Obowiązek ubezpieczenia społecznego</dc:title>
  <dc:creator>rózuś</dc:creator>
  <cp:lastModifiedBy>Marta Wasil</cp:lastModifiedBy>
  <cp:revision>192</cp:revision>
  <dcterms:created xsi:type="dcterms:W3CDTF">2015-05-14T09:56:46Z</dcterms:created>
  <dcterms:modified xsi:type="dcterms:W3CDTF">2020-03-17T21:12:30Z</dcterms:modified>
</cp:coreProperties>
</file>