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66" r:id="rId5"/>
    <p:sldId id="278" r:id="rId6"/>
    <p:sldId id="268" r:id="rId7"/>
    <p:sldId id="269" r:id="rId8"/>
    <p:sldId id="279" r:id="rId9"/>
    <p:sldId id="270" r:id="rId10"/>
    <p:sldId id="271" r:id="rId11"/>
    <p:sldId id="272" r:id="rId12"/>
    <p:sldId id="273" r:id="rId13"/>
    <p:sldId id="280" r:id="rId14"/>
    <p:sldId id="274" r:id="rId15"/>
    <p:sldId id="281" r:id="rId16"/>
    <p:sldId id="282" r:id="rId17"/>
    <p:sldId id="283" r:id="rId18"/>
    <p:sldId id="275" r:id="rId19"/>
    <p:sldId id="284" r:id="rId20"/>
    <p:sldId id="285" r:id="rId21"/>
    <p:sldId id="286" r:id="rId22"/>
    <p:sldId id="287" r:id="rId23"/>
    <p:sldId id="276" r:id="rId24"/>
    <p:sldId id="277" r:id="rId25"/>
    <p:sldId id="257" r:id="rId26"/>
    <p:sldId id="258" r:id="rId27"/>
    <p:sldId id="259" r:id="rId28"/>
    <p:sldId id="260" r:id="rId29"/>
    <p:sldId id="261" r:id="rId30"/>
    <p:sldId id="262" r:id="rId31"/>
    <p:sldId id="263"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05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DDAC7-B174-49B0-AF8C-3315C8A39C1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l-PL"/>
        </a:p>
      </dgm:t>
    </dgm:pt>
    <dgm:pt modelId="{7DAEE95C-17FB-41D9-B62E-6C7BBF28568F}">
      <dgm:prSet phldrT="[Tekst]"/>
      <dgm:spPr/>
      <dgm:t>
        <a:bodyPr/>
        <a:lstStyle/>
        <a:p>
          <a:r>
            <a:rPr lang="pl-PL" dirty="0"/>
            <a:t>Fakty</a:t>
          </a:r>
        </a:p>
      </dgm:t>
    </dgm:pt>
    <dgm:pt modelId="{81CF4BB2-713E-4150-9939-DA9AFD930E10}" type="parTrans" cxnId="{4546CE66-C912-4315-99F8-D8D9758BB9F4}">
      <dgm:prSet/>
      <dgm:spPr/>
      <dgm:t>
        <a:bodyPr/>
        <a:lstStyle/>
        <a:p>
          <a:endParaRPr lang="pl-PL"/>
        </a:p>
      </dgm:t>
    </dgm:pt>
    <dgm:pt modelId="{F6256419-8047-4ED2-A5B8-DFB5A260E3CF}" type="sibTrans" cxnId="{4546CE66-C912-4315-99F8-D8D9758BB9F4}">
      <dgm:prSet/>
      <dgm:spPr/>
      <dgm:t>
        <a:bodyPr/>
        <a:lstStyle/>
        <a:p>
          <a:endParaRPr lang="pl-PL"/>
        </a:p>
      </dgm:t>
    </dgm:pt>
    <dgm:pt modelId="{AF2D609F-E5A2-4A2A-8715-232FA39938EE}">
      <dgm:prSet phldrT="[Tekst]"/>
      <dgm:spPr/>
      <dgm:t>
        <a:bodyPr/>
        <a:lstStyle/>
        <a:p>
          <a:r>
            <a:rPr lang="pl-PL" dirty="0"/>
            <a:t>opisowe</a:t>
          </a:r>
        </a:p>
      </dgm:t>
    </dgm:pt>
    <dgm:pt modelId="{C02816C0-B6FA-4B27-9E11-3C5107E26921}" type="parTrans" cxnId="{C753CE4C-08DB-424B-919A-E49E481739E7}">
      <dgm:prSet/>
      <dgm:spPr/>
      <dgm:t>
        <a:bodyPr/>
        <a:lstStyle/>
        <a:p>
          <a:endParaRPr lang="pl-PL"/>
        </a:p>
      </dgm:t>
    </dgm:pt>
    <dgm:pt modelId="{2B3553B1-3F52-4A3D-B598-F2B3648A767E}" type="sibTrans" cxnId="{C753CE4C-08DB-424B-919A-E49E481739E7}">
      <dgm:prSet/>
      <dgm:spPr/>
      <dgm:t>
        <a:bodyPr/>
        <a:lstStyle/>
        <a:p>
          <a:endParaRPr lang="pl-PL"/>
        </a:p>
      </dgm:t>
    </dgm:pt>
    <dgm:pt modelId="{B6FF8FC5-C616-403C-A624-E071E7238932}">
      <dgm:prSet phldrT="[Tekst]"/>
      <dgm:spPr/>
      <dgm:t>
        <a:bodyPr/>
        <a:lstStyle/>
        <a:p>
          <a:r>
            <a:rPr lang="pl-PL" dirty="0"/>
            <a:t>Opinie</a:t>
          </a:r>
        </a:p>
      </dgm:t>
    </dgm:pt>
    <dgm:pt modelId="{B47A87A4-003F-408E-B6DE-F8C26D371F0F}" type="parTrans" cxnId="{BE09E88F-520A-491B-971F-1B97E6B96C3C}">
      <dgm:prSet/>
      <dgm:spPr/>
      <dgm:t>
        <a:bodyPr/>
        <a:lstStyle/>
        <a:p>
          <a:endParaRPr lang="pl-PL"/>
        </a:p>
      </dgm:t>
    </dgm:pt>
    <dgm:pt modelId="{F826F37D-DE0B-4D8F-9847-9A1B695DED28}" type="sibTrans" cxnId="{BE09E88F-520A-491B-971F-1B97E6B96C3C}">
      <dgm:prSet/>
      <dgm:spPr/>
      <dgm:t>
        <a:bodyPr/>
        <a:lstStyle/>
        <a:p>
          <a:endParaRPr lang="pl-PL"/>
        </a:p>
      </dgm:t>
    </dgm:pt>
    <dgm:pt modelId="{7BD6C8DA-E71D-41C0-B80A-155C5FAD3184}">
      <dgm:prSet phldrT="[Tekst]"/>
      <dgm:spPr/>
      <dgm:t>
        <a:bodyPr/>
        <a:lstStyle/>
        <a:p>
          <a:r>
            <a:rPr lang="pl-PL" dirty="0"/>
            <a:t>wartościujące</a:t>
          </a:r>
        </a:p>
      </dgm:t>
    </dgm:pt>
    <dgm:pt modelId="{0CF60740-66D9-4906-BFA8-220760DE5656}" type="parTrans" cxnId="{96849FEB-0B89-4227-B61E-8668A56B2D7E}">
      <dgm:prSet/>
      <dgm:spPr/>
      <dgm:t>
        <a:bodyPr/>
        <a:lstStyle/>
        <a:p>
          <a:endParaRPr lang="pl-PL"/>
        </a:p>
      </dgm:t>
    </dgm:pt>
    <dgm:pt modelId="{65305C0A-2C16-48C4-982E-D6A255D09304}" type="sibTrans" cxnId="{96849FEB-0B89-4227-B61E-8668A56B2D7E}">
      <dgm:prSet/>
      <dgm:spPr/>
      <dgm:t>
        <a:bodyPr/>
        <a:lstStyle/>
        <a:p>
          <a:endParaRPr lang="pl-PL"/>
        </a:p>
      </dgm:t>
    </dgm:pt>
    <dgm:pt modelId="{9C05577C-115C-4E66-8876-08226FD5E4A3}" type="pres">
      <dgm:prSet presAssocID="{F89DDAC7-B174-49B0-AF8C-3315C8A39C16}" presName="list" presStyleCnt="0">
        <dgm:presLayoutVars>
          <dgm:dir/>
          <dgm:animLvl val="lvl"/>
        </dgm:presLayoutVars>
      </dgm:prSet>
      <dgm:spPr/>
    </dgm:pt>
    <dgm:pt modelId="{58B09F05-A3E8-4EEB-AE39-B953D457BB04}" type="pres">
      <dgm:prSet presAssocID="{7DAEE95C-17FB-41D9-B62E-6C7BBF28568F}" presName="posSpace" presStyleCnt="0"/>
      <dgm:spPr/>
    </dgm:pt>
    <dgm:pt modelId="{FDAE0513-02C1-4346-BB96-B1B0186FB6DF}" type="pres">
      <dgm:prSet presAssocID="{7DAEE95C-17FB-41D9-B62E-6C7BBF28568F}" presName="vertFlow" presStyleCnt="0"/>
      <dgm:spPr/>
    </dgm:pt>
    <dgm:pt modelId="{8782858B-DF17-4C76-AE1C-59DAE0A83653}" type="pres">
      <dgm:prSet presAssocID="{7DAEE95C-17FB-41D9-B62E-6C7BBF28568F}" presName="topSpace" presStyleCnt="0"/>
      <dgm:spPr/>
    </dgm:pt>
    <dgm:pt modelId="{7699FAE8-D05A-406F-A61B-0EB56BA1DF4C}" type="pres">
      <dgm:prSet presAssocID="{7DAEE95C-17FB-41D9-B62E-6C7BBF28568F}" presName="firstComp" presStyleCnt="0"/>
      <dgm:spPr/>
    </dgm:pt>
    <dgm:pt modelId="{7346D16E-53A7-409B-A5CD-A62C37807A4B}" type="pres">
      <dgm:prSet presAssocID="{7DAEE95C-17FB-41D9-B62E-6C7BBF28568F}" presName="firstChild" presStyleLbl="bgAccFollowNode1" presStyleIdx="0" presStyleCnt="2"/>
      <dgm:spPr/>
    </dgm:pt>
    <dgm:pt modelId="{2E7113B8-CE95-4D52-88CE-1E4E643254EE}" type="pres">
      <dgm:prSet presAssocID="{7DAEE95C-17FB-41D9-B62E-6C7BBF28568F}" presName="firstChildTx" presStyleLbl="bgAccFollowNode1" presStyleIdx="0" presStyleCnt="2">
        <dgm:presLayoutVars>
          <dgm:bulletEnabled val="1"/>
        </dgm:presLayoutVars>
      </dgm:prSet>
      <dgm:spPr/>
    </dgm:pt>
    <dgm:pt modelId="{9249695B-9854-432D-941F-EDDF9D6EF881}" type="pres">
      <dgm:prSet presAssocID="{7DAEE95C-17FB-41D9-B62E-6C7BBF28568F}" presName="negSpace" presStyleCnt="0"/>
      <dgm:spPr/>
    </dgm:pt>
    <dgm:pt modelId="{965193A7-21BB-4C34-9FAC-60CBA5F6F2AF}" type="pres">
      <dgm:prSet presAssocID="{7DAEE95C-17FB-41D9-B62E-6C7BBF28568F}" presName="circle" presStyleLbl="node1" presStyleIdx="0" presStyleCnt="2"/>
      <dgm:spPr/>
    </dgm:pt>
    <dgm:pt modelId="{4EC97F6A-F4A9-49A3-9048-E85DFA2FC700}" type="pres">
      <dgm:prSet presAssocID="{F6256419-8047-4ED2-A5B8-DFB5A260E3CF}" presName="transSpace" presStyleCnt="0"/>
      <dgm:spPr/>
    </dgm:pt>
    <dgm:pt modelId="{4CFAC40F-620D-4A83-B16C-CF6DE5145798}" type="pres">
      <dgm:prSet presAssocID="{B6FF8FC5-C616-403C-A624-E071E7238932}" presName="posSpace" presStyleCnt="0"/>
      <dgm:spPr/>
    </dgm:pt>
    <dgm:pt modelId="{414EABA6-E254-4F04-BC6F-67B1A42620ED}" type="pres">
      <dgm:prSet presAssocID="{B6FF8FC5-C616-403C-A624-E071E7238932}" presName="vertFlow" presStyleCnt="0"/>
      <dgm:spPr/>
    </dgm:pt>
    <dgm:pt modelId="{6A9833F2-116B-403E-9E55-641E8E936082}" type="pres">
      <dgm:prSet presAssocID="{B6FF8FC5-C616-403C-A624-E071E7238932}" presName="topSpace" presStyleCnt="0"/>
      <dgm:spPr/>
    </dgm:pt>
    <dgm:pt modelId="{62525687-1922-4E92-B4A1-B71158A3A401}" type="pres">
      <dgm:prSet presAssocID="{B6FF8FC5-C616-403C-A624-E071E7238932}" presName="firstComp" presStyleCnt="0"/>
      <dgm:spPr/>
    </dgm:pt>
    <dgm:pt modelId="{11B08DDB-76CC-4E0D-BAB2-80E4AA4F51C9}" type="pres">
      <dgm:prSet presAssocID="{B6FF8FC5-C616-403C-A624-E071E7238932}" presName="firstChild" presStyleLbl="bgAccFollowNode1" presStyleIdx="1" presStyleCnt="2"/>
      <dgm:spPr/>
    </dgm:pt>
    <dgm:pt modelId="{01D8D30D-A64D-47E2-822E-A596FEDAB832}" type="pres">
      <dgm:prSet presAssocID="{B6FF8FC5-C616-403C-A624-E071E7238932}" presName="firstChildTx" presStyleLbl="bgAccFollowNode1" presStyleIdx="1" presStyleCnt="2">
        <dgm:presLayoutVars>
          <dgm:bulletEnabled val="1"/>
        </dgm:presLayoutVars>
      </dgm:prSet>
      <dgm:spPr/>
    </dgm:pt>
    <dgm:pt modelId="{945FF1B6-F38E-499E-A648-410060ED5A77}" type="pres">
      <dgm:prSet presAssocID="{B6FF8FC5-C616-403C-A624-E071E7238932}" presName="negSpace" presStyleCnt="0"/>
      <dgm:spPr/>
    </dgm:pt>
    <dgm:pt modelId="{C33651ED-5D1C-40CF-982A-F2601FFBA487}" type="pres">
      <dgm:prSet presAssocID="{B6FF8FC5-C616-403C-A624-E071E7238932}" presName="circle" presStyleLbl="node1" presStyleIdx="1" presStyleCnt="2"/>
      <dgm:spPr/>
    </dgm:pt>
  </dgm:ptLst>
  <dgm:cxnLst>
    <dgm:cxn modelId="{DD86AA02-5394-4C10-BF41-C20ACA8CB5AA}" type="presOf" srcId="{AF2D609F-E5A2-4A2A-8715-232FA39938EE}" destId="{2E7113B8-CE95-4D52-88CE-1E4E643254EE}" srcOrd="1" destOrd="0" presId="urn:microsoft.com/office/officeart/2005/8/layout/hList9"/>
    <dgm:cxn modelId="{2EF75821-E5D4-418B-B7E3-5514F84CB3E8}" type="presOf" srcId="{B6FF8FC5-C616-403C-A624-E071E7238932}" destId="{C33651ED-5D1C-40CF-982A-F2601FFBA487}" srcOrd="0" destOrd="0" presId="urn:microsoft.com/office/officeart/2005/8/layout/hList9"/>
    <dgm:cxn modelId="{45FFD522-4F58-4B11-A065-B17AC9069815}" type="presOf" srcId="{AF2D609F-E5A2-4A2A-8715-232FA39938EE}" destId="{7346D16E-53A7-409B-A5CD-A62C37807A4B}" srcOrd="0" destOrd="0" presId="urn:microsoft.com/office/officeart/2005/8/layout/hList9"/>
    <dgm:cxn modelId="{2A581B26-3573-43D2-9B23-8A2856155748}" type="presOf" srcId="{F89DDAC7-B174-49B0-AF8C-3315C8A39C16}" destId="{9C05577C-115C-4E66-8876-08226FD5E4A3}" srcOrd="0" destOrd="0" presId="urn:microsoft.com/office/officeart/2005/8/layout/hList9"/>
    <dgm:cxn modelId="{D05D4E63-7B21-4821-B915-E405A0396524}" type="presOf" srcId="{7BD6C8DA-E71D-41C0-B80A-155C5FAD3184}" destId="{01D8D30D-A64D-47E2-822E-A596FEDAB832}" srcOrd="1" destOrd="0" presId="urn:microsoft.com/office/officeart/2005/8/layout/hList9"/>
    <dgm:cxn modelId="{4546CE66-C912-4315-99F8-D8D9758BB9F4}" srcId="{F89DDAC7-B174-49B0-AF8C-3315C8A39C16}" destId="{7DAEE95C-17FB-41D9-B62E-6C7BBF28568F}" srcOrd="0" destOrd="0" parTransId="{81CF4BB2-713E-4150-9939-DA9AFD930E10}" sibTransId="{F6256419-8047-4ED2-A5B8-DFB5A260E3CF}"/>
    <dgm:cxn modelId="{7CE89568-3995-4D9C-AFB5-4443692C9A19}" type="presOf" srcId="{7DAEE95C-17FB-41D9-B62E-6C7BBF28568F}" destId="{965193A7-21BB-4C34-9FAC-60CBA5F6F2AF}" srcOrd="0" destOrd="0" presId="urn:microsoft.com/office/officeart/2005/8/layout/hList9"/>
    <dgm:cxn modelId="{C753CE4C-08DB-424B-919A-E49E481739E7}" srcId="{7DAEE95C-17FB-41D9-B62E-6C7BBF28568F}" destId="{AF2D609F-E5A2-4A2A-8715-232FA39938EE}" srcOrd="0" destOrd="0" parTransId="{C02816C0-B6FA-4B27-9E11-3C5107E26921}" sibTransId="{2B3553B1-3F52-4A3D-B598-F2B3648A767E}"/>
    <dgm:cxn modelId="{BE09E88F-520A-491B-971F-1B97E6B96C3C}" srcId="{F89DDAC7-B174-49B0-AF8C-3315C8A39C16}" destId="{B6FF8FC5-C616-403C-A624-E071E7238932}" srcOrd="1" destOrd="0" parTransId="{B47A87A4-003F-408E-B6DE-F8C26D371F0F}" sibTransId="{F826F37D-DE0B-4D8F-9847-9A1B695DED28}"/>
    <dgm:cxn modelId="{1820D9A7-9974-449A-B74F-C6A7B77AAFBD}" type="presOf" srcId="{7BD6C8DA-E71D-41C0-B80A-155C5FAD3184}" destId="{11B08DDB-76CC-4E0D-BAB2-80E4AA4F51C9}" srcOrd="0" destOrd="0" presId="urn:microsoft.com/office/officeart/2005/8/layout/hList9"/>
    <dgm:cxn modelId="{96849FEB-0B89-4227-B61E-8668A56B2D7E}" srcId="{B6FF8FC5-C616-403C-A624-E071E7238932}" destId="{7BD6C8DA-E71D-41C0-B80A-155C5FAD3184}" srcOrd="0" destOrd="0" parTransId="{0CF60740-66D9-4906-BFA8-220760DE5656}" sibTransId="{65305C0A-2C16-48C4-982E-D6A255D09304}"/>
    <dgm:cxn modelId="{B0181551-CF4A-4B8E-A563-0DFDCE524D6E}" type="presParOf" srcId="{9C05577C-115C-4E66-8876-08226FD5E4A3}" destId="{58B09F05-A3E8-4EEB-AE39-B953D457BB04}" srcOrd="0" destOrd="0" presId="urn:microsoft.com/office/officeart/2005/8/layout/hList9"/>
    <dgm:cxn modelId="{E120673E-1958-4558-AEF7-FB2E0482ABDD}" type="presParOf" srcId="{9C05577C-115C-4E66-8876-08226FD5E4A3}" destId="{FDAE0513-02C1-4346-BB96-B1B0186FB6DF}" srcOrd="1" destOrd="0" presId="urn:microsoft.com/office/officeart/2005/8/layout/hList9"/>
    <dgm:cxn modelId="{15C40309-419E-4163-8B2C-2868AD68FD85}" type="presParOf" srcId="{FDAE0513-02C1-4346-BB96-B1B0186FB6DF}" destId="{8782858B-DF17-4C76-AE1C-59DAE0A83653}" srcOrd="0" destOrd="0" presId="urn:microsoft.com/office/officeart/2005/8/layout/hList9"/>
    <dgm:cxn modelId="{D4158A3E-91C9-49AA-9E04-8FB6E325F4F1}" type="presParOf" srcId="{FDAE0513-02C1-4346-BB96-B1B0186FB6DF}" destId="{7699FAE8-D05A-406F-A61B-0EB56BA1DF4C}" srcOrd="1" destOrd="0" presId="urn:microsoft.com/office/officeart/2005/8/layout/hList9"/>
    <dgm:cxn modelId="{40D9B6E5-ACF4-421E-90E2-73C39E6803EB}" type="presParOf" srcId="{7699FAE8-D05A-406F-A61B-0EB56BA1DF4C}" destId="{7346D16E-53A7-409B-A5CD-A62C37807A4B}" srcOrd="0" destOrd="0" presId="urn:microsoft.com/office/officeart/2005/8/layout/hList9"/>
    <dgm:cxn modelId="{C1F8ECD1-60B2-4D11-8036-C3899851D662}" type="presParOf" srcId="{7699FAE8-D05A-406F-A61B-0EB56BA1DF4C}" destId="{2E7113B8-CE95-4D52-88CE-1E4E643254EE}" srcOrd="1" destOrd="0" presId="urn:microsoft.com/office/officeart/2005/8/layout/hList9"/>
    <dgm:cxn modelId="{A38A45EE-A6E5-4491-80DD-56A890631035}" type="presParOf" srcId="{9C05577C-115C-4E66-8876-08226FD5E4A3}" destId="{9249695B-9854-432D-941F-EDDF9D6EF881}" srcOrd="2" destOrd="0" presId="urn:microsoft.com/office/officeart/2005/8/layout/hList9"/>
    <dgm:cxn modelId="{D3DCB8C3-6CBB-47F4-A7A8-9CFB7A75D014}" type="presParOf" srcId="{9C05577C-115C-4E66-8876-08226FD5E4A3}" destId="{965193A7-21BB-4C34-9FAC-60CBA5F6F2AF}" srcOrd="3" destOrd="0" presId="urn:microsoft.com/office/officeart/2005/8/layout/hList9"/>
    <dgm:cxn modelId="{39092877-A13B-40D3-BB58-E2EAEF0378E5}" type="presParOf" srcId="{9C05577C-115C-4E66-8876-08226FD5E4A3}" destId="{4EC97F6A-F4A9-49A3-9048-E85DFA2FC700}" srcOrd="4" destOrd="0" presId="urn:microsoft.com/office/officeart/2005/8/layout/hList9"/>
    <dgm:cxn modelId="{22EB95F7-9F4F-4763-BB7B-410060466F62}" type="presParOf" srcId="{9C05577C-115C-4E66-8876-08226FD5E4A3}" destId="{4CFAC40F-620D-4A83-B16C-CF6DE5145798}" srcOrd="5" destOrd="0" presId="urn:microsoft.com/office/officeart/2005/8/layout/hList9"/>
    <dgm:cxn modelId="{C4290D1C-BA2B-42BB-A2A0-29C5D055089B}" type="presParOf" srcId="{9C05577C-115C-4E66-8876-08226FD5E4A3}" destId="{414EABA6-E254-4F04-BC6F-67B1A42620ED}" srcOrd="6" destOrd="0" presId="urn:microsoft.com/office/officeart/2005/8/layout/hList9"/>
    <dgm:cxn modelId="{678E4034-ED85-4A0E-AD95-34849D428DE5}" type="presParOf" srcId="{414EABA6-E254-4F04-BC6F-67B1A42620ED}" destId="{6A9833F2-116B-403E-9E55-641E8E936082}" srcOrd="0" destOrd="0" presId="urn:microsoft.com/office/officeart/2005/8/layout/hList9"/>
    <dgm:cxn modelId="{25AB95B4-B4EC-4A6B-AD47-CA2E9DC7F828}" type="presParOf" srcId="{414EABA6-E254-4F04-BC6F-67B1A42620ED}" destId="{62525687-1922-4E92-B4A1-B71158A3A401}" srcOrd="1" destOrd="0" presId="urn:microsoft.com/office/officeart/2005/8/layout/hList9"/>
    <dgm:cxn modelId="{A04E93FB-86E7-4722-9564-35536A79C532}" type="presParOf" srcId="{62525687-1922-4E92-B4A1-B71158A3A401}" destId="{11B08DDB-76CC-4E0D-BAB2-80E4AA4F51C9}" srcOrd="0" destOrd="0" presId="urn:microsoft.com/office/officeart/2005/8/layout/hList9"/>
    <dgm:cxn modelId="{2BBE0344-47C2-4C5C-BA61-2A77A9BACCB0}" type="presParOf" srcId="{62525687-1922-4E92-B4A1-B71158A3A401}" destId="{01D8D30D-A64D-47E2-822E-A596FEDAB832}" srcOrd="1" destOrd="0" presId="urn:microsoft.com/office/officeart/2005/8/layout/hList9"/>
    <dgm:cxn modelId="{E16A0757-D4A9-4A03-A6F2-4923D09626F4}" type="presParOf" srcId="{9C05577C-115C-4E66-8876-08226FD5E4A3}" destId="{945FF1B6-F38E-499E-A648-410060ED5A77}" srcOrd="7" destOrd="0" presId="urn:microsoft.com/office/officeart/2005/8/layout/hList9"/>
    <dgm:cxn modelId="{EA78BA53-9DA7-40F7-A6CC-09912356E5D8}" type="presParOf" srcId="{9C05577C-115C-4E66-8876-08226FD5E4A3}" destId="{C33651ED-5D1C-40CF-982A-F2601FFBA487}"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C91BF5-1AFE-48A7-9287-8AD7B20EE0D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pl-PL"/>
        </a:p>
      </dgm:t>
    </dgm:pt>
    <dgm:pt modelId="{EAD861A9-AA5C-4FC2-91B8-A2864EDB236C}">
      <dgm:prSet phldrT="[Tekst]"/>
      <dgm:spPr/>
      <dgm:t>
        <a:bodyPr/>
        <a:lstStyle/>
        <a:p>
          <a:r>
            <a:rPr lang="pl-PL" dirty="0"/>
            <a:t>Szczególna staranność</a:t>
          </a:r>
        </a:p>
      </dgm:t>
    </dgm:pt>
    <dgm:pt modelId="{6C26275B-176B-4048-B550-E3261D83636C}" type="parTrans" cxnId="{B93B291D-2314-408C-81D0-F907523857D8}">
      <dgm:prSet/>
      <dgm:spPr/>
      <dgm:t>
        <a:bodyPr/>
        <a:lstStyle/>
        <a:p>
          <a:endParaRPr lang="pl-PL"/>
        </a:p>
      </dgm:t>
    </dgm:pt>
    <dgm:pt modelId="{867D1BAB-916D-4ED2-912B-2ED793811874}" type="sibTrans" cxnId="{B93B291D-2314-408C-81D0-F907523857D8}">
      <dgm:prSet/>
      <dgm:spPr/>
      <dgm:t>
        <a:bodyPr/>
        <a:lstStyle/>
        <a:p>
          <a:endParaRPr lang="pl-PL"/>
        </a:p>
      </dgm:t>
    </dgm:pt>
    <dgm:pt modelId="{76FDC663-CD27-4754-98B9-09EEF52DB6E2}">
      <dgm:prSet phldrT="[Tekst]"/>
      <dgm:spPr/>
      <dgm:t>
        <a:bodyPr/>
        <a:lstStyle/>
        <a:p>
          <a:r>
            <a:rPr lang="pl-PL" dirty="0"/>
            <a:t>Sprawdzanie zgodności z prawdą</a:t>
          </a:r>
        </a:p>
      </dgm:t>
    </dgm:pt>
    <dgm:pt modelId="{645400B2-8256-48C0-8AC5-1771064833EF}" type="parTrans" cxnId="{B74216F6-B354-4839-96B7-39E1F78E1E7B}">
      <dgm:prSet/>
      <dgm:spPr/>
      <dgm:t>
        <a:bodyPr/>
        <a:lstStyle/>
        <a:p>
          <a:endParaRPr lang="pl-PL"/>
        </a:p>
      </dgm:t>
    </dgm:pt>
    <dgm:pt modelId="{C5C20A19-9D2D-440E-B823-33328E9C75A3}" type="sibTrans" cxnId="{B74216F6-B354-4839-96B7-39E1F78E1E7B}">
      <dgm:prSet/>
      <dgm:spPr/>
      <dgm:t>
        <a:bodyPr/>
        <a:lstStyle/>
        <a:p>
          <a:endParaRPr lang="pl-PL"/>
        </a:p>
      </dgm:t>
    </dgm:pt>
    <dgm:pt modelId="{0C2AF309-922D-4F48-AC1D-26BDA9DCE493}">
      <dgm:prSet phldrT="[Tekst]"/>
      <dgm:spPr/>
      <dgm:t>
        <a:bodyPr/>
        <a:lstStyle/>
        <a:p>
          <a:r>
            <a:rPr lang="pl-PL" dirty="0"/>
            <a:t>Podanie źródła wiadomości</a:t>
          </a:r>
        </a:p>
      </dgm:t>
    </dgm:pt>
    <dgm:pt modelId="{5E565C4F-52DC-4EE1-9E02-2D394ABCE194}" type="parTrans" cxnId="{522887A3-0394-4AC6-9D40-D95162C6049F}">
      <dgm:prSet/>
      <dgm:spPr/>
      <dgm:t>
        <a:bodyPr/>
        <a:lstStyle/>
        <a:p>
          <a:endParaRPr lang="pl-PL"/>
        </a:p>
      </dgm:t>
    </dgm:pt>
    <dgm:pt modelId="{B21BFFA9-6C76-4264-8FDD-C0707C868775}" type="sibTrans" cxnId="{522887A3-0394-4AC6-9D40-D95162C6049F}">
      <dgm:prSet/>
      <dgm:spPr/>
      <dgm:t>
        <a:bodyPr/>
        <a:lstStyle/>
        <a:p>
          <a:endParaRPr lang="pl-PL"/>
        </a:p>
      </dgm:t>
    </dgm:pt>
    <dgm:pt modelId="{68B6956D-DF5A-4C08-8449-B993C4A78D0C}" type="pres">
      <dgm:prSet presAssocID="{C9C91BF5-1AFE-48A7-9287-8AD7B20EE0DA}" presName="hierChild1" presStyleCnt="0">
        <dgm:presLayoutVars>
          <dgm:orgChart val="1"/>
          <dgm:chPref val="1"/>
          <dgm:dir/>
          <dgm:animOne val="branch"/>
          <dgm:animLvl val="lvl"/>
          <dgm:resizeHandles/>
        </dgm:presLayoutVars>
      </dgm:prSet>
      <dgm:spPr/>
    </dgm:pt>
    <dgm:pt modelId="{AEFD164B-1393-4381-9BEB-BDD8A0A04A36}" type="pres">
      <dgm:prSet presAssocID="{EAD861A9-AA5C-4FC2-91B8-A2864EDB236C}" presName="hierRoot1" presStyleCnt="0">
        <dgm:presLayoutVars>
          <dgm:hierBranch val="init"/>
        </dgm:presLayoutVars>
      </dgm:prSet>
      <dgm:spPr/>
    </dgm:pt>
    <dgm:pt modelId="{91A9B890-95D9-4B9D-AD8A-68623A8D606D}" type="pres">
      <dgm:prSet presAssocID="{EAD861A9-AA5C-4FC2-91B8-A2864EDB236C}" presName="rootComposite1" presStyleCnt="0"/>
      <dgm:spPr/>
    </dgm:pt>
    <dgm:pt modelId="{AA6D05A6-38FE-4762-B05C-2B04F5BCA90D}" type="pres">
      <dgm:prSet presAssocID="{EAD861A9-AA5C-4FC2-91B8-A2864EDB236C}" presName="rootText1" presStyleLbl="node0" presStyleIdx="0" presStyleCnt="1">
        <dgm:presLayoutVars>
          <dgm:chPref val="3"/>
        </dgm:presLayoutVars>
      </dgm:prSet>
      <dgm:spPr/>
    </dgm:pt>
    <dgm:pt modelId="{7323528D-532A-49C8-93D5-253FC8BF3576}" type="pres">
      <dgm:prSet presAssocID="{EAD861A9-AA5C-4FC2-91B8-A2864EDB236C}" presName="rootConnector1" presStyleLbl="node1" presStyleIdx="0" presStyleCnt="0"/>
      <dgm:spPr/>
    </dgm:pt>
    <dgm:pt modelId="{FC8907FF-DFF5-437A-AF9A-166677E69B72}" type="pres">
      <dgm:prSet presAssocID="{EAD861A9-AA5C-4FC2-91B8-A2864EDB236C}" presName="hierChild2" presStyleCnt="0"/>
      <dgm:spPr/>
    </dgm:pt>
    <dgm:pt modelId="{B81B289B-8AFF-4E78-A6B8-A03CB7147921}" type="pres">
      <dgm:prSet presAssocID="{645400B2-8256-48C0-8AC5-1771064833EF}" presName="Name64" presStyleLbl="parChTrans1D2" presStyleIdx="0" presStyleCnt="2"/>
      <dgm:spPr/>
    </dgm:pt>
    <dgm:pt modelId="{DFACA15B-5A2B-4988-B888-A8D7DC22000F}" type="pres">
      <dgm:prSet presAssocID="{76FDC663-CD27-4754-98B9-09EEF52DB6E2}" presName="hierRoot2" presStyleCnt="0">
        <dgm:presLayoutVars>
          <dgm:hierBranch val="init"/>
        </dgm:presLayoutVars>
      </dgm:prSet>
      <dgm:spPr/>
    </dgm:pt>
    <dgm:pt modelId="{1F5450A2-B194-4F7A-9FBC-05A8B9CC4C0B}" type="pres">
      <dgm:prSet presAssocID="{76FDC663-CD27-4754-98B9-09EEF52DB6E2}" presName="rootComposite" presStyleCnt="0"/>
      <dgm:spPr/>
    </dgm:pt>
    <dgm:pt modelId="{F56D1DBC-9DE4-4D93-AB1F-3E7EEE9460D2}" type="pres">
      <dgm:prSet presAssocID="{76FDC663-CD27-4754-98B9-09EEF52DB6E2}" presName="rootText" presStyleLbl="node2" presStyleIdx="0" presStyleCnt="2">
        <dgm:presLayoutVars>
          <dgm:chPref val="3"/>
        </dgm:presLayoutVars>
      </dgm:prSet>
      <dgm:spPr/>
    </dgm:pt>
    <dgm:pt modelId="{BAEBA471-BC80-4141-AA14-C151F3E96633}" type="pres">
      <dgm:prSet presAssocID="{76FDC663-CD27-4754-98B9-09EEF52DB6E2}" presName="rootConnector" presStyleLbl="node2" presStyleIdx="0" presStyleCnt="2"/>
      <dgm:spPr/>
    </dgm:pt>
    <dgm:pt modelId="{0FE36813-64F5-4BA7-8459-D6A55AED475B}" type="pres">
      <dgm:prSet presAssocID="{76FDC663-CD27-4754-98B9-09EEF52DB6E2}" presName="hierChild4" presStyleCnt="0"/>
      <dgm:spPr/>
    </dgm:pt>
    <dgm:pt modelId="{CDE45548-ABCD-4327-9174-86F7A6FFE820}" type="pres">
      <dgm:prSet presAssocID="{76FDC663-CD27-4754-98B9-09EEF52DB6E2}" presName="hierChild5" presStyleCnt="0"/>
      <dgm:spPr/>
    </dgm:pt>
    <dgm:pt modelId="{1EB9B01A-FDF0-4160-95B5-6861BF90FA43}" type="pres">
      <dgm:prSet presAssocID="{5E565C4F-52DC-4EE1-9E02-2D394ABCE194}" presName="Name64" presStyleLbl="parChTrans1D2" presStyleIdx="1" presStyleCnt="2"/>
      <dgm:spPr/>
    </dgm:pt>
    <dgm:pt modelId="{B7E7A023-8F33-442D-A182-9A3D0398D162}" type="pres">
      <dgm:prSet presAssocID="{0C2AF309-922D-4F48-AC1D-26BDA9DCE493}" presName="hierRoot2" presStyleCnt="0">
        <dgm:presLayoutVars>
          <dgm:hierBranch val="init"/>
        </dgm:presLayoutVars>
      </dgm:prSet>
      <dgm:spPr/>
    </dgm:pt>
    <dgm:pt modelId="{34B49EE6-1B75-4146-A43E-FFAD436A4D46}" type="pres">
      <dgm:prSet presAssocID="{0C2AF309-922D-4F48-AC1D-26BDA9DCE493}" presName="rootComposite" presStyleCnt="0"/>
      <dgm:spPr/>
    </dgm:pt>
    <dgm:pt modelId="{8433AAD8-8E7F-4E8F-BFEC-15188FECCB00}" type="pres">
      <dgm:prSet presAssocID="{0C2AF309-922D-4F48-AC1D-26BDA9DCE493}" presName="rootText" presStyleLbl="node2" presStyleIdx="1" presStyleCnt="2">
        <dgm:presLayoutVars>
          <dgm:chPref val="3"/>
        </dgm:presLayoutVars>
      </dgm:prSet>
      <dgm:spPr/>
    </dgm:pt>
    <dgm:pt modelId="{BCF0A2A7-6E51-439F-8077-0A3F72020387}" type="pres">
      <dgm:prSet presAssocID="{0C2AF309-922D-4F48-AC1D-26BDA9DCE493}" presName="rootConnector" presStyleLbl="node2" presStyleIdx="1" presStyleCnt="2"/>
      <dgm:spPr/>
    </dgm:pt>
    <dgm:pt modelId="{1849419F-F41B-4EA1-A845-16557EB3D92E}" type="pres">
      <dgm:prSet presAssocID="{0C2AF309-922D-4F48-AC1D-26BDA9DCE493}" presName="hierChild4" presStyleCnt="0"/>
      <dgm:spPr/>
    </dgm:pt>
    <dgm:pt modelId="{C116F65B-940C-4B2E-9BD0-57787D15F7BC}" type="pres">
      <dgm:prSet presAssocID="{0C2AF309-922D-4F48-AC1D-26BDA9DCE493}" presName="hierChild5" presStyleCnt="0"/>
      <dgm:spPr/>
    </dgm:pt>
    <dgm:pt modelId="{62AA1CBB-8E3F-4AEA-ABFC-A7DE7447FDA4}" type="pres">
      <dgm:prSet presAssocID="{EAD861A9-AA5C-4FC2-91B8-A2864EDB236C}" presName="hierChild3" presStyleCnt="0"/>
      <dgm:spPr/>
    </dgm:pt>
  </dgm:ptLst>
  <dgm:cxnLst>
    <dgm:cxn modelId="{BF26EA1A-06F3-4618-B14A-41BAF23FD2D3}" type="presOf" srcId="{76FDC663-CD27-4754-98B9-09EEF52DB6E2}" destId="{BAEBA471-BC80-4141-AA14-C151F3E96633}" srcOrd="1" destOrd="0" presId="urn:microsoft.com/office/officeart/2009/3/layout/HorizontalOrganizationChart"/>
    <dgm:cxn modelId="{9AD40F1C-5002-475C-BE09-85D5C099486C}" type="presOf" srcId="{0C2AF309-922D-4F48-AC1D-26BDA9DCE493}" destId="{8433AAD8-8E7F-4E8F-BFEC-15188FECCB00}" srcOrd="0" destOrd="0" presId="urn:microsoft.com/office/officeart/2009/3/layout/HorizontalOrganizationChart"/>
    <dgm:cxn modelId="{B93B291D-2314-408C-81D0-F907523857D8}" srcId="{C9C91BF5-1AFE-48A7-9287-8AD7B20EE0DA}" destId="{EAD861A9-AA5C-4FC2-91B8-A2864EDB236C}" srcOrd="0" destOrd="0" parTransId="{6C26275B-176B-4048-B550-E3261D83636C}" sibTransId="{867D1BAB-916D-4ED2-912B-2ED793811874}"/>
    <dgm:cxn modelId="{361C7A39-E20C-4C59-B2E6-CA298D5D2607}" type="presOf" srcId="{0C2AF309-922D-4F48-AC1D-26BDA9DCE493}" destId="{BCF0A2A7-6E51-439F-8077-0A3F72020387}" srcOrd="1" destOrd="0" presId="urn:microsoft.com/office/officeart/2009/3/layout/HorizontalOrganizationChart"/>
    <dgm:cxn modelId="{E3F09A4C-1ADC-4448-B936-1E4DDEB2AE57}" type="presOf" srcId="{645400B2-8256-48C0-8AC5-1771064833EF}" destId="{B81B289B-8AFF-4E78-A6B8-A03CB7147921}" srcOrd="0" destOrd="0" presId="urn:microsoft.com/office/officeart/2009/3/layout/HorizontalOrganizationChart"/>
    <dgm:cxn modelId="{3DE5BA4E-75B9-4902-9F46-29335083541E}" type="presOf" srcId="{EAD861A9-AA5C-4FC2-91B8-A2864EDB236C}" destId="{7323528D-532A-49C8-93D5-253FC8BF3576}" srcOrd="1" destOrd="0" presId="urn:microsoft.com/office/officeart/2009/3/layout/HorizontalOrganizationChart"/>
    <dgm:cxn modelId="{E2994B57-9991-4FBD-85C1-2B856A7A70E3}" type="presOf" srcId="{EAD861A9-AA5C-4FC2-91B8-A2864EDB236C}" destId="{AA6D05A6-38FE-4762-B05C-2B04F5BCA90D}" srcOrd="0" destOrd="0" presId="urn:microsoft.com/office/officeart/2009/3/layout/HorizontalOrganizationChart"/>
    <dgm:cxn modelId="{4517C789-9765-4400-A555-F77CD5CA6FA4}" type="presOf" srcId="{C9C91BF5-1AFE-48A7-9287-8AD7B20EE0DA}" destId="{68B6956D-DF5A-4C08-8449-B993C4A78D0C}" srcOrd="0" destOrd="0" presId="urn:microsoft.com/office/officeart/2009/3/layout/HorizontalOrganizationChart"/>
    <dgm:cxn modelId="{522887A3-0394-4AC6-9D40-D95162C6049F}" srcId="{EAD861A9-AA5C-4FC2-91B8-A2864EDB236C}" destId="{0C2AF309-922D-4F48-AC1D-26BDA9DCE493}" srcOrd="1" destOrd="0" parTransId="{5E565C4F-52DC-4EE1-9E02-2D394ABCE194}" sibTransId="{B21BFFA9-6C76-4264-8FDD-C0707C868775}"/>
    <dgm:cxn modelId="{0BFA6AA4-32AC-44C1-AD3B-2643B5DAC9BA}" type="presOf" srcId="{76FDC663-CD27-4754-98B9-09EEF52DB6E2}" destId="{F56D1DBC-9DE4-4D93-AB1F-3E7EEE9460D2}" srcOrd="0" destOrd="0" presId="urn:microsoft.com/office/officeart/2009/3/layout/HorizontalOrganizationChart"/>
    <dgm:cxn modelId="{D59B3BDE-883F-45B1-B4A8-327CA6FF5F60}" type="presOf" srcId="{5E565C4F-52DC-4EE1-9E02-2D394ABCE194}" destId="{1EB9B01A-FDF0-4160-95B5-6861BF90FA43}" srcOrd="0" destOrd="0" presId="urn:microsoft.com/office/officeart/2009/3/layout/HorizontalOrganizationChart"/>
    <dgm:cxn modelId="{B74216F6-B354-4839-96B7-39E1F78E1E7B}" srcId="{EAD861A9-AA5C-4FC2-91B8-A2864EDB236C}" destId="{76FDC663-CD27-4754-98B9-09EEF52DB6E2}" srcOrd="0" destOrd="0" parTransId="{645400B2-8256-48C0-8AC5-1771064833EF}" sibTransId="{C5C20A19-9D2D-440E-B823-33328E9C75A3}"/>
    <dgm:cxn modelId="{51CDE376-0BD9-4D15-94B4-8391050A40D2}" type="presParOf" srcId="{68B6956D-DF5A-4C08-8449-B993C4A78D0C}" destId="{AEFD164B-1393-4381-9BEB-BDD8A0A04A36}" srcOrd="0" destOrd="0" presId="urn:microsoft.com/office/officeart/2009/3/layout/HorizontalOrganizationChart"/>
    <dgm:cxn modelId="{01654E9C-BF77-443F-9075-45C727F9F26F}" type="presParOf" srcId="{AEFD164B-1393-4381-9BEB-BDD8A0A04A36}" destId="{91A9B890-95D9-4B9D-AD8A-68623A8D606D}" srcOrd="0" destOrd="0" presId="urn:microsoft.com/office/officeart/2009/3/layout/HorizontalOrganizationChart"/>
    <dgm:cxn modelId="{685F77C2-84CA-49A3-96F5-91878B330F6A}" type="presParOf" srcId="{91A9B890-95D9-4B9D-AD8A-68623A8D606D}" destId="{AA6D05A6-38FE-4762-B05C-2B04F5BCA90D}" srcOrd="0" destOrd="0" presId="urn:microsoft.com/office/officeart/2009/3/layout/HorizontalOrganizationChart"/>
    <dgm:cxn modelId="{CF9AA7C4-00D4-4E66-B425-1555B29B5322}" type="presParOf" srcId="{91A9B890-95D9-4B9D-AD8A-68623A8D606D}" destId="{7323528D-532A-49C8-93D5-253FC8BF3576}" srcOrd="1" destOrd="0" presId="urn:microsoft.com/office/officeart/2009/3/layout/HorizontalOrganizationChart"/>
    <dgm:cxn modelId="{63F3F40B-0045-46CC-B869-ACD4E381155D}" type="presParOf" srcId="{AEFD164B-1393-4381-9BEB-BDD8A0A04A36}" destId="{FC8907FF-DFF5-437A-AF9A-166677E69B72}" srcOrd="1" destOrd="0" presId="urn:microsoft.com/office/officeart/2009/3/layout/HorizontalOrganizationChart"/>
    <dgm:cxn modelId="{9A6396DE-01DA-4EC1-A195-329C51AD86CD}" type="presParOf" srcId="{FC8907FF-DFF5-437A-AF9A-166677E69B72}" destId="{B81B289B-8AFF-4E78-A6B8-A03CB7147921}" srcOrd="0" destOrd="0" presId="urn:microsoft.com/office/officeart/2009/3/layout/HorizontalOrganizationChart"/>
    <dgm:cxn modelId="{BBCE7865-4D5F-4E58-8434-6414DFFC333E}" type="presParOf" srcId="{FC8907FF-DFF5-437A-AF9A-166677E69B72}" destId="{DFACA15B-5A2B-4988-B888-A8D7DC22000F}" srcOrd="1" destOrd="0" presId="urn:microsoft.com/office/officeart/2009/3/layout/HorizontalOrganizationChart"/>
    <dgm:cxn modelId="{A37CA582-8330-4365-9876-CAC023E00D46}" type="presParOf" srcId="{DFACA15B-5A2B-4988-B888-A8D7DC22000F}" destId="{1F5450A2-B194-4F7A-9FBC-05A8B9CC4C0B}" srcOrd="0" destOrd="0" presId="urn:microsoft.com/office/officeart/2009/3/layout/HorizontalOrganizationChart"/>
    <dgm:cxn modelId="{C5AD19B8-AD34-4929-A808-F744C2DE6F6C}" type="presParOf" srcId="{1F5450A2-B194-4F7A-9FBC-05A8B9CC4C0B}" destId="{F56D1DBC-9DE4-4D93-AB1F-3E7EEE9460D2}" srcOrd="0" destOrd="0" presId="urn:microsoft.com/office/officeart/2009/3/layout/HorizontalOrganizationChart"/>
    <dgm:cxn modelId="{8AC58185-F90F-4DFF-9659-F214FF25A5FE}" type="presParOf" srcId="{1F5450A2-B194-4F7A-9FBC-05A8B9CC4C0B}" destId="{BAEBA471-BC80-4141-AA14-C151F3E96633}" srcOrd="1" destOrd="0" presId="urn:microsoft.com/office/officeart/2009/3/layout/HorizontalOrganizationChart"/>
    <dgm:cxn modelId="{8075D802-4577-4F89-962F-4BD940F04642}" type="presParOf" srcId="{DFACA15B-5A2B-4988-B888-A8D7DC22000F}" destId="{0FE36813-64F5-4BA7-8459-D6A55AED475B}" srcOrd="1" destOrd="0" presId="urn:microsoft.com/office/officeart/2009/3/layout/HorizontalOrganizationChart"/>
    <dgm:cxn modelId="{ECCCFBBB-901F-435E-BA56-83D2EA8D048B}" type="presParOf" srcId="{DFACA15B-5A2B-4988-B888-A8D7DC22000F}" destId="{CDE45548-ABCD-4327-9174-86F7A6FFE820}" srcOrd="2" destOrd="0" presId="urn:microsoft.com/office/officeart/2009/3/layout/HorizontalOrganizationChart"/>
    <dgm:cxn modelId="{A3A36476-880E-4705-91E3-201CC3E3830E}" type="presParOf" srcId="{FC8907FF-DFF5-437A-AF9A-166677E69B72}" destId="{1EB9B01A-FDF0-4160-95B5-6861BF90FA43}" srcOrd="2" destOrd="0" presId="urn:microsoft.com/office/officeart/2009/3/layout/HorizontalOrganizationChart"/>
    <dgm:cxn modelId="{F9CDCFF3-3BD5-4FCA-9561-807DB9A94057}" type="presParOf" srcId="{FC8907FF-DFF5-437A-AF9A-166677E69B72}" destId="{B7E7A023-8F33-442D-A182-9A3D0398D162}" srcOrd="3" destOrd="0" presId="urn:microsoft.com/office/officeart/2009/3/layout/HorizontalOrganizationChart"/>
    <dgm:cxn modelId="{9FBBB8AA-A7BC-443F-BA26-06663F23C309}" type="presParOf" srcId="{B7E7A023-8F33-442D-A182-9A3D0398D162}" destId="{34B49EE6-1B75-4146-A43E-FFAD436A4D46}" srcOrd="0" destOrd="0" presId="urn:microsoft.com/office/officeart/2009/3/layout/HorizontalOrganizationChart"/>
    <dgm:cxn modelId="{C4B0778B-7933-43A1-9F40-77B1B9F1EBAF}" type="presParOf" srcId="{34B49EE6-1B75-4146-A43E-FFAD436A4D46}" destId="{8433AAD8-8E7F-4E8F-BFEC-15188FECCB00}" srcOrd="0" destOrd="0" presId="urn:microsoft.com/office/officeart/2009/3/layout/HorizontalOrganizationChart"/>
    <dgm:cxn modelId="{B63563C4-21B1-40E5-858D-2F6FE6AE2979}" type="presParOf" srcId="{34B49EE6-1B75-4146-A43E-FFAD436A4D46}" destId="{BCF0A2A7-6E51-439F-8077-0A3F72020387}" srcOrd="1" destOrd="0" presId="urn:microsoft.com/office/officeart/2009/3/layout/HorizontalOrganizationChart"/>
    <dgm:cxn modelId="{64D41ECF-8F52-4066-ADFF-7B88D6E1C853}" type="presParOf" srcId="{B7E7A023-8F33-442D-A182-9A3D0398D162}" destId="{1849419F-F41B-4EA1-A845-16557EB3D92E}" srcOrd="1" destOrd="0" presId="urn:microsoft.com/office/officeart/2009/3/layout/HorizontalOrganizationChart"/>
    <dgm:cxn modelId="{4F50EA67-7D8A-4E05-8F5D-3656EE3D57BA}" type="presParOf" srcId="{B7E7A023-8F33-442D-A182-9A3D0398D162}" destId="{C116F65B-940C-4B2E-9BD0-57787D15F7BC}" srcOrd="2" destOrd="0" presId="urn:microsoft.com/office/officeart/2009/3/layout/HorizontalOrganizationChart"/>
    <dgm:cxn modelId="{105CFE1C-E1E9-4FFC-8BBA-94C798909818}" type="presParOf" srcId="{AEFD164B-1393-4381-9BEB-BDD8A0A04A36}" destId="{62AA1CBB-8E3F-4AEA-ABFC-A7DE7447FDA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8B9AB8-7166-471A-BA88-8527B7CCF97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l-PL"/>
        </a:p>
      </dgm:t>
    </dgm:pt>
    <dgm:pt modelId="{7B0F5E93-9CC5-409A-BDBD-707D2AD8CDD2}">
      <dgm:prSet phldrT="[Tekst]"/>
      <dgm:spPr/>
      <dgm:t>
        <a:bodyPr/>
        <a:lstStyle/>
        <a:p>
          <a:r>
            <a:rPr lang="pl-PL" dirty="0"/>
            <a:t>Na etapie zbierania materiałów:</a:t>
          </a:r>
        </a:p>
      </dgm:t>
    </dgm:pt>
    <dgm:pt modelId="{033A8612-13A0-4D22-A5A4-FF76ADFE1F7A}" type="parTrans" cxnId="{E860BEC9-56B1-4005-8C33-E558E940F1C3}">
      <dgm:prSet/>
      <dgm:spPr/>
      <dgm:t>
        <a:bodyPr/>
        <a:lstStyle/>
        <a:p>
          <a:endParaRPr lang="pl-PL"/>
        </a:p>
      </dgm:t>
    </dgm:pt>
    <dgm:pt modelId="{36F9FF2B-22AB-470F-B3C5-B467D2663C45}" type="sibTrans" cxnId="{E860BEC9-56B1-4005-8C33-E558E940F1C3}">
      <dgm:prSet/>
      <dgm:spPr/>
      <dgm:t>
        <a:bodyPr/>
        <a:lstStyle/>
        <a:p>
          <a:endParaRPr lang="pl-PL"/>
        </a:p>
      </dgm:t>
    </dgm:pt>
    <dgm:pt modelId="{48F9700A-C4B9-4269-80FA-5FE5CCDE583B}">
      <dgm:prSet phldrT="[Tekst]"/>
      <dgm:spPr/>
      <dgm:t>
        <a:bodyPr/>
        <a:lstStyle/>
        <a:p>
          <a:r>
            <a:rPr lang="pl-PL" dirty="0"/>
            <a:t>Sposób zbierania informacji,</a:t>
          </a:r>
        </a:p>
      </dgm:t>
    </dgm:pt>
    <dgm:pt modelId="{B36D5684-6DBE-4637-A426-A631782D916D}" type="parTrans" cxnId="{CDC9C72A-4C86-4F10-8E77-44473E57E1C2}">
      <dgm:prSet/>
      <dgm:spPr/>
      <dgm:t>
        <a:bodyPr/>
        <a:lstStyle/>
        <a:p>
          <a:endParaRPr lang="pl-PL"/>
        </a:p>
      </dgm:t>
    </dgm:pt>
    <dgm:pt modelId="{55FB265B-51B1-473A-B644-C23FC85F35CC}" type="sibTrans" cxnId="{CDC9C72A-4C86-4F10-8E77-44473E57E1C2}">
      <dgm:prSet/>
      <dgm:spPr/>
      <dgm:t>
        <a:bodyPr/>
        <a:lstStyle/>
        <a:p>
          <a:endParaRPr lang="pl-PL"/>
        </a:p>
      </dgm:t>
    </dgm:pt>
    <dgm:pt modelId="{1A7827FC-C0E7-489E-A299-A57B957C947D}">
      <dgm:prSet phldrT="[Tekst]"/>
      <dgm:spPr/>
      <dgm:t>
        <a:bodyPr/>
        <a:lstStyle/>
        <a:p>
          <a:r>
            <a:rPr lang="pl-PL" dirty="0"/>
            <a:t>Kontradyktoryjność publikacji,</a:t>
          </a:r>
        </a:p>
      </dgm:t>
    </dgm:pt>
    <dgm:pt modelId="{BC327CB0-315B-4468-8DA2-273442E02E02}" type="parTrans" cxnId="{21F5C1E0-54C1-4DDF-8471-2960D0052DA4}">
      <dgm:prSet/>
      <dgm:spPr/>
      <dgm:t>
        <a:bodyPr/>
        <a:lstStyle/>
        <a:p>
          <a:endParaRPr lang="pl-PL"/>
        </a:p>
      </dgm:t>
    </dgm:pt>
    <dgm:pt modelId="{84262536-8481-4EDE-BCA7-C0F2A4F09FCF}" type="sibTrans" cxnId="{21F5C1E0-54C1-4DDF-8471-2960D0052DA4}">
      <dgm:prSet/>
      <dgm:spPr/>
      <dgm:t>
        <a:bodyPr/>
        <a:lstStyle/>
        <a:p>
          <a:endParaRPr lang="pl-PL"/>
        </a:p>
      </dgm:t>
    </dgm:pt>
    <dgm:pt modelId="{CD82C94F-F016-4D67-A27A-A332FCB1D8D0}">
      <dgm:prSet phldrT="[Tekst]"/>
      <dgm:spPr/>
      <dgm:t>
        <a:bodyPr/>
        <a:lstStyle/>
        <a:p>
          <a:r>
            <a:rPr lang="pl-PL" dirty="0"/>
            <a:t>Na etapie wykorzystania materiałów:</a:t>
          </a:r>
        </a:p>
      </dgm:t>
    </dgm:pt>
    <dgm:pt modelId="{1219C279-5DEA-49F9-8F84-37DD2C9C0E24}" type="parTrans" cxnId="{19119812-5DA2-498C-A7D6-7462DD5474DA}">
      <dgm:prSet/>
      <dgm:spPr/>
      <dgm:t>
        <a:bodyPr/>
        <a:lstStyle/>
        <a:p>
          <a:endParaRPr lang="pl-PL"/>
        </a:p>
      </dgm:t>
    </dgm:pt>
    <dgm:pt modelId="{BD96E87A-6972-440F-B837-A9592CC547F4}" type="sibTrans" cxnId="{19119812-5DA2-498C-A7D6-7462DD5474DA}">
      <dgm:prSet/>
      <dgm:spPr/>
      <dgm:t>
        <a:bodyPr/>
        <a:lstStyle/>
        <a:p>
          <a:endParaRPr lang="pl-PL"/>
        </a:p>
      </dgm:t>
    </dgm:pt>
    <dgm:pt modelId="{ED351CFC-7897-4DD0-806A-85A4A0EA7722}">
      <dgm:prSet phldrT="[Tekst]"/>
      <dgm:spPr/>
      <dgm:t>
        <a:bodyPr/>
        <a:lstStyle/>
        <a:p>
          <a:r>
            <a:rPr lang="pl-PL" dirty="0"/>
            <a:t>Konstrukcja materiału prasowego,</a:t>
          </a:r>
        </a:p>
      </dgm:t>
    </dgm:pt>
    <dgm:pt modelId="{087CBA00-566F-4E87-8E89-D780359AD39C}" type="parTrans" cxnId="{C47C1406-7E33-4B30-B3F3-6682734E2277}">
      <dgm:prSet/>
      <dgm:spPr/>
      <dgm:t>
        <a:bodyPr/>
        <a:lstStyle/>
        <a:p>
          <a:endParaRPr lang="pl-PL"/>
        </a:p>
      </dgm:t>
    </dgm:pt>
    <dgm:pt modelId="{EE6FE7E8-1610-4262-9F41-F3DDCBC292BA}" type="sibTrans" cxnId="{C47C1406-7E33-4B30-B3F3-6682734E2277}">
      <dgm:prSet/>
      <dgm:spPr/>
      <dgm:t>
        <a:bodyPr/>
        <a:lstStyle/>
        <a:p>
          <a:endParaRPr lang="pl-PL"/>
        </a:p>
      </dgm:t>
    </dgm:pt>
    <dgm:pt modelId="{F0CC12B9-222B-42E4-83A1-0A131CBF26E7}">
      <dgm:prSet phldrT="[Tekst]"/>
      <dgm:spPr/>
      <dgm:t>
        <a:bodyPr/>
        <a:lstStyle/>
        <a:p>
          <a:r>
            <a:rPr lang="pl-PL" dirty="0"/>
            <a:t>Charakter wypowiedzi,</a:t>
          </a:r>
        </a:p>
      </dgm:t>
    </dgm:pt>
    <dgm:pt modelId="{78749476-34C5-43E5-9DAD-8BA2BB4042B2}" type="parTrans" cxnId="{FEB0BC68-742D-42FE-AE40-A92D321227EF}">
      <dgm:prSet/>
      <dgm:spPr/>
      <dgm:t>
        <a:bodyPr/>
        <a:lstStyle/>
        <a:p>
          <a:endParaRPr lang="pl-PL"/>
        </a:p>
      </dgm:t>
    </dgm:pt>
    <dgm:pt modelId="{52E23BB5-B721-4056-A0F8-7C5CA90A2C79}" type="sibTrans" cxnId="{FEB0BC68-742D-42FE-AE40-A92D321227EF}">
      <dgm:prSet/>
      <dgm:spPr/>
      <dgm:t>
        <a:bodyPr/>
        <a:lstStyle/>
        <a:p>
          <a:endParaRPr lang="pl-PL"/>
        </a:p>
      </dgm:t>
    </dgm:pt>
    <dgm:pt modelId="{20BBC3F2-3F3E-47C6-9BC8-F80B7EF7A95B}">
      <dgm:prSet phldrT="[Tekst]"/>
      <dgm:spPr/>
      <dgm:t>
        <a:bodyPr/>
        <a:lstStyle/>
        <a:p>
          <a:r>
            <a:rPr lang="pl-PL" dirty="0"/>
            <a:t>Status źródła informacji,</a:t>
          </a:r>
        </a:p>
      </dgm:t>
    </dgm:pt>
    <dgm:pt modelId="{5D2F6DA5-0371-4F75-BE5D-05086404F754}" type="parTrans" cxnId="{AB3C50E3-F59D-4CDB-B156-ADEE4D8329D1}">
      <dgm:prSet/>
      <dgm:spPr/>
    </dgm:pt>
    <dgm:pt modelId="{34BB4786-6D8B-4764-A877-32CF0CEF95B9}" type="sibTrans" cxnId="{AB3C50E3-F59D-4CDB-B156-ADEE4D8329D1}">
      <dgm:prSet/>
      <dgm:spPr/>
    </dgm:pt>
    <dgm:pt modelId="{4D52FDF2-68CD-4A77-B9CB-B6400AA3FDB2}">
      <dgm:prSet phldrT="[Tekst]"/>
      <dgm:spPr/>
      <dgm:t>
        <a:bodyPr/>
        <a:lstStyle/>
        <a:p>
          <a:r>
            <a:rPr lang="pl-PL" dirty="0"/>
            <a:t>Ocena i weryfikacja zebranego materiału,</a:t>
          </a:r>
        </a:p>
      </dgm:t>
    </dgm:pt>
    <dgm:pt modelId="{1DF45E25-53C5-45A2-A1E9-418D669FB064}" type="parTrans" cxnId="{51662D6F-0045-4C3E-BCB7-F42F73E771AF}">
      <dgm:prSet/>
      <dgm:spPr/>
    </dgm:pt>
    <dgm:pt modelId="{929E785A-A0E3-4E35-AD47-596DFC79DDE3}" type="sibTrans" cxnId="{51662D6F-0045-4C3E-BCB7-F42F73E771AF}">
      <dgm:prSet/>
      <dgm:spPr/>
    </dgm:pt>
    <dgm:pt modelId="{BFEF5803-9791-4ABA-9617-5E4669715DC1}">
      <dgm:prSet phldrT="[Tekst]"/>
      <dgm:spPr/>
      <dgm:t>
        <a:bodyPr/>
        <a:lstStyle/>
        <a:p>
          <a:r>
            <a:rPr lang="pl-PL" dirty="0"/>
            <a:t>Obiektywizm w przekazie informacji, </a:t>
          </a:r>
        </a:p>
      </dgm:t>
    </dgm:pt>
    <dgm:pt modelId="{1A09DC8C-BF89-4E9A-9308-F20D7DBB0AB5}" type="parTrans" cxnId="{D0F3E267-BD1C-4A06-874F-1DDB98D958C3}">
      <dgm:prSet/>
      <dgm:spPr/>
    </dgm:pt>
    <dgm:pt modelId="{73D64113-F6FD-4280-A9C9-2A6AEFC6A268}" type="sibTrans" cxnId="{D0F3E267-BD1C-4A06-874F-1DDB98D958C3}">
      <dgm:prSet/>
      <dgm:spPr/>
    </dgm:pt>
    <dgm:pt modelId="{D69B5325-B5FF-4FEF-B9B7-1D77A75EFAE0}" type="pres">
      <dgm:prSet presAssocID="{1C8B9AB8-7166-471A-BA88-8527B7CCF97C}" presName="Name0" presStyleCnt="0">
        <dgm:presLayoutVars>
          <dgm:dir/>
          <dgm:animLvl val="lvl"/>
          <dgm:resizeHandles val="exact"/>
        </dgm:presLayoutVars>
      </dgm:prSet>
      <dgm:spPr/>
    </dgm:pt>
    <dgm:pt modelId="{4BD29929-C957-4B52-BB83-9A60D7C9DE57}" type="pres">
      <dgm:prSet presAssocID="{7B0F5E93-9CC5-409A-BDBD-707D2AD8CDD2}" presName="composite" presStyleCnt="0"/>
      <dgm:spPr/>
    </dgm:pt>
    <dgm:pt modelId="{21F78E9D-5488-4C8F-893C-B34282CA49D8}" type="pres">
      <dgm:prSet presAssocID="{7B0F5E93-9CC5-409A-BDBD-707D2AD8CDD2}" presName="parTx" presStyleLbl="alignNode1" presStyleIdx="0" presStyleCnt="2">
        <dgm:presLayoutVars>
          <dgm:chMax val="0"/>
          <dgm:chPref val="0"/>
          <dgm:bulletEnabled val="1"/>
        </dgm:presLayoutVars>
      </dgm:prSet>
      <dgm:spPr/>
    </dgm:pt>
    <dgm:pt modelId="{ED6A5704-6088-465C-A4D9-FDED53AC2252}" type="pres">
      <dgm:prSet presAssocID="{7B0F5E93-9CC5-409A-BDBD-707D2AD8CDD2}" presName="desTx" presStyleLbl="alignAccFollowNode1" presStyleIdx="0" presStyleCnt="2">
        <dgm:presLayoutVars>
          <dgm:bulletEnabled val="1"/>
        </dgm:presLayoutVars>
      </dgm:prSet>
      <dgm:spPr/>
    </dgm:pt>
    <dgm:pt modelId="{2FBCEA0F-F111-4FA7-95F4-AB3D638CFF48}" type="pres">
      <dgm:prSet presAssocID="{36F9FF2B-22AB-470F-B3C5-B467D2663C45}" presName="space" presStyleCnt="0"/>
      <dgm:spPr/>
    </dgm:pt>
    <dgm:pt modelId="{71B7DB33-4F47-453E-B9B3-3FEDA1A069BF}" type="pres">
      <dgm:prSet presAssocID="{CD82C94F-F016-4D67-A27A-A332FCB1D8D0}" presName="composite" presStyleCnt="0"/>
      <dgm:spPr/>
    </dgm:pt>
    <dgm:pt modelId="{FF9436A7-F5D2-4B4C-A4B9-259CEFC9698D}" type="pres">
      <dgm:prSet presAssocID="{CD82C94F-F016-4D67-A27A-A332FCB1D8D0}" presName="parTx" presStyleLbl="alignNode1" presStyleIdx="1" presStyleCnt="2">
        <dgm:presLayoutVars>
          <dgm:chMax val="0"/>
          <dgm:chPref val="0"/>
          <dgm:bulletEnabled val="1"/>
        </dgm:presLayoutVars>
      </dgm:prSet>
      <dgm:spPr/>
    </dgm:pt>
    <dgm:pt modelId="{EAC1FD64-A1B5-4E9B-87E1-343F0D4CB3DB}" type="pres">
      <dgm:prSet presAssocID="{CD82C94F-F016-4D67-A27A-A332FCB1D8D0}" presName="desTx" presStyleLbl="alignAccFollowNode1" presStyleIdx="1" presStyleCnt="2">
        <dgm:presLayoutVars>
          <dgm:bulletEnabled val="1"/>
        </dgm:presLayoutVars>
      </dgm:prSet>
      <dgm:spPr/>
    </dgm:pt>
  </dgm:ptLst>
  <dgm:cxnLst>
    <dgm:cxn modelId="{C47C1406-7E33-4B30-B3F3-6682734E2277}" srcId="{CD82C94F-F016-4D67-A27A-A332FCB1D8D0}" destId="{ED351CFC-7897-4DD0-806A-85A4A0EA7722}" srcOrd="0" destOrd="0" parTransId="{087CBA00-566F-4E87-8E89-D780359AD39C}" sibTransId="{EE6FE7E8-1610-4262-9F41-F3DDCBC292BA}"/>
    <dgm:cxn modelId="{8FF9810C-7B35-4B71-83B6-A922BD624558}" type="presOf" srcId="{ED351CFC-7897-4DD0-806A-85A4A0EA7722}" destId="{EAC1FD64-A1B5-4E9B-87E1-343F0D4CB3DB}" srcOrd="0" destOrd="0" presId="urn:microsoft.com/office/officeart/2005/8/layout/hList1"/>
    <dgm:cxn modelId="{19119812-5DA2-498C-A7D6-7462DD5474DA}" srcId="{1C8B9AB8-7166-471A-BA88-8527B7CCF97C}" destId="{CD82C94F-F016-4D67-A27A-A332FCB1D8D0}" srcOrd="1" destOrd="0" parTransId="{1219C279-5DEA-49F9-8F84-37DD2C9C0E24}" sibTransId="{BD96E87A-6972-440F-B837-A9592CC547F4}"/>
    <dgm:cxn modelId="{CDC9C72A-4C86-4F10-8E77-44473E57E1C2}" srcId="{7B0F5E93-9CC5-409A-BDBD-707D2AD8CDD2}" destId="{48F9700A-C4B9-4269-80FA-5FE5CCDE583B}" srcOrd="0" destOrd="0" parTransId="{B36D5684-6DBE-4637-A426-A631782D916D}" sibTransId="{55FB265B-51B1-473A-B644-C23FC85F35CC}"/>
    <dgm:cxn modelId="{AE2D3E36-09C6-4E6B-838B-CCD502408108}" type="presOf" srcId="{1A7827FC-C0E7-489E-A299-A57B957C947D}" destId="{ED6A5704-6088-465C-A4D9-FDED53AC2252}" srcOrd="0" destOrd="2" presId="urn:microsoft.com/office/officeart/2005/8/layout/hList1"/>
    <dgm:cxn modelId="{D0F3E267-BD1C-4A06-874F-1DDB98D958C3}" srcId="{CD82C94F-F016-4D67-A27A-A332FCB1D8D0}" destId="{BFEF5803-9791-4ABA-9617-5E4669715DC1}" srcOrd="2" destOrd="0" parTransId="{1A09DC8C-BF89-4E9A-9308-F20D7DBB0AB5}" sibTransId="{73D64113-F6FD-4280-A9C9-2A6AEFC6A268}"/>
    <dgm:cxn modelId="{FEB0BC68-742D-42FE-AE40-A92D321227EF}" srcId="{CD82C94F-F016-4D67-A27A-A332FCB1D8D0}" destId="{F0CC12B9-222B-42E4-83A1-0A131CBF26E7}" srcOrd="1" destOrd="0" parTransId="{78749476-34C5-43E5-9DAD-8BA2BB4042B2}" sibTransId="{52E23BB5-B721-4056-A0F8-7C5CA90A2C79}"/>
    <dgm:cxn modelId="{EB898F4A-F5BC-4CDA-B397-18D38DB9E8AE}" type="presOf" srcId="{48F9700A-C4B9-4269-80FA-5FE5CCDE583B}" destId="{ED6A5704-6088-465C-A4D9-FDED53AC2252}" srcOrd="0" destOrd="0" presId="urn:microsoft.com/office/officeart/2005/8/layout/hList1"/>
    <dgm:cxn modelId="{51662D6F-0045-4C3E-BCB7-F42F73E771AF}" srcId="{7B0F5E93-9CC5-409A-BDBD-707D2AD8CDD2}" destId="{4D52FDF2-68CD-4A77-B9CB-B6400AA3FDB2}" srcOrd="3" destOrd="0" parTransId="{1DF45E25-53C5-45A2-A1E9-418D669FB064}" sibTransId="{929E785A-A0E3-4E35-AD47-596DFC79DDE3}"/>
    <dgm:cxn modelId="{867C5B99-269F-4227-A9F9-7061BB33BEF6}" type="presOf" srcId="{7B0F5E93-9CC5-409A-BDBD-707D2AD8CDD2}" destId="{21F78E9D-5488-4C8F-893C-B34282CA49D8}" srcOrd="0" destOrd="0" presId="urn:microsoft.com/office/officeart/2005/8/layout/hList1"/>
    <dgm:cxn modelId="{3F3216A1-7625-4142-9357-21A4D715D56E}" type="presOf" srcId="{4D52FDF2-68CD-4A77-B9CB-B6400AA3FDB2}" destId="{ED6A5704-6088-465C-A4D9-FDED53AC2252}" srcOrd="0" destOrd="3" presId="urn:microsoft.com/office/officeart/2005/8/layout/hList1"/>
    <dgm:cxn modelId="{1D5853B4-E3D1-4BC3-95E5-F2FE2F3B4A0C}" type="presOf" srcId="{20BBC3F2-3F3E-47C6-9BC8-F80B7EF7A95B}" destId="{ED6A5704-6088-465C-A4D9-FDED53AC2252}" srcOrd="0" destOrd="1" presId="urn:microsoft.com/office/officeart/2005/8/layout/hList1"/>
    <dgm:cxn modelId="{2CC796B8-840A-432F-B4AF-88A550150FB3}" type="presOf" srcId="{CD82C94F-F016-4D67-A27A-A332FCB1D8D0}" destId="{FF9436A7-F5D2-4B4C-A4B9-259CEFC9698D}" srcOrd="0" destOrd="0" presId="urn:microsoft.com/office/officeart/2005/8/layout/hList1"/>
    <dgm:cxn modelId="{E860BEC9-56B1-4005-8C33-E558E940F1C3}" srcId="{1C8B9AB8-7166-471A-BA88-8527B7CCF97C}" destId="{7B0F5E93-9CC5-409A-BDBD-707D2AD8CDD2}" srcOrd="0" destOrd="0" parTransId="{033A8612-13A0-4D22-A5A4-FF76ADFE1F7A}" sibTransId="{36F9FF2B-22AB-470F-B3C5-B467D2663C45}"/>
    <dgm:cxn modelId="{5D7365D2-B83C-44B0-BAF0-6764E618BA0C}" type="presOf" srcId="{F0CC12B9-222B-42E4-83A1-0A131CBF26E7}" destId="{EAC1FD64-A1B5-4E9B-87E1-343F0D4CB3DB}" srcOrd="0" destOrd="1" presId="urn:microsoft.com/office/officeart/2005/8/layout/hList1"/>
    <dgm:cxn modelId="{126E78D3-DF1B-4B81-8267-2AC94DACC53A}" type="presOf" srcId="{BFEF5803-9791-4ABA-9617-5E4669715DC1}" destId="{EAC1FD64-A1B5-4E9B-87E1-343F0D4CB3DB}" srcOrd="0" destOrd="2" presId="urn:microsoft.com/office/officeart/2005/8/layout/hList1"/>
    <dgm:cxn modelId="{21F5C1E0-54C1-4DDF-8471-2960D0052DA4}" srcId="{7B0F5E93-9CC5-409A-BDBD-707D2AD8CDD2}" destId="{1A7827FC-C0E7-489E-A299-A57B957C947D}" srcOrd="2" destOrd="0" parTransId="{BC327CB0-315B-4468-8DA2-273442E02E02}" sibTransId="{84262536-8481-4EDE-BCA7-C0F2A4F09FCF}"/>
    <dgm:cxn modelId="{AB3C50E3-F59D-4CDB-B156-ADEE4D8329D1}" srcId="{7B0F5E93-9CC5-409A-BDBD-707D2AD8CDD2}" destId="{20BBC3F2-3F3E-47C6-9BC8-F80B7EF7A95B}" srcOrd="1" destOrd="0" parTransId="{5D2F6DA5-0371-4F75-BE5D-05086404F754}" sibTransId="{34BB4786-6D8B-4764-A877-32CF0CEF95B9}"/>
    <dgm:cxn modelId="{D166EBEA-68D6-40F9-A6C3-9307306F2424}" type="presOf" srcId="{1C8B9AB8-7166-471A-BA88-8527B7CCF97C}" destId="{D69B5325-B5FF-4FEF-B9B7-1D77A75EFAE0}" srcOrd="0" destOrd="0" presId="urn:microsoft.com/office/officeart/2005/8/layout/hList1"/>
    <dgm:cxn modelId="{5BD95C3C-D20E-4FEA-8E49-C7808AF8586C}" type="presParOf" srcId="{D69B5325-B5FF-4FEF-B9B7-1D77A75EFAE0}" destId="{4BD29929-C957-4B52-BB83-9A60D7C9DE57}" srcOrd="0" destOrd="0" presId="urn:microsoft.com/office/officeart/2005/8/layout/hList1"/>
    <dgm:cxn modelId="{C3A1F2E0-35D0-4C10-98A8-51335CE11822}" type="presParOf" srcId="{4BD29929-C957-4B52-BB83-9A60D7C9DE57}" destId="{21F78E9D-5488-4C8F-893C-B34282CA49D8}" srcOrd="0" destOrd="0" presId="urn:microsoft.com/office/officeart/2005/8/layout/hList1"/>
    <dgm:cxn modelId="{CCCFD6BA-F03D-460B-ABEF-22F9113B13DA}" type="presParOf" srcId="{4BD29929-C957-4B52-BB83-9A60D7C9DE57}" destId="{ED6A5704-6088-465C-A4D9-FDED53AC2252}" srcOrd="1" destOrd="0" presId="urn:microsoft.com/office/officeart/2005/8/layout/hList1"/>
    <dgm:cxn modelId="{8C9C6F32-5EFB-4270-868F-89F8762C40C9}" type="presParOf" srcId="{D69B5325-B5FF-4FEF-B9B7-1D77A75EFAE0}" destId="{2FBCEA0F-F111-4FA7-95F4-AB3D638CFF48}" srcOrd="1" destOrd="0" presId="urn:microsoft.com/office/officeart/2005/8/layout/hList1"/>
    <dgm:cxn modelId="{DBF33EB0-A1EB-4EDC-8411-0A2FFFFB28CD}" type="presParOf" srcId="{D69B5325-B5FF-4FEF-B9B7-1D77A75EFAE0}" destId="{71B7DB33-4F47-453E-B9B3-3FEDA1A069BF}" srcOrd="2" destOrd="0" presId="urn:microsoft.com/office/officeart/2005/8/layout/hList1"/>
    <dgm:cxn modelId="{F34F2838-7A6B-40CC-82FD-12AED029E611}" type="presParOf" srcId="{71B7DB33-4F47-453E-B9B3-3FEDA1A069BF}" destId="{FF9436A7-F5D2-4B4C-A4B9-259CEFC9698D}" srcOrd="0" destOrd="0" presId="urn:microsoft.com/office/officeart/2005/8/layout/hList1"/>
    <dgm:cxn modelId="{C9DC0EA1-226C-4A97-967C-6AEDE9A346B8}" type="presParOf" srcId="{71B7DB33-4F47-453E-B9B3-3FEDA1A069BF}" destId="{EAC1FD64-A1B5-4E9B-87E1-343F0D4CB3D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A9895A-04FC-40B9-AD73-116510421C2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392A9DA6-9C4C-4204-BAE7-112D481EE24F}">
      <dgm:prSet phldrT="[Tekst]"/>
      <dgm:spPr/>
      <dgm:t>
        <a:bodyPr/>
        <a:lstStyle/>
        <a:p>
          <a:r>
            <a:rPr lang="pl-PL" dirty="0"/>
            <a:t>Które mogą naruszać chronione prawem interesy osób trzecich</a:t>
          </a:r>
        </a:p>
      </dgm:t>
    </dgm:pt>
    <dgm:pt modelId="{E0C4E815-1C77-4F74-9558-BB8DC69A56F5}" type="parTrans" cxnId="{56AA3D19-558A-4DF4-B0EA-391DDC6F4BB4}">
      <dgm:prSet/>
      <dgm:spPr/>
      <dgm:t>
        <a:bodyPr/>
        <a:lstStyle/>
        <a:p>
          <a:endParaRPr lang="pl-PL"/>
        </a:p>
      </dgm:t>
    </dgm:pt>
    <dgm:pt modelId="{A33495B8-FCB3-4F1B-8B94-51C272C56D51}" type="sibTrans" cxnId="{56AA3D19-558A-4DF4-B0EA-391DDC6F4BB4}">
      <dgm:prSet/>
      <dgm:spPr/>
      <dgm:t>
        <a:bodyPr/>
        <a:lstStyle/>
        <a:p>
          <a:endParaRPr lang="pl-PL"/>
        </a:p>
      </dgm:t>
    </dgm:pt>
    <dgm:pt modelId="{96CD9CBC-8630-4D07-8568-FBC464F95AAE}">
      <dgm:prSet phldrT="[Tekst]"/>
      <dgm:spPr/>
      <dgm:t>
        <a:bodyPr/>
        <a:lstStyle/>
        <a:p>
          <a:r>
            <a:rPr lang="pl-PL" dirty="0"/>
            <a:t>Art. 15 ust. 1 – prawo do anonimatu</a:t>
          </a:r>
        </a:p>
      </dgm:t>
    </dgm:pt>
    <dgm:pt modelId="{9D2461C6-16A7-45D2-BA82-389AAC9F1511}" type="parTrans" cxnId="{38A8C23D-B1B8-4391-9A61-F851FAF7C2A2}">
      <dgm:prSet/>
      <dgm:spPr/>
      <dgm:t>
        <a:bodyPr/>
        <a:lstStyle/>
        <a:p>
          <a:endParaRPr lang="pl-PL"/>
        </a:p>
      </dgm:t>
    </dgm:pt>
    <dgm:pt modelId="{D73E0DB9-8C3E-4BCE-B2B4-90E905B34740}" type="sibTrans" cxnId="{38A8C23D-B1B8-4391-9A61-F851FAF7C2A2}">
      <dgm:prSet/>
      <dgm:spPr/>
      <dgm:t>
        <a:bodyPr/>
        <a:lstStyle/>
        <a:p>
          <a:endParaRPr lang="pl-PL"/>
        </a:p>
      </dgm:t>
    </dgm:pt>
    <dgm:pt modelId="{F372DA75-F6FC-4DC3-BC0B-E697CFA7F4E0}">
      <dgm:prSet phldrT="[Tekst]"/>
      <dgm:spPr/>
      <dgm:t>
        <a:bodyPr/>
        <a:lstStyle/>
        <a:p>
          <a:r>
            <a:rPr lang="pl-PL" dirty="0"/>
            <a:t>Które mogą prowadzić do identyfikacji ich źródła</a:t>
          </a:r>
        </a:p>
      </dgm:t>
    </dgm:pt>
    <dgm:pt modelId="{0E893E48-5EC0-43D0-9BE5-2AC451BFC1F2}" type="sibTrans" cxnId="{8C24F535-572C-4520-9914-CF928C9C5855}">
      <dgm:prSet/>
      <dgm:spPr/>
      <dgm:t>
        <a:bodyPr/>
        <a:lstStyle/>
        <a:p>
          <a:endParaRPr lang="pl-PL"/>
        </a:p>
      </dgm:t>
    </dgm:pt>
    <dgm:pt modelId="{FBAC01DD-0E50-4246-9181-9C16FFD680C8}" type="parTrans" cxnId="{8C24F535-572C-4520-9914-CF928C9C5855}">
      <dgm:prSet/>
      <dgm:spPr/>
      <dgm:t>
        <a:bodyPr/>
        <a:lstStyle/>
        <a:p>
          <a:endParaRPr lang="pl-PL"/>
        </a:p>
      </dgm:t>
    </dgm:pt>
    <dgm:pt modelId="{920A7C21-02CB-4894-BC70-0B647DBD19FF}">
      <dgm:prSet phldrT="[Tekst]"/>
      <dgm:spPr/>
      <dgm:t>
        <a:bodyPr/>
        <a:lstStyle/>
        <a:p>
          <a:r>
            <a:rPr lang="pl-PL" dirty="0"/>
            <a:t>Art. 15 ust. 2 – obowiązek zachowania w tajemnicy informacji</a:t>
          </a:r>
        </a:p>
      </dgm:t>
    </dgm:pt>
    <dgm:pt modelId="{67C75360-9A53-4037-A5C9-413278935D40}" type="sibTrans" cxnId="{BAF4660F-2C64-4CC5-BBCF-DBED45414B07}">
      <dgm:prSet/>
      <dgm:spPr/>
      <dgm:t>
        <a:bodyPr/>
        <a:lstStyle/>
        <a:p>
          <a:endParaRPr lang="pl-PL"/>
        </a:p>
      </dgm:t>
    </dgm:pt>
    <dgm:pt modelId="{5253C74E-B9D8-4974-A19E-34D3E50EE9EA}" type="parTrans" cxnId="{BAF4660F-2C64-4CC5-BBCF-DBED45414B07}">
      <dgm:prSet/>
      <dgm:spPr/>
      <dgm:t>
        <a:bodyPr/>
        <a:lstStyle/>
        <a:p>
          <a:endParaRPr lang="pl-PL"/>
        </a:p>
      </dgm:t>
    </dgm:pt>
    <dgm:pt modelId="{4F4CAABC-F334-4017-99A3-0F6D51FF29E1}">
      <dgm:prSet phldrT="[Tekst]"/>
      <dgm:spPr/>
      <dgm:t>
        <a:bodyPr/>
        <a:lstStyle/>
        <a:p>
          <a:r>
            <a:rPr lang="pl-PL" dirty="0"/>
            <a:t>Tajemnica dziennikarska</a:t>
          </a:r>
        </a:p>
      </dgm:t>
    </dgm:pt>
    <dgm:pt modelId="{DE1D32DB-DEFD-4BE8-AFCB-0F7681A843C7}" type="sibTrans" cxnId="{9DD93D25-8743-426D-A8A1-34D6EAADAE3C}">
      <dgm:prSet/>
      <dgm:spPr/>
      <dgm:t>
        <a:bodyPr/>
        <a:lstStyle/>
        <a:p>
          <a:endParaRPr lang="pl-PL"/>
        </a:p>
      </dgm:t>
    </dgm:pt>
    <dgm:pt modelId="{7FD719C8-92E2-4CFD-8999-70975F6E589D}" type="parTrans" cxnId="{9DD93D25-8743-426D-A8A1-34D6EAADAE3C}">
      <dgm:prSet/>
      <dgm:spPr/>
      <dgm:t>
        <a:bodyPr/>
        <a:lstStyle/>
        <a:p>
          <a:endParaRPr lang="pl-PL"/>
        </a:p>
      </dgm:t>
    </dgm:pt>
    <dgm:pt modelId="{05D7E07C-133B-4800-B2B0-8FE5A3458DA8}" type="pres">
      <dgm:prSet presAssocID="{A7A9895A-04FC-40B9-AD73-116510421C21}" presName="hierChild1" presStyleCnt="0">
        <dgm:presLayoutVars>
          <dgm:chPref val="1"/>
          <dgm:dir/>
          <dgm:animOne val="branch"/>
          <dgm:animLvl val="lvl"/>
          <dgm:resizeHandles/>
        </dgm:presLayoutVars>
      </dgm:prSet>
      <dgm:spPr/>
    </dgm:pt>
    <dgm:pt modelId="{F91A7485-7CC7-4EF4-90B8-E43D84029F35}" type="pres">
      <dgm:prSet presAssocID="{4F4CAABC-F334-4017-99A3-0F6D51FF29E1}" presName="hierRoot1" presStyleCnt="0"/>
      <dgm:spPr/>
    </dgm:pt>
    <dgm:pt modelId="{07FF4C2A-A02A-4ECC-9ADB-62FD44923DD1}" type="pres">
      <dgm:prSet presAssocID="{4F4CAABC-F334-4017-99A3-0F6D51FF29E1}" presName="composite" presStyleCnt="0"/>
      <dgm:spPr/>
    </dgm:pt>
    <dgm:pt modelId="{C4D811CB-DD8C-4B13-A431-D4575EB2574C}" type="pres">
      <dgm:prSet presAssocID="{4F4CAABC-F334-4017-99A3-0F6D51FF29E1}" presName="background" presStyleLbl="node0" presStyleIdx="0" presStyleCnt="1"/>
      <dgm:spPr/>
    </dgm:pt>
    <dgm:pt modelId="{056645B5-B009-4AFA-ADD6-A3779BFAC22F}" type="pres">
      <dgm:prSet presAssocID="{4F4CAABC-F334-4017-99A3-0F6D51FF29E1}" presName="text" presStyleLbl="fgAcc0" presStyleIdx="0" presStyleCnt="1" custScaleX="244894">
        <dgm:presLayoutVars>
          <dgm:chPref val="3"/>
        </dgm:presLayoutVars>
      </dgm:prSet>
      <dgm:spPr/>
    </dgm:pt>
    <dgm:pt modelId="{B486CF7A-434B-4A3E-840E-7A96484648AA}" type="pres">
      <dgm:prSet presAssocID="{4F4CAABC-F334-4017-99A3-0F6D51FF29E1}" presName="hierChild2" presStyleCnt="0"/>
      <dgm:spPr/>
    </dgm:pt>
    <dgm:pt modelId="{E2AB6F38-80A4-4BFB-A0D6-6E665A72B218}" type="pres">
      <dgm:prSet presAssocID="{5253C74E-B9D8-4974-A19E-34D3E50EE9EA}" presName="Name10" presStyleLbl="parChTrans1D2" presStyleIdx="0" presStyleCnt="2"/>
      <dgm:spPr/>
    </dgm:pt>
    <dgm:pt modelId="{A01D843C-8685-40E1-B6B9-8867E4C67507}" type="pres">
      <dgm:prSet presAssocID="{920A7C21-02CB-4894-BC70-0B647DBD19FF}" presName="hierRoot2" presStyleCnt="0"/>
      <dgm:spPr/>
    </dgm:pt>
    <dgm:pt modelId="{D2E8C0DB-BC00-4452-92E6-57054F71E095}" type="pres">
      <dgm:prSet presAssocID="{920A7C21-02CB-4894-BC70-0B647DBD19FF}" presName="composite2" presStyleCnt="0"/>
      <dgm:spPr/>
    </dgm:pt>
    <dgm:pt modelId="{D3D55210-C037-4827-970A-0D266364DB5D}" type="pres">
      <dgm:prSet presAssocID="{920A7C21-02CB-4894-BC70-0B647DBD19FF}" presName="background2" presStyleLbl="node2" presStyleIdx="0" presStyleCnt="2"/>
      <dgm:spPr/>
    </dgm:pt>
    <dgm:pt modelId="{3C7EBA7F-2C80-44D1-B6D0-A9A6DAC10D79}" type="pres">
      <dgm:prSet presAssocID="{920A7C21-02CB-4894-BC70-0B647DBD19FF}" presName="text2" presStyleLbl="fgAcc2" presStyleIdx="0" presStyleCnt="2" custScaleX="279853">
        <dgm:presLayoutVars>
          <dgm:chPref val="3"/>
        </dgm:presLayoutVars>
      </dgm:prSet>
      <dgm:spPr/>
    </dgm:pt>
    <dgm:pt modelId="{85B0A7C2-5C97-483C-A5B4-9D350836EED5}" type="pres">
      <dgm:prSet presAssocID="{920A7C21-02CB-4894-BC70-0B647DBD19FF}" presName="hierChild3" presStyleCnt="0"/>
      <dgm:spPr/>
    </dgm:pt>
    <dgm:pt modelId="{79021A96-9878-4B36-9EC1-D1B70ECAF6AA}" type="pres">
      <dgm:prSet presAssocID="{FBAC01DD-0E50-4246-9181-9C16FFD680C8}" presName="Name17" presStyleLbl="parChTrans1D3" presStyleIdx="0" presStyleCnt="2"/>
      <dgm:spPr/>
    </dgm:pt>
    <dgm:pt modelId="{2BC508F9-5254-46A2-BCE2-CDA2FA9307E6}" type="pres">
      <dgm:prSet presAssocID="{F372DA75-F6FC-4DC3-BC0B-E697CFA7F4E0}" presName="hierRoot3" presStyleCnt="0"/>
      <dgm:spPr/>
    </dgm:pt>
    <dgm:pt modelId="{45B7C98F-EC42-48D7-804A-CE80B35A29AC}" type="pres">
      <dgm:prSet presAssocID="{F372DA75-F6FC-4DC3-BC0B-E697CFA7F4E0}" presName="composite3" presStyleCnt="0"/>
      <dgm:spPr/>
    </dgm:pt>
    <dgm:pt modelId="{2EAACCBA-5E9C-43C2-8B45-F19F1D65BC74}" type="pres">
      <dgm:prSet presAssocID="{F372DA75-F6FC-4DC3-BC0B-E697CFA7F4E0}" presName="background3" presStyleLbl="node3" presStyleIdx="0" presStyleCnt="2"/>
      <dgm:spPr/>
    </dgm:pt>
    <dgm:pt modelId="{8858D5E3-EB03-40E4-98F3-3758AC297E2E}" type="pres">
      <dgm:prSet presAssocID="{F372DA75-F6FC-4DC3-BC0B-E697CFA7F4E0}" presName="text3" presStyleLbl="fgAcc3" presStyleIdx="0" presStyleCnt="2" custScaleX="206462">
        <dgm:presLayoutVars>
          <dgm:chPref val="3"/>
        </dgm:presLayoutVars>
      </dgm:prSet>
      <dgm:spPr/>
    </dgm:pt>
    <dgm:pt modelId="{26345B86-EA95-448C-B904-B01B193DE6B3}" type="pres">
      <dgm:prSet presAssocID="{F372DA75-F6FC-4DC3-BC0B-E697CFA7F4E0}" presName="hierChild4" presStyleCnt="0"/>
      <dgm:spPr/>
    </dgm:pt>
    <dgm:pt modelId="{EAC8160F-9C24-4171-8B7F-A2F6FCFA0F56}" type="pres">
      <dgm:prSet presAssocID="{E0C4E815-1C77-4F74-9558-BB8DC69A56F5}" presName="Name17" presStyleLbl="parChTrans1D3" presStyleIdx="1" presStyleCnt="2"/>
      <dgm:spPr/>
    </dgm:pt>
    <dgm:pt modelId="{8CE55CD5-792B-489D-A30A-572746814E0A}" type="pres">
      <dgm:prSet presAssocID="{392A9DA6-9C4C-4204-BAE7-112D481EE24F}" presName="hierRoot3" presStyleCnt="0"/>
      <dgm:spPr/>
    </dgm:pt>
    <dgm:pt modelId="{84C9EB2D-A9BC-4428-809A-3E94822BB85A}" type="pres">
      <dgm:prSet presAssocID="{392A9DA6-9C4C-4204-BAE7-112D481EE24F}" presName="composite3" presStyleCnt="0"/>
      <dgm:spPr/>
    </dgm:pt>
    <dgm:pt modelId="{49F47EA2-36F5-4AE1-8B07-58EF7131FFEF}" type="pres">
      <dgm:prSet presAssocID="{392A9DA6-9C4C-4204-BAE7-112D481EE24F}" presName="background3" presStyleLbl="node3" presStyleIdx="1" presStyleCnt="2"/>
      <dgm:spPr/>
    </dgm:pt>
    <dgm:pt modelId="{A72685DD-81C5-49DC-9897-A43B49803BD4}" type="pres">
      <dgm:prSet presAssocID="{392A9DA6-9C4C-4204-BAE7-112D481EE24F}" presName="text3" presStyleLbl="fgAcc3" presStyleIdx="1" presStyleCnt="2" custScaleX="291789">
        <dgm:presLayoutVars>
          <dgm:chPref val="3"/>
        </dgm:presLayoutVars>
      </dgm:prSet>
      <dgm:spPr/>
    </dgm:pt>
    <dgm:pt modelId="{F4EC2605-8043-43CA-9862-5809E14B240A}" type="pres">
      <dgm:prSet presAssocID="{392A9DA6-9C4C-4204-BAE7-112D481EE24F}" presName="hierChild4" presStyleCnt="0"/>
      <dgm:spPr/>
    </dgm:pt>
    <dgm:pt modelId="{35FA3BBD-485F-4D66-9A6E-C4C302EDF8F0}" type="pres">
      <dgm:prSet presAssocID="{9D2461C6-16A7-45D2-BA82-389AAC9F1511}" presName="Name10" presStyleLbl="parChTrans1D2" presStyleIdx="1" presStyleCnt="2"/>
      <dgm:spPr/>
    </dgm:pt>
    <dgm:pt modelId="{68701EB5-D6E2-422F-B0B8-4E56ADF19C45}" type="pres">
      <dgm:prSet presAssocID="{96CD9CBC-8630-4D07-8568-FBC464F95AAE}" presName="hierRoot2" presStyleCnt="0"/>
      <dgm:spPr/>
    </dgm:pt>
    <dgm:pt modelId="{1296CD75-F4DD-4815-9BBD-0AD2E211C2B9}" type="pres">
      <dgm:prSet presAssocID="{96CD9CBC-8630-4D07-8568-FBC464F95AAE}" presName="composite2" presStyleCnt="0"/>
      <dgm:spPr/>
    </dgm:pt>
    <dgm:pt modelId="{6B2A7481-6B68-4107-B7E3-5BC80C2B1048}" type="pres">
      <dgm:prSet presAssocID="{96CD9CBC-8630-4D07-8568-FBC464F95AAE}" presName="background2" presStyleLbl="node2" presStyleIdx="1" presStyleCnt="2"/>
      <dgm:spPr/>
    </dgm:pt>
    <dgm:pt modelId="{9EE062AE-DDCC-4E44-8897-45F544703A46}" type="pres">
      <dgm:prSet presAssocID="{96CD9CBC-8630-4D07-8568-FBC464F95AAE}" presName="text2" presStyleLbl="fgAcc2" presStyleIdx="1" presStyleCnt="2" custScaleX="184995">
        <dgm:presLayoutVars>
          <dgm:chPref val="3"/>
        </dgm:presLayoutVars>
      </dgm:prSet>
      <dgm:spPr/>
    </dgm:pt>
    <dgm:pt modelId="{8C648F42-6B93-4515-89E2-722F667F3193}" type="pres">
      <dgm:prSet presAssocID="{96CD9CBC-8630-4D07-8568-FBC464F95AAE}" presName="hierChild3" presStyleCnt="0"/>
      <dgm:spPr/>
    </dgm:pt>
  </dgm:ptLst>
  <dgm:cxnLst>
    <dgm:cxn modelId="{AA97DA02-20A2-4F22-A89A-45DBF9EA1165}" type="presOf" srcId="{5253C74E-B9D8-4974-A19E-34D3E50EE9EA}" destId="{E2AB6F38-80A4-4BFB-A0D6-6E665A72B218}" srcOrd="0" destOrd="0" presId="urn:microsoft.com/office/officeart/2005/8/layout/hierarchy1"/>
    <dgm:cxn modelId="{CB040E07-8556-4842-A607-40B2FFCFFADC}" type="presOf" srcId="{392A9DA6-9C4C-4204-BAE7-112D481EE24F}" destId="{A72685DD-81C5-49DC-9897-A43B49803BD4}" srcOrd="0" destOrd="0" presId="urn:microsoft.com/office/officeart/2005/8/layout/hierarchy1"/>
    <dgm:cxn modelId="{BAF4660F-2C64-4CC5-BBCF-DBED45414B07}" srcId="{4F4CAABC-F334-4017-99A3-0F6D51FF29E1}" destId="{920A7C21-02CB-4894-BC70-0B647DBD19FF}" srcOrd="0" destOrd="0" parTransId="{5253C74E-B9D8-4974-A19E-34D3E50EE9EA}" sibTransId="{67C75360-9A53-4037-A5C9-413278935D40}"/>
    <dgm:cxn modelId="{8DDA6410-E04E-48AE-8859-41488EB532E2}" type="presOf" srcId="{96CD9CBC-8630-4D07-8568-FBC464F95AAE}" destId="{9EE062AE-DDCC-4E44-8897-45F544703A46}" srcOrd="0" destOrd="0" presId="urn:microsoft.com/office/officeart/2005/8/layout/hierarchy1"/>
    <dgm:cxn modelId="{56AA3D19-558A-4DF4-B0EA-391DDC6F4BB4}" srcId="{920A7C21-02CB-4894-BC70-0B647DBD19FF}" destId="{392A9DA6-9C4C-4204-BAE7-112D481EE24F}" srcOrd="1" destOrd="0" parTransId="{E0C4E815-1C77-4F74-9558-BB8DC69A56F5}" sibTransId="{A33495B8-FCB3-4F1B-8B94-51C272C56D51}"/>
    <dgm:cxn modelId="{7B646B1E-EA27-40A6-8259-E28364978B5B}" type="presOf" srcId="{FBAC01DD-0E50-4246-9181-9C16FFD680C8}" destId="{79021A96-9878-4B36-9EC1-D1B70ECAF6AA}" srcOrd="0" destOrd="0" presId="urn:microsoft.com/office/officeart/2005/8/layout/hierarchy1"/>
    <dgm:cxn modelId="{9DD93D25-8743-426D-A8A1-34D6EAADAE3C}" srcId="{A7A9895A-04FC-40B9-AD73-116510421C21}" destId="{4F4CAABC-F334-4017-99A3-0F6D51FF29E1}" srcOrd="0" destOrd="0" parTransId="{7FD719C8-92E2-4CFD-8999-70975F6E589D}" sibTransId="{DE1D32DB-DEFD-4BE8-AFCB-0F7681A843C7}"/>
    <dgm:cxn modelId="{8C24F535-572C-4520-9914-CF928C9C5855}" srcId="{920A7C21-02CB-4894-BC70-0B647DBD19FF}" destId="{F372DA75-F6FC-4DC3-BC0B-E697CFA7F4E0}" srcOrd="0" destOrd="0" parTransId="{FBAC01DD-0E50-4246-9181-9C16FFD680C8}" sibTransId="{0E893E48-5EC0-43D0-9BE5-2AC451BFC1F2}"/>
    <dgm:cxn modelId="{27423C3A-D478-45CE-86F0-39388C9E3B09}" type="presOf" srcId="{4F4CAABC-F334-4017-99A3-0F6D51FF29E1}" destId="{056645B5-B009-4AFA-ADD6-A3779BFAC22F}" srcOrd="0" destOrd="0" presId="urn:microsoft.com/office/officeart/2005/8/layout/hierarchy1"/>
    <dgm:cxn modelId="{38A8C23D-B1B8-4391-9A61-F851FAF7C2A2}" srcId="{4F4CAABC-F334-4017-99A3-0F6D51FF29E1}" destId="{96CD9CBC-8630-4D07-8568-FBC464F95AAE}" srcOrd="1" destOrd="0" parTransId="{9D2461C6-16A7-45D2-BA82-389AAC9F1511}" sibTransId="{D73E0DB9-8C3E-4BCE-B2B4-90E905B34740}"/>
    <dgm:cxn modelId="{BF933876-C40F-4DD5-9584-4622767D0448}" type="presOf" srcId="{9D2461C6-16A7-45D2-BA82-389AAC9F1511}" destId="{35FA3BBD-485F-4D66-9A6E-C4C302EDF8F0}" srcOrd="0" destOrd="0" presId="urn:microsoft.com/office/officeart/2005/8/layout/hierarchy1"/>
    <dgm:cxn modelId="{62C8958E-EAA4-4598-BA07-A401347A07EC}" type="presOf" srcId="{F372DA75-F6FC-4DC3-BC0B-E697CFA7F4E0}" destId="{8858D5E3-EB03-40E4-98F3-3758AC297E2E}" srcOrd="0" destOrd="0" presId="urn:microsoft.com/office/officeart/2005/8/layout/hierarchy1"/>
    <dgm:cxn modelId="{06858798-B9A7-464B-A9E8-5CEB6443C3A4}" type="presOf" srcId="{920A7C21-02CB-4894-BC70-0B647DBD19FF}" destId="{3C7EBA7F-2C80-44D1-B6D0-A9A6DAC10D79}" srcOrd="0" destOrd="0" presId="urn:microsoft.com/office/officeart/2005/8/layout/hierarchy1"/>
    <dgm:cxn modelId="{F3C92DC5-AA32-4087-B099-95CCC8E54253}" type="presOf" srcId="{E0C4E815-1C77-4F74-9558-BB8DC69A56F5}" destId="{EAC8160F-9C24-4171-8B7F-A2F6FCFA0F56}" srcOrd="0" destOrd="0" presId="urn:microsoft.com/office/officeart/2005/8/layout/hierarchy1"/>
    <dgm:cxn modelId="{33A61FFF-ABF2-4C23-9407-E63345DBB451}" type="presOf" srcId="{A7A9895A-04FC-40B9-AD73-116510421C21}" destId="{05D7E07C-133B-4800-B2B0-8FE5A3458DA8}" srcOrd="0" destOrd="0" presId="urn:microsoft.com/office/officeart/2005/8/layout/hierarchy1"/>
    <dgm:cxn modelId="{44877EBA-5249-4C80-8C83-DF54BA9BD389}" type="presParOf" srcId="{05D7E07C-133B-4800-B2B0-8FE5A3458DA8}" destId="{F91A7485-7CC7-4EF4-90B8-E43D84029F35}" srcOrd="0" destOrd="0" presId="urn:microsoft.com/office/officeart/2005/8/layout/hierarchy1"/>
    <dgm:cxn modelId="{42499CCF-5975-406C-B6BB-243FC1F5EBB3}" type="presParOf" srcId="{F91A7485-7CC7-4EF4-90B8-E43D84029F35}" destId="{07FF4C2A-A02A-4ECC-9ADB-62FD44923DD1}" srcOrd="0" destOrd="0" presId="urn:microsoft.com/office/officeart/2005/8/layout/hierarchy1"/>
    <dgm:cxn modelId="{03A3731F-B03E-4580-A34F-5E0AB5DA0A79}" type="presParOf" srcId="{07FF4C2A-A02A-4ECC-9ADB-62FD44923DD1}" destId="{C4D811CB-DD8C-4B13-A431-D4575EB2574C}" srcOrd="0" destOrd="0" presId="urn:microsoft.com/office/officeart/2005/8/layout/hierarchy1"/>
    <dgm:cxn modelId="{BBF16F6F-65B7-4F42-B1B8-CBD97F021B29}" type="presParOf" srcId="{07FF4C2A-A02A-4ECC-9ADB-62FD44923DD1}" destId="{056645B5-B009-4AFA-ADD6-A3779BFAC22F}" srcOrd="1" destOrd="0" presId="urn:microsoft.com/office/officeart/2005/8/layout/hierarchy1"/>
    <dgm:cxn modelId="{28C47D95-605C-4A2C-A98D-94761AB3FC07}" type="presParOf" srcId="{F91A7485-7CC7-4EF4-90B8-E43D84029F35}" destId="{B486CF7A-434B-4A3E-840E-7A96484648AA}" srcOrd="1" destOrd="0" presId="urn:microsoft.com/office/officeart/2005/8/layout/hierarchy1"/>
    <dgm:cxn modelId="{210C6EB7-1A96-4499-BDA5-767AD581ED7D}" type="presParOf" srcId="{B486CF7A-434B-4A3E-840E-7A96484648AA}" destId="{E2AB6F38-80A4-4BFB-A0D6-6E665A72B218}" srcOrd="0" destOrd="0" presId="urn:microsoft.com/office/officeart/2005/8/layout/hierarchy1"/>
    <dgm:cxn modelId="{864C1B20-F12C-4652-BD80-A587B82FBFA0}" type="presParOf" srcId="{B486CF7A-434B-4A3E-840E-7A96484648AA}" destId="{A01D843C-8685-40E1-B6B9-8867E4C67507}" srcOrd="1" destOrd="0" presId="urn:microsoft.com/office/officeart/2005/8/layout/hierarchy1"/>
    <dgm:cxn modelId="{27C9A317-79CF-494B-BC7A-4AD1ED1362E7}" type="presParOf" srcId="{A01D843C-8685-40E1-B6B9-8867E4C67507}" destId="{D2E8C0DB-BC00-4452-92E6-57054F71E095}" srcOrd="0" destOrd="0" presId="urn:microsoft.com/office/officeart/2005/8/layout/hierarchy1"/>
    <dgm:cxn modelId="{A9D98FC2-7BA2-4DA6-919B-A7520647F94A}" type="presParOf" srcId="{D2E8C0DB-BC00-4452-92E6-57054F71E095}" destId="{D3D55210-C037-4827-970A-0D266364DB5D}" srcOrd="0" destOrd="0" presId="urn:microsoft.com/office/officeart/2005/8/layout/hierarchy1"/>
    <dgm:cxn modelId="{006795B5-8322-4137-B0C0-D616A54341BA}" type="presParOf" srcId="{D2E8C0DB-BC00-4452-92E6-57054F71E095}" destId="{3C7EBA7F-2C80-44D1-B6D0-A9A6DAC10D79}" srcOrd="1" destOrd="0" presId="urn:microsoft.com/office/officeart/2005/8/layout/hierarchy1"/>
    <dgm:cxn modelId="{E56729F9-CBD4-4857-A317-F77EFB41EF49}" type="presParOf" srcId="{A01D843C-8685-40E1-B6B9-8867E4C67507}" destId="{85B0A7C2-5C97-483C-A5B4-9D350836EED5}" srcOrd="1" destOrd="0" presId="urn:microsoft.com/office/officeart/2005/8/layout/hierarchy1"/>
    <dgm:cxn modelId="{B4B151B4-B78C-43CC-B711-95C5DDFA0CB1}" type="presParOf" srcId="{85B0A7C2-5C97-483C-A5B4-9D350836EED5}" destId="{79021A96-9878-4B36-9EC1-D1B70ECAF6AA}" srcOrd="0" destOrd="0" presId="urn:microsoft.com/office/officeart/2005/8/layout/hierarchy1"/>
    <dgm:cxn modelId="{24334700-24B8-4331-8C05-3ACEE4D28DF3}" type="presParOf" srcId="{85B0A7C2-5C97-483C-A5B4-9D350836EED5}" destId="{2BC508F9-5254-46A2-BCE2-CDA2FA9307E6}" srcOrd="1" destOrd="0" presId="urn:microsoft.com/office/officeart/2005/8/layout/hierarchy1"/>
    <dgm:cxn modelId="{28BB28C3-9027-4D55-A5E2-94D2955AE769}" type="presParOf" srcId="{2BC508F9-5254-46A2-BCE2-CDA2FA9307E6}" destId="{45B7C98F-EC42-48D7-804A-CE80B35A29AC}" srcOrd="0" destOrd="0" presId="urn:microsoft.com/office/officeart/2005/8/layout/hierarchy1"/>
    <dgm:cxn modelId="{BCCAAAF4-D23D-4C30-81EB-E099AA9CFDBA}" type="presParOf" srcId="{45B7C98F-EC42-48D7-804A-CE80B35A29AC}" destId="{2EAACCBA-5E9C-43C2-8B45-F19F1D65BC74}" srcOrd="0" destOrd="0" presId="urn:microsoft.com/office/officeart/2005/8/layout/hierarchy1"/>
    <dgm:cxn modelId="{D3EF4064-DBB7-469C-BB12-DDFD2D1DAC5A}" type="presParOf" srcId="{45B7C98F-EC42-48D7-804A-CE80B35A29AC}" destId="{8858D5E3-EB03-40E4-98F3-3758AC297E2E}" srcOrd="1" destOrd="0" presId="urn:microsoft.com/office/officeart/2005/8/layout/hierarchy1"/>
    <dgm:cxn modelId="{E95C5390-DD7E-40EE-9093-DA1E7BB678DA}" type="presParOf" srcId="{2BC508F9-5254-46A2-BCE2-CDA2FA9307E6}" destId="{26345B86-EA95-448C-B904-B01B193DE6B3}" srcOrd="1" destOrd="0" presId="urn:microsoft.com/office/officeart/2005/8/layout/hierarchy1"/>
    <dgm:cxn modelId="{2691771A-3FD4-4A22-9633-4033FAAD230A}" type="presParOf" srcId="{85B0A7C2-5C97-483C-A5B4-9D350836EED5}" destId="{EAC8160F-9C24-4171-8B7F-A2F6FCFA0F56}" srcOrd="2" destOrd="0" presId="urn:microsoft.com/office/officeart/2005/8/layout/hierarchy1"/>
    <dgm:cxn modelId="{FA423D5D-3DD7-4DD1-8F75-DA4A204CFB7B}" type="presParOf" srcId="{85B0A7C2-5C97-483C-A5B4-9D350836EED5}" destId="{8CE55CD5-792B-489D-A30A-572746814E0A}" srcOrd="3" destOrd="0" presId="urn:microsoft.com/office/officeart/2005/8/layout/hierarchy1"/>
    <dgm:cxn modelId="{4316575C-E35D-4B8E-8762-B8621B8D40AC}" type="presParOf" srcId="{8CE55CD5-792B-489D-A30A-572746814E0A}" destId="{84C9EB2D-A9BC-4428-809A-3E94822BB85A}" srcOrd="0" destOrd="0" presId="urn:microsoft.com/office/officeart/2005/8/layout/hierarchy1"/>
    <dgm:cxn modelId="{F60758ED-29D8-4952-B67C-BA7B013170F9}" type="presParOf" srcId="{84C9EB2D-A9BC-4428-809A-3E94822BB85A}" destId="{49F47EA2-36F5-4AE1-8B07-58EF7131FFEF}" srcOrd="0" destOrd="0" presId="urn:microsoft.com/office/officeart/2005/8/layout/hierarchy1"/>
    <dgm:cxn modelId="{FAC97E82-8F35-45F9-AC66-0FCCEFA67B6A}" type="presParOf" srcId="{84C9EB2D-A9BC-4428-809A-3E94822BB85A}" destId="{A72685DD-81C5-49DC-9897-A43B49803BD4}" srcOrd="1" destOrd="0" presId="urn:microsoft.com/office/officeart/2005/8/layout/hierarchy1"/>
    <dgm:cxn modelId="{87472CAC-3AAC-4FAB-949C-AD43CFCD26E1}" type="presParOf" srcId="{8CE55CD5-792B-489D-A30A-572746814E0A}" destId="{F4EC2605-8043-43CA-9862-5809E14B240A}" srcOrd="1" destOrd="0" presId="urn:microsoft.com/office/officeart/2005/8/layout/hierarchy1"/>
    <dgm:cxn modelId="{982ECEDA-A993-4F5C-8BB8-FAB648EE9B4F}" type="presParOf" srcId="{B486CF7A-434B-4A3E-840E-7A96484648AA}" destId="{35FA3BBD-485F-4D66-9A6E-C4C302EDF8F0}" srcOrd="2" destOrd="0" presId="urn:microsoft.com/office/officeart/2005/8/layout/hierarchy1"/>
    <dgm:cxn modelId="{F097F75D-2F52-435E-A67D-C16C7B9C4EF2}" type="presParOf" srcId="{B486CF7A-434B-4A3E-840E-7A96484648AA}" destId="{68701EB5-D6E2-422F-B0B8-4E56ADF19C45}" srcOrd="3" destOrd="0" presId="urn:microsoft.com/office/officeart/2005/8/layout/hierarchy1"/>
    <dgm:cxn modelId="{D18521A8-89C5-4122-AFFE-B3DB81970DCA}" type="presParOf" srcId="{68701EB5-D6E2-422F-B0B8-4E56ADF19C45}" destId="{1296CD75-F4DD-4815-9BBD-0AD2E211C2B9}" srcOrd="0" destOrd="0" presId="urn:microsoft.com/office/officeart/2005/8/layout/hierarchy1"/>
    <dgm:cxn modelId="{9CF192E5-6B62-41C0-B1CC-D01158A0F8F8}" type="presParOf" srcId="{1296CD75-F4DD-4815-9BBD-0AD2E211C2B9}" destId="{6B2A7481-6B68-4107-B7E3-5BC80C2B1048}" srcOrd="0" destOrd="0" presId="urn:microsoft.com/office/officeart/2005/8/layout/hierarchy1"/>
    <dgm:cxn modelId="{83624A5E-EC0F-497A-A5B7-C673FDCCDA10}" type="presParOf" srcId="{1296CD75-F4DD-4815-9BBD-0AD2E211C2B9}" destId="{9EE062AE-DDCC-4E44-8897-45F544703A46}" srcOrd="1" destOrd="0" presId="urn:microsoft.com/office/officeart/2005/8/layout/hierarchy1"/>
    <dgm:cxn modelId="{33357681-8176-4A40-96B1-2690EEF88129}" type="presParOf" srcId="{68701EB5-D6E2-422F-B0B8-4E56ADF19C45}" destId="{8C648F42-6B93-4515-89E2-722F667F31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C79972-C8F9-4E6C-BC32-B284A43A61E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1C15BC17-5AB1-4FD3-93EB-B6CFE40FF866}">
      <dgm:prSet phldrT="[Tekst]"/>
      <dgm:spPr/>
      <dgm:t>
        <a:bodyPr/>
        <a:lstStyle/>
        <a:p>
          <a:r>
            <a:rPr lang="pl-PL" dirty="0"/>
            <a:t>Dane umożliwiające identyfikację autora materiału prasowego</a:t>
          </a:r>
        </a:p>
      </dgm:t>
    </dgm:pt>
    <dgm:pt modelId="{6D49B7CE-BA60-4E06-9E79-26AFDD948B27}" type="parTrans" cxnId="{4DADC9CC-84BA-438A-90E2-8BE46BC17709}">
      <dgm:prSet/>
      <dgm:spPr/>
      <dgm:t>
        <a:bodyPr/>
        <a:lstStyle/>
        <a:p>
          <a:endParaRPr lang="pl-PL"/>
        </a:p>
      </dgm:t>
    </dgm:pt>
    <dgm:pt modelId="{D4DFCFB2-A3B5-4236-96F9-D0A0B76F02E3}" type="sibTrans" cxnId="{4DADC9CC-84BA-438A-90E2-8BE46BC17709}">
      <dgm:prSet/>
      <dgm:spPr/>
      <dgm:t>
        <a:bodyPr/>
        <a:lstStyle/>
        <a:p>
          <a:endParaRPr lang="pl-PL"/>
        </a:p>
      </dgm:t>
    </dgm:pt>
    <dgm:pt modelId="{2DB89603-0D4C-42E1-836A-CA0A4725DEF0}">
      <dgm:prSet phldrT="[Tekst]"/>
      <dgm:spPr/>
      <dgm:t>
        <a:bodyPr/>
        <a:lstStyle/>
        <a:p>
          <a:r>
            <a:rPr lang="pl-PL" dirty="0"/>
            <a:t>Dane innych osób udzielających informacji</a:t>
          </a:r>
        </a:p>
      </dgm:t>
    </dgm:pt>
    <dgm:pt modelId="{E9A0477F-7004-493E-96C6-24749E5092D0}" type="parTrans" cxnId="{85970EF3-6FA5-44B3-8BBE-F935B3C19A33}">
      <dgm:prSet/>
      <dgm:spPr/>
      <dgm:t>
        <a:bodyPr/>
        <a:lstStyle/>
        <a:p>
          <a:endParaRPr lang="pl-PL"/>
        </a:p>
      </dgm:t>
    </dgm:pt>
    <dgm:pt modelId="{A663C43A-01D3-4254-8E12-DC220B434921}" type="sibTrans" cxnId="{85970EF3-6FA5-44B3-8BBE-F935B3C19A33}">
      <dgm:prSet/>
      <dgm:spPr/>
      <dgm:t>
        <a:bodyPr/>
        <a:lstStyle/>
        <a:p>
          <a:endParaRPr lang="pl-PL"/>
        </a:p>
      </dgm:t>
    </dgm:pt>
    <dgm:pt modelId="{308FA419-21AC-447A-B2B2-2E76F3E6DB65}">
      <dgm:prSet phldrT="[Tekst]"/>
      <dgm:spPr/>
      <dgm:t>
        <a:bodyPr/>
        <a:lstStyle/>
        <a:p>
          <a:r>
            <a:rPr lang="pl-PL" dirty="0"/>
            <a:t>Wszelkie informacje, które mogłyby naruszyć chronione prawem interesy osób trzecich</a:t>
          </a:r>
        </a:p>
      </dgm:t>
    </dgm:pt>
    <dgm:pt modelId="{EA7A45AD-9F4B-4FB0-B41A-21EE9CDF49C8}" type="parTrans" cxnId="{8DDD0BE5-1D49-4D0F-928B-CAEBE2DD73C1}">
      <dgm:prSet/>
      <dgm:spPr/>
      <dgm:t>
        <a:bodyPr/>
        <a:lstStyle/>
        <a:p>
          <a:endParaRPr lang="pl-PL"/>
        </a:p>
      </dgm:t>
    </dgm:pt>
    <dgm:pt modelId="{D7AC3676-A58D-4349-A5B9-5B99C150FF87}" type="sibTrans" cxnId="{8DDD0BE5-1D49-4D0F-928B-CAEBE2DD73C1}">
      <dgm:prSet/>
      <dgm:spPr/>
      <dgm:t>
        <a:bodyPr/>
        <a:lstStyle/>
        <a:p>
          <a:endParaRPr lang="pl-PL"/>
        </a:p>
      </dgm:t>
    </dgm:pt>
    <dgm:pt modelId="{F0BC432B-FC23-46FA-AF51-FC8AAAE065A5}" type="pres">
      <dgm:prSet presAssocID="{5EC79972-C8F9-4E6C-BC32-B284A43A61EA}" presName="linear" presStyleCnt="0">
        <dgm:presLayoutVars>
          <dgm:dir/>
          <dgm:animLvl val="lvl"/>
          <dgm:resizeHandles val="exact"/>
        </dgm:presLayoutVars>
      </dgm:prSet>
      <dgm:spPr/>
    </dgm:pt>
    <dgm:pt modelId="{6997378E-042D-42A6-9115-F9D26229A515}" type="pres">
      <dgm:prSet presAssocID="{1C15BC17-5AB1-4FD3-93EB-B6CFE40FF866}" presName="parentLin" presStyleCnt="0"/>
      <dgm:spPr/>
    </dgm:pt>
    <dgm:pt modelId="{C134B0D8-BCB3-4B88-B578-5DBCE86D909F}" type="pres">
      <dgm:prSet presAssocID="{1C15BC17-5AB1-4FD3-93EB-B6CFE40FF866}" presName="parentLeftMargin" presStyleLbl="node1" presStyleIdx="0" presStyleCnt="3"/>
      <dgm:spPr/>
    </dgm:pt>
    <dgm:pt modelId="{3D517081-6EF8-45B1-9EA3-AF8328E6331A}" type="pres">
      <dgm:prSet presAssocID="{1C15BC17-5AB1-4FD3-93EB-B6CFE40FF866}" presName="parentText" presStyleLbl="node1" presStyleIdx="0" presStyleCnt="3">
        <dgm:presLayoutVars>
          <dgm:chMax val="0"/>
          <dgm:bulletEnabled val="1"/>
        </dgm:presLayoutVars>
      </dgm:prSet>
      <dgm:spPr/>
    </dgm:pt>
    <dgm:pt modelId="{075CA9E7-19B9-4FCE-9D2C-0E20777928E1}" type="pres">
      <dgm:prSet presAssocID="{1C15BC17-5AB1-4FD3-93EB-B6CFE40FF866}" presName="negativeSpace" presStyleCnt="0"/>
      <dgm:spPr/>
    </dgm:pt>
    <dgm:pt modelId="{C3A498A0-D336-42B4-B2A1-A48469E1048E}" type="pres">
      <dgm:prSet presAssocID="{1C15BC17-5AB1-4FD3-93EB-B6CFE40FF866}" presName="childText" presStyleLbl="conFgAcc1" presStyleIdx="0" presStyleCnt="3">
        <dgm:presLayoutVars>
          <dgm:bulletEnabled val="1"/>
        </dgm:presLayoutVars>
      </dgm:prSet>
      <dgm:spPr/>
    </dgm:pt>
    <dgm:pt modelId="{99B0EF3A-3AD2-4928-94D2-969FFB5F7C2B}" type="pres">
      <dgm:prSet presAssocID="{D4DFCFB2-A3B5-4236-96F9-D0A0B76F02E3}" presName="spaceBetweenRectangles" presStyleCnt="0"/>
      <dgm:spPr/>
    </dgm:pt>
    <dgm:pt modelId="{0718A441-9753-4E6D-9183-C340AA0356C1}" type="pres">
      <dgm:prSet presAssocID="{2DB89603-0D4C-42E1-836A-CA0A4725DEF0}" presName="parentLin" presStyleCnt="0"/>
      <dgm:spPr/>
    </dgm:pt>
    <dgm:pt modelId="{3C995FF4-9241-4FFC-A636-A173D280D802}" type="pres">
      <dgm:prSet presAssocID="{2DB89603-0D4C-42E1-836A-CA0A4725DEF0}" presName="parentLeftMargin" presStyleLbl="node1" presStyleIdx="0" presStyleCnt="3"/>
      <dgm:spPr/>
    </dgm:pt>
    <dgm:pt modelId="{2421B44F-6A6F-4AD9-8ED6-899AE9E37D19}" type="pres">
      <dgm:prSet presAssocID="{2DB89603-0D4C-42E1-836A-CA0A4725DEF0}" presName="parentText" presStyleLbl="node1" presStyleIdx="1" presStyleCnt="3">
        <dgm:presLayoutVars>
          <dgm:chMax val="0"/>
          <dgm:bulletEnabled val="1"/>
        </dgm:presLayoutVars>
      </dgm:prSet>
      <dgm:spPr/>
    </dgm:pt>
    <dgm:pt modelId="{34635F0E-707E-47AC-B05F-410210B4EE32}" type="pres">
      <dgm:prSet presAssocID="{2DB89603-0D4C-42E1-836A-CA0A4725DEF0}" presName="negativeSpace" presStyleCnt="0"/>
      <dgm:spPr/>
    </dgm:pt>
    <dgm:pt modelId="{087748B1-6E39-45BB-B4D4-C08355BD303C}" type="pres">
      <dgm:prSet presAssocID="{2DB89603-0D4C-42E1-836A-CA0A4725DEF0}" presName="childText" presStyleLbl="conFgAcc1" presStyleIdx="1" presStyleCnt="3">
        <dgm:presLayoutVars>
          <dgm:bulletEnabled val="1"/>
        </dgm:presLayoutVars>
      </dgm:prSet>
      <dgm:spPr/>
    </dgm:pt>
    <dgm:pt modelId="{BE7619EA-78B9-41A9-837F-42E19B6E35FD}" type="pres">
      <dgm:prSet presAssocID="{A663C43A-01D3-4254-8E12-DC220B434921}" presName="spaceBetweenRectangles" presStyleCnt="0"/>
      <dgm:spPr/>
    </dgm:pt>
    <dgm:pt modelId="{053064B0-8F61-4445-BED5-DFA63E7F10B5}" type="pres">
      <dgm:prSet presAssocID="{308FA419-21AC-447A-B2B2-2E76F3E6DB65}" presName="parentLin" presStyleCnt="0"/>
      <dgm:spPr/>
    </dgm:pt>
    <dgm:pt modelId="{11842090-4027-42A2-9065-9245E5932168}" type="pres">
      <dgm:prSet presAssocID="{308FA419-21AC-447A-B2B2-2E76F3E6DB65}" presName="parentLeftMargin" presStyleLbl="node1" presStyleIdx="1" presStyleCnt="3"/>
      <dgm:spPr/>
    </dgm:pt>
    <dgm:pt modelId="{4B08A7F0-012A-42F7-82C1-01271CD6AFE0}" type="pres">
      <dgm:prSet presAssocID="{308FA419-21AC-447A-B2B2-2E76F3E6DB65}" presName="parentText" presStyleLbl="node1" presStyleIdx="2" presStyleCnt="3">
        <dgm:presLayoutVars>
          <dgm:chMax val="0"/>
          <dgm:bulletEnabled val="1"/>
        </dgm:presLayoutVars>
      </dgm:prSet>
      <dgm:spPr/>
    </dgm:pt>
    <dgm:pt modelId="{3877241E-78D3-4B77-BB5E-75FFA0C18B7D}" type="pres">
      <dgm:prSet presAssocID="{308FA419-21AC-447A-B2B2-2E76F3E6DB65}" presName="negativeSpace" presStyleCnt="0"/>
      <dgm:spPr/>
    </dgm:pt>
    <dgm:pt modelId="{76B2250D-4395-4AB6-9CF1-10EB7CDDDB77}" type="pres">
      <dgm:prSet presAssocID="{308FA419-21AC-447A-B2B2-2E76F3E6DB65}" presName="childText" presStyleLbl="conFgAcc1" presStyleIdx="2" presStyleCnt="3">
        <dgm:presLayoutVars>
          <dgm:bulletEnabled val="1"/>
        </dgm:presLayoutVars>
      </dgm:prSet>
      <dgm:spPr/>
    </dgm:pt>
  </dgm:ptLst>
  <dgm:cxnLst>
    <dgm:cxn modelId="{F2A27811-D11E-4D3E-A0DC-74520F3FAC45}" type="presOf" srcId="{308FA419-21AC-447A-B2B2-2E76F3E6DB65}" destId="{4B08A7F0-012A-42F7-82C1-01271CD6AFE0}" srcOrd="1" destOrd="0" presId="urn:microsoft.com/office/officeart/2005/8/layout/list1"/>
    <dgm:cxn modelId="{E29FE013-6207-4BD4-84C4-15A443420830}" type="presOf" srcId="{5EC79972-C8F9-4E6C-BC32-B284A43A61EA}" destId="{F0BC432B-FC23-46FA-AF51-FC8AAAE065A5}" srcOrd="0" destOrd="0" presId="urn:microsoft.com/office/officeart/2005/8/layout/list1"/>
    <dgm:cxn modelId="{E96DAE22-38C3-4DAE-A5CD-71A5C4A66D09}" type="presOf" srcId="{1C15BC17-5AB1-4FD3-93EB-B6CFE40FF866}" destId="{C134B0D8-BCB3-4B88-B578-5DBCE86D909F}" srcOrd="0" destOrd="0" presId="urn:microsoft.com/office/officeart/2005/8/layout/list1"/>
    <dgm:cxn modelId="{E3110534-D26F-4DD4-879D-40300DA2F982}" type="presOf" srcId="{2DB89603-0D4C-42E1-836A-CA0A4725DEF0}" destId="{2421B44F-6A6F-4AD9-8ED6-899AE9E37D19}" srcOrd="1" destOrd="0" presId="urn:microsoft.com/office/officeart/2005/8/layout/list1"/>
    <dgm:cxn modelId="{6697D957-830B-4DDE-8E23-D81467917931}" type="presOf" srcId="{2DB89603-0D4C-42E1-836A-CA0A4725DEF0}" destId="{3C995FF4-9241-4FFC-A636-A173D280D802}" srcOrd="0" destOrd="0" presId="urn:microsoft.com/office/officeart/2005/8/layout/list1"/>
    <dgm:cxn modelId="{CA6B8459-A1FF-414B-B48F-80EC9254F1D0}" type="presOf" srcId="{1C15BC17-5AB1-4FD3-93EB-B6CFE40FF866}" destId="{3D517081-6EF8-45B1-9EA3-AF8328E6331A}" srcOrd="1" destOrd="0" presId="urn:microsoft.com/office/officeart/2005/8/layout/list1"/>
    <dgm:cxn modelId="{4DADC9CC-84BA-438A-90E2-8BE46BC17709}" srcId="{5EC79972-C8F9-4E6C-BC32-B284A43A61EA}" destId="{1C15BC17-5AB1-4FD3-93EB-B6CFE40FF866}" srcOrd="0" destOrd="0" parTransId="{6D49B7CE-BA60-4E06-9E79-26AFDD948B27}" sibTransId="{D4DFCFB2-A3B5-4236-96F9-D0A0B76F02E3}"/>
    <dgm:cxn modelId="{C58D88CF-BF74-4257-88AF-C004394D7817}" type="presOf" srcId="{308FA419-21AC-447A-B2B2-2E76F3E6DB65}" destId="{11842090-4027-42A2-9065-9245E5932168}" srcOrd="0" destOrd="0" presId="urn:microsoft.com/office/officeart/2005/8/layout/list1"/>
    <dgm:cxn modelId="{8DDD0BE5-1D49-4D0F-928B-CAEBE2DD73C1}" srcId="{5EC79972-C8F9-4E6C-BC32-B284A43A61EA}" destId="{308FA419-21AC-447A-B2B2-2E76F3E6DB65}" srcOrd="2" destOrd="0" parTransId="{EA7A45AD-9F4B-4FB0-B41A-21EE9CDF49C8}" sibTransId="{D7AC3676-A58D-4349-A5B9-5B99C150FF87}"/>
    <dgm:cxn modelId="{85970EF3-6FA5-44B3-8BBE-F935B3C19A33}" srcId="{5EC79972-C8F9-4E6C-BC32-B284A43A61EA}" destId="{2DB89603-0D4C-42E1-836A-CA0A4725DEF0}" srcOrd="1" destOrd="0" parTransId="{E9A0477F-7004-493E-96C6-24749E5092D0}" sibTransId="{A663C43A-01D3-4254-8E12-DC220B434921}"/>
    <dgm:cxn modelId="{D87A91CF-5ADC-40B8-A36E-6EAF629D412B}" type="presParOf" srcId="{F0BC432B-FC23-46FA-AF51-FC8AAAE065A5}" destId="{6997378E-042D-42A6-9115-F9D26229A515}" srcOrd="0" destOrd="0" presId="urn:microsoft.com/office/officeart/2005/8/layout/list1"/>
    <dgm:cxn modelId="{1AF9C668-AE0F-40A6-AD16-28FF5CAB77F8}" type="presParOf" srcId="{6997378E-042D-42A6-9115-F9D26229A515}" destId="{C134B0D8-BCB3-4B88-B578-5DBCE86D909F}" srcOrd="0" destOrd="0" presId="urn:microsoft.com/office/officeart/2005/8/layout/list1"/>
    <dgm:cxn modelId="{5E820430-284C-4E83-9B52-7CAE00C6F10A}" type="presParOf" srcId="{6997378E-042D-42A6-9115-F9D26229A515}" destId="{3D517081-6EF8-45B1-9EA3-AF8328E6331A}" srcOrd="1" destOrd="0" presId="urn:microsoft.com/office/officeart/2005/8/layout/list1"/>
    <dgm:cxn modelId="{D4E6F6B4-47B3-4A6D-99BE-28955DBF4B8D}" type="presParOf" srcId="{F0BC432B-FC23-46FA-AF51-FC8AAAE065A5}" destId="{075CA9E7-19B9-4FCE-9D2C-0E20777928E1}" srcOrd="1" destOrd="0" presId="urn:microsoft.com/office/officeart/2005/8/layout/list1"/>
    <dgm:cxn modelId="{94DE1F44-DA6E-47A7-9560-F1A07662C69E}" type="presParOf" srcId="{F0BC432B-FC23-46FA-AF51-FC8AAAE065A5}" destId="{C3A498A0-D336-42B4-B2A1-A48469E1048E}" srcOrd="2" destOrd="0" presId="urn:microsoft.com/office/officeart/2005/8/layout/list1"/>
    <dgm:cxn modelId="{E16CC153-E2F9-4B13-9FB9-41F35511852B}" type="presParOf" srcId="{F0BC432B-FC23-46FA-AF51-FC8AAAE065A5}" destId="{99B0EF3A-3AD2-4928-94D2-969FFB5F7C2B}" srcOrd="3" destOrd="0" presId="urn:microsoft.com/office/officeart/2005/8/layout/list1"/>
    <dgm:cxn modelId="{90731B84-C1B0-405A-957A-2A89B42C3973}" type="presParOf" srcId="{F0BC432B-FC23-46FA-AF51-FC8AAAE065A5}" destId="{0718A441-9753-4E6D-9183-C340AA0356C1}" srcOrd="4" destOrd="0" presId="urn:microsoft.com/office/officeart/2005/8/layout/list1"/>
    <dgm:cxn modelId="{BFAF926A-2EBC-4D2A-8546-92485136C24A}" type="presParOf" srcId="{0718A441-9753-4E6D-9183-C340AA0356C1}" destId="{3C995FF4-9241-4FFC-A636-A173D280D802}" srcOrd="0" destOrd="0" presId="urn:microsoft.com/office/officeart/2005/8/layout/list1"/>
    <dgm:cxn modelId="{1E47A595-27A8-4BCB-9BEE-59C66BF137E7}" type="presParOf" srcId="{0718A441-9753-4E6D-9183-C340AA0356C1}" destId="{2421B44F-6A6F-4AD9-8ED6-899AE9E37D19}" srcOrd="1" destOrd="0" presId="urn:microsoft.com/office/officeart/2005/8/layout/list1"/>
    <dgm:cxn modelId="{A51F6DAB-F6AE-439F-9499-2F7028948CDF}" type="presParOf" srcId="{F0BC432B-FC23-46FA-AF51-FC8AAAE065A5}" destId="{34635F0E-707E-47AC-B05F-410210B4EE32}" srcOrd="5" destOrd="0" presId="urn:microsoft.com/office/officeart/2005/8/layout/list1"/>
    <dgm:cxn modelId="{5ECF887A-0037-40FA-AD0A-6C2FB6FC0223}" type="presParOf" srcId="{F0BC432B-FC23-46FA-AF51-FC8AAAE065A5}" destId="{087748B1-6E39-45BB-B4D4-C08355BD303C}" srcOrd="6" destOrd="0" presId="urn:microsoft.com/office/officeart/2005/8/layout/list1"/>
    <dgm:cxn modelId="{19A4555F-A55D-4CAE-9E2B-0A2848A27D55}" type="presParOf" srcId="{F0BC432B-FC23-46FA-AF51-FC8AAAE065A5}" destId="{BE7619EA-78B9-41A9-837F-42E19B6E35FD}" srcOrd="7" destOrd="0" presId="urn:microsoft.com/office/officeart/2005/8/layout/list1"/>
    <dgm:cxn modelId="{FAE57591-2409-4D21-BEEC-26472D05E433}" type="presParOf" srcId="{F0BC432B-FC23-46FA-AF51-FC8AAAE065A5}" destId="{053064B0-8F61-4445-BED5-DFA63E7F10B5}" srcOrd="8" destOrd="0" presId="urn:microsoft.com/office/officeart/2005/8/layout/list1"/>
    <dgm:cxn modelId="{6B37BC97-33DC-4631-91E5-CE49375A92C0}" type="presParOf" srcId="{053064B0-8F61-4445-BED5-DFA63E7F10B5}" destId="{11842090-4027-42A2-9065-9245E5932168}" srcOrd="0" destOrd="0" presId="urn:microsoft.com/office/officeart/2005/8/layout/list1"/>
    <dgm:cxn modelId="{EC7AB381-2754-4C77-ACB0-332D43E2A4AA}" type="presParOf" srcId="{053064B0-8F61-4445-BED5-DFA63E7F10B5}" destId="{4B08A7F0-012A-42F7-82C1-01271CD6AFE0}" srcOrd="1" destOrd="0" presId="urn:microsoft.com/office/officeart/2005/8/layout/list1"/>
    <dgm:cxn modelId="{EBB8B633-504D-4CE9-A6AE-3B8A07C57549}" type="presParOf" srcId="{F0BC432B-FC23-46FA-AF51-FC8AAAE065A5}" destId="{3877241E-78D3-4B77-BB5E-75FFA0C18B7D}" srcOrd="9" destOrd="0" presId="urn:microsoft.com/office/officeart/2005/8/layout/list1"/>
    <dgm:cxn modelId="{62413595-BF3D-4F95-B41B-A1A4270A186E}" type="presParOf" srcId="{F0BC432B-FC23-46FA-AF51-FC8AAAE065A5}" destId="{76B2250D-4395-4AB6-9CF1-10EB7CDDDB7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2C03B0-4DCD-4C49-A6A0-09BB3D7CB2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691A5C9B-0CA1-44A7-977F-8F8D0F836FE8}">
      <dgm:prSet phldrT="[Tekst]"/>
      <dgm:spPr/>
      <dgm:t>
        <a:bodyPr/>
        <a:lstStyle/>
        <a:p>
          <a:r>
            <a:rPr lang="pl-PL" dirty="0"/>
            <a:t>Dziennikarz</a:t>
          </a:r>
        </a:p>
      </dgm:t>
    </dgm:pt>
    <dgm:pt modelId="{E3BFB4CD-A09F-467A-8258-D3DC0418BD55}" type="parTrans" cxnId="{59A143CC-C1B9-4BB6-B192-2693EE76E545}">
      <dgm:prSet/>
      <dgm:spPr/>
      <dgm:t>
        <a:bodyPr/>
        <a:lstStyle/>
        <a:p>
          <a:endParaRPr lang="pl-PL"/>
        </a:p>
      </dgm:t>
    </dgm:pt>
    <dgm:pt modelId="{6FA3BC29-B3B0-4A74-9A0C-B5C48ECE406C}" type="sibTrans" cxnId="{59A143CC-C1B9-4BB6-B192-2693EE76E545}">
      <dgm:prSet/>
      <dgm:spPr/>
      <dgm:t>
        <a:bodyPr/>
        <a:lstStyle/>
        <a:p>
          <a:endParaRPr lang="pl-PL"/>
        </a:p>
      </dgm:t>
    </dgm:pt>
    <dgm:pt modelId="{F27EE455-0AAD-434C-9A03-B2F9E4357C18}">
      <dgm:prSet phldrT="[Tekst]"/>
      <dgm:spPr/>
      <dgm:t>
        <a:bodyPr/>
        <a:lstStyle/>
        <a:p>
          <a:r>
            <a:rPr lang="pl-PL" dirty="0"/>
            <a:t>Art. 15 ust. 2</a:t>
          </a:r>
        </a:p>
      </dgm:t>
    </dgm:pt>
    <dgm:pt modelId="{0322F801-8D76-44EE-ACB5-42E285DF9268}" type="parTrans" cxnId="{B60F160F-7BDE-4BA3-B1F4-1E78475AF8EB}">
      <dgm:prSet/>
      <dgm:spPr/>
      <dgm:t>
        <a:bodyPr/>
        <a:lstStyle/>
        <a:p>
          <a:endParaRPr lang="pl-PL"/>
        </a:p>
      </dgm:t>
    </dgm:pt>
    <dgm:pt modelId="{44CAB62D-161D-47FE-97E7-A2147761344D}" type="sibTrans" cxnId="{B60F160F-7BDE-4BA3-B1F4-1E78475AF8EB}">
      <dgm:prSet/>
      <dgm:spPr/>
      <dgm:t>
        <a:bodyPr/>
        <a:lstStyle/>
        <a:p>
          <a:endParaRPr lang="pl-PL"/>
        </a:p>
      </dgm:t>
    </dgm:pt>
    <dgm:pt modelId="{AAF3FE36-F5F1-42E1-9658-448A19A4DCAE}">
      <dgm:prSet phldrT="[Tekst]"/>
      <dgm:spPr/>
      <dgm:t>
        <a:bodyPr/>
        <a:lstStyle/>
        <a:p>
          <a:r>
            <a:rPr lang="pl-PL" dirty="0"/>
            <a:t>Inne osoby zatrudnione w redakcji, mające dostęp do chronionych informacji</a:t>
          </a:r>
        </a:p>
      </dgm:t>
    </dgm:pt>
    <dgm:pt modelId="{AB712AB1-6DD1-4291-B125-D87077F64558}" type="parTrans" cxnId="{747CD61A-9EC1-4B82-BB0F-A8432DB8CD7B}">
      <dgm:prSet/>
      <dgm:spPr/>
      <dgm:t>
        <a:bodyPr/>
        <a:lstStyle/>
        <a:p>
          <a:endParaRPr lang="pl-PL"/>
        </a:p>
      </dgm:t>
    </dgm:pt>
    <dgm:pt modelId="{EFC87016-7ACC-4CAB-B350-8F2FEA9128BD}" type="sibTrans" cxnId="{747CD61A-9EC1-4B82-BB0F-A8432DB8CD7B}">
      <dgm:prSet/>
      <dgm:spPr/>
      <dgm:t>
        <a:bodyPr/>
        <a:lstStyle/>
        <a:p>
          <a:endParaRPr lang="pl-PL"/>
        </a:p>
      </dgm:t>
    </dgm:pt>
    <dgm:pt modelId="{C60D54D9-93A0-42E1-9F24-3387C1865E0A}">
      <dgm:prSet phldrT="[Tekst]"/>
      <dgm:spPr/>
      <dgm:t>
        <a:bodyPr/>
        <a:lstStyle/>
        <a:p>
          <a:r>
            <a:rPr lang="pl-PL" dirty="0"/>
            <a:t>Pracownicy techniczni, kadra sekretarska, </a:t>
          </a:r>
        </a:p>
      </dgm:t>
    </dgm:pt>
    <dgm:pt modelId="{BC7EF525-C3EE-4DF3-91BF-40ADA66435C1}" type="parTrans" cxnId="{EBBDA867-CF1E-44F8-8F74-56F812A0FAC5}">
      <dgm:prSet/>
      <dgm:spPr/>
      <dgm:t>
        <a:bodyPr/>
        <a:lstStyle/>
        <a:p>
          <a:endParaRPr lang="pl-PL"/>
        </a:p>
      </dgm:t>
    </dgm:pt>
    <dgm:pt modelId="{A4A4843D-DF7E-44AF-B743-ABF212991D0C}" type="sibTrans" cxnId="{EBBDA867-CF1E-44F8-8F74-56F812A0FAC5}">
      <dgm:prSet/>
      <dgm:spPr/>
      <dgm:t>
        <a:bodyPr/>
        <a:lstStyle/>
        <a:p>
          <a:endParaRPr lang="pl-PL"/>
        </a:p>
      </dgm:t>
    </dgm:pt>
    <dgm:pt modelId="{C474036A-460C-4954-AF82-0A2F173433D9}" type="pres">
      <dgm:prSet presAssocID="{3D2C03B0-4DCD-4C49-A6A0-09BB3D7CB2BA}" presName="linear" presStyleCnt="0">
        <dgm:presLayoutVars>
          <dgm:animLvl val="lvl"/>
          <dgm:resizeHandles val="exact"/>
        </dgm:presLayoutVars>
      </dgm:prSet>
      <dgm:spPr/>
    </dgm:pt>
    <dgm:pt modelId="{C8968357-FDB3-4763-BAA9-5D61792E76C0}" type="pres">
      <dgm:prSet presAssocID="{691A5C9B-0CA1-44A7-977F-8F8D0F836FE8}" presName="parentText" presStyleLbl="node1" presStyleIdx="0" presStyleCnt="2">
        <dgm:presLayoutVars>
          <dgm:chMax val="0"/>
          <dgm:bulletEnabled val="1"/>
        </dgm:presLayoutVars>
      </dgm:prSet>
      <dgm:spPr/>
    </dgm:pt>
    <dgm:pt modelId="{C012F054-8A77-4B22-9FE6-7DFA6E4C4B09}" type="pres">
      <dgm:prSet presAssocID="{691A5C9B-0CA1-44A7-977F-8F8D0F836FE8}" presName="childText" presStyleLbl="revTx" presStyleIdx="0" presStyleCnt="2">
        <dgm:presLayoutVars>
          <dgm:bulletEnabled val="1"/>
        </dgm:presLayoutVars>
      </dgm:prSet>
      <dgm:spPr/>
    </dgm:pt>
    <dgm:pt modelId="{AEB8C393-0DCD-48F6-B92C-7167B1D8A6FF}" type="pres">
      <dgm:prSet presAssocID="{AAF3FE36-F5F1-42E1-9658-448A19A4DCAE}" presName="parentText" presStyleLbl="node1" presStyleIdx="1" presStyleCnt="2">
        <dgm:presLayoutVars>
          <dgm:chMax val="0"/>
          <dgm:bulletEnabled val="1"/>
        </dgm:presLayoutVars>
      </dgm:prSet>
      <dgm:spPr/>
    </dgm:pt>
    <dgm:pt modelId="{99499072-6738-496D-9B4F-93F158C16A33}" type="pres">
      <dgm:prSet presAssocID="{AAF3FE36-F5F1-42E1-9658-448A19A4DCAE}" presName="childText" presStyleLbl="revTx" presStyleIdx="1" presStyleCnt="2">
        <dgm:presLayoutVars>
          <dgm:bulletEnabled val="1"/>
        </dgm:presLayoutVars>
      </dgm:prSet>
      <dgm:spPr/>
    </dgm:pt>
  </dgm:ptLst>
  <dgm:cxnLst>
    <dgm:cxn modelId="{B60F160F-7BDE-4BA3-B1F4-1E78475AF8EB}" srcId="{691A5C9B-0CA1-44A7-977F-8F8D0F836FE8}" destId="{F27EE455-0AAD-434C-9A03-B2F9E4357C18}" srcOrd="0" destOrd="0" parTransId="{0322F801-8D76-44EE-ACB5-42E285DF9268}" sibTransId="{44CAB62D-161D-47FE-97E7-A2147761344D}"/>
    <dgm:cxn modelId="{747CD61A-9EC1-4B82-BB0F-A8432DB8CD7B}" srcId="{3D2C03B0-4DCD-4C49-A6A0-09BB3D7CB2BA}" destId="{AAF3FE36-F5F1-42E1-9658-448A19A4DCAE}" srcOrd="1" destOrd="0" parTransId="{AB712AB1-6DD1-4291-B125-D87077F64558}" sibTransId="{EFC87016-7ACC-4CAB-B350-8F2FEA9128BD}"/>
    <dgm:cxn modelId="{EBBDA867-CF1E-44F8-8F74-56F812A0FAC5}" srcId="{AAF3FE36-F5F1-42E1-9658-448A19A4DCAE}" destId="{C60D54D9-93A0-42E1-9F24-3387C1865E0A}" srcOrd="0" destOrd="0" parTransId="{BC7EF525-C3EE-4DF3-91BF-40ADA66435C1}" sibTransId="{A4A4843D-DF7E-44AF-B743-ABF212991D0C}"/>
    <dgm:cxn modelId="{15151B69-9969-4340-8FF6-273D0458A0DE}" type="presOf" srcId="{F27EE455-0AAD-434C-9A03-B2F9E4357C18}" destId="{C012F054-8A77-4B22-9FE6-7DFA6E4C4B09}" srcOrd="0" destOrd="0" presId="urn:microsoft.com/office/officeart/2005/8/layout/vList2"/>
    <dgm:cxn modelId="{2905AF4F-1E4D-4895-8B48-E69F8A188E3E}" type="presOf" srcId="{C60D54D9-93A0-42E1-9F24-3387C1865E0A}" destId="{99499072-6738-496D-9B4F-93F158C16A33}" srcOrd="0" destOrd="0" presId="urn:microsoft.com/office/officeart/2005/8/layout/vList2"/>
    <dgm:cxn modelId="{59A143CC-C1B9-4BB6-B192-2693EE76E545}" srcId="{3D2C03B0-4DCD-4C49-A6A0-09BB3D7CB2BA}" destId="{691A5C9B-0CA1-44A7-977F-8F8D0F836FE8}" srcOrd="0" destOrd="0" parTransId="{E3BFB4CD-A09F-467A-8258-D3DC0418BD55}" sibTransId="{6FA3BC29-B3B0-4A74-9A0C-B5C48ECE406C}"/>
    <dgm:cxn modelId="{99A4ADEE-FB7C-4738-AEAA-F25F729A94BB}" type="presOf" srcId="{691A5C9B-0CA1-44A7-977F-8F8D0F836FE8}" destId="{C8968357-FDB3-4763-BAA9-5D61792E76C0}" srcOrd="0" destOrd="0" presId="urn:microsoft.com/office/officeart/2005/8/layout/vList2"/>
    <dgm:cxn modelId="{DEAF2FFC-24E8-499C-AFD6-59CE97E0247B}" type="presOf" srcId="{AAF3FE36-F5F1-42E1-9658-448A19A4DCAE}" destId="{AEB8C393-0DCD-48F6-B92C-7167B1D8A6FF}" srcOrd="0" destOrd="0" presId="urn:microsoft.com/office/officeart/2005/8/layout/vList2"/>
    <dgm:cxn modelId="{791995FF-4232-4569-9CF5-09F5AE72DC2F}" type="presOf" srcId="{3D2C03B0-4DCD-4C49-A6A0-09BB3D7CB2BA}" destId="{C474036A-460C-4954-AF82-0A2F173433D9}" srcOrd="0" destOrd="0" presId="urn:microsoft.com/office/officeart/2005/8/layout/vList2"/>
    <dgm:cxn modelId="{263AC852-6676-43BA-B0F6-C3A3D379BD5D}" type="presParOf" srcId="{C474036A-460C-4954-AF82-0A2F173433D9}" destId="{C8968357-FDB3-4763-BAA9-5D61792E76C0}" srcOrd="0" destOrd="0" presId="urn:microsoft.com/office/officeart/2005/8/layout/vList2"/>
    <dgm:cxn modelId="{E0A59D41-B44E-443A-B0AE-E69ECE41F2A7}" type="presParOf" srcId="{C474036A-460C-4954-AF82-0A2F173433D9}" destId="{C012F054-8A77-4B22-9FE6-7DFA6E4C4B09}" srcOrd="1" destOrd="0" presId="urn:microsoft.com/office/officeart/2005/8/layout/vList2"/>
    <dgm:cxn modelId="{1817095B-B86B-4B30-BCD3-BBA1AAF3EFF1}" type="presParOf" srcId="{C474036A-460C-4954-AF82-0A2F173433D9}" destId="{AEB8C393-0DCD-48F6-B92C-7167B1D8A6FF}" srcOrd="2" destOrd="0" presId="urn:microsoft.com/office/officeart/2005/8/layout/vList2"/>
    <dgm:cxn modelId="{ADCB4D68-8453-4C72-9E49-A69740957D78}" type="presParOf" srcId="{C474036A-460C-4954-AF82-0A2F173433D9}" destId="{99499072-6738-496D-9B4F-93F158C16A3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6D16E-53A7-409B-A5CD-A62C37807A4B}">
      <dsp:nvSpPr>
        <dsp:cNvPr id="0" name=""/>
        <dsp:cNvSpPr/>
      </dsp:nvSpPr>
      <dsp:spPr>
        <a:xfrm>
          <a:off x="1379252" y="963018"/>
          <a:ext cx="2583070" cy="172290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06248" rIns="206248" bIns="206248" numCol="1" spcCol="1270" anchor="ctr" anchorCtr="0">
          <a:noAutofit/>
        </a:bodyPr>
        <a:lstStyle/>
        <a:p>
          <a:pPr marL="0" lvl="0" indent="0" algn="l" defTabSz="1289050">
            <a:lnSpc>
              <a:spcPct val="90000"/>
            </a:lnSpc>
            <a:spcBef>
              <a:spcPct val="0"/>
            </a:spcBef>
            <a:spcAft>
              <a:spcPct val="35000"/>
            </a:spcAft>
            <a:buNone/>
          </a:pPr>
          <a:r>
            <a:rPr lang="pl-PL" sz="2900" kern="1200" dirty="0"/>
            <a:t>opisowe</a:t>
          </a:r>
        </a:p>
      </dsp:txBody>
      <dsp:txXfrm>
        <a:off x="1792543" y="963018"/>
        <a:ext cx="2169779" cy="1722908"/>
      </dsp:txXfrm>
    </dsp:sp>
    <dsp:sp modelId="{965193A7-21BB-4C34-9FAC-60CBA5F6F2AF}">
      <dsp:nvSpPr>
        <dsp:cNvPr id="0" name=""/>
        <dsp:cNvSpPr/>
      </dsp:nvSpPr>
      <dsp:spPr>
        <a:xfrm>
          <a:off x="1615" y="274200"/>
          <a:ext cx="1722047" cy="17220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pl-PL" sz="3500" kern="1200" dirty="0"/>
            <a:t>Fakty</a:t>
          </a:r>
        </a:p>
      </dsp:txBody>
      <dsp:txXfrm>
        <a:off x="253803" y="526388"/>
        <a:ext cx="1217671" cy="1217671"/>
      </dsp:txXfrm>
    </dsp:sp>
    <dsp:sp modelId="{11B08DDB-76CC-4E0D-BAB2-80E4AA4F51C9}">
      <dsp:nvSpPr>
        <dsp:cNvPr id="0" name=""/>
        <dsp:cNvSpPr/>
      </dsp:nvSpPr>
      <dsp:spPr>
        <a:xfrm>
          <a:off x="5684370" y="963018"/>
          <a:ext cx="2583070" cy="172290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06248" rIns="206248" bIns="206248" numCol="1" spcCol="1270" anchor="ctr" anchorCtr="0">
          <a:noAutofit/>
        </a:bodyPr>
        <a:lstStyle/>
        <a:p>
          <a:pPr marL="0" lvl="0" indent="0" algn="l" defTabSz="1289050">
            <a:lnSpc>
              <a:spcPct val="90000"/>
            </a:lnSpc>
            <a:spcBef>
              <a:spcPct val="0"/>
            </a:spcBef>
            <a:spcAft>
              <a:spcPct val="35000"/>
            </a:spcAft>
            <a:buNone/>
          </a:pPr>
          <a:r>
            <a:rPr lang="pl-PL" sz="2900" kern="1200" dirty="0"/>
            <a:t>wartościujące</a:t>
          </a:r>
        </a:p>
      </dsp:txBody>
      <dsp:txXfrm>
        <a:off x="6097661" y="963018"/>
        <a:ext cx="2169779" cy="1722908"/>
      </dsp:txXfrm>
    </dsp:sp>
    <dsp:sp modelId="{C33651ED-5D1C-40CF-982A-F2601FFBA487}">
      <dsp:nvSpPr>
        <dsp:cNvPr id="0" name=""/>
        <dsp:cNvSpPr/>
      </dsp:nvSpPr>
      <dsp:spPr>
        <a:xfrm>
          <a:off x="4306732" y="274200"/>
          <a:ext cx="1722047" cy="17220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pl-PL" sz="3500" kern="1200" dirty="0"/>
            <a:t>Opinie</a:t>
          </a:r>
        </a:p>
      </dsp:txBody>
      <dsp:txXfrm>
        <a:off x="4558920" y="526388"/>
        <a:ext cx="1217671" cy="1217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9B01A-FDF0-4160-95B5-6861BF90FA43}">
      <dsp:nvSpPr>
        <dsp:cNvPr id="0" name=""/>
        <dsp:cNvSpPr/>
      </dsp:nvSpPr>
      <dsp:spPr>
        <a:xfrm>
          <a:off x="3756344" y="1156028"/>
          <a:ext cx="629121" cy="676305"/>
        </a:xfrm>
        <a:custGeom>
          <a:avLst/>
          <a:gdLst/>
          <a:ahLst/>
          <a:cxnLst/>
          <a:rect l="0" t="0" r="0" b="0"/>
          <a:pathLst>
            <a:path>
              <a:moveTo>
                <a:pt x="0" y="0"/>
              </a:moveTo>
              <a:lnTo>
                <a:pt x="314560" y="0"/>
              </a:lnTo>
              <a:lnTo>
                <a:pt x="314560" y="676305"/>
              </a:lnTo>
              <a:lnTo>
                <a:pt x="629121" y="67630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1B289B-8AFF-4E78-A6B8-A03CB7147921}">
      <dsp:nvSpPr>
        <dsp:cNvPr id="0" name=""/>
        <dsp:cNvSpPr/>
      </dsp:nvSpPr>
      <dsp:spPr>
        <a:xfrm>
          <a:off x="3756344" y="479722"/>
          <a:ext cx="629121" cy="676305"/>
        </a:xfrm>
        <a:custGeom>
          <a:avLst/>
          <a:gdLst/>
          <a:ahLst/>
          <a:cxnLst/>
          <a:rect l="0" t="0" r="0" b="0"/>
          <a:pathLst>
            <a:path>
              <a:moveTo>
                <a:pt x="0" y="676305"/>
              </a:moveTo>
              <a:lnTo>
                <a:pt x="314560" y="676305"/>
              </a:lnTo>
              <a:lnTo>
                <a:pt x="314560" y="0"/>
              </a:lnTo>
              <a:lnTo>
                <a:pt x="62912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D05A6-38FE-4762-B05C-2B04F5BCA90D}">
      <dsp:nvSpPr>
        <dsp:cNvPr id="0" name=""/>
        <dsp:cNvSpPr/>
      </dsp:nvSpPr>
      <dsp:spPr>
        <a:xfrm>
          <a:off x="610735" y="676323"/>
          <a:ext cx="3145608" cy="95941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pl-PL" sz="3100" kern="1200" dirty="0"/>
            <a:t>Szczególna staranność</a:t>
          </a:r>
        </a:p>
      </dsp:txBody>
      <dsp:txXfrm>
        <a:off x="610735" y="676323"/>
        <a:ext cx="3145608" cy="959410"/>
      </dsp:txXfrm>
    </dsp:sp>
    <dsp:sp modelId="{F56D1DBC-9DE4-4D93-AB1F-3E7EEE9460D2}">
      <dsp:nvSpPr>
        <dsp:cNvPr id="0" name=""/>
        <dsp:cNvSpPr/>
      </dsp:nvSpPr>
      <dsp:spPr>
        <a:xfrm>
          <a:off x="4385465" y="17"/>
          <a:ext cx="3145608" cy="95941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pl-PL" sz="3100" kern="1200" dirty="0"/>
            <a:t>Sprawdzanie zgodności z prawdą</a:t>
          </a:r>
        </a:p>
      </dsp:txBody>
      <dsp:txXfrm>
        <a:off x="4385465" y="17"/>
        <a:ext cx="3145608" cy="959410"/>
      </dsp:txXfrm>
    </dsp:sp>
    <dsp:sp modelId="{8433AAD8-8E7F-4E8F-BFEC-15188FECCB00}">
      <dsp:nvSpPr>
        <dsp:cNvPr id="0" name=""/>
        <dsp:cNvSpPr/>
      </dsp:nvSpPr>
      <dsp:spPr>
        <a:xfrm>
          <a:off x="4385465" y="1352629"/>
          <a:ext cx="3145608" cy="95941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pl-PL" sz="3100" kern="1200" dirty="0"/>
            <a:t>Podanie źródła wiadomości</a:t>
          </a:r>
        </a:p>
      </dsp:txBody>
      <dsp:txXfrm>
        <a:off x="4385465" y="1352629"/>
        <a:ext cx="3145608" cy="959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78E9D-5488-4C8F-893C-B34282CA49D8}">
      <dsp:nvSpPr>
        <dsp:cNvPr id="0" name=""/>
        <dsp:cNvSpPr/>
      </dsp:nvSpPr>
      <dsp:spPr>
        <a:xfrm>
          <a:off x="46" y="168087"/>
          <a:ext cx="4486498" cy="85432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pl-PL" sz="2500" kern="1200" dirty="0"/>
            <a:t>Na etapie zbierania materiałów:</a:t>
          </a:r>
        </a:p>
      </dsp:txBody>
      <dsp:txXfrm>
        <a:off x="46" y="168087"/>
        <a:ext cx="4486498" cy="854324"/>
      </dsp:txXfrm>
    </dsp:sp>
    <dsp:sp modelId="{ED6A5704-6088-465C-A4D9-FDED53AC2252}">
      <dsp:nvSpPr>
        <dsp:cNvPr id="0" name=""/>
        <dsp:cNvSpPr/>
      </dsp:nvSpPr>
      <dsp:spPr>
        <a:xfrm>
          <a:off x="46" y="1022412"/>
          <a:ext cx="4486498" cy="212737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pl-PL" sz="2500" kern="1200" dirty="0"/>
            <a:t>Sposób zbierania informacji,</a:t>
          </a:r>
        </a:p>
        <a:p>
          <a:pPr marL="228600" lvl="1" indent="-228600" algn="l" defTabSz="1111250">
            <a:lnSpc>
              <a:spcPct val="90000"/>
            </a:lnSpc>
            <a:spcBef>
              <a:spcPct val="0"/>
            </a:spcBef>
            <a:spcAft>
              <a:spcPct val="15000"/>
            </a:spcAft>
            <a:buChar char="•"/>
          </a:pPr>
          <a:r>
            <a:rPr lang="pl-PL" sz="2500" kern="1200" dirty="0"/>
            <a:t>Status źródła informacji,</a:t>
          </a:r>
        </a:p>
        <a:p>
          <a:pPr marL="228600" lvl="1" indent="-228600" algn="l" defTabSz="1111250">
            <a:lnSpc>
              <a:spcPct val="90000"/>
            </a:lnSpc>
            <a:spcBef>
              <a:spcPct val="0"/>
            </a:spcBef>
            <a:spcAft>
              <a:spcPct val="15000"/>
            </a:spcAft>
            <a:buChar char="•"/>
          </a:pPr>
          <a:r>
            <a:rPr lang="pl-PL" sz="2500" kern="1200" dirty="0"/>
            <a:t>Kontradyktoryjność publikacji,</a:t>
          </a:r>
        </a:p>
        <a:p>
          <a:pPr marL="228600" lvl="1" indent="-228600" algn="l" defTabSz="1111250">
            <a:lnSpc>
              <a:spcPct val="90000"/>
            </a:lnSpc>
            <a:spcBef>
              <a:spcPct val="0"/>
            </a:spcBef>
            <a:spcAft>
              <a:spcPct val="15000"/>
            </a:spcAft>
            <a:buChar char="•"/>
          </a:pPr>
          <a:r>
            <a:rPr lang="pl-PL" sz="2500" kern="1200" dirty="0"/>
            <a:t>Ocena i weryfikacja zebranego materiału,</a:t>
          </a:r>
        </a:p>
      </dsp:txBody>
      <dsp:txXfrm>
        <a:off x="46" y="1022412"/>
        <a:ext cx="4486498" cy="2127375"/>
      </dsp:txXfrm>
    </dsp:sp>
    <dsp:sp modelId="{FF9436A7-F5D2-4B4C-A4B9-259CEFC9698D}">
      <dsp:nvSpPr>
        <dsp:cNvPr id="0" name=""/>
        <dsp:cNvSpPr/>
      </dsp:nvSpPr>
      <dsp:spPr>
        <a:xfrm>
          <a:off x="5114654" y="168087"/>
          <a:ext cx="4486498" cy="85432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pl-PL" sz="2500" kern="1200" dirty="0"/>
            <a:t>Na etapie wykorzystania materiałów:</a:t>
          </a:r>
        </a:p>
      </dsp:txBody>
      <dsp:txXfrm>
        <a:off x="5114654" y="168087"/>
        <a:ext cx="4486498" cy="854324"/>
      </dsp:txXfrm>
    </dsp:sp>
    <dsp:sp modelId="{EAC1FD64-A1B5-4E9B-87E1-343F0D4CB3DB}">
      <dsp:nvSpPr>
        <dsp:cNvPr id="0" name=""/>
        <dsp:cNvSpPr/>
      </dsp:nvSpPr>
      <dsp:spPr>
        <a:xfrm>
          <a:off x="5114654" y="1022412"/>
          <a:ext cx="4486498" cy="212737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pl-PL" sz="2500" kern="1200" dirty="0"/>
            <a:t>Konstrukcja materiału prasowego,</a:t>
          </a:r>
        </a:p>
        <a:p>
          <a:pPr marL="228600" lvl="1" indent="-228600" algn="l" defTabSz="1111250">
            <a:lnSpc>
              <a:spcPct val="90000"/>
            </a:lnSpc>
            <a:spcBef>
              <a:spcPct val="0"/>
            </a:spcBef>
            <a:spcAft>
              <a:spcPct val="15000"/>
            </a:spcAft>
            <a:buChar char="•"/>
          </a:pPr>
          <a:r>
            <a:rPr lang="pl-PL" sz="2500" kern="1200" dirty="0"/>
            <a:t>Charakter wypowiedzi,</a:t>
          </a:r>
        </a:p>
        <a:p>
          <a:pPr marL="228600" lvl="1" indent="-228600" algn="l" defTabSz="1111250">
            <a:lnSpc>
              <a:spcPct val="90000"/>
            </a:lnSpc>
            <a:spcBef>
              <a:spcPct val="0"/>
            </a:spcBef>
            <a:spcAft>
              <a:spcPct val="15000"/>
            </a:spcAft>
            <a:buChar char="•"/>
          </a:pPr>
          <a:r>
            <a:rPr lang="pl-PL" sz="2500" kern="1200" dirty="0"/>
            <a:t>Obiektywizm w przekazie informacji, </a:t>
          </a:r>
        </a:p>
      </dsp:txBody>
      <dsp:txXfrm>
        <a:off x="5114654" y="1022412"/>
        <a:ext cx="4486498" cy="2127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A3BBD-485F-4D66-9A6E-C4C302EDF8F0}">
      <dsp:nvSpPr>
        <dsp:cNvPr id="0" name=""/>
        <dsp:cNvSpPr/>
      </dsp:nvSpPr>
      <dsp:spPr>
        <a:xfrm>
          <a:off x="5498622" y="813745"/>
          <a:ext cx="1930926" cy="371813"/>
        </a:xfrm>
        <a:custGeom>
          <a:avLst/>
          <a:gdLst/>
          <a:ahLst/>
          <a:cxnLst/>
          <a:rect l="0" t="0" r="0" b="0"/>
          <a:pathLst>
            <a:path>
              <a:moveTo>
                <a:pt x="0" y="0"/>
              </a:moveTo>
              <a:lnTo>
                <a:pt x="0" y="253379"/>
              </a:lnTo>
              <a:lnTo>
                <a:pt x="1930926" y="253379"/>
              </a:lnTo>
              <a:lnTo>
                <a:pt x="1930926" y="3718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8160F-9C24-4171-8B7F-A2F6FCFA0F56}">
      <dsp:nvSpPr>
        <dsp:cNvPr id="0" name=""/>
        <dsp:cNvSpPr/>
      </dsp:nvSpPr>
      <dsp:spPr>
        <a:xfrm>
          <a:off x="4174047" y="1997369"/>
          <a:ext cx="1461796" cy="371813"/>
        </a:xfrm>
        <a:custGeom>
          <a:avLst/>
          <a:gdLst/>
          <a:ahLst/>
          <a:cxnLst/>
          <a:rect l="0" t="0" r="0" b="0"/>
          <a:pathLst>
            <a:path>
              <a:moveTo>
                <a:pt x="0" y="0"/>
              </a:moveTo>
              <a:lnTo>
                <a:pt x="0" y="253379"/>
              </a:lnTo>
              <a:lnTo>
                <a:pt x="1461796" y="253379"/>
              </a:lnTo>
              <a:lnTo>
                <a:pt x="1461796" y="37181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021A96-9878-4B36-9EC1-D1B70ECAF6AA}">
      <dsp:nvSpPr>
        <dsp:cNvPr id="0" name=""/>
        <dsp:cNvSpPr/>
      </dsp:nvSpPr>
      <dsp:spPr>
        <a:xfrm>
          <a:off x="2166823" y="1997369"/>
          <a:ext cx="2007224" cy="371813"/>
        </a:xfrm>
        <a:custGeom>
          <a:avLst/>
          <a:gdLst/>
          <a:ahLst/>
          <a:cxnLst/>
          <a:rect l="0" t="0" r="0" b="0"/>
          <a:pathLst>
            <a:path>
              <a:moveTo>
                <a:pt x="2007224" y="0"/>
              </a:moveTo>
              <a:lnTo>
                <a:pt x="2007224" y="253379"/>
              </a:lnTo>
              <a:lnTo>
                <a:pt x="0" y="253379"/>
              </a:lnTo>
              <a:lnTo>
                <a:pt x="0" y="37181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AB6F38-80A4-4BFB-A0D6-6E665A72B218}">
      <dsp:nvSpPr>
        <dsp:cNvPr id="0" name=""/>
        <dsp:cNvSpPr/>
      </dsp:nvSpPr>
      <dsp:spPr>
        <a:xfrm>
          <a:off x="4174047" y="813745"/>
          <a:ext cx="1324575" cy="371813"/>
        </a:xfrm>
        <a:custGeom>
          <a:avLst/>
          <a:gdLst/>
          <a:ahLst/>
          <a:cxnLst/>
          <a:rect l="0" t="0" r="0" b="0"/>
          <a:pathLst>
            <a:path>
              <a:moveTo>
                <a:pt x="1324575" y="0"/>
              </a:moveTo>
              <a:lnTo>
                <a:pt x="1324575" y="253379"/>
              </a:lnTo>
              <a:lnTo>
                <a:pt x="0" y="253379"/>
              </a:lnTo>
              <a:lnTo>
                <a:pt x="0" y="3718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D811CB-DD8C-4B13-A431-D4575EB2574C}">
      <dsp:nvSpPr>
        <dsp:cNvPr id="0" name=""/>
        <dsp:cNvSpPr/>
      </dsp:nvSpPr>
      <dsp:spPr>
        <a:xfrm>
          <a:off x="3933209" y="1935"/>
          <a:ext cx="3130825" cy="8118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645B5-B009-4AFA-ADD6-A3779BFAC22F}">
      <dsp:nvSpPr>
        <dsp:cNvPr id="0" name=""/>
        <dsp:cNvSpPr/>
      </dsp:nvSpPr>
      <dsp:spPr>
        <a:xfrm>
          <a:off x="4075258" y="136882"/>
          <a:ext cx="3130825" cy="8118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Tajemnica dziennikarska</a:t>
          </a:r>
        </a:p>
      </dsp:txBody>
      <dsp:txXfrm>
        <a:off x="4099035" y="160659"/>
        <a:ext cx="3083271" cy="764256"/>
      </dsp:txXfrm>
    </dsp:sp>
    <dsp:sp modelId="{D3D55210-C037-4827-970A-0D266364DB5D}">
      <dsp:nvSpPr>
        <dsp:cNvPr id="0" name=""/>
        <dsp:cNvSpPr/>
      </dsp:nvSpPr>
      <dsp:spPr>
        <a:xfrm>
          <a:off x="2385169" y="1185559"/>
          <a:ext cx="3577755" cy="8118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EBA7F-2C80-44D1-B6D0-A9A6DAC10D79}">
      <dsp:nvSpPr>
        <dsp:cNvPr id="0" name=""/>
        <dsp:cNvSpPr/>
      </dsp:nvSpPr>
      <dsp:spPr>
        <a:xfrm>
          <a:off x="2527218" y="1320505"/>
          <a:ext cx="3577755" cy="8118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Art. 15 ust. 2 – obowiązek zachowania w tajemnicy informacji</a:t>
          </a:r>
        </a:p>
      </dsp:txBody>
      <dsp:txXfrm>
        <a:off x="2550995" y="1344282"/>
        <a:ext cx="3530201" cy="764256"/>
      </dsp:txXfrm>
    </dsp:sp>
    <dsp:sp modelId="{2EAACCBA-5E9C-43C2-8B45-F19F1D65BC74}">
      <dsp:nvSpPr>
        <dsp:cNvPr id="0" name=""/>
        <dsp:cNvSpPr/>
      </dsp:nvSpPr>
      <dsp:spPr>
        <a:xfrm>
          <a:off x="847075" y="2369182"/>
          <a:ext cx="2639494" cy="8118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58D5E3-EB03-40E4-98F3-3758AC297E2E}">
      <dsp:nvSpPr>
        <dsp:cNvPr id="0" name=""/>
        <dsp:cNvSpPr/>
      </dsp:nvSpPr>
      <dsp:spPr>
        <a:xfrm>
          <a:off x="989124" y="2504129"/>
          <a:ext cx="2639494" cy="8118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Które mogą prowadzić do identyfikacji ich źródła</a:t>
          </a:r>
        </a:p>
      </dsp:txBody>
      <dsp:txXfrm>
        <a:off x="1012901" y="2527906"/>
        <a:ext cx="2591940" cy="764256"/>
      </dsp:txXfrm>
    </dsp:sp>
    <dsp:sp modelId="{49F47EA2-36F5-4AE1-8B07-58EF7131FFEF}">
      <dsp:nvSpPr>
        <dsp:cNvPr id="0" name=""/>
        <dsp:cNvSpPr/>
      </dsp:nvSpPr>
      <dsp:spPr>
        <a:xfrm>
          <a:off x="3770668" y="2369182"/>
          <a:ext cx="3730350" cy="8118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685DD-81C5-49DC-9897-A43B49803BD4}">
      <dsp:nvSpPr>
        <dsp:cNvPr id="0" name=""/>
        <dsp:cNvSpPr/>
      </dsp:nvSpPr>
      <dsp:spPr>
        <a:xfrm>
          <a:off x="3912717" y="2504129"/>
          <a:ext cx="3730350" cy="8118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Które mogą naruszać chronione prawem interesy osób trzecich</a:t>
          </a:r>
        </a:p>
      </dsp:txBody>
      <dsp:txXfrm>
        <a:off x="3936494" y="2527906"/>
        <a:ext cx="3682796" cy="764256"/>
      </dsp:txXfrm>
    </dsp:sp>
    <dsp:sp modelId="{6B2A7481-6B68-4107-B7E3-5BC80C2B1048}">
      <dsp:nvSpPr>
        <dsp:cNvPr id="0" name=""/>
        <dsp:cNvSpPr/>
      </dsp:nvSpPr>
      <dsp:spPr>
        <a:xfrm>
          <a:off x="6247023" y="1185559"/>
          <a:ext cx="2365051" cy="8118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062AE-DDCC-4E44-8897-45F544703A46}">
      <dsp:nvSpPr>
        <dsp:cNvPr id="0" name=""/>
        <dsp:cNvSpPr/>
      </dsp:nvSpPr>
      <dsp:spPr>
        <a:xfrm>
          <a:off x="6389072" y="1320505"/>
          <a:ext cx="2365051" cy="8118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Art. 15 ust. 1 – prawo do anonimatu</a:t>
          </a:r>
        </a:p>
      </dsp:txBody>
      <dsp:txXfrm>
        <a:off x="6412849" y="1344282"/>
        <a:ext cx="2317497" cy="764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498A0-D336-42B4-B2A1-A48469E1048E}">
      <dsp:nvSpPr>
        <dsp:cNvPr id="0" name=""/>
        <dsp:cNvSpPr/>
      </dsp:nvSpPr>
      <dsp:spPr>
        <a:xfrm>
          <a:off x="0" y="394437"/>
          <a:ext cx="96012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517081-6EF8-45B1-9EA3-AF8328E6331A}">
      <dsp:nvSpPr>
        <dsp:cNvPr id="0" name=""/>
        <dsp:cNvSpPr/>
      </dsp:nvSpPr>
      <dsp:spPr>
        <a:xfrm>
          <a:off x="480060" y="25437"/>
          <a:ext cx="672084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111250">
            <a:lnSpc>
              <a:spcPct val="90000"/>
            </a:lnSpc>
            <a:spcBef>
              <a:spcPct val="0"/>
            </a:spcBef>
            <a:spcAft>
              <a:spcPct val="35000"/>
            </a:spcAft>
            <a:buNone/>
          </a:pPr>
          <a:r>
            <a:rPr lang="pl-PL" sz="2500" kern="1200" dirty="0"/>
            <a:t>Dane umożliwiające identyfikację autora materiału prasowego</a:t>
          </a:r>
        </a:p>
      </dsp:txBody>
      <dsp:txXfrm>
        <a:off x="516086" y="61463"/>
        <a:ext cx="6648788" cy="665948"/>
      </dsp:txXfrm>
    </dsp:sp>
    <dsp:sp modelId="{087748B1-6E39-45BB-B4D4-C08355BD303C}">
      <dsp:nvSpPr>
        <dsp:cNvPr id="0" name=""/>
        <dsp:cNvSpPr/>
      </dsp:nvSpPr>
      <dsp:spPr>
        <a:xfrm>
          <a:off x="0" y="1528437"/>
          <a:ext cx="96012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1B44F-6A6F-4AD9-8ED6-899AE9E37D19}">
      <dsp:nvSpPr>
        <dsp:cNvPr id="0" name=""/>
        <dsp:cNvSpPr/>
      </dsp:nvSpPr>
      <dsp:spPr>
        <a:xfrm>
          <a:off x="480060" y="1159437"/>
          <a:ext cx="672084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111250">
            <a:lnSpc>
              <a:spcPct val="90000"/>
            </a:lnSpc>
            <a:spcBef>
              <a:spcPct val="0"/>
            </a:spcBef>
            <a:spcAft>
              <a:spcPct val="35000"/>
            </a:spcAft>
            <a:buNone/>
          </a:pPr>
          <a:r>
            <a:rPr lang="pl-PL" sz="2500" kern="1200" dirty="0"/>
            <a:t>Dane innych osób udzielających informacji</a:t>
          </a:r>
        </a:p>
      </dsp:txBody>
      <dsp:txXfrm>
        <a:off x="516086" y="1195463"/>
        <a:ext cx="6648788" cy="665948"/>
      </dsp:txXfrm>
    </dsp:sp>
    <dsp:sp modelId="{76B2250D-4395-4AB6-9CF1-10EB7CDDDB77}">
      <dsp:nvSpPr>
        <dsp:cNvPr id="0" name=""/>
        <dsp:cNvSpPr/>
      </dsp:nvSpPr>
      <dsp:spPr>
        <a:xfrm>
          <a:off x="0" y="2662437"/>
          <a:ext cx="96012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8A7F0-012A-42F7-82C1-01271CD6AFE0}">
      <dsp:nvSpPr>
        <dsp:cNvPr id="0" name=""/>
        <dsp:cNvSpPr/>
      </dsp:nvSpPr>
      <dsp:spPr>
        <a:xfrm>
          <a:off x="480060" y="2293437"/>
          <a:ext cx="672084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111250">
            <a:lnSpc>
              <a:spcPct val="90000"/>
            </a:lnSpc>
            <a:spcBef>
              <a:spcPct val="0"/>
            </a:spcBef>
            <a:spcAft>
              <a:spcPct val="35000"/>
            </a:spcAft>
            <a:buNone/>
          </a:pPr>
          <a:r>
            <a:rPr lang="pl-PL" sz="2500" kern="1200" dirty="0"/>
            <a:t>Wszelkie informacje, które mogłyby naruszyć chronione prawem interesy osób trzecich</a:t>
          </a:r>
        </a:p>
      </dsp:txBody>
      <dsp:txXfrm>
        <a:off x="516086" y="2329463"/>
        <a:ext cx="6648788"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68357-FDB3-4763-BAA9-5D61792E76C0}">
      <dsp:nvSpPr>
        <dsp:cNvPr id="0" name=""/>
        <dsp:cNvSpPr/>
      </dsp:nvSpPr>
      <dsp:spPr>
        <a:xfrm>
          <a:off x="0" y="43325"/>
          <a:ext cx="9601200" cy="11188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pl-PL" sz="3000" kern="1200" dirty="0"/>
            <a:t>Dziennikarz</a:t>
          </a:r>
        </a:p>
      </dsp:txBody>
      <dsp:txXfrm>
        <a:off x="54616" y="97941"/>
        <a:ext cx="9491968" cy="1009580"/>
      </dsp:txXfrm>
    </dsp:sp>
    <dsp:sp modelId="{C012F054-8A77-4B22-9FE6-7DFA6E4C4B09}">
      <dsp:nvSpPr>
        <dsp:cNvPr id="0" name=""/>
        <dsp:cNvSpPr/>
      </dsp:nvSpPr>
      <dsp:spPr>
        <a:xfrm>
          <a:off x="0" y="1162137"/>
          <a:ext cx="96012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pl-PL" sz="2300" kern="1200" dirty="0"/>
            <a:t>Art. 15 ust. 2</a:t>
          </a:r>
        </a:p>
      </dsp:txBody>
      <dsp:txXfrm>
        <a:off x="0" y="1162137"/>
        <a:ext cx="9601200" cy="496800"/>
      </dsp:txXfrm>
    </dsp:sp>
    <dsp:sp modelId="{AEB8C393-0DCD-48F6-B92C-7167B1D8A6FF}">
      <dsp:nvSpPr>
        <dsp:cNvPr id="0" name=""/>
        <dsp:cNvSpPr/>
      </dsp:nvSpPr>
      <dsp:spPr>
        <a:xfrm>
          <a:off x="0" y="1658937"/>
          <a:ext cx="9601200" cy="11188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pl-PL" sz="3000" kern="1200" dirty="0"/>
            <a:t>Inne osoby zatrudnione w redakcji, mające dostęp do chronionych informacji</a:t>
          </a:r>
        </a:p>
      </dsp:txBody>
      <dsp:txXfrm>
        <a:off x="54616" y="1713553"/>
        <a:ext cx="9491968" cy="1009580"/>
      </dsp:txXfrm>
    </dsp:sp>
    <dsp:sp modelId="{99499072-6738-496D-9B4F-93F158C16A33}">
      <dsp:nvSpPr>
        <dsp:cNvPr id="0" name=""/>
        <dsp:cNvSpPr/>
      </dsp:nvSpPr>
      <dsp:spPr>
        <a:xfrm>
          <a:off x="0" y="2777750"/>
          <a:ext cx="96012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pl-PL" sz="2300" kern="1200" dirty="0"/>
            <a:t>Pracownicy techniczni, kadra sekretarska, </a:t>
          </a:r>
        </a:p>
      </dsp:txBody>
      <dsp:txXfrm>
        <a:off x="0" y="2777750"/>
        <a:ext cx="9601200" cy="49680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0C85AEC-5B5D-416C-B1D8-1BD93BFA2C3C}" type="datetimeFigureOut">
              <a:rPr lang="pl-PL" smtClean="0"/>
              <a:t>27.10.2019</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6BF870FC-3645-4EA6-A01E-35C2C3FF498D}"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74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60C85AEC-5B5D-416C-B1D8-1BD93BFA2C3C}" type="datetimeFigureOut">
              <a:rPr lang="pl-PL" smtClean="0"/>
              <a:t>27.10.2019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BF870FC-3645-4EA6-A01E-35C2C3FF498D}" type="slidenum">
              <a:rPr lang="pl-PL" smtClean="0"/>
              <a:t>‹#›</a:t>
            </a:fld>
            <a:endParaRPr lang="pl-PL"/>
          </a:p>
        </p:txBody>
      </p:sp>
    </p:spTree>
    <p:extLst>
      <p:ext uri="{BB962C8B-B14F-4D97-AF65-F5344CB8AC3E}">
        <p14:creationId xmlns:p14="http://schemas.microsoft.com/office/powerpoint/2010/main" val="331228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0C85AEC-5B5D-416C-B1D8-1BD93BFA2C3C}" type="datetimeFigureOut">
              <a:rPr lang="pl-PL" smtClean="0"/>
              <a:t>27.10.2019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BF870FC-3645-4EA6-A01E-35C2C3FF498D}"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86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0C85AEC-5B5D-416C-B1D8-1BD93BFA2C3C}" type="datetimeFigureOut">
              <a:rPr lang="pl-PL" smtClean="0"/>
              <a:t>27.10.2019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BF870FC-3645-4EA6-A01E-35C2C3FF498D}"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8611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0C85AEC-5B5D-416C-B1D8-1BD93BFA2C3C}" type="datetimeFigureOut">
              <a:rPr lang="pl-PL" smtClean="0"/>
              <a:t>27.10.2019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BF870FC-3645-4EA6-A01E-35C2C3FF498D}" type="slidenum">
              <a:rPr lang="pl-PL" smtClean="0"/>
              <a:t>‹#›</a:t>
            </a:fld>
            <a:endParaRPr lang="pl-PL"/>
          </a:p>
        </p:txBody>
      </p:sp>
    </p:spTree>
    <p:extLst>
      <p:ext uri="{BB962C8B-B14F-4D97-AF65-F5344CB8AC3E}">
        <p14:creationId xmlns:p14="http://schemas.microsoft.com/office/powerpoint/2010/main" val="286093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0C85AEC-5B5D-416C-B1D8-1BD93BFA2C3C}" type="datetimeFigureOut">
              <a:rPr lang="pl-PL" smtClean="0"/>
              <a:t>27.10.2019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BF870FC-3645-4EA6-A01E-35C2C3FF498D}"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873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0C85AEC-5B5D-416C-B1D8-1BD93BFA2C3C}" type="datetimeFigureOut">
              <a:rPr lang="pl-PL" smtClean="0"/>
              <a:t>27.10.2019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BF870FC-3645-4EA6-A01E-35C2C3FF498D}"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685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0C85AEC-5B5D-416C-B1D8-1BD93BFA2C3C}" type="datetimeFigureOut">
              <a:rPr lang="pl-PL" smtClean="0"/>
              <a:t>27.10.2019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BF870FC-3645-4EA6-A01E-35C2C3FF498D}"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4447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0C85AEC-5B5D-416C-B1D8-1BD93BFA2C3C}" type="datetimeFigureOut">
              <a:rPr lang="pl-PL" smtClean="0"/>
              <a:t>27.10.2019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BF870FC-3645-4EA6-A01E-35C2C3FF498D}"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25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0C85AEC-5B5D-416C-B1D8-1BD93BFA2C3C}" type="datetimeFigureOut">
              <a:rPr lang="pl-PL" smtClean="0"/>
              <a:t>27.10.2019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BF870FC-3645-4EA6-A01E-35C2C3FF498D}" type="slidenum">
              <a:rPr lang="pl-PL" smtClean="0"/>
              <a:t>‹#›</a:t>
            </a:fld>
            <a:endParaRPr lang="pl-PL"/>
          </a:p>
        </p:txBody>
      </p:sp>
    </p:spTree>
    <p:extLst>
      <p:ext uri="{BB962C8B-B14F-4D97-AF65-F5344CB8AC3E}">
        <p14:creationId xmlns:p14="http://schemas.microsoft.com/office/powerpoint/2010/main" val="327990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0C85AEC-5B5D-416C-B1D8-1BD93BFA2C3C}" type="datetimeFigureOut">
              <a:rPr lang="pl-PL" smtClean="0"/>
              <a:t>27.10.2019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BF870FC-3645-4EA6-A01E-35C2C3FF498D}"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57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0C85AEC-5B5D-416C-B1D8-1BD93BFA2C3C}" type="datetimeFigureOut">
              <a:rPr lang="pl-PL" smtClean="0"/>
              <a:t>27.10.2019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BF870FC-3645-4EA6-A01E-35C2C3FF498D}" type="slidenum">
              <a:rPr lang="pl-PL" smtClean="0"/>
              <a:t>‹#›</a:t>
            </a:fld>
            <a:endParaRPr lang="pl-PL"/>
          </a:p>
        </p:txBody>
      </p:sp>
    </p:spTree>
    <p:extLst>
      <p:ext uri="{BB962C8B-B14F-4D97-AF65-F5344CB8AC3E}">
        <p14:creationId xmlns:p14="http://schemas.microsoft.com/office/powerpoint/2010/main" val="193880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0C85AEC-5B5D-416C-B1D8-1BD93BFA2C3C}" type="datetimeFigureOut">
              <a:rPr lang="pl-PL" smtClean="0"/>
              <a:t>27.10.2019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BF870FC-3645-4EA6-A01E-35C2C3FF498D}"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7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0C85AEC-5B5D-416C-B1D8-1BD93BFA2C3C}" type="datetimeFigureOut">
              <a:rPr lang="pl-PL" smtClean="0"/>
              <a:t>27.10.2019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BF870FC-3645-4EA6-A01E-35C2C3FF498D}"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96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85AEC-5B5D-416C-B1D8-1BD93BFA2C3C}" type="datetimeFigureOut">
              <a:rPr lang="pl-PL" smtClean="0"/>
              <a:t>27.10.2019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BF870FC-3645-4EA6-A01E-35C2C3FF498D}" type="slidenum">
              <a:rPr lang="pl-PL" smtClean="0"/>
              <a:t>‹#›</a:t>
            </a:fld>
            <a:endParaRPr lang="pl-PL"/>
          </a:p>
        </p:txBody>
      </p:sp>
    </p:spTree>
    <p:extLst>
      <p:ext uri="{BB962C8B-B14F-4D97-AF65-F5344CB8AC3E}">
        <p14:creationId xmlns:p14="http://schemas.microsoft.com/office/powerpoint/2010/main" val="5441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60C85AEC-5B5D-416C-B1D8-1BD93BFA2C3C}" type="datetimeFigureOut">
              <a:rPr lang="pl-PL" smtClean="0"/>
              <a:t>27.10.2019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BF870FC-3645-4EA6-A01E-35C2C3FF498D}"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92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60C85AEC-5B5D-416C-B1D8-1BD93BFA2C3C}" type="datetimeFigureOut">
              <a:rPr lang="pl-PL" smtClean="0"/>
              <a:t>27.10.2019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BF870FC-3645-4EA6-A01E-35C2C3FF498D}" type="slidenum">
              <a:rPr lang="pl-PL" smtClean="0"/>
              <a:t>‹#›</a:t>
            </a:fld>
            <a:endParaRPr lang="pl-PL"/>
          </a:p>
        </p:txBody>
      </p:sp>
    </p:spTree>
    <p:extLst>
      <p:ext uri="{BB962C8B-B14F-4D97-AF65-F5344CB8AC3E}">
        <p14:creationId xmlns:p14="http://schemas.microsoft.com/office/powerpoint/2010/main" val="410412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C85AEC-5B5D-416C-B1D8-1BD93BFA2C3C}" type="datetimeFigureOut">
              <a:rPr lang="pl-PL" smtClean="0"/>
              <a:t>27.10.2019</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F870FC-3645-4EA6-A01E-35C2C3FF498D}" type="slidenum">
              <a:rPr lang="pl-PL" smtClean="0"/>
              <a:t>‹#›</a:t>
            </a:fld>
            <a:endParaRPr lang="pl-PL"/>
          </a:p>
        </p:txBody>
      </p:sp>
    </p:spTree>
    <p:extLst>
      <p:ext uri="{BB962C8B-B14F-4D97-AF65-F5344CB8AC3E}">
        <p14:creationId xmlns:p14="http://schemas.microsoft.com/office/powerpoint/2010/main" val="85634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l.wikipedia.org/wiki/Pod_napi%C4%99ciem" TargetMode="External"/><Relationship Id="rId2" Type="http://schemas.openxmlformats.org/officeDocument/2006/relationships/hyperlink" Target="https://pl.wikipedia.org/wiki/Marcin_Wrona_(dziennikarz)" TargetMode="External"/><Relationship Id="rId1" Type="http://schemas.openxmlformats.org/officeDocument/2006/relationships/slideLayout" Target="../slideLayouts/slideLayout2.xml"/><Relationship Id="rId4" Type="http://schemas.openxmlformats.org/officeDocument/2006/relationships/hyperlink" Target="https://pl.wikipedia.org/wiki/Cetu%C5%8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l.wikipedia.org/wiki/Justyna_Steczkowska" TargetMode="External"/><Relationship Id="rId2" Type="http://schemas.openxmlformats.org/officeDocument/2006/relationships/hyperlink" Target="https://pl.wikipedia.org/wiki/Viva!_(dwutygodnik)" TargetMode="External"/><Relationship Id="rId1" Type="http://schemas.openxmlformats.org/officeDocument/2006/relationships/slideLayout" Target="../slideLayouts/slideLayout2.xml"/><Relationship Id="rId5" Type="http://schemas.openxmlformats.org/officeDocument/2006/relationships/hyperlink" Target="https://pl.wikipedia.org/wiki/Stalowa_Wola" TargetMode="External"/><Relationship Id="rId4" Type="http://schemas.openxmlformats.org/officeDocument/2006/relationships/hyperlink" Target="https://pl.wikipedia.org/wiki/Cmentarz_Pow%C4%85zkowski_w_Warszawi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l.wikipedia.org/w/index.php?title=Stanis%C5%82aw_Pigu%C5%82a&amp;action=edit&amp;redlink=1" TargetMode="External"/><Relationship Id="rId2" Type="http://schemas.openxmlformats.org/officeDocument/2006/relationships/hyperlink" Target="https://pl.wikipedia.org/wiki/Przegl%C4%85d_Koni%C5%84ski" TargetMode="External"/><Relationship Id="rId1" Type="http://schemas.openxmlformats.org/officeDocument/2006/relationships/slideLayout" Target="../slideLayouts/slideLayout2.xml"/><Relationship Id="rId4" Type="http://schemas.openxmlformats.org/officeDocument/2006/relationships/hyperlink" Target="https://pl.wikipedia.org/wiki/Grzegorz_Jankowski_(dziennikarz)"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l.wikipedia.org/wiki/Janusz_Palikot" TargetMode="External"/><Relationship Id="rId2" Type="http://schemas.openxmlformats.org/officeDocument/2006/relationships/hyperlink" Target="https://pl.wikipedia.org/wiki/Dziennik_Polska-Europa-%C5%9Awiat" TargetMode="External"/><Relationship Id="rId1" Type="http://schemas.openxmlformats.org/officeDocument/2006/relationships/slideLayout" Target="../slideLayouts/slideLayout2.xml"/><Relationship Id="rId5" Type="http://schemas.openxmlformats.org/officeDocument/2006/relationships/hyperlink" Target="https://pl.wikipedia.org/w/index.php?title=Rothschild_Polska&amp;action=edit&amp;redlink=1" TargetMode="External"/><Relationship Id="rId4" Type="http://schemas.openxmlformats.org/officeDocument/2006/relationships/hyperlink" Target="https://pl.wikipedia.org/w/index.php?title=Jacek_Chwedoruk&amp;action=edit&amp;redlink=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l.wikipedia.org/wiki/Tomasz_Lis_na_%C5%BCywo" TargetMode="External"/><Relationship Id="rId2" Type="http://schemas.openxmlformats.org/officeDocument/2006/relationships/hyperlink" Target="https://pl.wikipedia.org/wiki/Tomasz_Li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40789C-6C89-4A82-81A0-D319F2918C44}"/>
              </a:ext>
            </a:extLst>
          </p:cNvPr>
          <p:cNvSpPr>
            <a:spLocks noGrp="1"/>
          </p:cNvSpPr>
          <p:nvPr>
            <p:ph type="ctrTitle"/>
          </p:nvPr>
        </p:nvSpPr>
        <p:spPr/>
        <p:txBody>
          <a:bodyPr/>
          <a:lstStyle/>
          <a:p>
            <a:r>
              <a:rPr lang="pl-PL" dirty="0"/>
              <a:t>Obowiązki dziennikarskie</a:t>
            </a:r>
          </a:p>
        </p:txBody>
      </p:sp>
      <p:sp>
        <p:nvSpPr>
          <p:cNvPr id="3" name="Podtytuł 2">
            <a:extLst>
              <a:ext uri="{FF2B5EF4-FFF2-40B4-BE49-F238E27FC236}">
                <a16:creationId xmlns:a16="http://schemas.microsoft.com/office/drawing/2014/main" id="{CEF47804-7CC0-4AA8-80E7-7D0AF53783FA}"/>
              </a:ext>
            </a:extLst>
          </p:cNvPr>
          <p:cNvSpPr>
            <a:spLocks noGrp="1"/>
          </p:cNvSpPr>
          <p:nvPr>
            <p:ph type="subTitle" idx="1"/>
          </p:nvPr>
        </p:nvSpPr>
        <p:spPr/>
        <p:txBody>
          <a:bodyPr/>
          <a:lstStyle/>
          <a:p>
            <a:r>
              <a:rPr lang="pl-PL" dirty="0"/>
              <a:t>Agnieszka Kwiecień-Madej</a:t>
            </a:r>
          </a:p>
        </p:txBody>
      </p:sp>
    </p:spTree>
    <p:extLst>
      <p:ext uri="{BB962C8B-B14F-4D97-AF65-F5344CB8AC3E}">
        <p14:creationId xmlns:p14="http://schemas.microsoft.com/office/powerpoint/2010/main" val="733968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FE6A0F-1EF6-456A-A287-7A8B5472EB87}"/>
              </a:ext>
            </a:extLst>
          </p:cNvPr>
          <p:cNvSpPr>
            <a:spLocks noGrp="1"/>
          </p:cNvSpPr>
          <p:nvPr>
            <p:ph type="title"/>
          </p:nvPr>
        </p:nvSpPr>
        <p:spPr/>
        <p:txBody>
          <a:bodyPr/>
          <a:lstStyle/>
          <a:p>
            <a:r>
              <a:rPr lang="pl-PL" dirty="0"/>
              <a:t>Ochrona dóbr osobistych</a:t>
            </a:r>
          </a:p>
        </p:txBody>
      </p:sp>
      <p:sp>
        <p:nvSpPr>
          <p:cNvPr id="3" name="Symbol zastępczy zawartości 2">
            <a:extLst>
              <a:ext uri="{FF2B5EF4-FFF2-40B4-BE49-F238E27FC236}">
                <a16:creationId xmlns:a16="http://schemas.microsoft.com/office/drawing/2014/main" id="{87BE2277-E52A-4A47-BB98-63D2641BD7B3}"/>
              </a:ext>
            </a:extLst>
          </p:cNvPr>
          <p:cNvSpPr>
            <a:spLocks noGrp="1"/>
          </p:cNvSpPr>
          <p:nvPr>
            <p:ph idx="1"/>
          </p:nvPr>
        </p:nvSpPr>
        <p:spPr/>
        <p:txBody>
          <a:bodyPr>
            <a:normAutofit fontScale="92500" lnSpcReduction="10000"/>
          </a:bodyPr>
          <a:lstStyle/>
          <a:p>
            <a:r>
              <a:rPr lang="pl-PL" dirty="0"/>
              <a:t>Art. 12. 1. Dziennikarz jest obowiązany: 2) chronić dobra osobiste, a ponadto interesy działających w dobrej wierze informatorów i innych osób, które okazują mu zaufanie; </a:t>
            </a:r>
          </a:p>
          <a:p>
            <a:endParaRPr lang="pl-PL" dirty="0"/>
          </a:p>
          <a:p>
            <a:pPr marL="0" indent="0">
              <a:buNone/>
            </a:pPr>
            <a:r>
              <a:rPr lang="pl-PL" dirty="0"/>
              <a:t>Najczęściej naruszane przez prasę dobra osobiste:</a:t>
            </a:r>
          </a:p>
          <a:p>
            <a:r>
              <a:rPr lang="pl-PL" dirty="0"/>
              <a:t>Cześć, dobre imię,</a:t>
            </a:r>
          </a:p>
          <a:p>
            <a:r>
              <a:rPr lang="pl-PL" dirty="0"/>
              <a:t>Wizerunek,</a:t>
            </a:r>
          </a:p>
          <a:p>
            <a:r>
              <a:rPr lang="pl-PL" dirty="0"/>
              <a:t>Prywatność, </a:t>
            </a:r>
          </a:p>
        </p:txBody>
      </p:sp>
    </p:spTree>
    <p:extLst>
      <p:ext uri="{BB962C8B-B14F-4D97-AF65-F5344CB8AC3E}">
        <p14:creationId xmlns:p14="http://schemas.microsoft.com/office/powerpoint/2010/main" val="305828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A23799-DE2E-4575-957F-5F2E45D718C5}"/>
              </a:ext>
            </a:extLst>
          </p:cNvPr>
          <p:cNvSpPr>
            <a:spLocks noGrp="1"/>
          </p:cNvSpPr>
          <p:nvPr>
            <p:ph type="title"/>
          </p:nvPr>
        </p:nvSpPr>
        <p:spPr/>
        <p:txBody>
          <a:bodyPr/>
          <a:lstStyle/>
          <a:p>
            <a:r>
              <a:rPr lang="pl-PL" dirty="0"/>
              <a:t>Dbałość o poprawność języka</a:t>
            </a:r>
          </a:p>
        </p:txBody>
      </p:sp>
      <p:sp>
        <p:nvSpPr>
          <p:cNvPr id="3" name="Symbol zastępczy zawartości 2">
            <a:extLst>
              <a:ext uri="{FF2B5EF4-FFF2-40B4-BE49-F238E27FC236}">
                <a16:creationId xmlns:a16="http://schemas.microsoft.com/office/drawing/2014/main" id="{C1770D10-ED11-4021-B255-6581579CDD69}"/>
              </a:ext>
            </a:extLst>
          </p:cNvPr>
          <p:cNvSpPr>
            <a:spLocks noGrp="1"/>
          </p:cNvSpPr>
          <p:nvPr>
            <p:ph idx="1"/>
          </p:nvPr>
        </p:nvSpPr>
        <p:spPr/>
        <p:txBody>
          <a:bodyPr/>
          <a:lstStyle/>
          <a:p>
            <a:r>
              <a:rPr lang="pl-PL" dirty="0"/>
              <a:t>Art. 12. 1. Dziennikarz jest obowiązany: 3) dbać o poprawność języka i unikać używania wulgaryzmów.</a:t>
            </a:r>
          </a:p>
          <a:p>
            <a:pPr>
              <a:buFont typeface="Wingdings" panose="05000000000000000000" pitchFamily="2" charset="2"/>
              <a:buChar char="à"/>
            </a:pPr>
            <a:r>
              <a:rPr lang="pl-PL" dirty="0">
                <a:sym typeface="Wingdings" panose="05000000000000000000" pitchFamily="2" charset="2"/>
              </a:rPr>
              <a:t>Znieważające zachowanie przybierające postać słowną,</a:t>
            </a:r>
          </a:p>
          <a:p>
            <a:pPr>
              <a:buFont typeface="Wingdings" panose="05000000000000000000" pitchFamily="2" charset="2"/>
              <a:buChar char="à"/>
            </a:pPr>
            <a:r>
              <a:rPr lang="pl-PL" dirty="0">
                <a:sym typeface="Wingdings" panose="05000000000000000000" pitchFamily="2" charset="2"/>
              </a:rPr>
              <a:t>Rysunek, symbole, znaki</a:t>
            </a:r>
          </a:p>
          <a:p>
            <a:pPr>
              <a:buFont typeface="Wingdings" panose="05000000000000000000" pitchFamily="2" charset="2"/>
              <a:buChar char="à"/>
            </a:pPr>
            <a:r>
              <a:rPr lang="pl-PL" dirty="0">
                <a:sym typeface="Wingdings" panose="05000000000000000000" pitchFamily="2" charset="2"/>
              </a:rPr>
              <a:t>Inne rodzaje środka przekazu (np. fotografia)</a:t>
            </a:r>
            <a:endParaRPr lang="pl-PL" dirty="0"/>
          </a:p>
        </p:txBody>
      </p:sp>
    </p:spTree>
    <p:extLst>
      <p:ext uri="{BB962C8B-B14F-4D97-AF65-F5344CB8AC3E}">
        <p14:creationId xmlns:p14="http://schemas.microsoft.com/office/powerpoint/2010/main" val="49316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8E27FB-7AEB-495C-BD95-E8B2AD7FD88B}"/>
              </a:ext>
            </a:extLst>
          </p:cNvPr>
          <p:cNvSpPr>
            <a:spLocks noGrp="1"/>
          </p:cNvSpPr>
          <p:nvPr>
            <p:ph type="title"/>
          </p:nvPr>
        </p:nvSpPr>
        <p:spPr/>
        <p:txBody>
          <a:bodyPr>
            <a:normAutofit fontScale="90000"/>
          </a:bodyPr>
          <a:lstStyle/>
          <a:p>
            <a:r>
              <a:rPr lang="pl-PL" dirty="0"/>
              <a:t>Obowiązki związane z działalnością reklamową</a:t>
            </a:r>
          </a:p>
        </p:txBody>
      </p:sp>
      <p:sp>
        <p:nvSpPr>
          <p:cNvPr id="3" name="Symbol zastępczy zawartości 2">
            <a:extLst>
              <a:ext uri="{FF2B5EF4-FFF2-40B4-BE49-F238E27FC236}">
                <a16:creationId xmlns:a16="http://schemas.microsoft.com/office/drawing/2014/main" id="{AC4995B5-9169-4CD7-9302-170B1EC3DCBE}"/>
              </a:ext>
            </a:extLst>
          </p:cNvPr>
          <p:cNvSpPr>
            <a:spLocks noGrp="1"/>
          </p:cNvSpPr>
          <p:nvPr>
            <p:ph idx="1"/>
          </p:nvPr>
        </p:nvSpPr>
        <p:spPr/>
        <p:txBody>
          <a:bodyPr>
            <a:normAutofit fontScale="85000" lnSpcReduction="10000"/>
          </a:bodyPr>
          <a:lstStyle/>
          <a:p>
            <a:r>
              <a:rPr lang="pl-PL" dirty="0"/>
              <a:t>Art. 12 ust. 2. Dziennikarzowi nie wolno prowadzić ukrytej działalności reklamowej </a:t>
            </a:r>
            <a:r>
              <a:rPr lang="pl-PL" b="1" dirty="0"/>
              <a:t>wiążącej się z uzyskaniem korzyści majątkowej bądź osobistej</a:t>
            </a:r>
            <a:r>
              <a:rPr lang="pl-PL" dirty="0"/>
              <a:t> od osoby lub jednostki organizacyjnej zainteresowanej reklamą.</a:t>
            </a:r>
          </a:p>
          <a:p>
            <a:r>
              <a:rPr lang="pl-PL" dirty="0"/>
              <a:t>Tzw. kryptoreklama:</a:t>
            </a:r>
          </a:p>
          <a:p>
            <a:pPr lvl="1"/>
            <a:r>
              <a:rPr lang="pl-PL" dirty="0"/>
              <a:t>Zamieszczanie reklamowanego towaru, jeśli w konkretnym tekście brak jest uzasadnienia dla tego,</a:t>
            </a:r>
          </a:p>
          <a:p>
            <a:pPr lvl="1"/>
            <a:r>
              <a:rPr lang="pl-PL" dirty="0"/>
              <a:t>Zamieszczanie na marginesach stron miniaturowych wyobrażeń towarów, których reklamy zostały zamieszczone w innej części numeru,</a:t>
            </a:r>
          </a:p>
          <a:p>
            <a:pPr lvl="1"/>
            <a:r>
              <a:rPr lang="pl-PL" dirty="0"/>
              <a:t>Wypowiedzi zachęcające do nabywania towarów lub usług, sprawiające wrażenie neutralnej informacji,</a:t>
            </a:r>
          </a:p>
          <a:p>
            <a:pPr lvl="1"/>
            <a:r>
              <a:rPr lang="pl-PL" dirty="0"/>
              <a:t>Nachalne prezentowanie podczas audycji określonych produktów lub logo producenta, </a:t>
            </a:r>
          </a:p>
        </p:txBody>
      </p:sp>
    </p:spTree>
    <p:extLst>
      <p:ext uri="{BB962C8B-B14F-4D97-AF65-F5344CB8AC3E}">
        <p14:creationId xmlns:p14="http://schemas.microsoft.com/office/powerpoint/2010/main" val="388678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D3A560-656D-4907-A136-0F11C4244048}"/>
              </a:ext>
            </a:extLst>
          </p:cNvPr>
          <p:cNvSpPr>
            <a:spLocks noGrp="1"/>
          </p:cNvSpPr>
          <p:nvPr>
            <p:ph type="title"/>
          </p:nvPr>
        </p:nvSpPr>
        <p:spPr/>
        <p:txBody>
          <a:bodyPr/>
          <a:lstStyle/>
          <a:p>
            <a:r>
              <a:rPr lang="pl-PL" dirty="0"/>
              <a:t>Odpłatne ogłoszenia i reklamy</a:t>
            </a:r>
          </a:p>
        </p:txBody>
      </p:sp>
      <p:sp>
        <p:nvSpPr>
          <p:cNvPr id="3" name="Symbol zastępczy zawartości 2">
            <a:extLst>
              <a:ext uri="{FF2B5EF4-FFF2-40B4-BE49-F238E27FC236}">
                <a16:creationId xmlns:a16="http://schemas.microsoft.com/office/drawing/2014/main" id="{64D59ADD-D4AE-4F65-B13F-FE6E22DA920C}"/>
              </a:ext>
            </a:extLst>
          </p:cNvPr>
          <p:cNvSpPr>
            <a:spLocks noGrp="1"/>
          </p:cNvSpPr>
          <p:nvPr>
            <p:ph idx="1"/>
          </p:nvPr>
        </p:nvSpPr>
        <p:spPr/>
        <p:txBody>
          <a:bodyPr>
            <a:normAutofit fontScale="77500" lnSpcReduction="20000"/>
          </a:bodyPr>
          <a:lstStyle/>
          <a:p>
            <a:pPr marL="0" indent="0">
              <a:buNone/>
            </a:pPr>
            <a:r>
              <a:rPr lang="pl-PL" dirty="0"/>
              <a:t>Art. 36. 1. Prasa może zamieszczać odpłatne ogłoszenia i reklamy. </a:t>
            </a:r>
          </a:p>
          <a:p>
            <a:pPr marL="0" indent="0">
              <a:buNone/>
            </a:pPr>
            <a:r>
              <a:rPr lang="pl-PL" dirty="0"/>
              <a:t>2. Ogłoszenia i reklamy nie mogą być sprzeczne z prawem lub zasadami współżycia społecznego. </a:t>
            </a:r>
          </a:p>
          <a:p>
            <a:pPr marL="0" indent="0">
              <a:buNone/>
            </a:pPr>
            <a:r>
              <a:rPr lang="pl-PL" dirty="0"/>
              <a:t>3. Ogłoszenia i reklamy muszą być oznaczone w sposób niebudzący wątpliwości, iż nie stanowią one materiału redakcyjnego. </a:t>
            </a:r>
          </a:p>
          <a:p>
            <a:pPr marL="0" indent="0">
              <a:buNone/>
            </a:pPr>
            <a:r>
              <a:rPr lang="pl-PL" dirty="0"/>
              <a:t>4. Wydawca i redaktor mają prawo odmówić zamieszczenia ogłoszenia i reklamy, jeżeli ich treść lub forma jest sprzeczna z linią programową bądź charakterem publikacji. </a:t>
            </a:r>
          </a:p>
          <a:p>
            <a:pPr marL="0" indent="0">
              <a:buNone/>
            </a:pPr>
            <a:r>
              <a:rPr lang="pl-PL" dirty="0"/>
              <a:t>5. Na żądanie organów upoważnionych do tego na podstawie odrębnych przepisów wydawca lub redaktor są obowiązani do ujawnienia posiadanych nazw i adresów przedsiębiorców lub osób fizycznych, zamieszczających odpłatne ogłoszenia lub reklamy w sprawach działalności gospodarczej. W tym wypadku art. 15 ust. 1 i 2 nie stosuje się</a:t>
            </a:r>
          </a:p>
        </p:txBody>
      </p:sp>
    </p:spTree>
    <p:extLst>
      <p:ext uri="{BB962C8B-B14F-4D97-AF65-F5344CB8AC3E}">
        <p14:creationId xmlns:p14="http://schemas.microsoft.com/office/powerpoint/2010/main" val="105425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56B55D-28B7-498D-913B-FFB42444DAE1}"/>
              </a:ext>
            </a:extLst>
          </p:cNvPr>
          <p:cNvSpPr>
            <a:spLocks noGrp="1"/>
          </p:cNvSpPr>
          <p:nvPr>
            <p:ph type="title"/>
          </p:nvPr>
        </p:nvSpPr>
        <p:spPr/>
        <p:txBody>
          <a:bodyPr/>
          <a:lstStyle/>
          <a:p>
            <a:r>
              <a:rPr lang="pl-PL" dirty="0"/>
              <a:t>Przestrzeganie tajemnicy zawodowej</a:t>
            </a:r>
          </a:p>
        </p:txBody>
      </p:sp>
      <p:sp>
        <p:nvSpPr>
          <p:cNvPr id="3" name="Symbol zastępczy zawartości 2">
            <a:extLst>
              <a:ext uri="{FF2B5EF4-FFF2-40B4-BE49-F238E27FC236}">
                <a16:creationId xmlns:a16="http://schemas.microsoft.com/office/drawing/2014/main" id="{4BCE800D-BE59-47E8-AD39-38E8400EDC12}"/>
              </a:ext>
            </a:extLst>
          </p:cNvPr>
          <p:cNvSpPr>
            <a:spLocks noGrp="1"/>
          </p:cNvSpPr>
          <p:nvPr>
            <p:ph idx="1"/>
          </p:nvPr>
        </p:nvSpPr>
        <p:spPr/>
        <p:txBody>
          <a:bodyPr>
            <a:normAutofit fontScale="77500" lnSpcReduction="20000"/>
          </a:bodyPr>
          <a:lstStyle/>
          <a:p>
            <a:r>
              <a:rPr lang="pl-PL" dirty="0"/>
              <a:t>Art. 15. 1. Autorowi materiału prasowego przysługuje prawo zachowania w tajemnicy swego nazwiska. </a:t>
            </a:r>
          </a:p>
          <a:p>
            <a:r>
              <a:rPr lang="pl-PL" dirty="0"/>
              <a:t>2. Dziennikarz ma obowiązek zachowania w tajemnicy: </a:t>
            </a:r>
          </a:p>
          <a:p>
            <a:pPr marL="0" indent="0">
              <a:buNone/>
            </a:pPr>
            <a:r>
              <a:rPr lang="pl-PL" dirty="0"/>
              <a:t>1) danych umożliwiających identyfikację autora materiału prasowego, listu do redakcji lub innego materiału o tym charakterze, jak również innych osób udzielających informacji opublikowanych albo przekazanych do opublikowania, jeżeli osoby te zastrzegły nieujawnianie powyższych danych; </a:t>
            </a:r>
          </a:p>
          <a:p>
            <a:pPr marL="0" indent="0">
              <a:buNone/>
            </a:pPr>
            <a:r>
              <a:rPr lang="pl-PL" dirty="0"/>
              <a:t>2) wszelkich informacji, których ujawnienie mogłoby naruszać chronione prawem interesy osób trzecich. </a:t>
            </a:r>
          </a:p>
          <a:p>
            <a:r>
              <a:rPr lang="pl-PL" dirty="0"/>
              <a:t>3. Obowiązek, o którym mowa w ust. 2, dotyczy również innych osób zatrudnionych w redakcjach, wydawnictwach prasowych i innych prasowych jednostkach organizacyjnych.</a:t>
            </a:r>
          </a:p>
        </p:txBody>
      </p:sp>
    </p:spTree>
    <p:extLst>
      <p:ext uri="{BB962C8B-B14F-4D97-AF65-F5344CB8AC3E}">
        <p14:creationId xmlns:p14="http://schemas.microsoft.com/office/powerpoint/2010/main" val="243931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FF2D0A-0EED-417C-9B57-C823BE8BF326}"/>
              </a:ext>
            </a:extLst>
          </p:cNvPr>
          <p:cNvSpPr>
            <a:spLocks noGrp="1"/>
          </p:cNvSpPr>
          <p:nvPr>
            <p:ph type="title"/>
          </p:nvPr>
        </p:nvSpPr>
        <p:spPr/>
        <p:txBody>
          <a:bodyPr/>
          <a:lstStyle/>
          <a:p>
            <a:r>
              <a:rPr lang="pl-PL" dirty="0"/>
              <a:t>Dziennikarska tajemnica zawodowa</a:t>
            </a:r>
          </a:p>
        </p:txBody>
      </p:sp>
      <p:graphicFrame>
        <p:nvGraphicFramePr>
          <p:cNvPr id="4" name="Symbol zastępczy zawartości 3">
            <a:extLst>
              <a:ext uri="{FF2B5EF4-FFF2-40B4-BE49-F238E27FC236}">
                <a16:creationId xmlns:a16="http://schemas.microsoft.com/office/drawing/2014/main" id="{1E7A5545-002D-4D2F-9370-777894865D8A}"/>
              </a:ext>
            </a:extLst>
          </p:cNvPr>
          <p:cNvGraphicFramePr>
            <a:graphicFrameLocks noGrp="1"/>
          </p:cNvGraphicFramePr>
          <p:nvPr>
            <p:ph idx="1"/>
            <p:extLst>
              <p:ext uri="{D42A27DB-BD31-4B8C-83A1-F6EECF244321}">
                <p14:modId xmlns:p14="http://schemas.microsoft.com/office/powerpoint/2010/main" val="324759237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50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1F1D49-ADFA-4B46-9F45-F321D4FE20EC}"/>
              </a:ext>
            </a:extLst>
          </p:cNvPr>
          <p:cNvSpPr>
            <a:spLocks noGrp="1"/>
          </p:cNvSpPr>
          <p:nvPr>
            <p:ph type="title"/>
          </p:nvPr>
        </p:nvSpPr>
        <p:spPr/>
        <p:txBody>
          <a:bodyPr/>
          <a:lstStyle/>
          <a:p>
            <a:r>
              <a:rPr lang="pl-PL" dirty="0"/>
              <a:t>Zakres przedmiotowy tajemnicy:</a:t>
            </a:r>
          </a:p>
        </p:txBody>
      </p:sp>
      <p:graphicFrame>
        <p:nvGraphicFramePr>
          <p:cNvPr id="4" name="Symbol zastępczy zawartości 3">
            <a:extLst>
              <a:ext uri="{FF2B5EF4-FFF2-40B4-BE49-F238E27FC236}">
                <a16:creationId xmlns:a16="http://schemas.microsoft.com/office/drawing/2014/main" id="{3B2167B7-D53F-4630-A11A-F9D58BD1800D}"/>
              </a:ext>
            </a:extLst>
          </p:cNvPr>
          <p:cNvGraphicFramePr>
            <a:graphicFrameLocks noGrp="1"/>
          </p:cNvGraphicFramePr>
          <p:nvPr>
            <p:ph idx="1"/>
            <p:extLst>
              <p:ext uri="{D42A27DB-BD31-4B8C-83A1-F6EECF244321}">
                <p14:modId xmlns:p14="http://schemas.microsoft.com/office/powerpoint/2010/main" val="530822857"/>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21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38FDF7-2369-4681-AEA9-89F573EEBFA8}"/>
              </a:ext>
            </a:extLst>
          </p:cNvPr>
          <p:cNvSpPr>
            <a:spLocks noGrp="1"/>
          </p:cNvSpPr>
          <p:nvPr>
            <p:ph type="title"/>
          </p:nvPr>
        </p:nvSpPr>
        <p:spPr/>
        <p:txBody>
          <a:bodyPr/>
          <a:lstStyle/>
          <a:p>
            <a:r>
              <a:rPr lang="pl-PL" dirty="0"/>
              <a:t>Zakres podmiotowy tajemnicy </a:t>
            </a:r>
          </a:p>
        </p:txBody>
      </p:sp>
      <p:graphicFrame>
        <p:nvGraphicFramePr>
          <p:cNvPr id="4" name="Symbol zastępczy zawartości 3">
            <a:extLst>
              <a:ext uri="{FF2B5EF4-FFF2-40B4-BE49-F238E27FC236}">
                <a16:creationId xmlns:a16="http://schemas.microsoft.com/office/drawing/2014/main" id="{C8193CAF-25E9-452B-80A4-829433423272}"/>
              </a:ext>
            </a:extLst>
          </p:cNvPr>
          <p:cNvGraphicFramePr>
            <a:graphicFrameLocks noGrp="1"/>
          </p:cNvGraphicFramePr>
          <p:nvPr>
            <p:ph idx="1"/>
            <p:extLst>
              <p:ext uri="{D42A27DB-BD31-4B8C-83A1-F6EECF244321}">
                <p14:modId xmlns:p14="http://schemas.microsoft.com/office/powerpoint/2010/main" val="256524454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299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04207E-67FB-4241-87BE-7580D9B4884F}"/>
              </a:ext>
            </a:extLst>
          </p:cNvPr>
          <p:cNvSpPr>
            <a:spLocks noGrp="1"/>
          </p:cNvSpPr>
          <p:nvPr>
            <p:ph type="title"/>
          </p:nvPr>
        </p:nvSpPr>
        <p:spPr>
          <a:xfrm>
            <a:off x="1091953" y="964376"/>
            <a:ext cx="9601196" cy="1303867"/>
          </a:xfrm>
        </p:spPr>
        <p:txBody>
          <a:bodyPr/>
          <a:lstStyle/>
          <a:p>
            <a:r>
              <a:rPr lang="pl-PL" dirty="0"/>
              <a:t>Zwolnienie z tajemnicy dziennikarskiej</a:t>
            </a:r>
          </a:p>
        </p:txBody>
      </p:sp>
      <p:sp>
        <p:nvSpPr>
          <p:cNvPr id="3" name="Symbol zastępczy zawartości 2">
            <a:extLst>
              <a:ext uri="{FF2B5EF4-FFF2-40B4-BE49-F238E27FC236}">
                <a16:creationId xmlns:a16="http://schemas.microsoft.com/office/drawing/2014/main" id="{F483462E-5B7D-48E4-B3E7-2032261FB9A3}"/>
              </a:ext>
            </a:extLst>
          </p:cNvPr>
          <p:cNvSpPr>
            <a:spLocks noGrp="1"/>
          </p:cNvSpPr>
          <p:nvPr>
            <p:ph idx="1"/>
          </p:nvPr>
        </p:nvSpPr>
        <p:spPr>
          <a:xfrm>
            <a:off x="1091953" y="2494626"/>
            <a:ext cx="9383697" cy="3116061"/>
          </a:xfrm>
        </p:spPr>
        <p:txBody>
          <a:bodyPr>
            <a:normAutofit fontScale="85000" lnSpcReduction="10000"/>
          </a:bodyPr>
          <a:lstStyle/>
          <a:p>
            <a:pPr marL="0" indent="0">
              <a:buNone/>
            </a:pPr>
            <a:r>
              <a:rPr lang="pl-PL" dirty="0"/>
              <a:t>Art. 16. 1. Dziennikarz jest zwolniony od zachowania tajemnicy zawodowej, o której mowa w art. 15 ust. 2, w razie gdy informacja, materiał prasowy, list do redakcji lub inny materiał o tym charakterze </a:t>
            </a:r>
            <a:r>
              <a:rPr lang="pl-PL" b="1" dirty="0"/>
              <a:t>dotyczy przestępstwa określonego w art. 240 § 1 Kodeksu karnego </a:t>
            </a:r>
            <a:r>
              <a:rPr lang="pl-PL" dirty="0"/>
              <a:t>albo </a:t>
            </a:r>
            <a:r>
              <a:rPr lang="pl-PL" b="1" dirty="0"/>
              <a:t>autor lub osoba przekazująca taki materiał wyłącznie do wiadomości dziennikarza wyrazi zgodę na ujawnienie jej nazwiska lub tego materiału. </a:t>
            </a:r>
          </a:p>
          <a:p>
            <a:pPr marL="0" indent="0">
              <a:buNone/>
            </a:pPr>
            <a:r>
              <a:rPr lang="pl-PL" dirty="0"/>
              <a:t>2. Zwolnienie, o którym mowa w ust. 1, dotyczy również innych osób zatrudnionych w redakcjach, wydawnictwach prasowych i innych prasowych jednostkach organizacyjnych.</a:t>
            </a:r>
          </a:p>
          <a:p>
            <a:pPr marL="0" indent="0">
              <a:buNone/>
            </a:pPr>
            <a:r>
              <a:rPr lang="pl-PL" dirty="0"/>
              <a:t> 3. Redaktor naczelny powinien być w niezbędnych granicach poinformowany o sprawach związanych z tajemnicą zawodową dziennikarza; powierzoną mu informację albo inny materiał może ujawnić jedynie w wypadkach określonych w ust. 1. </a:t>
            </a:r>
          </a:p>
        </p:txBody>
      </p:sp>
    </p:spTree>
    <p:extLst>
      <p:ext uri="{BB962C8B-B14F-4D97-AF65-F5344CB8AC3E}">
        <p14:creationId xmlns:p14="http://schemas.microsoft.com/office/powerpoint/2010/main" val="161617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32B9F6-E9B9-4624-817E-7F5A723B8940}"/>
              </a:ext>
            </a:extLst>
          </p:cNvPr>
          <p:cNvSpPr>
            <a:spLocks noGrp="1"/>
          </p:cNvSpPr>
          <p:nvPr>
            <p:ph type="title"/>
          </p:nvPr>
        </p:nvSpPr>
        <p:spPr/>
        <p:txBody>
          <a:bodyPr/>
          <a:lstStyle/>
          <a:p>
            <a:r>
              <a:rPr lang="pl-PL" dirty="0"/>
              <a:t>Art. 240 kk</a:t>
            </a:r>
          </a:p>
        </p:txBody>
      </p:sp>
      <p:sp>
        <p:nvSpPr>
          <p:cNvPr id="3" name="Symbol zastępczy zawartości 2">
            <a:extLst>
              <a:ext uri="{FF2B5EF4-FFF2-40B4-BE49-F238E27FC236}">
                <a16:creationId xmlns:a16="http://schemas.microsoft.com/office/drawing/2014/main" id="{A73100CF-E17C-40C4-96F5-78DABB9CFE7D}"/>
              </a:ext>
            </a:extLst>
          </p:cNvPr>
          <p:cNvSpPr>
            <a:spLocks noGrp="1"/>
          </p:cNvSpPr>
          <p:nvPr>
            <p:ph idx="1"/>
          </p:nvPr>
        </p:nvSpPr>
        <p:spPr/>
        <p:txBody>
          <a:bodyPr/>
          <a:lstStyle/>
          <a:p>
            <a:r>
              <a:rPr lang="pl-PL" dirty="0"/>
              <a:t>Art. 240. § 1. Kto, mając wiarygodną wiadomość o karalnym przygotowaniu albo usiłowaniu lub dokonaniu czynu zabronionego określonego w art. 118, art. 118a, art. 120–124, art. 127, art. 128, art. 130, art. 134, art. 140, art. 148, art. 156, art. 163, art. 166, art. 189, art. 197 § 3 lub 4, art. 198, art. 200, art. 252 lub przestępstwa o charakterze terrorystycznym, nie zawiadamia niezwłocznie organu powołanego do ścigania przestępstw, podlega karze pozbawienia wolności do lat 3. </a:t>
            </a:r>
          </a:p>
          <a:p>
            <a:endParaRPr lang="pl-PL" dirty="0"/>
          </a:p>
        </p:txBody>
      </p:sp>
    </p:spTree>
    <p:extLst>
      <p:ext uri="{BB962C8B-B14F-4D97-AF65-F5344CB8AC3E}">
        <p14:creationId xmlns:p14="http://schemas.microsoft.com/office/powerpoint/2010/main" val="356714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Publikowanie prawdziwych informacji</a:t>
            </a:r>
          </a:p>
        </p:txBody>
      </p:sp>
      <p:sp>
        <p:nvSpPr>
          <p:cNvPr id="3" name="Symbol zastępczy zawartości 2"/>
          <p:cNvSpPr>
            <a:spLocks noGrp="1"/>
          </p:cNvSpPr>
          <p:nvPr>
            <p:ph idx="1"/>
          </p:nvPr>
        </p:nvSpPr>
        <p:spPr>
          <a:xfrm>
            <a:off x="1317594" y="2251753"/>
            <a:ext cx="10515600" cy="4351338"/>
          </a:xfrm>
        </p:spPr>
        <p:txBody>
          <a:bodyPr/>
          <a:lstStyle/>
          <a:p>
            <a:pPr marL="0" indent="0">
              <a:buNone/>
            </a:pPr>
            <a:endParaRPr lang="pl-PL" dirty="0"/>
          </a:p>
          <a:p>
            <a:pPr marL="0" indent="0">
              <a:buNone/>
            </a:pPr>
            <a:r>
              <a:rPr lang="pl-PL" dirty="0"/>
              <a:t>Art. 6. 1. Prasa jest zobowiązana do prawdziwego przedstawiania omawianych zjawisk. </a:t>
            </a:r>
          </a:p>
          <a:p>
            <a:pPr marL="0" indent="0">
              <a:buNone/>
            </a:pPr>
            <a:endParaRPr lang="pl-PL" dirty="0"/>
          </a:p>
        </p:txBody>
      </p:sp>
      <p:graphicFrame>
        <p:nvGraphicFramePr>
          <p:cNvPr id="4" name="Diagram 3">
            <a:extLst>
              <a:ext uri="{FF2B5EF4-FFF2-40B4-BE49-F238E27FC236}">
                <a16:creationId xmlns:a16="http://schemas.microsoft.com/office/drawing/2014/main" id="{8892AFEE-EA19-4CF2-9747-1B6808672E87}"/>
              </a:ext>
            </a:extLst>
          </p:cNvPr>
          <p:cNvGraphicFramePr/>
          <p:nvPr>
            <p:extLst>
              <p:ext uri="{D42A27DB-BD31-4B8C-83A1-F6EECF244321}">
                <p14:modId xmlns:p14="http://schemas.microsoft.com/office/powerpoint/2010/main" val="1195166003"/>
              </p:ext>
            </p:extLst>
          </p:nvPr>
        </p:nvGraphicFramePr>
        <p:xfrm>
          <a:off x="1890944" y="3178206"/>
          <a:ext cx="8269056" cy="2960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89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6918F5-7C6B-428E-980E-0C689EF7D1D6}"/>
              </a:ext>
            </a:extLst>
          </p:cNvPr>
          <p:cNvSpPr>
            <a:spLocks noGrp="1"/>
          </p:cNvSpPr>
          <p:nvPr>
            <p:ph type="title"/>
          </p:nvPr>
        </p:nvSpPr>
        <p:spPr/>
        <p:txBody>
          <a:bodyPr/>
          <a:lstStyle/>
          <a:p>
            <a:r>
              <a:rPr lang="pl-PL" dirty="0"/>
              <a:t>Art. 180 </a:t>
            </a:r>
            <a:r>
              <a:rPr lang="pl-PL" dirty="0" err="1"/>
              <a:t>kpk</a:t>
            </a:r>
            <a:endParaRPr lang="pl-PL" dirty="0"/>
          </a:p>
        </p:txBody>
      </p:sp>
      <p:sp>
        <p:nvSpPr>
          <p:cNvPr id="3" name="Symbol zastępczy zawartości 2">
            <a:extLst>
              <a:ext uri="{FF2B5EF4-FFF2-40B4-BE49-F238E27FC236}">
                <a16:creationId xmlns:a16="http://schemas.microsoft.com/office/drawing/2014/main" id="{4687436D-E90C-4FD7-AA24-F8A6187B1CA9}"/>
              </a:ext>
            </a:extLst>
          </p:cNvPr>
          <p:cNvSpPr>
            <a:spLocks noGrp="1"/>
          </p:cNvSpPr>
          <p:nvPr>
            <p:ph idx="1"/>
          </p:nvPr>
        </p:nvSpPr>
        <p:spPr/>
        <p:txBody>
          <a:bodyPr>
            <a:normAutofit fontScale="70000" lnSpcReduction="20000"/>
          </a:bodyPr>
          <a:lstStyle/>
          <a:p>
            <a:pPr marL="0" indent="0">
              <a:buNone/>
            </a:pPr>
            <a:r>
              <a:rPr lang="pl-PL" dirty="0"/>
              <a:t>§ 1. Osoby obowiązane do zachowania w tajemnicy informacji niejawnych o klauzuli tajności „zastrzeżone” lub „poufne” lub </a:t>
            </a:r>
            <a:r>
              <a:rPr lang="pl-PL" b="1" dirty="0"/>
              <a:t>tajemnicy związanej z wykonywaniem zawodu </a:t>
            </a:r>
            <a:r>
              <a:rPr lang="pl-PL" dirty="0"/>
              <a:t>lub funkcji mogą odmówić zeznań co do okoliczności, na które rozciąga się ten obowiązek, chyba że sąd lub prokurator dla dobra wymiaru sprawiedliwości zwolni te osoby od obowiązku zachowania tajemnicy, jeżeli ustawy szczególne nie stanowią inaczej. Na postanowienie w tym przedmiocie przysługuje zażalenie.</a:t>
            </a:r>
          </a:p>
          <a:p>
            <a:pPr marL="0" indent="0">
              <a:buNone/>
            </a:pPr>
            <a:r>
              <a:rPr lang="pl-PL" dirty="0"/>
              <a:t>§ 3. Zwolnienie dziennikarza od obowiązku zachowania tajemnicy nie może dotyczyć danych umożliwiających identyfikację autora materiału prasowego, listu do redakcji lub innego materiału o tym charakterze, jak również identyfikację osób udzielających informacji opublikowanych lub przekazanych do opublikowania, jeżeli osoby te zastrzegły nieujawnianie powyższych danych. </a:t>
            </a:r>
          </a:p>
          <a:p>
            <a:pPr marL="0" indent="0">
              <a:buNone/>
            </a:pPr>
            <a:r>
              <a:rPr lang="pl-PL" dirty="0"/>
              <a:t>§ 4. Przepisu § 3 nie stosuje się, jeżeli informacja dotyczy przestępstwa, o którym mowa w art. 240 § 1 Kodeksu karnego. </a:t>
            </a:r>
          </a:p>
          <a:p>
            <a:pPr marL="0" indent="0">
              <a:buNone/>
            </a:pPr>
            <a:r>
              <a:rPr lang="pl-PL" dirty="0"/>
              <a:t>§ 5. Odmowa przez dziennikarza ujawnienia danych, o których mowa w § 3, nie uchyla jego odpowiedzialności za przestępstwo, którego dopuścił się publikując informację.</a:t>
            </a:r>
          </a:p>
        </p:txBody>
      </p:sp>
    </p:spTree>
    <p:extLst>
      <p:ext uri="{BB962C8B-B14F-4D97-AF65-F5344CB8AC3E}">
        <p14:creationId xmlns:p14="http://schemas.microsoft.com/office/powerpoint/2010/main" val="560298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A4CBEF-5C10-43C2-9B83-BA676EEADE9C}"/>
              </a:ext>
            </a:extLst>
          </p:cNvPr>
          <p:cNvSpPr>
            <a:spLocks noGrp="1"/>
          </p:cNvSpPr>
          <p:nvPr>
            <p:ph type="title"/>
          </p:nvPr>
        </p:nvSpPr>
        <p:spPr/>
        <p:txBody>
          <a:bodyPr/>
          <a:lstStyle/>
          <a:p>
            <a:r>
              <a:rPr lang="pl-PL" dirty="0"/>
              <a:t>Ochrona źródeł informacji</a:t>
            </a:r>
          </a:p>
        </p:txBody>
      </p:sp>
      <p:sp>
        <p:nvSpPr>
          <p:cNvPr id="3" name="Symbol zastępczy zawartości 2">
            <a:extLst>
              <a:ext uri="{FF2B5EF4-FFF2-40B4-BE49-F238E27FC236}">
                <a16:creationId xmlns:a16="http://schemas.microsoft.com/office/drawing/2014/main" id="{4FB5DC55-FA5F-45DC-8018-BED492033B36}"/>
              </a:ext>
            </a:extLst>
          </p:cNvPr>
          <p:cNvSpPr>
            <a:spLocks noGrp="1"/>
          </p:cNvSpPr>
          <p:nvPr>
            <p:ph idx="1"/>
          </p:nvPr>
        </p:nvSpPr>
        <p:spPr/>
        <p:txBody>
          <a:bodyPr>
            <a:normAutofit fontScale="77500" lnSpcReduction="20000"/>
          </a:bodyPr>
          <a:lstStyle/>
          <a:p>
            <a:r>
              <a:rPr lang="pl-PL" dirty="0"/>
              <a:t>Art. 14. 1. Publikowanie lub rozpowszechnianie w inny sposób informacji utrwalonych za pomocą zapisów fonicznych i wizualnych wymaga zgody osób udzielających informacji. </a:t>
            </a:r>
          </a:p>
          <a:p>
            <a:r>
              <a:rPr lang="pl-PL" dirty="0"/>
              <a:t>3. Osoba udzielająca informacji może z ważnych powodów społecznych lub osobistych zastrzec termin i zakres jej opublikowania.</a:t>
            </a:r>
          </a:p>
          <a:p>
            <a:r>
              <a:rPr lang="pl-PL" dirty="0"/>
              <a:t> 4. Udzielenia informacji nie można uzależniać, z zastrzeżeniem wynikającym z art. 14a, od sposobu jej skomentowania lub uzgodnienia tekstu wypowiedzi dziennikarskiej. </a:t>
            </a:r>
          </a:p>
          <a:p>
            <a:r>
              <a:rPr lang="pl-PL" dirty="0"/>
              <a:t>5. Dziennikarz nie może opublikować informacji, jeżeli osoba udzielająca jej zastrzegła to ze względu na tajemnicę zawodową. </a:t>
            </a:r>
          </a:p>
          <a:p>
            <a:r>
              <a:rPr lang="pl-PL" dirty="0"/>
              <a:t>6. Nie wolno bez zgody osoby zainteresowanej publikować informacji oraz danych dotyczących prywatnej sfery życia, chyba że wiąże się to bezpośrednio z działalnością publiczną danej osoby. </a:t>
            </a:r>
          </a:p>
        </p:txBody>
      </p:sp>
    </p:spTree>
    <p:extLst>
      <p:ext uri="{BB962C8B-B14F-4D97-AF65-F5344CB8AC3E}">
        <p14:creationId xmlns:p14="http://schemas.microsoft.com/office/powerpoint/2010/main" val="1825733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50A69C-42F6-4E27-BE80-B5F13235E3FC}"/>
              </a:ext>
            </a:extLst>
          </p:cNvPr>
          <p:cNvSpPr>
            <a:spLocks noGrp="1"/>
          </p:cNvSpPr>
          <p:nvPr>
            <p:ph type="title"/>
          </p:nvPr>
        </p:nvSpPr>
        <p:spPr/>
        <p:txBody>
          <a:bodyPr/>
          <a:lstStyle/>
          <a:p>
            <a:r>
              <a:rPr lang="pl-PL" dirty="0"/>
              <a:t>Autoryzacja wypowiedzi</a:t>
            </a:r>
          </a:p>
        </p:txBody>
      </p:sp>
      <p:sp>
        <p:nvSpPr>
          <p:cNvPr id="3" name="Symbol zastępczy zawartości 2">
            <a:extLst>
              <a:ext uri="{FF2B5EF4-FFF2-40B4-BE49-F238E27FC236}">
                <a16:creationId xmlns:a16="http://schemas.microsoft.com/office/drawing/2014/main" id="{24D5DFED-A12B-474A-A08E-032C0E407163}"/>
              </a:ext>
            </a:extLst>
          </p:cNvPr>
          <p:cNvSpPr>
            <a:spLocks noGrp="1"/>
          </p:cNvSpPr>
          <p:nvPr>
            <p:ph idx="1"/>
          </p:nvPr>
        </p:nvSpPr>
        <p:spPr>
          <a:xfrm>
            <a:off x="754602" y="2521259"/>
            <a:ext cx="10892901" cy="4216892"/>
          </a:xfrm>
        </p:spPr>
        <p:txBody>
          <a:bodyPr>
            <a:normAutofit fontScale="62500" lnSpcReduction="20000"/>
          </a:bodyPr>
          <a:lstStyle/>
          <a:p>
            <a:pPr marL="0" indent="0">
              <a:buNone/>
            </a:pPr>
            <a:r>
              <a:rPr lang="pl-PL" dirty="0"/>
              <a:t>Art. 14a. 1. Dziennikarz nie może odmówić osobie udzielającej informacji autoryzacji dosłownie cytowanej wypowiedzi, o ile nie była ona uprzednio publikowana lub była wygłoszona publicznie. </a:t>
            </a:r>
          </a:p>
          <a:p>
            <a:pPr marL="0" indent="0">
              <a:buNone/>
            </a:pPr>
            <a:r>
              <a:rPr lang="pl-PL" dirty="0"/>
              <a:t>2. Dziennikarz informuje osobę udzielającą informacji przed jej udzieleniem o prawie do autoryzacji dosłownie cytowanej wypowiedzi. </a:t>
            </a:r>
          </a:p>
          <a:p>
            <a:pPr marL="0" indent="0">
              <a:buNone/>
            </a:pPr>
            <a:r>
              <a:rPr lang="pl-PL" dirty="0"/>
              <a:t>3. Osoba udzielająca informacji niezwłocznie po uzyskaniu od dziennikarza informacji, o której mowa w ust. 2, zgłasza mu żądanie autoryzacji dosłownie cytowanej wypowiedzi. </a:t>
            </a:r>
          </a:p>
          <a:p>
            <a:pPr marL="0" indent="0">
              <a:buNone/>
            </a:pPr>
            <a:r>
              <a:rPr lang="pl-PL" dirty="0"/>
              <a:t>4. Osoba udzielająca informacji dokonuje autoryzacji dosłownie cytowanej wypowiedzi niezwłocznie, nie później jednak niż w ciągu: </a:t>
            </a:r>
          </a:p>
          <a:p>
            <a:pPr marL="0" indent="0">
              <a:buNone/>
            </a:pPr>
            <a:r>
              <a:rPr lang="pl-PL" dirty="0"/>
              <a:t>	1) 6 godzin – w odniesieniu do dzienników,</a:t>
            </a:r>
          </a:p>
          <a:p>
            <a:pPr marL="0" indent="0">
              <a:buNone/>
            </a:pPr>
            <a:r>
              <a:rPr lang="pl-PL" dirty="0"/>
              <a:t>	2) 24 godzin – w odniesieniu do czasopism – chyba że strony umówią się inaczej. </a:t>
            </a:r>
          </a:p>
          <a:p>
            <a:pPr marL="0" indent="0">
              <a:buNone/>
            </a:pPr>
            <a:r>
              <a:rPr lang="pl-PL" dirty="0"/>
              <a:t>5. Bieg terminów, o których mowa w ust. 4, rozpoczyna się od momentu przekazania w sposób wzajemnie uzgodniony tekstu dosłownie cytowanej wypowiedzi przewidzianego do publikacji w prasie osobie udzielającej informacji lub osobie przez nią upoważnionej, tak aby osoba ta mogła się zapoznać z treścią tego tekstu. </a:t>
            </a:r>
          </a:p>
          <a:p>
            <a:pPr marL="0" indent="0">
              <a:buNone/>
            </a:pPr>
            <a:r>
              <a:rPr lang="pl-PL" dirty="0"/>
              <a:t>6. Nie stanowi autoryzacji zaproponowanie przez osobę udzielającą informacji nowych pytań, przekazanie nowych informacji lub odpowiedzi ani zmiana kolejności wypowiedzi w autoryzowanym tekście materiału przewidzianego do publikacji w prasie. </a:t>
            </a:r>
          </a:p>
          <a:p>
            <a:pPr marL="0" indent="0">
              <a:buNone/>
            </a:pPr>
            <a:r>
              <a:rPr lang="pl-PL" dirty="0"/>
              <a:t>7. W przypadku niedokonania lub odmowy dokonania autoryzacji w terminach określonych w ust. 4 uznaje się, że dosłownie cytowana wypowiedź została autoryzowana bez zastrzeżeń.</a:t>
            </a:r>
          </a:p>
        </p:txBody>
      </p:sp>
    </p:spTree>
    <p:extLst>
      <p:ext uri="{BB962C8B-B14F-4D97-AF65-F5344CB8AC3E}">
        <p14:creationId xmlns:p14="http://schemas.microsoft.com/office/powerpoint/2010/main" val="1506665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F5317E-CE4A-47E1-9FAB-608E9B072F1C}"/>
              </a:ext>
            </a:extLst>
          </p:cNvPr>
          <p:cNvSpPr>
            <a:spLocks noGrp="1"/>
          </p:cNvSpPr>
          <p:nvPr>
            <p:ph type="title"/>
          </p:nvPr>
        </p:nvSpPr>
        <p:spPr/>
        <p:txBody>
          <a:bodyPr/>
          <a:lstStyle/>
          <a:p>
            <a:r>
              <a:rPr lang="pl-PL" dirty="0"/>
              <a:t>Sprawozdawczość sądowa</a:t>
            </a:r>
          </a:p>
        </p:txBody>
      </p:sp>
      <p:sp>
        <p:nvSpPr>
          <p:cNvPr id="3" name="Symbol zastępczy tekstu 2">
            <a:extLst>
              <a:ext uri="{FF2B5EF4-FFF2-40B4-BE49-F238E27FC236}">
                <a16:creationId xmlns:a16="http://schemas.microsoft.com/office/drawing/2014/main" id="{897693C7-3427-4A0F-AC13-91C9254952A7}"/>
              </a:ext>
            </a:extLst>
          </p:cNvPr>
          <p:cNvSpPr>
            <a:spLocks noGrp="1"/>
          </p:cNvSpPr>
          <p:nvPr>
            <p:ph type="body" idx="1"/>
          </p:nvPr>
        </p:nvSpPr>
        <p:spPr/>
        <p:txBody>
          <a:bodyPr/>
          <a:lstStyle/>
          <a:p>
            <a:r>
              <a:rPr lang="pl-PL" dirty="0"/>
              <a:t>Ochrona danych osobowych i wizerunku </a:t>
            </a:r>
            <a:br>
              <a:rPr lang="pl-PL" dirty="0"/>
            </a:br>
            <a:r>
              <a:rPr lang="pl-PL" dirty="0"/>
              <a:t>uczestników postępowań sądowych </a:t>
            </a:r>
          </a:p>
        </p:txBody>
      </p:sp>
    </p:spTree>
    <p:extLst>
      <p:ext uri="{BB962C8B-B14F-4D97-AF65-F5344CB8AC3E}">
        <p14:creationId xmlns:p14="http://schemas.microsoft.com/office/powerpoint/2010/main" val="2232411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1A13024-AEFB-4F03-B1D3-3100A1F3A1B6}"/>
              </a:ext>
            </a:extLst>
          </p:cNvPr>
          <p:cNvSpPr>
            <a:spLocks noGrp="1"/>
          </p:cNvSpPr>
          <p:nvPr>
            <p:ph type="title"/>
          </p:nvPr>
        </p:nvSpPr>
        <p:spPr/>
        <p:txBody>
          <a:bodyPr/>
          <a:lstStyle/>
          <a:p>
            <a:r>
              <a:rPr lang="pl-PL" dirty="0"/>
              <a:t>Art. 13 Pr. Pras.</a:t>
            </a:r>
          </a:p>
        </p:txBody>
      </p:sp>
      <p:sp>
        <p:nvSpPr>
          <p:cNvPr id="5" name="Symbol zastępczy zawartości 4">
            <a:extLst>
              <a:ext uri="{FF2B5EF4-FFF2-40B4-BE49-F238E27FC236}">
                <a16:creationId xmlns:a16="http://schemas.microsoft.com/office/drawing/2014/main" id="{311DE473-2B47-4356-8584-0529A12C51C1}"/>
              </a:ext>
            </a:extLst>
          </p:cNvPr>
          <p:cNvSpPr>
            <a:spLocks noGrp="1"/>
          </p:cNvSpPr>
          <p:nvPr>
            <p:ph idx="1"/>
          </p:nvPr>
        </p:nvSpPr>
        <p:spPr/>
        <p:txBody>
          <a:bodyPr>
            <a:normAutofit fontScale="70000" lnSpcReduction="20000"/>
          </a:bodyPr>
          <a:lstStyle/>
          <a:p>
            <a:pPr marL="0" indent="0">
              <a:buNone/>
            </a:pPr>
            <a:r>
              <a:rPr lang="pl-PL" dirty="0"/>
              <a:t>1. Nie wolno wypowiadać w prasie opinii co do rozstrzygnięcia w postępowaniu sądowym przed wydaniem orzeczenia w I instancji. </a:t>
            </a:r>
          </a:p>
          <a:p>
            <a:pPr marL="0" indent="0">
              <a:buNone/>
            </a:pPr>
            <a:r>
              <a:rPr lang="pl-PL" dirty="0"/>
              <a:t>2. Nie wolno publikować w prasie wizerunku i innych danych osobowych osób, przeciwko którym toczy się postępowanie przygotowawcze lub sądowe, jak również wizerunku i innych danych osobowych świadków, pokrzywdzonych i poszkodowanych, chyba że osoby te wyrażą na to zgodę. </a:t>
            </a:r>
          </a:p>
          <a:p>
            <a:pPr marL="0" indent="0">
              <a:buNone/>
            </a:pPr>
            <a:r>
              <a:rPr lang="pl-PL" dirty="0"/>
              <a:t>3. Ograniczenie, o którym mowa w ust. 2, nie narusza przepisów innych ustaw. Właściwy prokurator lub sąd może zezwolić, ze względu na ważny interes społeczny, na ujawnienie wizerunku i innych danych osobowych osób, przeciwko którym toczy się postępowanie przygotowawcze lub sądowe. </a:t>
            </a:r>
          </a:p>
          <a:p>
            <a:pPr marL="0" indent="0">
              <a:buNone/>
            </a:pPr>
            <a:r>
              <a:rPr lang="pl-PL" dirty="0"/>
              <a:t>4. Na postanowienie w przedmiocie ujawnienia wizerunku i innych danych osobowych osób, przeciwko którym toczy się postępowanie przygotowawcze lub sądowe przysługuje zażalenie. Zażalenie na postanowienie prokuratora rozpoznaje sąd rejonowy, w którego okręgu toczy się postępowanie. Postanowienie wydane w toku postępowania przygotowawczego staje się wykonalne z chwilą uprawomocnienia</a:t>
            </a:r>
          </a:p>
        </p:txBody>
      </p:sp>
    </p:spTree>
    <p:extLst>
      <p:ext uri="{BB962C8B-B14F-4D97-AF65-F5344CB8AC3E}">
        <p14:creationId xmlns:p14="http://schemas.microsoft.com/office/powerpoint/2010/main" val="393689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8FDCB9-92EC-4A3F-9BF5-11ACBD9528A4}"/>
              </a:ext>
            </a:extLst>
          </p:cNvPr>
          <p:cNvSpPr>
            <a:spLocks noGrp="1"/>
          </p:cNvSpPr>
          <p:nvPr>
            <p:ph type="title"/>
          </p:nvPr>
        </p:nvSpPr>
        <p:spPr/>
        <p:txBody>
          <a:bodyPr/>
          <a:lstStyle/>
          <a:p>
            <a:r>
              <a:rPr lang="pl-PL" dirty="0"/>
              <a:t>Pracownicy kuratorium </a:t>
            </a:r>
          </a:p>
        </p:txBody>
      </p:sp>
      <p:sp>
        <p:nvSpPr>
          <p:cNvPr id="3" name="Symbol zastępczy zawartości 2">
            <a:extLst>
              <a:ext uri="{FF2B5EF4-FFF2-40B4-BE49-F238E27FC236}">
                <a16:creationId xmlns:a16="http://schemas.microsoft.com/office/drawing/2014/main" id="{0646D560-AAC7-4B19-9788-BF094DF1FDD9}"/>
              </a:ext>
            </a:extLst>
          </p:cNvPr>
          <p:cNvSpPr>
            <a:spLocks noGrp="1"/>
          </p:cNvSpPr>
          <p:nvPr>
            <p:ph idx="1"/>
          </p:nvPr>
        </p:nvSpPr>
        <p:spPr/>
        <p:txBody>
          <a:bodyPr/>
          <a:lstStyle/>
          <a:p>
            <a:pPr marL="0" indent="0">
              <a:buNone/>
            </a:pPr>
            <a:r>
              <a:rPr lang="pl-PL" dirty="0"/>
              <a:t>W tygodniku „Kontakty” pojawił się artykuł zawierający cytat z wypowiedzi dyrektora jednej ze szkół podstawowych w </a:t>
            </a:r>
            <a:r>
              <a:rPr lang="pl-PL" dirty="0" err="1"/>
              <a:t>W</a:t>
            </a:r>
            <a:r>
              <a:rPr lang="pl-PL" dirty="0"/>
              <a:t>. na temat pracowników kuratorium oświaty: „Tolerowanie w Kuratorium Oświaty niekompetentnych i złośliwych pracowników, jak dyrektor Czesław J. praz wizytator Halina K. to przedkładanie ich interesu nad interes oświaty” Czesław J. i Halina K. wystąpili do Sądu z powództwem o ochronę dóbr osobistych.</a:t>
            </a:r>
          </a:p>
          <a:p>
            <a:pPr marL="514350" indent="-514350">
              <a:buAutoNum type="arabicPeriod"/>
            </a:pPr>
            <a:r>
              <a:rPr lang="pl-PL" dirty="0"/>
              <a:t>Naruszenie jakiego obowiązku można zarzucić autorowi tekstu?</a:t>
            </a:r>
          </a:p>
          <a:p>
            <a:pPr marL="514350" indent="-514350">
              <a:buAutoNum type="arabicPeriod"/>
            </a:pPr>
            <a:r>
              <a:rPr lang="pl-PL" dirty="0"/>
              <a:t>Jakie dobra osobiste mogły być wskazane w podstawie żądania?</a:t>
            </a:r>
          </a:p>
        </p:txBody>
      </p:sp>
    </p:spTree>
    <p:extLst>
      <p:ext uri="{BB962C8B-B14F-4D97-AF65-F5344CB8AC3E}">
        <p14:creationId xmlns:p14="http://schemas.microsoft.com/office/powerpoint/2010/main" val="3793465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FAF636-52A6-47BF-8E82-D206FFDEF7CA}"/>
              </a:ext>
            </a:extLst>
          </p:cNvPr>
          <p:cNvSpPr>
            <a:spLocks noGrp="1"/>
          </p:cNvSpPr>
          <p:nvPr>
            <p:ph type="title"/>
          </p:nvPr>
        </p:nvSpPr>
        <p:spPr/>
        <p:txBody>
          <a:bodyPr/>
          <a:lstStyle/>
          <a:p>
            <a:r>
              <a:rPr lang="pl-PL" dirty="0" err="1"/>
              <a:t>Tweety</a:t>
            </a:r>
            <a:r>
              <a:rPr lang="pl-PL" dirty="0"/>
              <a:t> w „Woronicza 17”</a:t>
            </a:r>
          </a:p>
        </p:txBody>
      </p:sp>
      <p:sp>
        <p:nvSpPr>
          <p:cNvPr id="3" name="Symbol zastępczy zawartości 2">
            <a:extLst>
              <a:ext uri="{FF2B5EF4-FFF2-40B4-BE49-F238E27FC236}">
                <a16:creationId xmlns:a16="http://schemas.microsoft.com/office/drawing/2014/main" id="{90B647A8-D5E2-4406-B26B-415289FA9FEA}"/>
              </a:ext>
            </a:extLst>
          </p:cNvPr>
          <p:cNvSpPr>
            <a:spLocks noGrp="1"/>
          </p:cNvSpPr>
          <p:nvPr>
            <p:ph idx="1"/>
          </p:nvPr>
        </p:nvSpPr>
        <p:spPr/>
        <p:txBody>
          <a:bodyPr/>
          <a:lstStyle/>
          <a:p>
            <a:r>
              <a:rPr lang="pl-PL" dirty="0"/>
              <a:t>W programie publicystycznym „Woronicza 17”  w dnia 21 maja 2018 r., emitowano audycję poświęconą Kongresowi Prawników Polskich. Podczas dyskusji emitowano wyłącznie </a:t>
            </a:r>
            <a:r>
              <a:rPr lang="pl-PL" dirty="0" err="1"/>
              <a:t>tweety</a:t>
            </a:r>
            <a:r>
              <a:rPr lang="pl-PL" dirty="0"/>
              <a:t> przeciwne kongresowi. Wszystkie stawiały tezę w stylu: „władza sądownicza to kasta, wilki, a nie ludzie”. W tym samym programie zaprezentowano  </a:t>
            </a:r>
            <a:r>
              <a:rPr lang="pl-PL" dirty="0" err="1"/>
              <a:t>tweet</a:t>
            </a:r>
            <a:r>
              <a:rPr lang="pl-PL" dirty="0"/>
              <a:t> pod adresem prezydent Warszawy Hanny Gronkiewicz-Waltz. Cytuję: „HG-W dochodziła? Chyba na swojej działce ze swoim mężem”. </a:t>
            </a:r>
          </a:p>
          <a:p>
            <a:r>
              <a:rPr lang="pl-PL" dirty="0"/>
              <a:t>Naruszenie jakich obowiązków dziennikarskich można zarzucić redakcji?</a:t>
            </a:r>
          </a:p>
        </p:txBody>
      </p:sp>
    </p:spTree>
    <p:extLst>
      <p:ext uri="{BB962C8B-B14F-4D97-AF65-F5344CB8AC3E}">
        <p14:creationId xmlns:p14="http://schemas.microsoft.com/office/powerpoint/2010/main" val="437047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1EAD54-158B-4B81-A46D-17AE64395C23}"/>
              </a:ext>
            </a:extLst>
          </p:cNvPr>
          <p:cNvSpPr>
            <a:spLocks noGrp="1"/>
          </p:cNvSpPr>
          <p:nvPr>
            <p:ph type="title"/>
          </p:nvPr>
        </p:nvSpPr>
        <p:spPr/>
        <p:txBody>
          <a:bodyPr/>
          <a:lstStyle/>
          <a:p>
            <a:r>
              <a:rPr lang="pl-PL" dirty="0"/>
              <a:t>Dziennikarz śledczy </a:t>
            </a:r>
          </a:p>
        </p:txBody>
      </p:sp>
      <p:sp>
        <p:nvSpPr>
          <p:cNvPr id="3" name="Symbol zastępczy zawartości 2">
            <a:extLst>
              <a:ext uri="{FF2B5EF4-FFF2-40B4-BE49-F238E27FC236}">
                <a16:creationId xmlns:a16="http://schemas.microsoft.com/office/drawing/2014/main" id="{E16DC024-115B-40C3-A0FC-A00791BD2456}"/>
              </a:ext>
            </a:extLst>
          </p:cNvPr>
          <p:cNvSpPr>
            <a:spLocks noGrp="1"/>
          </p:cNvSpPr>
          <p:nvPr>
            <p:ph idx="1"/>
          </p:nvPr>
        </p:nvSpPr>
        <p:spPr/>
        <p:txBody>
          <a:bodyPr/>
          <a:lstStyle/>
          <a:p>
            <a:pPr algn="just"/>
            <a:r>
              <a:rPr lang="pl-PL" dirty="0">
                <a:solidFill>
                  <a:schemeClr val="tx1"/>
                </a:solidFill>
                <a:hlinkClick r:id="rId2">
                  <a:extLst>
                    <a:ext uri="{A12FA001-AC4F-418D-AE19-62706E023703}">
                      <ahyp:hlinkClr xmlns:ahyp="http://schemas.microsoft.com/office/drawing/2018/hyperlinkcolor" val="tx"/>
                    </a:ext>
                  </a:extLst>
                </a:hlinkClick>
              </a:rPr>
              <a:t>Marcin Wrona</a:t>
            </a:r>
            <a:r>
              <a:rPr lang="pl-PL" dirty="0">
                <a:solidFill>
                  <a:schemeClr val="tx1"/>
                </a:solidFill>
              </a:rPr>
              <a:t>, dziennikarz TVN,  prowadził swój autorski program </a:t>
            </a:r>
            <a:r>
              <a:rPr lang="pl-PL" i="1" dirty="0">
                <a:solidFill>
                  <a:schemeClr val="tx1"/>
                </a:solidFill>
                <a:hlinkClick r:id="rId3" tooltip="Pod napięciem">
                  <a:extLst>
                    <a:ext uri="{A12FA001-AC4F-418D-AE19-62706E023703}">
                      <ahyp:hlinkClr xmlns:ahyp="http://schemas.microsoft.com/office/drawing/2018/hyperlinkcolor" val="tx"/>
                    </a:ext>
                  </a:extLst>
                </a:hlinkClick>
              </a:rPr>
              <a:t>Pod napięciem</a:t>
            </a:r>
            <a:r>
              <a:rPr lang="pl-PL" dirty="0">
                <a:solidFill>
                  <a:schemeClr val="tx1"/>
                </a:solidFill>
              </a:rPr>
              <a:t>, W programie wyemitowanym 17 stycznia 1999 r., nadawano na żywo ze wsi </a:t>
            </a:r>
            <a:r>
              <a:rPr lang="pl-PL" dirty="0">
                <a:solidFill>
                  <a:schemeClr val="tx1"/>
                </a:solidFill>
                <a:hlinkClick r:id="rId4" tooltip="Cetuń">
                  <a:extLst>
                    <a:ext uri="{A12FA001-AC4F-418D-AE19-62706E023703}">
                      <ahyp:hlinkClr xmlns:ahyp="http://schemas.microsoft.com/office/drawing/2018/hyperlinkcolor" val="tx"/>
                    </a:ext>
                  </a:extLst>
                </a:hlinkClick>
              </a:rPr>
              <a:t>Cetuń</a:t>
            </a:r>
            <a:r>
              <a:rPr lang="pl-PL" dirty="0">
                <a:solidFill>
                  <a:schemeClr val="tx1"/>
                </a:solidFill>
              </a:rPr>
              <a:t>, gdzie kilka dni wcześniej znaleziono zwłoki noworodków. O morderstwo została oskarżona ich matka i jej konkubent. Prowadzący program dociekał, „dlaczego matka dwanaściorga dzieci dopuściła się zbrodni” (taką tezę założono na wstępie). Odpowiedzi na to pytanie poszukiwał w dyskusjach z mieszkańcami wsi, w tym z dziećmi.</a:t>
            </a:r>
          </a:p>
          <a:p>
            <a:pPr algn="just"/>
            <a:r>
              <a:rPr lang="pl-PL" dirty="0">
                <a:solidFill>
                  <a:schemeClr val="tx1"/>
                </a:solidFill>
              </a:rPr>
              <a:t>Jakie obowiązki dziennikarskie naruszył dziennikarz?</a:t>
            </a:r>
          </a:p>
        </p:txBody>
      </p:sp>
    </p:spTree>
    <p:extLst>
      <p:ext uri="{BB962C8B-B14F-4D97-AF65-F5344CB8AC3E}">
        <p14:creationId xmlns:p14="http://schemas.microsoft.com/office/powerpoint/2010/main" val="2623307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D2533-8539-40DC-A66D-548ED2132050}"/>
              </a:ext>
            </a:extLst>
          </p:cNvPr>
          <p:cNvSpPr>
            <a:spLocks noGrp="1"/>
          </p:cNvSpPr>
          <p:nvPr>
            <p:ph type="title"/>
          </p:nvPr>
        </p:nvSpPr>
        <p:spPr/>
        <p:txBody>
          <a:bodyPr/>
          <a:lstStyle/>
          <a:p>
            <a:r>
              <a:rPr lang="pl-PL" dirty="0"/>
              <a:t>Komercjalizacja śmierci</a:t>
            </a:r>
          </a:p>
        </p:txBody>
      </p:sp>
      <p:sp>
        <p:nvSpPr>
          <p:cNvPr id="3" name="Symbol zastępczy zawartości 2">
            <a:extLst>
              <a:ext uri="{FF2B5EF4-FFF2-40B4-BE49-F238E27FC236}">
                <a16:creationId xmlns:a16="http://schemas.microsoft.com/office/drawing/2014/main" id="{B1B8F2FA-CEA9-4FCF-A114-9CC8003CA159}"/>
              </a:ext>
            </a:extLst>
          </p:cNvPr>
          <p:cNvSpPr>
            <a:spLocks noGrp="1"/>
          </p:cNvSpPr>
          <p:nvPr>
            <p:ph idx="1"/>
          </p:nvPr>
        </p:nvSpPr>
        <p:spPr/>
        <p:txBody>
          <a:bodyPr/>
          <a:lstStyle/>
          <a:p>
            <a:pPr algn="just"/>
            <a:r>
              <a:rPr lang="pl-PL" dirty="0">
                <a:solidFill>
                  <a:schemeClr val="tx1"/>
                </a:solidFill>
              </a:rPr>
              <a:t>W 2002r.  dwutygodnik „</a:t>
            </a:r>
            <a:r>
              <a:rPr lang="pl-PL" dirty="0" err="1">
                <a:solidFill>
                  <a:schemeClr val="tx1"/>
                </a:solidFill>
                <a:hlinkClick r:id="rId2" tooltip="Viva! (dwutygodnik)">
                  <a:extLst>
                    <a:ext uri="{A12FA001-AC4F-418D-AE19-62706E023703}">
                      <ahyp:hlinkClr xmlns:ahyp="http://schemas.microsoft.com/office/drawing/2018/hyperlinkcolor" val="tx"/>
                    </a:ext>
                  </a:extLst>
                </a:hlinkClick>
              </a:rPr>
              <a:t>Viva</a:t>
            </a:r>
            <a:r>
              <a:rPr lang="pl-PL" dirty="0">
                <a:solidFill>
                  <a:schemeClr val="tx1"/>
                </a:solidFill>
                <a:hlinkClick r:id="rId2" tooltip="Viva! (dwutygodnik)">
                  <a:extLst>
                    <a:ext uri="{A12FA001-AC4F-418D-AE19-62706E023703}">
                      <ahyp:hlinkClr xmlns:ahyp="http://schemas.microsoft.com/office/drawing/2018/hyperlinkcolor" val="tx"/>
                    </a:ext>
                  </a:extLst>
                </a:hlinkClick>
              </a:rPr>
              <a:t>!</a:t>
            </a:r>
            <a:r>
              <a:rPr lang="pl-PL" dirty="0">
                <a:solidFill>
                  <a:schemeClr val="tx1"/>
                </a:solidFill>
              </a:rPr>
              <a:t>”, opublikował  wywiad z piosenkarką </a:t>
            </a:r>
            <a:r>
              <a:rPr lang="pl-PL" dirty="0">
                <a:solidFill>
                  <a:schemeClr val="tx1"/>
                </a:solidFill>
                <a:hlinkClick r:id="rId3" tooltip="Justyna Steczkowska">
                  <a:extLst>
                    <a:ext uri="{A12FA001-AC4F-418D-AE19-62706E023703}">
                      <ahyp:hlinkClr xmlns:ahyp="http://schemas.microsoft.com/office/drawing/2018/hyperlinkcolor" val="tx"/>
                    </a:ext>
                  </a:extLst>
                </a:hlinkClick>
              </a:rPr>
              <a:t>Justyną Steczkowską</a:t>
            </a:r>
            <a:r>
              <a:rPr lang="pl-PL" dirty="0">
                <a:solidFill>
                  <a:schemeClr val="tx1"/>
                </a:solidFill>
              </a:rPr>
              <a:t>. Wywiad ten został zilustrowany zdjęciami piosenkarki opłakującej na </a:t>
            </a:r>
            <a:r>
              <a:rPr lang="pl-PL" dirty="0">
                <a:solidFill>
                  <a:schemeClr val="tx1"/>
                </a:solidFill>
                <a:hlinkClick r:id="rId4" tooltip="Cmentarz Powązkowski w Warszawie">
                  <a:extLst>
                    <a:ext uri="{A12FA001-AC4F-418D-AE19-62706E023703}">
                      <ahyp:hlinkClr xmlns:ahyp="http://schemas.microsoft.com/office/drawing/2018/hyperlinkcolor" val="tx"/>
                    </a:ext>
                  </a:extLst>
                </a:hlinkClick>
              </a:rPr>
              <a:t>Cmentarzu Powązkowskim</a:t>
            </a:r>
            <a:r>
              <a:rPr lang="pl-PL" dirty="0">
                <a:solidFill>
                  <a:schemeClr val="tx1"/>
                </a:solidFill>
              </a:rPr>
              <a:t> w Warszawie jej zmarłego trzy lata wcześniej ojca, w rzeczywistości pochowanego na cmentarzu w </a:t>
            </a:r>
            <a:r>
              <a:rPr lang="pl-PL" dirty="0">
                <a:solidFill>
                  <a:schemeClr val="tx1"/>
                </a:solidFill>
                <a:hlinkClick r:id="rId5" tooltip="Stalowa Wola">
                  <a:extLst>
                    <a:ext uri="{A12FA001-AC4F-418D-AE19-62706E023703}">
                      <ahyp:hlinkClr xmlns:ahyp="http://schemas.microsoft.com/office/drawing/2018/hyperlinkcolor" val="tx"/>
                    </a:ext>
                  </a:extLst>
                </a:hlinkClick>
              </a:rPr>
              <a:t>Stalowej Woli</a:t>
            </a:r>
            <a:endParaRPr lang="pl-PL" baseline="30000" dirty="0">
              <a:solidFill>
                <a:schemeClr val="tx1"/>
              </a:solidFill>
            </a:endParaRPr>
          </a:p>
          <a:p>
            <a:pPr algn="just"/>
            <a:endParaRPr lang="pl-PL" baseline="30000" dirty="0">
              <a:solidFill>
                <a:schemeClr val="tx1"/>
              </a:solidFill>
            </a:endParaRPr>
          </a:p>
          <a:p>
            <a:pPr algn="just"/>
            <a:r>
              <a:rPr lang="pl-PL" sz="3600" baseline="30000" dirty="0">
                <a:solidFill>
                  <a:schemeClr val="tx1"/>
                </a:solidFill>
              </a:rPr>
              <a:t>Naruszenie jakich obowiązków dziennikarskich można zarzucić redakcji w tym przypadku?</a:t>
            </a:r>
          </a:p>
        </p:txBody>
      </p:sp>
    </p:spTree>
    <p:extLst>
      <p:ext uri="{BB962C8B-B14F-4D97-AF65-F5344CB8AC3E}">
        <p14:creationId xmlns:p14="http://schemas.microsoft.com/office/powerpoint/2010/main" val="778627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DCAA00-A3A2-4356-966A-486BCAC59065}"/>
              </a:ext>
            </a:extLst>
          </p:cNvPr>
          <p:cNvSpPr>
            <a:spLocks noGrp="1"/>
          </p:cNvSpPr>
          <p:nvPr>
            <p:ph type="title"/>
          </p:nvPr>
        </p:nvSpPr>
        <p:spPr>
          <a:xfrm>
            <a:off x="1384916" y="982133"/>
            <a:ext cx="9511681" cy="642482"/>
          </a:xfrm>
        </p:spPr>
        <p:txBody>
          <a:bodyPr>
            <a:normAutofit fontScale="90000"/>
          </a:bodyPr>
          <a:lstStyle/>
          <a:p>
            <a:r>
              <a:rPr lang="pl-PL" dirty="0"/>
              <a:t>Zboczeniec</a:t>
            </a:r>
          </a:p>
        </p:txBody>
      </p:sp>
      <p:sp>
        <p:nvSpPr>
          <p:cNvPr id="3" name="Symbol zastępczy zawartości 2">
            <a:extLst>
              <a:ext uri="{FF2B5EF4-FFF2-40B4-BE49-F238E27FC236}">
                <a16:creationId xmlns:a16="http://schemas.microsoft.com/office/drawing/2014/main" id="{3F00C5EF-60EE-4694-86E3-E16BBA5B291B}"/>
              </a:ext>
            </a:extLst>
          </p:cNvPr>
          <p:cNvSpPr>
            <a:spLocks noGrp="1"/>
          </p:cNvSpPr>
          <p:nvPr>
            <p:ph idx="1"/>
          </p:nvPr>
        </p:nvSpPr>
        <p:spPr>
          <a:xfrm>
            <a:off x="772357" y="1624614"/>
            <a:ext cx="10581443" cy="4552349"/>
          </a:xfrm>
        </p:spPr>
        <p:txBody>
          <a:bodyPr>
            <a:normAutofit/>
          </a:bodyPr>
          <a:lstStyle/>
          <a:p>
            <a:pPr marL="0" indent="0">
              <a:buNone/>
            </a:pPr>
            <a:r>
              <a:rPr lang="pl-PL" dirty="0">
                <a:solidFill>
                  <a:schemeClr val="tx1"/>
                </a:solidFill>
              </a:rPr>
              <a:t> 17 października 2005 roku „Fakt” na pierwszej stronie pisma zamieścił zdjęcie niewinnego mężczyzny, opatrzonego tytułem </a:t>
            </a:r>
            <a:r>
              <a:rPr lang="pl-PL" i="1" dirty="0">
                <a:solidFill>
                  <a:schemeClr val="tx1"/>
                </a:solidFill>
              </a:rPr>
              <a:t>Ten zboczeniec jest na wolności</a:t>
            </a:r>
            <a:r>
              <a:rPr lang="pl-PL" dirty="0">
                <a:solidFill>
                  <a:schemeClr val="tx1"/>
                </a:solidFill>
              </a:rPr>
              <a:t>. Zdjęcie towarzyszyło artykułowi, w którym krytykowano sąd za zwolnienie z aresztu dyrektora firmy będącej wydawcą lokalnego tygodnika „</a:t>
            </a:r>
            <a:r>
              <a:rPr lang="pl-PL" dirty="0">
                <a:solidFill>
                  <a:schemeClr val="tx1"/>
                </a:solidFill>
                <a:hlinkClick r:id="rId2" tooltip="Przegląd Koniński">
                  <a:extLst>
                    <a:ext uri="{A12FA001-AC4F-418D-AE19-62706E023703}">
                      <ahyp:hlinkClr xmlns:ahyp="http://schemas.microsoft.com/office/drawing/2018/hyperlinkcolor" val="tx"/>
                    </a:ext>
                  </a:extLst>
                </a:hlinkClick>
              </a:rPr>
              <a:t>Przegląd Koniński</a:t>
            </a:r>
            <a:r>
              <a:rPr lang="pl-PL" dirty="0">
                <a:solidFill>
                  <a:schemeClr val="tx1"/>
                </a:solidFill>
              </a:rPr>
              <a:t>” (stawiane mu zarzuty pedofilii nie potwierdziły się).</a:t>
            </a:r>
          </a:p>
          <a:p>
            <a:pPr marL="0" indent="0">
              <a:buNone/>
            </a:pPr>
            <a:r>
              <a:rPr lang="pl-PL" dirty="0">
                <a:solidFill>
                  <a:schemeClr val="tx1"/>
                </a:solidFill>
              </a:rPr>
              <a:t>Przez pomyłkę, na pierwszej stronie „Fakt” umieścił jednak nie zdjęcie podejrzanego, lecz zdjęcie </a:t>
            </a:r>
            <a:r>
              <a:rPr lang="pl-PL" dirty="0">
                <a:solidFill>
                  <a:schemeClr val="tx1"/>
                </a:solidFill>
                <a:hlinkClick r:id="rId3" tooltip="Stanisław Piguła (strona nie istnieje)">
                  <a:extLst>
                    <a:ext uri="{A12FA001-AC4F-418D-AE19-62706E023703}">
                      <ahyp:hlinkClr xmlns:ahyp="http://schemas.microsoft.com/office/drawing/2018/hyperlinkcolor" val="tx"/>
                    </a:ext>
                  </a:extLst>
                </a:hlinkClick>
              </a:rPr>
              <a:t>Stanisława Piguły</a:t>
            </a:r>
            <a:r>
              <a:rPr lang="pl-PL" dirty="0">
                <a:solidFill>
                  <a:schemeClr val="tx1"/>
                </a:solidFill>
              </a:rPr>
              <a:t> – powszechnie znanego redaktora naczelnego „Przeglądu Konińskiego”, który nie miał żadnego związku ze sprawą. </a:t>
            </a:r>
          </a:p>
          <a:p>
            <a:pPr marL="0" indent="0">
              <a:buNone/>
            </a:pPr>
            <a:r>
              <a:rPr lang="pl-PL" dirty="0">
                <a:solidFill>
                  <a:schemeClr val="tx1"/>
                </a:solidFill>
              </a:rPr>
              <a:t>Następnego dnia „Fakt” w niewielkiej notce przeprosił go za nieporozumienie. Mimo to Piguła wniósł jednak do sądu pozew przeciwko redaktorowi naczelnemu „Faktu” </a:t>
            </a:r>
            <a:r>
              <a:rPr lang="pl-PL" dirty="0">
                <a:solidFill>
                  <a:schemeClr val="tx1"/>
                </a:solidFill>
                <a:hlinkClick r:id="rId4" tooltip="Grzegorz Jankowski (dziennikarz)">
                  <a:extLst>
                    <a:ext uri="{A12FA001-AC4F-418D-AE19-62706E023703}">
                      <ahyp:hlinkClr xmlns:ahyp="http://schemas.microsoft.com/office/drawing/2018/hyperlinkcolor" val="tx"/>
                    </a:ext>
                  </a:extLst>
                </a:hlinkClick>
              </a:rPr>
              <a:t>Grzegorzowi Jankowskiemu</a:t>
            </a:r>
            <a:r>
              <a:rPr lang="pl-PL" dirty="0">
                <a:solidFill>
                  <a:schemeClr val="tx1"/>
                </a:solidFill>
              </a:rPr>
              <a:t>. </a:t>
            </a:r>
          </a:p>
          <a:p>
            <a:endParaRPr lang="pl-PL" dirty="0"/>
          </a:p>
        </p:txBody>
      </p:sp>
    </p:spTree>
    <p:extLst>
      <p:ext uri="{BB962C8B-B14F-4D97-AF65-F5344CB8AC3E}">
        <p14:creationId xmlns:p14="http://schemas.microsoft.com/office/powerpoint/2010/main" val="316767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F8020A-2365-4CE9-872B-F22FD60885AC}"/>
              </a:ext>
            </a:extLst>
          </p:cNvPr>
          <p:cNvSpPr>
            <a:spLocks noGrp="1"/>
          </p:cNvSpPr>
          <p:nvPr>
            <p:ph type="title"/>
          </p:nvPr>
        </p:nvSpPr>
        <p:spPr/>
        <p:txBody>
          <a:bodyPr>
            <a:normAutofit fontScale="90000"/>
          </a:bodyPr>
          <a:lstStyle/>
          <a:p>
            <a:r>
              <a:rPr lang="pl-PL" dirty="0"/>
              <a:t>Obowiązek służby społeczeństwu i państwu</a:t>
            </a:r>
          </a:p>
        </p:txBody>
      </p:sp>
      <p:sp>
        <p:nvSpPr>
          <p:cNvPr id="3" name="Symbol zastępczy zawartości 2">
            <a:extLst>
              <a:ext uri="{FF2B5EF4-FFF2-40B4-BE49-F238E27FC236}">
                <a16:creationId xmlns:a16="http://schemas.microsoft.com/office/drawing/2014/main" id="{1DF5224F-2A6F-48B2-BA77-BA9CE66598B1}"/>
              </a:ext>
            </a:extLst>
          </p:cNvPr>
          <p:cNvSpPr>
            <a:spLocks noGrp="1"/>
          </p:cNvSpPr>
          <p:nvPr>
            <p:ph idx="1"/>
          </p:nvPr>
        </p:nvSpPr>
        <p:spPr/>
        <p:txBody>
          <a:bodyPr>
            <a:normAutofit fontScale="85000" lnSpcReduction="10000"/>
          </a:bodyPr>
          <a:lstStyle/>
          <a:p>
            <a:r>
              <a:rPr lang="pl-PL" dirty="0"/>
              <a:t>Art. 10. 1. </a:t>
            </a:r>
            <a:r>
              <a:rPr lang="pl-PL" dirty="0" err="1"/>
              <a:t>zd</a:t>
            </a:r>
            <a:r>
              <a:rPr lang="pl-PL" dirty="0"/>
              <a:t>. 1. Zadaniem dziennikarza jest służba społeczeństwu i państwu. </a:t>
            </a:r>
          </a:p>
          <a:p>
            <a:endParaRPr lang="pl-PL" dirty="0"/>
          </a:p>
          <a:p>
            <a:r>
              <a:rPr lang="pl-PL" b="1" u="sng" dirty="0"/>
              <a:t>Służba społeczeństwu </a:t>
            </a:r>
            <a:r>
              <a:rPr lang="pl-PL" dirty="0">
                <a:sym typeface="Wingdings" panose="05000000000000000000" pitchFamily="2" charset="2"/>
              </a:rPr>
              <a:t> ogół ludności zamieszkującej terytorium kraju, wyróżniający się poczuciem tożsamości wyrażonej przez język, tradycję, religię, kulturę, </a:t>
            </a:r>
          </a:p>
          <a:p>
            <a:r>
              <a:rPr lang="pl-PL" b="1" u="sng" dirty="0">
                <a:sym typeface="Wingdings" panose="05000000000000000000" pitchFamily="2" charset="2"/>
              </a:rPr>
              <a:t>Służba państwu </a:t>
            </a:r>
            <a:r>
              <a:rPr lang="pl-PL" dirty="0">
                <a:sym typeface="Wingdings" panose="05000000000000000000" pitchFamily="2" charset="2"/>
              </a:rPr>
              <a:t> dobro powszechne</a:t>
            </a:r>
          </a:p>
          <a:p>
            <a:pPr marL="0" indent="0">
              <a:buNone/>
            </a:pPr>
            <a:r>
              <a:rPr lang="pl-PL" dirty="0">
                <a:sym typeface="Wingdings" panose="05000000000000000000" pitchFamily="2" charset="2"/>
              </a:rPr>
              <a:t>„… gdy dobro publiczne wymaga ujawnienia posiadanych przez dziennikarza informacji, nie może do spotkać z tego tytułu żadna dolegliwość za strony zatrudniającego go wydawcy, przy czym zasada ta rozciąga się również na działania podejmowane w celu zgromadzenia tego typu informacji” (wyr. SN 19.03.1998r., I PKN 570/97)</a:t>
            </a:r>
          </a:p>
        </p:txBody>
      </p:sp>
    </p:spTree>
    <p:extLst>
      <p:ext uri="{BB962C8B-B14F-4D97-AF65-F5344CB8AC3E}">
        <p14:creationId xmlns:p14="http://schemas.microsoft.com/office/powerpoint/2010/main" val="178098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E1398A-44E6-4268-8055-80A4B6A9BB31}"/>
              </a:ext>
            </a:extLst>
          </p:cNvPr>
          <p:cNvSpPr>
            <a:spLocks noGrp="1"/>
          </p:cNvSpPr>
          <p:nvPr>
            <p:ph type="title"/>
          </p:nvPr>
        </p:nvSpPr>
        <p:spPr/>
        <p:txBody>
          <a:bodyPr/>
          <a:lstStyle/>
          <a:p>
            <a:r>
              <a:rPr lang="pl-PL" dirty="0"/>
              <a:t>Wywiad, którego nie było</a:t>
            </a:r>
          </a:p>
        </p:txBody>
      </p:sp>
      <p:sp>
        <p:nvSpPr>
          <p:cNvPr id="3" name="Symbol zastępczy zawartości 2">
            <a:extLst>
              <a:ext uri="{FF2B5EF4-FFF2-40B4-BE49-F238E27FC236}">
                <a16:creationId xmlns:a16="http://schemas.microsoft.com/office/drawing/2014/main" id="{EEC3E515-33ED-4D73-9B4B-C64D823DA075}"/>
              </a:ext>
            </a:extLst>
          </p:cNvPr>
          <p:cNvSpPr>
            <a:spLocks noGrp="1"/>
          </p:cNvSpPr>
          <p:nvPr>
            <p:ph idx="1"/>
          </p:nvPr>
        </p:nvSpPr>
        <p:spPr/>
        <p:txBody>
          <a:bodyPr>
            <a:normAutofit fontScale="92500" lnSpcReduction="10000"/>
          </a:bodyPr>
          <a:lstStyle/>
          <a:p>
            <a:pPr algn="just"/>
            <a:r>
              <a:rPr lang="pl-PL" dirty="0">
                <a:solidFill>
                  <a:schemeClr val="tx1"/>
                </a:solidFill>
              </a:rPr>
              <a:t>W roku 2009 Wojciech Cieśla, dziennikarz „</a:t>
            </a:r>
            <a:r>
              <a:rPr lang="pl-PL" dirty="0">
                <a:solidFill>
                  <a:schemeClr val="tx1"/>
                </a:solidFill>
                <a:hlinkClick r:id="rId2" tooltip="Dziennik Polska-Europa-Świat">
                  <a:extLst>
                    <a:ext uri="{A12FA001-AC4F-418D-AE19-62706E023703}">
                      <ahyp:hlinkClr xmlns:ahyp="http://schemas.microsoft.com/office/drawing/2018/hyperlinkcolor" val="tx"/>
                    </a:ext>
                  </a:extLst>
                </a:hlinkClick>
              </a:rPr>
              <a:t>Dziennika</a:t>
            </a:r>
            <a:r>
              <a:rPr lang="pl-PL" dirty="0">
                <a:solidFill>
                  <a:schemeClr val="tx1"/>
                </a:solidFill>
              </a:rPr>
              <a:t>” był współautorem wywiadu pt. </a:t>
            </a:r>
            <a:r>
              <a:rPr lang="pl-PL" i="1" dirty="0">
                <a:solidFill>
                  <a:schemeClr val="tx1"/>
                </a:solidFill>
              </a:rPr>
              <a:t>Taki przekręt robią ludzie, którzy chowają pieniądze</a:t>
            </a:r>
            <a:r>
              <a:rPr lang="pl-PL" dirty="0">
                <a:solidFill>
                  <a:schemeClr val="tx1"/>
                </a:solidFill>
              </a:rPr>
              <a:t>., w którym zarzucano posłowi </a:t>
            </a:r>
            <a:r>
              <a:rPr lang="pl-PL" dirty="0">
                <a:solidFill>
                  <a:schemeClr val="tx1"/>
                </a:solidFill>
                <a:hlinkClick r:id="rId3" tooltip="Janusz Palikot">
                  <a:extLst>
                    <a:ext uri="{A12FA001-AC4F-418D-AE19-62706E023703}">
                      <ahyp:hlinkClr xmlns:ahyp="http://schemas.microsoft.com/office/drawing/2018/hyperlinkcolor" val="tx"/>
                    </a:ext>
                  </a:extLst>
                </a:hlinkClick>
              </a:rPr>
              <a:t>Januszowi </a:t>
            </a:r>
            <a:r>
              <a:rPr lang="pl-PL" dirty="0" err="1">
                <a:solidFill>
                  <a:schemeClr val="tx1"/>
                </a:solidFill>
                <a:hlinkClick r:id="rId3" tooltip="Janusz Palikot">
                  <a:extLst>
                    <a:ext uri="{A12FA001-AC4F-418D-AE19-62706E023703}">
                      <ahyp:hlinkClr xmlns:ahyp="http://schemas.microsoft.com/office/drawing/2018/hyperlinkcolor" val="tx"/>
                    </a:ext>
                  </a:extLst>
                </a:hlinkClick>
              </a:rPr>
              <a:t>Palikotowi</a:t>
            </a:r>
            <a:r>
              <a:rPr lang="pl-PL" dirty="0">
                <a:solidFill>
                  <a:schemeClr val="tx1"/>
                </a:solidFill>
              </a:rPr>
              <a:t>, że otrzymuje pożyczki od firm z rajów podatkowych. Artykułowi towarzyszył zapis wywiadu Wojciecha Cieśli z </a:t>
            </a:r>
            <a:r>
              <a:rPr lang="pl-PL" dirty="0">
                <a:solidFill>
                  <a:schemeClr val="tx1"/>
                </a:solidFill>
                <a:hlinkClick r:id="rId4" tooltip="Jacek Chwedoruk (strona nie istnieje)">
                  <a:extLst>
                    <a:ext uri="{A12FA001-AC4F-418D-AE19-62706E023703}">
                      <ahyp:hlinkClr xmlns:ahyp="http://schemas.microsoft.com/office/drawing/2018/hyperlinkcolor" val="tx"/>
                    </a:ext>
                  </a:extLst>
                </a:hlinkClick>
              </a:rPr>
              <a:t>Jackiem </a:t>
            </a:r>
            <a:r>
              <a:rPr lang="pl-PL" dirty="0" err="1">
                <a:solidFill>
                  <a:schemeClr val="tx1"/>
                </a:solidFill>
                <a:hlinkClick r:id="rId4" tooltip="Jacek Chwedoruk (strona nie istnieje)">
                  <a:extLst>
                    <a:ext uri="{A12FA001-AC4F-418D-AE19-62706E023703}">
                      <ahyp:hlinkClr xmlns:ahyp="http://schemas.microsoft.com/office/drawing/2018/hyperlinkcolor" val="tx"/>
                    </a:ext>
                  </a:extLst>
                </a:hlinkClick>
              </a:rPr>
              <a:t>Chwedorukiem</a:t>
            </a:r>
            <a:r>
              <a:rPr lang="pl-PL" dirty="0">
                <a:solidFill>
                  <a:schemeClr val="tx1"/>
                </a:solidFill>
              </a:rPr>
              <a:t>, prezesem zarządu banku </a:t>
            </a:r>
            <a:r>
              <a:rPr lang="pl-PL" dirty="0" err="1">
                <a:solidFill>
                  <a:schemeClr val="tx1"/>
                </a:solidFill>
                <a:hlinkClick r:id="rId5" tooltip="Rothschild Polska (strona nie istnieje)">
                  <a:extLst>
                    <a:ext uri="{A12FA001-AC4F-418D-AE19-62706E023703}">
                      <ahyp:hlinkClr xmlns:ahyp="http://schemas.microsoft.com/office/drawing/2018/hyperlinkcolor" val="tx"/>
                    </a:ext>
                  </a:extLst>
                </a:hlinkClick>
              </a:rPr>
              <a:t>Rothschild</a:t>
            </a:r>
            <a:r>
              <a:rPr lang="pl-PL" dirty="0">
                <a:solidFill>
                  <a:schemeClr val="tx1"/>
                </a:solidFill>
                <a:hlinkClick r:id="rId5" tooltip="Rothschild Polska (strona nie istnieje)">
                  <a:extLst>
                    <a:ext uri="{A12FA001-AC4F-418D-AE19-62706E023703}">
                      <ahyp:hlinkClr xmlns:ahyp="http://schemas.microsoft.com/office/drawing/2018/hyperlinkcolor" val="tx"/>
                    </a:ext>
                  </a:extLst>
                </a:hlinkClick>
              </a:rPr>
              <a:t> Polska</a:t>
            </a:r>
            <a:r>
              <a:rPr lang="pl-PL" dirty="0">
                <a:solidFill>
                  <a:schemeClr val="tx1"/>
                </a:solidFill>
              </a:rPr>
              <a:t>, w którym miał on stwierdzić, że operacje finansowe </a:t>
            </a:r>
            <a:r>
              <a:rPr lang="pl-PL" dirty="0" err="1">
                <a:solidFill>
                  <a:schemeClr val="tx1"/>
                </a:solidFill>
              </a:rPr>
              <a:t>Palikota</a:t>
            </a:r>
            <a:r>
              <a:rPr lang="pl-PL" dirty="0">
                <a:solidFill>
                  <a:schemeClr val="tx1"/>
                </a:solidFill>
              </a:rPr>
              <a:t> „to jest w jakiś sposób przekręt”. Po ukazaniu się tego wywiadu </a:t>
            </a:r>
            <a:r>
              <a:rPr lang="pl-PL" dirty="0" err="1">
                <a:solidFill>
                  <a:schemeClr val="tx1"/>
                </a:solidFill>
              </a:rPr>
              <a:t>Chwedoruk</a:t>
            </a:r>
            <a:r>
              <a:rPr lang="pl-PL" dirty="0">
                <a:solidFill>
                  <a:schemeClr val="tx1"/>
                </a:solidFill>
              </a:rPr>
              <a:t> zaprzeczył, że są to jego słowa oraz stwierdził, że nigdy nie rozmawiał z Cieślą. Dziennikarz przyznał, że „doszło do pomyłki” i po kilku dniach przeprosił </a:t>
            </a:r>
            <a:r>
              <a:rPr lang="pl-PL" dirty="0" err="1">
                <a:solidFill>
                  <a:schemeClr val="tx1"/>
                </a:solidFill>
              </a:rPr>
              <a:t>Chwedoruka</a:t>
            </a:r>
            <a:r>
              <a:rPr lang="pl-PL" dirty="0">
                <a:solidFill>
                  <a:schemeClr val="tx1"/>
                </a:solidFill>
              </a:rPr>
              <a:t>. Stwierdził również, że nie wie, kto był jego rzeczywistym rozmówcą</a:t>
            </a:r>
            <a:r>
              <a:rPr lang="pl-PL" baseline="30000" dirty="0">
                <a:solidFill>
                  <a:schemeClr val="tx1"/>
                </a:solidFill>
              </a:rPr>
              <a:t>..</a:t>
            </a:r>
            <a:endParaRPr lang="pl-PL" dirty="0">
              <a:solidFill>
                <a:schemeClr val="tx1"/>
              </a:solidFill>
            </a:endParaRPr>
          </a:p>
          <a:p>
            <a:endParaRPr lang="pl-PL" dirty="0"/>
          </a:p>
        </p:txBody>
      </p:sp>
    </p:spTree>
    <p:extLst>
      <p:ext uri="{BB962C8B-B14F-4D97-AF65-F5344CB8AC3E}">
        <p14:creationId xmlns:p14="http://schemas.microsoft.com/office/powerpoint/2010/main" val="1078747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7AE4B4-49FB-4D7F-8501-1E47020546B8}"/>
              </a:ext>
            </a:extLst>
          </p:cNvPr>
          <p:cNvSpPr>
            <a:spLocks noGrp="1"/>
          </p:cNvSpPr>
          <p:nvPr>
            <p:ph type="title"/>
          </p:nvPr>
        </p:nvSpPr>
        <p:spPr/>
        <p:txBody>
          <a:bodyPr/>
          <a:lstStyle/>
          <a:p>
            <a:r>
              <a:rPr lang="pl-PL" dirty="0"/>
              <a:t>Córka Prezydenta</a:t>
            </a:r>
          </a:p>
        </p:txBody>
      </p:sp>
      <p:sp>
        <p:nvSpPr>
          <p:cNvPr id="3" name="Symbol zastępczy zawartości 2">
            <a:extLst>
              <a:ext uri="{FF2B5EF4-FFF2-40B4-BE49-F238E27FC236}">
                <a16:creationId xmlns:a16="http://schemas.microsoft.com/office/drawing/2014/main" id="{9A082F99-9F19-471C-8DCE-F1C6EBE443A9}"/>
              </a:ext>
            </a:extLst>
          </p:cNvPr>
          <p:cNvSpPr>
            <a:spLocks noGrp="1"/>
          </p:cNvSpPr>
          <p:nvPr>
            <p:ph idx="1"/>
          </p:nvPr>
        </p:nvSpPr>
        <p:spPr/>
        <p:txBody>
          <a:bodyPr>
            <a:normAutofit lnSpcReduction="10000"/>
          </a:bodyPr>
          <a:lstStyle/>
          <a:p>
            <a:pPr algn="just"/>
            <a:r>
              <a:rPr lang="pl-PL" dirty="0">
                <a:solidFill>
                  <a:schemeClr val="tx1"/>
                </a:solidFill>
                <a:hlinkClick r:id="rId2" tooltip="Tomasz Lis">
                  <a:extLst>
                    <a:ext uri="{A12FA001-AC4F-418D-AE19-62706E023703}">
                      <ahyp:hlinkClr xmlns:ahyp="http://schemas.microsoft.com/office/drawing/2018/hyperlinkcolor" val="tx"/>
                    </a:ext>
                  </a:extLst>
                </a:hlinkClick>
              </a:rPr>
              <a:t>Tomasz Lis</a:t>
            </a:r>
            <a:r>
              <a:rPr lang="pl-PL" dirty="0">
                <a:solidFill>
                  <a:schemeClr val="tx1"/>
                </a:solidFill>
              </a:rPr>
              <a:t> w nadanym 18 maja 2015 r. programie telewizyjnym </a:t>
            </a:r>
            <a:r>
              <a:rPr lang="pl-PL" i="1" dirty="0">
                <a:solidFill>
                  <a:schemeClr val="tx1"/>
                </a:solidFill>
                <a:hlinkClick r:id="rId3" tooltip="Tomasz Lis na żywo">
                  <a:extLst>
                    <a:ext uri="{A12FA001-AC4F-418D-AE19-62706E023703}">
                      <ahyp:hlinkClr xmlns:ahyp="http://schemas.microsoft.com/office/drawing/2018/hyperlinkcolor" val="tx"/>
                    </a:ext>
                  </a:extLst>
                </a:hlinkClick>
              </a:rPr>
              <a:t>Tomasz Lis na żywo</a:t>
            </a:r>
            <a:r>
              <a:rPr lang="pl-PL" i="1" dirty="0">
                <a:solidFill>
                  <a:schemeClr val="tx1"/>
                </a:solidFill>
              </a:rPr>
              <a:t> p</a:t>
            </a:r>
            <a:r>
              <a:rPr lang="pl-PL" dirty="0">
                <a:solidFill>
                  <a:schemeClr val="tx1"/>
                </a:solidFill>
              </a:rPr>
              <a:t>odał fałszywą informację o rzekomo dokonanym przez córkę kandydata na prezydenta kompromitującym wpisie na </a:t>
            </a:r>
            <a:r>
              <a:rPr lang="pl-PL" dirty="0" err="1">
                <a:solidFill>
                  <a:schemeClr val="tx1"/>
                </a:solidFill>
              </a:rPr>
              <a:t>Twitterze</a:t>
            </a:r>
            <a:r>
              <a:rPr lang="pl-PL" dirty="0">
                <a:solidFill>
                  <a:schemeClr val="tx1"/>
                </a:solidFill>
              </a:rPr>
              <a:t>, co mogło wpłynąć na wynik wyborów. Kinga Duda miała napisać na </a:t>
            </a:r>
            <a:r>
              <a:rPr lang="pl-PL" dirty="0" err="1">
                <a:solidFill>
                  <a:schemeClr val="tx1"/>
                </a:solidFill>
              </a:rPr>
              <a:t>Twitterze</a:t>
            </a:r>
            <a:r>
              <a:rPr lang="pl-PL" dirty="0">
                <a:solidFill>
                  <a:schemeClr val="tx1"/>
                </a:solidFill>
              </a:rPr>
              <a:t>, że jeśli jej ojciec zostanie prezydentem, to odda Oscara, którego zdobył film "Ida". Razem ze swoim gościem, aktorem Tomaszem Karolakiem, który jednocześnie był członkiem komitetu poparcia kontrkandydata Dudy,  snuli obraźliwe rozważania na temat </a:t>
            </a:r>
            <a:r>
              <a:rPr lang="pl-PL" dirty="0" err="1">
                <a:solidFill>
                  <a:schemeClr val="tx1"/>
                </a:solidFill>
              </a:rPr>
              <a:t>Tweeta</a:t>
            </a:r>
            <a:r>
              <a:rPr lang="pl-PL" dirty="0">
                <a:solidFill>
                  <a:schemeClr val="tx1"/>
                </a:solidFill>
              </a:rPr>
              <a:t>. Informacja ta, podana na kilka dni przed II turą wyborów, nie została odpowiednio sprostowana</a:t>
            </a:r>
          </a:p>
        </p:txBody>
      </p:sp>
    </p:spTree>
    <p:extLst>
      <p:ext uri="{BB962C8B-B14F-4D97-AF65-F5344CB8AC3E}">
        <p14:creationId xmlns:p14="http://schemas.microsoft.com/office/powerpoint/2010/main" val="1911850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8737273-5099-493F-931C-FE6623DDAE8B}"/>
              </a:ext>
            </a:extLst>
          </p:cNvPr>
          <p:cNvSpPr>
            <a:spLocks noGrp="1"/>
          </p:cNvSpPr>
          <p:nvPr>
            <p:ph type="title"/>
          </p:nvPr>
        </p:nvSpPr>
        <p:spPr/>
        <p:txBody>
          <a:bodyPr/>
          <a:lstStyle/>
          <a:p>
            <a:r>
              <a:rPr lang="pl-PL" dirty="0"/>
              <a:t>Dziękuję za uwagę</a:t>
            </a:r>
          </a:p>
        </p:txBody>
      </p:sp>
      <p:sp>
        <p:nvSpPr>
          <p:cNvPr id="5" name="Symbol zastępczy tekstu 4">
            <a:extLst>
              <a:ext uri="{FF2B5EF4-FFF2-40B4-BE49-F238E27FC236}">
                <a16:creationId xmlns:a16="http://schemas.microsoft.com/office/drawing/2014/main" id="{F7E465A7-3635-4843-AC02-C18A1B49636C}"/>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137687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BB6B7D-D739-471A-B08E-FFD57561ED3C}"/>
              </a:ext>
            </a:extLst>
          </p:cNvPr>
          <p:cNvSpPr>
            <a:spLocks noGrp="1"/>
          </p:cNvSpPr>
          <p:nvPr>
            <p:ph type="title"/>
          </p:nvPr>
        </p:nvSpPr>
        <p:spPr/>
        <p:txBody>
          <a:bodyPr>
            <a:normAutofit fontScale="90000"/>
          </a:bodyPr>
          <a:lstStyle/>
          <a:p>
            <a:r>
              <a:rPr lang="pl-PL" dirty="0"/>
              <a:t>Postępowanie zgodnie z etyką dziennikarską i zasadami współżycia społecznego</a:t>
            </a:r>
          </a:p>
        </p:txBody>
      </p:sp>
      <p:sp>
        <p:nvSpPr>
          <p:cNvPr id="3" name="Symbol zastępczy zawartości 2">
            <a:extLst>
              <a:ext uri="{FF2B5EF4-FFF2-40B4-BE49-F238E27FC236}">
                <a16:creationId xmlns:a16="http://schemas.microsoft.com/office/drawing/2014/main" id="{21A17C44-43E6-4446-B8C4-E5FDC932CC1C}"/>
              </a:ext>
            </a:extLst>
          </p:cNvPr>
          <p:cNvSpPr>
            <a:spLocks noGrp="1"/>
          </p:cNvSpPr>
          <p:nvPr>
            <p:ph idx="1"/>
          </p:nvPr>
        </p:nvSpPr>
        <p:spPr/>
        <p:txBody>
          <a:bodyPr>
            <a:normAutofit fontScale="92500"/>
          </a:bodyPr>
          <a:lstStyle/>
          <a:p>
            <a:r>
              <a:rPr lang="pl-PL" dirty="0"/>
              <a:t>Art. 10. 1. </a:t>
            </a:r>
            <a:r>
              <a:rPr lang="pl-PL" dirty="0" err="1"/>
              <a:t>zd</a:t>
            </a:r>
            <a:r>
              <a:rPr lang="pl-PL" dirty="0"/>
              <a:t>. 2 Dziennikarz ma obowiązek działania zgodnie z etyką zawodową i zasadami współżycia społecznego, w granicach określonych przepisami prawa.</a:t>
            </a:r>
          </a:p>
          <a:p>
            <a:r>
              <a:rPr lang="pl-PL" dirty="0"/>
              <a:t>Samoregulacja mediów – TK 23.03.2006r. K 4/06 – organy władzy publicznej, jak KRRiT nie powinny być wyposażane w kompetencje do  podejmowania i inicjowania działań związanych z określaniem jakie są zasady etyki dziennikarskiej i egzekwowaniem przestrzegania tych zasad. </a:t>
            </a:r>
          </a:p>
          <a:p>
            <a:r>
              <a:rPr lang="pl-PL" dirty="0"/>
              <a:t>Wielość polskich kodyfikacji etycznych: np. Kodeks Etyki Dziennikarskiej, Dziennikarski Kodeks Obyczajowy, Karta Etyczna Mediów Polskich,</a:t>
            </a:r>
          </a:p>
        </p:txBody>
      </p:sp>
    </p:spTree>
    <p:extLst>
      <p:ext uri="{BB962C8B-B14F-4D97-AF65-F5344CB8AC3E}">
        <p14:creationId xmlns:p14="http://schemas.microsoft.com/office/powerpoint/2010/main" val="3196934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82E287-476B-4A76-9FC3-E91432E4CDC0}"/>
              </a:ext>
            </a:extLst>
          </p:cNvPr>
          <p:cNvSpPr>
            <a:spLocks noGrp="1"/>
          </p:cNvSpPr>
          <p:nvPr>
            <p:ph type="title"/>
          </p:nvPr>
        </p:nvSpPr>
        <p:spPr/>
        <p:txBody>
          <a:bodyPr/>
          <a:lstStyle/>
          <a:p>
            <a:r>
              <a:rPr lang="pl-PL" dirty="0"/>
              <a:t>Zakres kodyfikacji etycznych:</a:t>
            </a:r>
          </a:p>
        </p:txBody>
      </p:sp>
      <p:sp>
        <p:nvSpPr>
          <p:cNvPr id="3" name="Symbol zastępczy zawartości 2">
            <a:extLst>
              <a:ext uri="{FF2B5EF4-FFF2-40B4-BE49-F238E27FC236}">
                <a16:creationId xmlns:a16="http://schemas.microsoft.com/office/drawing/2014/main" id="{8C655BD8-C781-470C-B867-0CEAF9A5A031}"/>
              </a:ext>
            </a:extLst>
          </p:cNvPr>
          <p:cNvSpPr>
            <a:spLocks noGrp="1"/>
          </p:cNvSpPr>
          <p:nvPr>
            <p:ph idx="1"/>
          </p:nvPr>
        </p:nvSpPr>
        <p:spPr/>
        <p:txBody>
          <a:bodyPr>
            <a:normAutofit fontScale="77500" lnSpcReduction="20000"/>
          </a:bodyPr>
          <a:lstStyle/>
          <a:p>
            <a:r>
              <a:rPr lang="pl-PL" dirty="0"/>
              <a:t>zasady:</a:t>
            </a:r>
          </a:p>
          <a:p>
            <a:pPr lvl="1"/>
            <a:r>
              <a:rPr lang="pl-PL" dirty="0"/>
              <a:t>Poszanowanie prawdy,</a:t>
            </a:r>
          </a:p>
          <a:p>
            <a:pPr lvl="1"/>
            <a:r>
              <a:rPr lang="pl-PL" dirty="0"/>
              <a:t>Rzetelne przygotowanie materiału,</a:t>
            </a:r>
          </a:p>
          <a:p>
            <a:pPr lvl="1"/>
            <a:r>
              <a:rPr lang="pl-PL" dirty="0"/>
              <a:t>Oddzielenie informacji od komentarzy,</a:t>
            </a:r>
          </a:p>
          <a:p>
            <a:pPr lvl="1"/>
            <a:r>
              <a:rPr lang="pl-PL" dirty="0"/>
              <a:t>Ochrona cudzych dóbr osobistych,</a:t>
            </a:r>
          </a:p>
          <a:p>
            <a:pPr lvl="1"/>
            <a:r>
              <a:rPr lang="pl-PL" dirty="0"/>
              <a:t>Szacunek i tolerancja,</a:t>
            </a:r>
          </a:p>
          <a:p>
            <a:pPr lvl="1"/>
            <a:r>
              <a:rPr lang="pl-PL" dirty="0"/>
              <a:t>Dozwolone i uczciwe sposoby zbierania informacji,</a:t>
            </a:r>
          </a:p>
          <a:p>
            <a:pPr lvl="1"/>
            <a:r>
              <a:rPr lang="pl-PL" dirty="0"/>
              <a:t>Zachowanie tajemnicy,</a:t>
            </a:r>
          </a:p>
          <a:p>
            <a:pPr lvl="1"/>
            <a:r>
              <a:rPr lang="pl-PL" dirty="0"/>
              <a:t>Wolność słowa.</a:t>
            </a:r>
          </a:p>
          <a:p>
            <a:r>
              <a:rPr lang="pl-PL" dirty="0"/>
              <a:t>Konflikt interesów, w tym przyjmowanie korzyści.</a:t>
            </a:r>
          </a:p>
        </p:txBody>
      </p:sp>
    </p:spTree>
    <p:extLst>
      <p:ext uri="{BB962C8B-B14F-4D97-AF65-F5344CB8AC3E}">
        <p14:creationId xmlns:p14="http://schemas.microsoft.com/office/powerpoint/2010/main" val="177262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E215AB-4D19-495E-BECA-F07474BE91F5}"/>
              </a:ext>
            </a:extLst>
          </p:cNvPr>
          <p:cNvSpPr>
            <a:spLocks noGrp="1"/>
          </p:cNvSpPr>
          <p:nvPr>
            <p:ph type="title"/>
          </p:nvPr>
        </p:nvSpPr>
        <p:spPr/>
        <p:txBody>
          <a:bodyPr>
            <a:normAutofit/>
          </a:bodyPr>
          <a:lstStyle/>
          <a:p>
            <a:r>
              <a:rPr lang="pl-PL" dirty="0"/>
              <a:t>Tzw. klauzula sumienia dziennikarza</a:t>
            </a:r>
          </a:p>
        </p:txBody>
      </p:sp>
      <p:sp>
        <p:nvSpPr>
          <p:cNvPr id="3" name="Symbol zastępczy zawartości 2">
            <a:extLst>
              <a:ext uri="{FF2B5EF4-FFF2-40B4-BE49-F238E27FC236}">
                <a16:creationId xmlns:a16="http://schemas.microsoft.com/office/drawing/2014/main" id="{92D3F745-AE04-401B-B1E3-CE8558841D62}"/>
              </a:ext>
            </a:extLst>
          </p:cNvPr>
          <p:cNvSpPr>
            <a:spLocks noGrp="1"/>
          </p:cNvSpPr>
          <p:nvPr>
            <p:ph idx="1"/>
          </p:nvPr>
        </p:nvSpPr>
        <p:spPr/>
        <p:txBody>
          <a:bodyPr>
            <a:normAutofit fontScale="70000" lnSpcReduction="20000"/>
          </a:bodyPr>
          <a:lstStyle/>
          <a:p>
            <a:r>
              <a:rPr lang="pl-PL" dirty="0"/>
              <a:t>Art. 10 ust. 2. Dziennikarz ma prawo odmówić wykonania polecenia służbowego, jeżeli oczekuje się od niego publikacji, która łamie zasady rzetelności, obiektywizmu i staranności zawodowej, o których mowa w art. 12 ust. 1.</a:t>
            </a:r>
          </a:p>
          <a:p>
            <a:r>
              <a:rPr lang="pl-PL" dirty="0"/>
              <a:t>3. Dziennikarz może nie zgodzić się na publikację materiału prasowego, jeżeli wprowadzono do niego zmiany wypaczające sens i wymowę jego wersji.</a:t>
            </a:r>
          </a:p>
          <a:p>
            <a:r>
              <a:rPr lang="pl-PL" dirty="0"/>
              <a:t>Wprowadzone w wyniku nowelizacji z 27.10.2017r., </a:t>
            </a:r>
          </a:p>
          <a:p>
            <a:r>
              <a:rPr lang="pl-PL" dirty="0"/>
              <a:t>Wcześniej obejmowały obowiązek realizowania ogólnej linii programowej redakcji </a:t>
            </a:r>
            <a:r>
              <a:rPr lang="pl-PL" dirty="0">
                <a:sym typeface="Wingdings" panose="05000000000000000000" pitchFamily="2" charset="2"/>
              </a:rPr>
              <a:t>obecnie art. 100 </a:t>
            </a:r>
            <a:r>
              <a:rPr lang="pl-PL" dirty="0" err="1">
                <a:sym typeface="Wingdings" panose="05000000000000000000" pitchFamily="2" charset="2"/>
              </a:rPr>
              <a:t>k.p</a:t>
            </a:r>
            <a:r>
              <a:rPr lang="pl-PL" dirty="0">
                <a:sym typeface="Wingdings" panose="05000000000000000000" pitchFamily="2" charset="2"/>
              </a:rPr>
              <a:t>. pracowniczy obowiązek lojalności wobec pracodawcy oraz postanowienia umowne,</a:t>
            </a:r>
            <a:endParaRPr lang="pl-PL" dirty="0"/>
          </a:p>
          <a:p>
            <a:r>
              <a:rPr lang="pl-PL" dirty="0"/>
              <a:t>Poszerzenie autonomii dziennikarzy</a:t>
            </a:r>
          </a:p>
          <a:p>
            <a:r>
              <a:rPr lang="pl-PL" dirty="0"/>
              <a:t>Z orzecznictwa </a:t>
            </a:r>
            <a:r>
              <a:rPr lang="pl-PL" dirty="0" err="1"/>
              <a:t>ETPCz</a:t>
            </a:r>
            <a:r>
              <a:rPr lang="pl-PL" dirty="0"/>
              <a:t> (wyr. Fuentes Bobo p. Hiszpanii 29.02.2001r., oraz Wojtas-Kaleta p. Polsce 16.07.2009r.) – naruszeniem Konwencji jest zwolnienie z pracy dziennikarza za krytykę swojego pracodawcy,</a:t>
            </a:r>
          </a:p>
        </p:txBody>
      </p:sp>
    </p:spTree>
    <p:extLst>
      <p:ext uri="{BB962C8B-B14F-4D97-AF65-F5344CB8AC3E}">
        <p14:creationId xmlns:p14="http://schemas.microsoft.com/office/powerpoint/2010/main" val="79990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826A2-7CB9-42EC-A883-331F10B048ED}"/>
              </a:ext>
            </a:extLst>
          </p:cNvPr>
          <p:cNvSpPr>
            <a:spLocks noGrp="1"/>
          </p:cNvSpPr>
          <p:nvPr>
            <p:ph type="title"/>
          </p:nvPr>
        </p:nvSpPr>
        <p:spPr/>
        <p:txBody>
          <a:bodyPr/>
          <a:lstStyle/>
          <a:p>
            <a:r>
              <a:rPr lang="pl-PL" dirty="0"/>
              <a:t>Zachowanie szczególnej staranności</a:t>
            </a:r>
          </a:p>
        </p:txBody>
      </p:sp>
      <p:sp>
        <p:nvSpPr>
          <p:cNvPr id="3" name="Symbol zastępczy zawartości 2">
            <a:extLst>
              <a:ext uri="{FF2B5EF4-FFF2-40B4-BE49-F238E27FC236}">
                <a16:creationId xmlns:a16="http://schemas.microsoft.com/office/drawing/2014/main" id="{4AF54732-6CD7-489A-8D9F-5703CC39FA05}"/>
              </a:ext>
            </a:extLst>
          </p:cNvPr>
          <p:cNvSpPr>
            <a:spLocks noGrp="1"/>
          </p:cNvSpPr>
          <p:nvPr>
            <p:ph idx="1"/>
          </p:nvPr>
        </p:nvSpPr>
        <p:spPr/>
        <p:txBody>
          <a:bodyPr/>
          <a:lstStyle/>
          <a:p>
            <a:r>
              <a:rPr lang="pl-PL" dirty="0"/>
              <a:t>Art. 12. 1. Dziennikarz jest obowiązany: 1) zachować szczególną staranność i rzetelność przy zbieraniu i wykorzystaniu materiałów prasowych, zwłaszcza sprawdzić zgodność z prawdą uzyskanych wiadomości lub podać ich źródło; </a:t>
            </a:r>
          </a:p>
        </p:txBody>
      </p:sp>
      <p:graphicFrame>
        <p:nvGraphicFramePr>
          <p:cNvPr id="4" name="Diagram 3">
            <a:extLst>
              <a:ext uri="{FF2B5EF4-FFF2-40B4-BE49-F238E27FC236}">
                <a16:creationId xmlns:a16="http://schemas.microsoft.com/office/drawing/2014/main" id="{B45BAD48-E0C2-458E-9C80-089D2C0DD2D9}"/>
              </a:ext>
            </a:extLst>
          </p:cNvPr>
          <p:cNvGraphicFramePr/>
          <p:nvPr>
            <p:extLst>
              <p:ext uri="{D42A27DB-BD31-4B8C-83A1-F6EECF244321}">
                <p14:modId xmlns:p14="http://schemas.microsoft.com/office/powerpoint/2010/main" val="711507103"/>
              </p:ext>
            </p:extLst>
          </p:nvPr>
        </p:nvGraphicFramePr>
        <p:xfrm>
          <a:off x="2032000" y="3826275"/>
          <a:ext cx="8141810" cy="2312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81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EA9462-ED2A-47F3-8DBA-0E03A8BD3782}"/>
              </a:ext>
            </a:extLst>
          </p:cNvPr>
          <p:cNvSpPr>
            <a:spLocks noGrp="1"/>
          </p:cNvSpPr>
          <p:nvPr>
            <p:ph type="title"/>
          </p:nvPr>
        </p:nvSpPr>
        <p:spPr/>
        <p:txBody>
          <a:bodyPr>
            <a:normAutofit fontScale="90000"/>
          </a:bodyPr>
          <a:lstStyle/>
          <a:p>
            <a:r>
              <a:rPr lang="pl-PL" dirty="0"/>
              <a:t>Kryteria realizacji obowiązku zachowania szczególnej staranności</a:t>
            </a:r>
          </a:p>
        </p:txBody>
      </p:sp>
      <p:graphicFrame>
        <p:nvGraphicFramePr>
          <p:cNvPr id="4" name="Symbol zastępczy zawartości 3">
            <a:extLst>
              <a:ext uri="{FF2B5EF4-FFF2-40B4-BE49-F238E27FC236}">
                <a16:creationId xmlns:a16="http://schemas.microsoft.com/office/drawing/2014/main" id="{527A9A84-49AD-4CDE-B84E-1FE8BEF33D6E}"/>
              </a:ext>
            </a:extLst>
          </p:cNvPr>
          <p:cNvGraphicFramePr>
            <a:graphicFrameLocks noGrp="1"/>
          </p:cNvGraphicFramePr>
          <p:nvPr>
            <p:ph idx="1"/>
            <p:extLst>
              <p:ext uri="{D42A27DB-BD31-4B8C-83A1-F6EECF244321}">
                <p14:modId xmlns:p14="http://schemas.microsoft.com/office/powerpoint/2010/main" val="3478024752"/>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020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D2C67D-F344-4B12-8C39-A167AFBC7A7F}"/>
              </a:ext>
            </a:extLst>
          </p:cNvPr>
          <p:cNvSpPr>
            <a:spLocks noGrp="1"/>
          </p:cNvSpPr>
          <p:nvPr>
            <p:ph type="title"/>
          </p:nvPr>
        </p:nvSpPr>
        <p:spPr/>
        <p:txBody>
          <a:bodyPr/>
          <a:lstStyle/>
          <a:p>
            <a:r>
              <a:rPr lang="pl-PL" dirty="0"/>
              <a:t>Rzetelność</a:t>
            </a:r>
          </a:p>
        </p:txBody>
      </p:sp>
      <p:sp>
        <p:nvSpPr>
          <p:cNvPr id="3" name="Symbol zastępczy zawartości 2">
            <a:extLst>
              <a:ext uri="{FF2B5EF4-FFF2-40B4-BE49-F238E27FC236}">
                <a16:creationId xmlns:a16="http://schemas.microsoft.com/office/drawing/2014/main" id="{8C554EEB-7C87-42E4-A7CE-700508B13E33}"/>
              </a:ext>
            </a:extLst>
          </p:cNvPr>
          <p:cNvSpPr>
            <a:spLocks noGrp="1"/>
          </p:cNvSpPr>
          <p:nvPr>
            <p:ph idx="1"/>
          </p:nvPr>
        </p:nvSpPr>
        <p:spPr/>
        <p:txBody>
          <a:bodyPr>
            <a:normAutofit lnSpcReduction="10000"/>
          </a:bodyPr>
          <a:lstStyle/>
          <a:p>
            <a:r>
              <a:rPr lang="pl-PL" dirty="0"/>
              <a:t>Art. 12. 1. Dziennikarz jest obowiązany: 1) zachować szczególną staranność i rzetelność przy zbieraniu i wykorzystaniu materiałów prasowych, zwłaszcza sprawdzić zgodność z prawdą uzyskanych wiadomości lub podać ich źródło;</a:t>
            </a:r>
          </a:p>
          <a:p>
            <a:r>
              <a:rPr lang="pl-PL" dirty="0"/>
              <a:t>Uczciwe działanie dziennikarza wobec odbiorcy,</a:t>
            </a:r>
          </a:p>
          <a:p>
            <a:pPr lvl="1"/>
            <a:r>
              <a:rPr lang="pl-PL" dirty="0"/>
              <a:t>Wykorzystanie dozwolonych technik zbierania materiałów prasowych,</a:t>
            </a:r>
          </a:p>
          <a:p>
            <a:pPr lvl="1"/>
            <a:r>
              <a:rPr lang="pl-PL" dirty="0"/>
              <a:t>Cytowanie cudzych wypowiedzi z zachowaniem znaczenia, które nadał swojej wypowiedzi autor,</a:t>
            </a:r>
          </a:p>
          <a:p>
            <a:pPr lvl="1"/>
            <a:r>
              <a:rPr lang="pl-PL" dirty="0"/>
              <a:t>Oddzielenie ustaleń faktycznych od komentarza,  </a:t>
            </a:r>
          </a:p>
        </p:txBody>
      </p:sp>
    </p:spTree>
    <p:extLst>
      <p:ext uri="{BB962C8B-B14F-4D97-AF65-F5344CB8AC3E}">
        <p14:creationId xmlns:p14="http://schemas.microsoft.com/office/powerpoint/2010/main" val="31833808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989</TotalTime>
  <Words>2642</Words>
  <Application>Microsoft Office PowerPoint</Application>
  <PresentationFormat>Panoramiczny</PresentationFormat>
  <Paragraphs>161</Paragraphs>
  <Slides>32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32</vt:i4>
      </vt:variant>
    </vt:vector>
  </HeadingPairs>
  <TitlesOfParts>
    <vt:vector size="36" baseType="lpstr">
      <vt:lpstr>Arial</vt:lpstr>
      <vt:lpstr>Garamond</vt:lpstr>
      <vt:lpstr>Wingdings</vt:lpstr>
      <vt:lpstr>Organiczny</vt:lpstr>
      <vt:lpstr>Obowiązki dziennikarskie</vt:lpstr>
      <vt:lpstr>Publikowanie prawdziwych informacji</vt:lpstr>
      <vt:lpstr>Obowiązek służby społeczeństwu i państwu</vt:lpstr>
      <vt:lpstr>Postępowanie zgodnie z etyką dziennikarską i zasadami współżycia społecznego</vt:lpstr>
      <vt:lpstr>Zakres kodyfikacji etycznych:</vt:lpstr>
      <vt:lpstr>Tzw. klauzula sumienia dziennikarza</vt:lpstr>
      <vt:lpstr>Zachowanie szczególnej staranności</vt:lpstr>
      <vt:lpstr>Kryteria realizacji obowiązku zachowania szczególnej staranności</vt:lpstr>
      <vt:lpstr>Rzetelność</vt:lpstr>
      <vt:lpstr>Ochrona dóbr osobistych</vt:lpstr>
      <vt:lpstr>Dbałość o poprawność języka</vt:lpstr>
      <vt:lpstr>Obowiązki związane z działalnością reklamową</vt:lpstr>
      <vt:lpstr>Odpłatne ogłoszenia i reklamy</vt:lpstr>
      <vt:lpstr>Przestrzeganie tajemnicy zawodowej</vt:lpstr>
      <vt:lpstr>Dziennikarska tajemnica zawodowa</vt:lpstr>
      <vt:lpstr>Zakres przedmiotowy tajemnicy:</vt:lpstr>
      <vt:lpstr>Zakres podmiotowy tajemnicy </vt:lpstr>
      <vt:lpstr>Zwolnienie z tajemnicy dziennikarskiej</vt:lpstr>
      <vt:lpstr>Art. 240 kk</vt:lpstr>
      <vt:lpstr>Art. 180 kpk</vt:lpstr>
      <vt:lpstr>Ochrona źródeł informacji</vt:lpstr>
      <vt:lpstr>Autoryzacja wypowiedzi</vt:lpstr>
      <vt:lpstr>Sprawozdawczość sądowa</vt:lpstr>
      <vt:lpstr>Art. 13 Pr. Pras.</vt:lpstr>
      <vt:lpstr>Pracownicy kuratorium </vt:lpstr>
      <vt:lpstr>Tweety w „Woronicza 17”</vt:lpstr>
      <vt:lpstr>Dziennikarz śledczy </vt:lpstr>
      <vt:lpstr>Komercjalizacja śmierci</vt:lpstr>
      <vt:lpstr>Zboczeniec</vt:lpstr>
      <vt:lpstr>Wywiad, którego nie było</vt:lpstr>
      <vt:lpstr>Córka Prezydenta</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Obowiązki dziennikarskie</dc:title>
  <dc:creator>Agnieszka Agnieszka</dc:creator>
  <cp:lastModifiedBy>Agnieszka Agnieszka</cp:lastModifiedBy>
  <cp:revision>22</cp:revision>
  <dcterms:created xsi:type="dcterms:W3CDTF">2017-11-11T15:45:19Z</dcterms:created>
  <dcterms:modified xsi:type="dcterms:W3CDTF">2019-10-27T07:59:28Z</dcterms:modified>
</cp:coreProperties>
</file>