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1C055-B691-4EBC-89F4-2B59EE3DD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000" dirty="0"/>
              <a:t>Obowiązki pracodawcy – cz. II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4B66B04-FC8F-4D24-B261-C70F532476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2514994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247733-B2E8-4C93-B3EC-A08E3AE3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Skutki prawne </a:t>
            </a:r>
            <a:r>
              <a:rPr lang="pl-PL" dirty="0" err="1"/>
              <a:t>mobbingu</a:t>
            </a:r>
            <a:r>
              <a:rPr lang="pl-PL" dirty="0"/>
              <a:t> – zadośćuczynienie za doznaną krzywdę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1A33E3-D56B-4C1A-A1C7-B8136A5CC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Pracownik, u którego </a:t>
            </a:r>
            <a:r>
              <a:rPr lang="pl-PL" dirty="0" err="1"/>
              <a:t>mobbing</a:t>
            </a:r>
            <a:r>
              <a:rPr lang="pl-PL" dirty="0"/>
              <a:t> wywołał rozstrój zdrowia, może dochodzić od pracodawcy odpowiedniej sumy tytułem zadośćuczynienia pieniężnego za doznaną krzywdę.</a:t>
            </a:r>
          </a:p>
          <a:p>
            <a:pPr marL="0" indent="0">
              <a:buNone/>
            </a:pPr>
            <a:r>
              <a:rPr lang="pl-PL" dirty="0"/>
              <a:t>Art. 94</a:t>
            </a:r>
            <a:r>
              <a:rPr lang="pl-PL" baseline="30000" dirty="0"/>
              <a:t>3 </a:t>
            </a:r>
            <a:r>
              <a:rPr lang="pl-PL" dirty="0"/>
              <a:t>§ 3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921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B52252-3823-4513-A776-93ACD5AA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Zadośćuczynienie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50E4E6-8478-4134-B0EE-9C3F2AEAF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Bez względu na to czy stosującym </a:t>
            </a:r>
            <a:r>
              <a:rPr lang="pl-PL" dirty="0" err="1"/>
              <a:t>mobbing</a:t>
            </a:r>
            <a:r>
              <a:rPr lang="pl-PL" dirty="0"/>
              <a:t> jest osobiście pracodawca czy też osoba trzecia, zadośćuczynienia można dochodzić </a:t>
            </a:r>
            <a:r>
              <a:rPr lang="pl-PL" b="1" dirty="0"/>
              <a:t>wyłącznie od pracodawcy.</a:t>
            </a:r>
          </a:p>
          <a:p>
            <a:pPr algn="just"/>
            <a:r>
              <a:rPr lang="pl-PL" dirty="0"/>
              <a:t>Pracodawca może jednak później wystąpić z roszczeniem zwrotnym przeciwko osobie, która stosowała </a:t>
            </a:r>
            <a:r>
              <a:rPr lang="pl-PL" dirty="0" err="1"/>
              <a:t>mobbing</a:t>
            </a:r>
            <a:r>
              <a:rPr lang="pl-PL" dirty="0"/>
              <a:t> na podstawie art.  </a:t>
            </a:r>
            <a:r>
              <a:rPr lang="pl-PL" dirty="0">
                <a:solidFill>
                  <a:schemeClr val="tx1"/>
                </a:solidFill>
              </a:rPr>
              <a:t>art. 441 § 3 k.c.  w zw. z art. 300 </a:t>
            </a:r>
            <a:r>
              <a:rPr lang="pl-PL" dirty="0" err="1">
                <a:solidFill>
                  <a:schemeClr val="tx1"/>
                </a:solidFill>
              </a:rPr>
              <a:t>k.p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5010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074952-8D31-4217-B25C-9E09D476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Zadośćuczynienie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CFDBBC-15C7-462A-A132-57C75CBF4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Ustawodawca nie określił wysokości takiego świadczenia. Przy zasądzaniu konkretnych kwot sądy kierują się </a:t>
            </a:r>
            <a:r>
              <a:rPr lang="pl-PL" b="1" dirty="0"/>
              <a:t>zasadami wypracowanymi w orzecznictwie cywilnym</a:t>
            </a:r>
            <a:r>
              <a:rPr lang="pl-PL" dirty="0"/>
              <a:t>, biorąc pod uwagę: </a:t>
            </a:r>
          </a:p>
          <a:p>
            <a:pPr marL="0" indent="0">
              <a:buNone/>
            </a:pPr>
            <a:r>
              <a:rPr lang="pl-PL" b="1" dirty="0"/>
              <a:t>1) </a:t>
            </a:r>
            <a:r>
              <a:rPr lang="pl-PL" dirty="0"/>
              <a:t>rozmiar doznanej krzywdy,</a:t>
            </a:r>
          </a:p>
          <a:p>
            <a:pPr marL="0" indent="0">
              <a:buNone/>
            </a:pPr>
            <a:r>
              <a:rPr lang="pl-PL" b="1" dirty="0"/>
              <a:t>2) </a:t>
            </a:r>
            <a:r>
              <a:rPr lang="pl-PL" dirty="0"/>
              <a:t>stopień wywołanych cierpień psychicznych lub fizycznych,</a:t>
            </a:r>
          </a:p>
          <a:p>
            <a:pPr marL="0" indent="0">
              <a:buNone/>
            </a:pPr>
            <a:r>
              <a:rPr lang="pl-PL" b="1" dirty="0"/>
              <a:t>3) </a:t>
            </a:r>
            <a:r>
              <a:rPr lang="pl-PL" dirty="0"/>
              <a:t>ich intensywność,</a:t>
            </a:r>
          </a:p>
          <a:p>
            <a:pPr marL="0" indent="0">
              <a:buNone/>
            </a:pPr>
            <a:r>
              <a:rPr lang="pl-PL" b="1" dirty="0"/>
              <a:t>4) </a:t>
            </a:r>
            <a:r>
              <a:rPr lang="pl-PL" dirty="0"/>
              <a:t>czas trwania, </a:t>
            </a:r>
          </a:p>
          <a:p>
            <a:pPr marL="0" indent="0">
              <a:buNone/>
            </a:pPr>
            <a:r>
              <a:rPr lang="pl-PL" b="1" dirty="0"/>
              <a:t>5) </a:t>
            </a:r>
            <a:r>
              <a:rPr lang="pl-PL" dirty="0"/>
              <a:t>nieodwracalność następstw doznanej krzywdy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2402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733AAE-8B29-4F60-8FAC-AD84B170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Odszkodowanie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524519-4392-4F0C-B466-0F8E95783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Pracownik, który doznał </a:t>
            </a:r>
            <a:r>
              <a:rPr lang="pl-PL" dirty="0" err="1"/>
              <a:t>mobbingu</a:t>
            </a:r>
            <a:r>
              <a:rPr lang="pl-PL" dirty="0"/>
              <a:t> lub wskutek </a:t>
            </a:r>
            <a:r>
              <a:rPr lang="pl-PL" dirty="0" err="1"/>
              <a:t>mobbingu</a:t>
            </a:r>
            <a:r>
              <a:rPr lang="pl-PL" dirty="0"/>
              <a:t> rozwiązał umowę o pracę, ma prawo dochodzić od pracodawcy </a:t>
            </a:r>
            <a:r>
              <a:rPr lang="pl-PL" b="1" dirty="0"/>
              <a:t>odszkodowania</a:t>
            </a:r>
            <a:r>
              <a:rPr lang="pl-PL" dirty="0"/>
              <a:t> w wysokości </a:t>
            </a:r>
            <a:r>
              <a:rPr lang="pl-PL" b="1" dirty="0"/>
              <a:t>nie niższej niż minimalne wynagrodzenie za pracę</a:t>
            </a:r>
            <a:r>
              <a:rPr lang="pl-PL" dirty="0"/>
              <a:t>, ustalane na podstawie odrębnych przepisów.</a:t>
            </a:r>
          </a:p>
          <a:p>
            <a:pPr algn="just"/>
            <a:r>
              <a:rPr lang="pl-PL" dirty="0"/>
              <a:t>Oświadczenie pracownika o rozwiązaniu umowy o pracę powinno nastąpić na piśmie z podaniem przyczyny, o której mowa w § 2, uzasadniającej rozwiązanie umowy.</a:t>
            </a:r>
          </a:p>
        </p:txBody>
      </p:sp>
    </p:spTree>
    <p:extLst>
      <p:ext uri="{BB962C8B-B14F-4D97-AF65-F5344CB8AC3E}">
        <p14:creationId xmlns:p14="http://schemas.microsoft.com/office/powerpoint/2010/main" val="360867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3CDAF-8901-4267-93AF-CC6E48280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przeciwdziałania dyskryminacji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2906B-E063-4A6A-A65E-E62A9AFE4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Pracodawca jest obowiązany przeciwdziałać dyskryminacji w zatrudnieniu, </a:t>
            </a:r>
            <a:r>
              <a:rPr lang="pl-PL" b="1" u="sng" dirty="0"/>
              <a:t>w szczególności</a:t>
            </a:r>
            <a:r>
              <a:rPr lang="pl-PL" dirty="0"/>
              <a:t> ze względu na: płeć, wiek, niepełnosprawność, rasę, religię, narodowość, przekonania polityczne, przynależność związkową, pochodzenie etniczne, wyznanie, orientację seksualną, a także ze względu na zatrudnienie na czas określony lub nieokreślony albo w pełnym lub w niepełnym wymiarze czasu pracy.</a:t>
            </a:r>
          </a:p>
        </p:txBody>
      </p:sp>
    </p:spTree>
    <p:extLst>
      <p:ext uri="{BB962C8B-B14F-4D97-AF65-F5344CB8AC3E}">
        <p14:creationId xmlns:p14="http://schemas.microsoft.com/office/powerpoint/2010/main" val="3188046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EBED83-E9DC-421F-B702-AEADFE72C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Równe traktowanie w zatrudnieniu – rozdział </a:t>
            </a:r>
            <a:r>
              <a:rPr lang="pl-PL" dirty="0" err="1"/>
              <a:t>IIa</a:t>
            </a:r>
            <a:r>
              <a:rPr lang="pl-PL" dirty="0"/>
              <a:t> kodeksu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C1C6CC-A533-4512-89F3-619BAAC6A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Pracownicy powinni być równo traktowani w zakresie:</a:t>
            </a:r>
          </a:p>
          <a:p>
            <a:pPr algn="just">
              <a:buFontTx/>
              <a:buChar char="-"/>
            </a:pPr>
            <a:r>
              <a:rPr lang="pl-PL" dirty="0"/>
              <a:t>nawiązania i rozwiązania stosunku pracy, </a:t>
            </a:r>
          </a:p>
          <a:p>
            <a:pPr algn="just">
              <a:buFontTx/>
              <a:buChar char="-"/>
            </a:pPr>
            <a:r>
              <a:rPr lang="pl-PL" dirty="0"/>
              <a:t>warunków zatrudnienia, </a:t>
            </a:r>
          </a:p>
          <a:p>
            <a:pPr algn="just">
              <a:buFontTx/>
              <a:buChar char="-"/>
            </a:pPr>
            <a:r>
              <a:rPr lang="pl-PL" dirty="0"/>
              <a:t>awansowania </a:t>
            </a:r>
          </a:p>
          <a:p>
            <a:pPr algn="just">
              <a:buFontTx/>
              <a:buChar char="-"/>
            </a:pPr>
            <a:r>
              <a:rPr lang="pl-PL" dirty="0"/>
              <a:t>dostępu do szkolenia w celu podnoszenia kwalifikacji zawodowych, </a:t>
            </a:r>
          </a:p>
          <a:p>
            <a:pPr marL="0" indent="0" algn="just">
              <a:buNone/>
            </a:pPr>
            <a:r>
              <a:rPr lang="pl-PL" dirty="0"/>
              <a:t>w szczególności bez względu na płeć, wiek, niepełnosprawność, rasę, religię, narodowość, przekonania polityczne, przynależność związkową, pochodzenie etniczne, wyznanie, orientację seksualną, zatrudnienie na czas określony lub nieokreślony, zatrudnienie w pełnym lub w niepełnym wymiarze czasu pracy.</a:t>
            </a:r>
          </a:p>
        </p:txBody>
      </p:sp>
    </p:spTree>
    <p:extLst>
      <p:ext uri="{BB962C8B-B14F-4D97-AF65-F5344CB8AC3E}">
        <p14:creationId xmlns:p14="http://schemas.microsoft.com/office/powerpoint/2010/main" val="2992999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E0A83-322A-459D-9555-9D15F444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Równe traktowanie w zatrudnieniu – rozdział </a:t>
            </a:r>
            <a:r>
              <a:rPr lang="pl-PL" dirty="0" err="1"/>
              <a:t>IIa</a:t>
            </a:r>
            <a:r>
              <a:rPr lang="pl-PL" dirty="0"/>
              <a:t> kodeksu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F82173-C8E7-4D44-AB7F-8DDF89659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Równe traktowanie w zatrudnieniu oznacza niedyskryminowanie w jakikolwiek sposób, </a:t>
            </a:r>
            <a:r>
              <a:rPr lang="pl-PL" b="1" dirty="0"/>
              <a:t>bezpośrednio lub pośrednio</a:t>
            </a:r>
            <a:r>
              <a:rPr lang="pl-PL" dirty="0"/>
              <a:t>, z przyczyn określonych w slajdzie poprzedzającym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7704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1B562F-4813-44CD-8C93-DF41DEACF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Dyskryminacja bezpośrednia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A10959-E9D3-4068-93D6-C1C01EDF8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Dyskryminowanie bezpośrednie istnieje wtedy, gdy pracownik z jednej lub z kilku przyczyn określonych w § 1 był, jest lub mógłby być traktowany w porównywalnej sytuacji mniej korzystnie niż inni pracownicy.</a:t>
            </a:r>
          </a:p>
        </p:txBody>
      </p:sp>
    </p:spTree>
    <p:extLst>
      <p:ext uri="{BB962C8B-B14F-4D97-AF65-F5344CB8AC3E}">
        <p14:creationId xmlns:p14="http://schemas.microsoft.com/office/powerpoint/2010/main" val="2782112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FC857A-8BD0-42C4-85E3-D40794C4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Dyskryminacja pośrednia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861FC-2AE7-457E-8773-E173EC2A1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 Dyskryminowanie pośrednie istnieje wtedy, gdy na skutek pozornie neutralnego postanowienia, zastosowanego kryterium lub podjętego działania występują lub mogłyby wystąpić niekorzystne dysproporcje albo szczególnie niekorzystna sytuacja w zakresie nawiązania i rozwiązania stosunku pracy, warunków zatrudnienia, awansowania oraz dostępu do szkolenia w celu podnoszenia kwalifikacji zawodowych wobec wszystkich lub znacznej liczby pracowników należących do grupy wyróżnionej ze względu na jedną lub kilka przyczyn określonych w § 1, </a:t>
            </a:r>
            <a:r>
              <a:rPr lang="pl-PL" b="1" dirty="0"/>
              <a:t>chyba że postanowienie, kryterium lub działanie jest obiektywnie uzasadnione ze względu na zgodny z prawem cel, który ma być osiągnięty, a środki służące osiągnięciu tego celu są właściwe i konieczne.</a:t>
            </a:r>
          </a:p>
        </p:txBody>
      </p:sp>
    </p:spTree>
    <p:extLst>
      <p:ext uri="{BB962C8B-B14F-4D97-AF65-F5344CB8AC3E}">
        <p14:creationId xmlns:p14="http://schemas.microsoft.com/office/powerpoint/2010/main" val="502081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14A92F-D7C1-40B8-8A4B-02029584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Dyskryminacja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F6B2AD-09A1-4335-9F69-1FC0CB16B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Za naruszenie zasady równego traktowania w zatrudnieniu, z zastrzeżeniem § 2-4, uważa się różnicowanie przez pracodawcę sytuacji pracownika z jednej lub kilku przyczyn określonych w art. 18 (3a) § 1, którego skutkiem jest w szczególności:</a:t>
            </a:r>
          </a:p>
          <a:p>
            <a:pPr marL="0" indent="0" algn="just">
              <a:buNone/>
            </a:pPr>
            <a:r>
              <a:rPr lang="pl-PL" dirty="0"/>
              <a:t>1)  odmowa nawiązania lub rozwiązanie stosunku pracy,</a:t>
            </a:r>
          </a:p>
          <a:p>
            <a:pPr marL="0" indent="0" algn="just">
              <a:buNone/>
            </a:pPr>
            <a:r>
              <a:rPr lang="pl-PL" dirty="0"/>
              <a:t>2)  niekorzystne ukształtowanie wynagrodzenia za pracę lub innych warunków zatrudnienia albo pominięcie przy awansowaniu lub przyznawaniu innych świadczeń związanych z pracą,</a:t>
            </a:r>
          </a:p>
          <a:p>
            <a:pPr marL="0" indent="0" algn="just">
              <a:buNone/>
            </a:pPr>
            <a:r>
              <a:rPr lang="pl-PL" dirty="0"/>
              <a:t>3)  pominięcie przy typowaniu do udziału w szkoleniach podnoszących kwalifikacje zawodowe</a:t>
            </a:r>
          </a:p>
          <a:p>
            <a:pPr marL="0" indent="0" algn="just">
              <a:buNone/>
            </a:pPr>
            <a:r>
              <a:rPr lang="pl-PL" b="1" dirty="0"/>
              <a:t>- chyba że pracodawca udowodni, że kierował się obiektywnymi powodami</a:t>
            </a:r>
          </a:p>
        </p:txBody>
      </p:sp>
    </p:spTree>
    <p:extLst>
      <p:ext uri="{BB962C8B-B14F-4D97-AF65-F5344CB8AC3E}">
        <p14:creationId xmlns:p14="http://schemas.microsoft.com/office/powerpoint/2010/main" val="407114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97F644-1FFD-4B3E-8BF0-4BD7C3AF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przeciwdziałania </a:t>
            </a:r>
            <a:r>
              <a:rPr lang="pl-PL" dirty="0" err="1"/>
              <a:t>mobbingowi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2D0C57-BCDC-4274-8FC0-92181ABC4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 Pracodawca jest obowiązany przeciwdziałać </a:t>
            </a:r>
            <a:r>
              <a:rPr lang="pl-PL" dirty="0" err="1"/>
              <a:t>mobbingowi</a:t>
            </a:r>
            <a:r>
              <a:rPr lang="pl-PL" dirty="0"/>
              <a:t>.</a:t>
            </a:r>
          </a:p>
          <a:p>
            <a:pPr marL="0" indent="0" algn="ctr">
              <a:buNone/>
            </a:pPr>
            <a:r>
              <a:rPr lang="pl-PL" dirty="0"/>
              <a:t>art. 94 (3)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0667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8B9E9D-02EA-4342-A391-D1EC4413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br>
              <a:rPr lang="pl-PL" dirty="0"/>
            </a:br>
            <a:r>
              <a:rPr lang="pl-PL" dirty="0"/>
              <a:t>Zachowania, które nie naruszają zasady równego traktowania w zatrudnieniu - </a:t>
            </a:r>
            <a:r>
              <a:rPr lang="pl-PL" b="1" dirty="0"/>
              <a:t>art. 18</a:t>
            </a:r>
            <a:r>
              <a:rPr lang="pl-PL" b="1" baseline="30000" dirty="0"/>
              <a:t>3b </a:t>
            </a:r>
            <a:r>
              <a:rPr lang="pl-PL" b="1" dirty="0"/>
              <a:t>§ 2 – 4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8956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126516-194E-42A1-A45A-0E8F42687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Równe traktowanie w zakresie wynagradzania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542583-63DE-4A2A-8E1A-85AD77B0F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18(3c)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§ 1. Pracownicy mają prawo do jednakowego wynagrodzenia za jednakową pracę lub za pracę o jednakowej wartości.</a:t>
            </a:r>
          </a:p>
          <a:p>
            <a:pPr marL="0" indent="0" algn="just">
              <a:buNone/>
            </a:pPr>
            <a:r>
              <a:rPr lang="pl-PL" dirty="0"/>
              <a:t>§ 2. Wynagrodzenie, o którym mowa w § 1, obejmuje wszystkie składniki wynagrodzenia, bez względu na ich nazwę i charakter, a także inne świadczenia związane z pracą, przyznawane pracownikom w formie pieniężnej lub w innej formie niż pieniężna.</a:t>
            </a:r>
          </a:p>
          <a:p>
            <a:pPr marL="0" indent="0" algn="just">
              <a:buNone/>
            </a:pPr>
            <a:r>
              <a:rPr lang="pl-PL" dirty="0"/>
              <a:t>§ 3. Pracami o jednakowej wartości są prace, których wykonywanie wymaga od pracowników porównywalnych kwalifikacji zawodowych, potwierdzonych dokumentami przewidzianymi w odrębnych przepisach lub praktyką i doświadczeniem zawodowym, a także porównywalnej odpowiedzialności i wysiłku.</a:t>
            </a:r>
          </a:p>
        </p:txBody>
      </p:sp>
    </p:spTree>
    <p:extLst>
      <p:ext uri="{BB962C8B-B14F-4D97-AF65-F5344CB8AC3E}">
        <p14:creationId xmlns:p14="http://schemas.microsoft.com/office/powerpoint/2010/main" val="3497020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B33658-2EE9-4A93-8F6F-86152466F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Skutki prawne naruszenia zasady równego traktowania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51AE68-E22E-4918-866C-B42C250C4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Osoba, wobec której pracodawca naruszył zasadę równego traktowania w zatrudnieniu, ma prawo do </a:t>
            </a:r>
            <a:r>
              <a:rPr lang="pl-PL" b="1" dirty="0"/>
              <a:t>odszkodowania</a:t>
            </a:r>
            <a:r>
              <a:rPr lang="pl-PL" dirty="0"/>
              <a:t> w wysokości </a:t>
            </a:r>
            <a:r>
              <a:rPr lang="pl-PL" b="1" dirty="0"/>
              <a:t>nie niższej niż minimalne wynagrodzenie za pracę</a:t>
            </a:r>
            <a:r>
              <a:rPr lang="pl-PL" dirty="0"/>
              <a:t>, ustalane na podstawie odrębnych przepisów.</a:t>
            </a:r>
          </a:p>
        </p:txBody>
      </p:sp>
    </p:spTree>
    <p:extLst>
      <p:ext uri="{BB962C8B-B14F-4D97-AF65-F5344CB8AC3E}">
        <p14:creationId xmlns:p14="http://schemas.microsoft.com/office/powerpoint/2010/main" val="1348237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3071EB-459E-4F19-BEE8-D735B666C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Ochrona pracowników korzystających z zasady równego traktowania w zatrudnieniu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E83F7E-7CF2-490F-872B-DF48E3C49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 Skorzystanie przez pracownika z uprawnień przysługujących z tytułu naruszenia zasady równego traktowania w zatrudnieniu </a:t>
            </a:r>
            <a:r>
              <a:rPr lang="pl-PL" b="1" dirty="0"/>
              <a:t>nie może być podstawą niekorzystnego traktowania pracownika</a:t>
            </a:r>
            <a:r>
              <a:rPr lang="pl-PL" dirty="0"/>
              <a:t>, a także </a:t>
            </a:r>
            <a:r>
              <a:rPr lang="pl-PL" b="1" dirty="0"/>
              <a:t>nie może powodować jakichkolwiek negatywnych konsekwencji wobec pracownika</a:t>
            </a:r>
            <a:r>
              <a:rPr lang="pl-PL" dirty="0"/>
              <a:t>, zwłaszcza nie może stanowić przyczyny uzasadniającej wypowiedzenie przez pracodawcę stosunku pracy lub jego rozwiązanie bez wypowiedzenia.</a:t>
            </a:r>
          </a:p>
          <a:p>
            <a:pPr algn="just"/>
            <a:r>
              <a:rPr lang="pl-PL" dirty="0"/>
              <a:t>Powyższe dotyczy ponadto pracownika, który udzielił w jakiejkolwiek formie wsparcia pracownikowi korzystającemu z uprawnień przysługujących z tytułu naruszenia zasady równego traktowania w zatrudnieniu.</a:t>
            </a:r>
          </a:p>
        </p:txBody>
      </p:sp>
    </p:spTree>
    <p:extLst>
      <p:ext uri="{BB962C8B-B14F-4D97-AF65-F5344CB8AC3E}">
        <p14:creationId xmlns:p14="http://schemas.microsoft.com/office/powerpoint/2010/main" val="949153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4FBF41-C239-47D8-815E-1FB9E35CF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0AB9FD-AA47-4492-B495-2335638E7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H. </a:t>
            </a:r>
            <a:r>
              <a:rPr lang="pl-PL" dirty="0" err="1"/>
              <a:t>Szurgacz</a:t>
            </a:r>
            <a:r>
              <a:rPr lang="pl-PL" dirty="0"/>
              <a:t> (red.), Z. Kubot, T. Kuczyński, A. Tomanek, </a:t>
            </a:r>
            <a:r>
              <a:rPr lang="pl-PL" i="1" dirty="0"/>
              <a:t>Prawo pracy. Zarys Wykładu, </a:t>
            </a:r>
            <a:r>
              <a:rPr lang="pl-PL" dirty="0"/>
              <a:t>Warszawa 2016</a:t>
            </a:r>
          </a:p>
          <a:p>
            <a:pPr algn="just"/>
            <a:r>
              <a:rPr lang="pl-PL" dirty="0"/>
              <a:t>A. Sobczyk (red.), </a:t>
            </a:r>
            <a:r>
              <a:rPr lang="pl-PL" i="1" dirty="0"/>
              <a:t>Kodeks pracy. Komentarz, </a:t>
            </a:r>
            <a:r>
              <a:rPr lang="pl-PL" dirty="0"/>
              <a:t>Warszawa 2018,</a:t>
            </a:r>
          </a:p>
          <a:p>
            <a:pPr algn="just"/>
            <a:r>
              <a:rPr lang="pl-PL" dirty="0"/>
              <a:t>K. Walczak (red.), </a:t>
            </a:r>
            <a:r>
              <a:rPr lang="pl-PL" i="1" dirty="0"/>
              <a:t>Kodeks pracy. </a:t>
            </a:r>
            <a:r>
              <a:rPr lang="pl-PL" i="1"/>
              <a:t>Komentarz, </a:t>
            </a:r>
            <a:r>
              <a:rPr lang="pl-PL" dirty="0"/>
              <a:t>Warszawa 2018</a:t>
            </a:r>
          </a:p>
        </p:txBody>
      </p:sp>
    </p:spTree>
    <p:extLst>
      <p:ext uri="{BB962C8B-B14F-4D97-AF65-F5344CB8AC3E}">
        <p14:creationId xmlns:p14="http://schemas.microsoft.com/office/powerpoint/2010/main" val="175533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4F76C3-9B98-4AD8-92C8-ABA31EF6F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Mobbing</a:t>
            </a:r>
            <a:r>
              <a:rPr lang="pl-PL" dirty="0"/>
              <a:t> – geneza pojęcia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EBDC05-9CA0-4FB4-B582-39D5249A4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Terminu tego, w obecnym znaczeniu w latach 80. XX wieku  użył szwedzki lekarz i psycholog </a:t>
            </a:r>
            <a:r>
              <a:rPr lang="pl-PL" i="1" dirty="0"/>
              <a:t>H. </a:t>
            </a:r>
            <a:r>
              <a:rPr lang="pl-PL" i="1" dirty="0" err="1"/>
              <a:t>Leymann</a:t>
            </a:r>
            <a:r>
              <a:rPr lang="pl-PL" i="1" dirty="0"/>
              <a:t>. </a:t>
            </a:r>
            <a:r>
              <a:rPr lang="pl-PL" dirty="0"/>
              <a:t>Zauważył on, że pracownicy ,,trudni” nie byli takimi w przeszłości.</a:t>
            </a:r>
          </a:p>
          <a:p>
            <a:pPr algn="just"/>
            <a:r>
              <a:rPr lang="pl-PL" dirty="0"/>
              <a:t>Przyczyny takiego stanu rzeczy nie tkwiły w zmianach ich charakterów lecz w strukturze i warunkach pracy.</a:t>
            </a:r>
          </a:p>
          <a:p>
            <a:pPr algn="just"/>
            <a:r>
              <a:rPr lang="pl-PL" i="1" dirty="0"/>
              <a:t>H. </a:t>
            </a:r>
            <a:r>
              <a:rPr lang="pl-PL" i="1" dirty="0" err="1"/>
              <a:t>Leymann</a:t>
            </a:r>
            <a:r>
              <a:rPr lang="pl-PL" dirty="0"/>
              <a:t> opublikował swoją pierwszą pracę na ten temat, definiując </a:t>
            </a:r>
            <a:r>
              <a:rPr lang="pl-PL" dirty="0" err="1"/>
              <a:t>mobbing</a:t>
            </a:r>
            <a:r>
              <a:rPr lang="pl-PL" dirty="0"/>
              <a:t> w miejscu pracy jako </a:t>
            </a:r>
            <a:r>
              <a:rPr lang="pl-PL" b="1" dirty="0"/>
              <a:t>psychologiczny terror</a:t>
            </a:r>
            <a:r>
              <a:rPr lang="pl-PL" dirty="0"/>
              <a:t>, na który składa się </a:t>
            </a:r>
            <a:r>
              <a:rPr lang="pl-PL" b="1" dirty="0"/>
              <a:t>systematyczny wrogi i nieetyczny sposób komunikowania się przez jedną lub kilka osób skierowany przeciwko jednostce</a:t>
            </a:r>
            <a:r>
              <a:rPr lang="pl-PL" dirty="0"/>
              <a:t>. W efekcie osoba atakowana traci wiarę w możliwość obrony i uzyskania pomocy.</a:t>
            </a:r>
          </a:p>
        </p:txBody>
      </p:sp>
    </p:spTree>
    <p:extLst>
      <p:ext uri="{BB962C8B-B14F-4D97-AF65-F5344CB8AC3E}">
        <p14:creationId xmlns:p14="http://schemas.microsoft.com/office/powerpoint/2010/main" val="1700533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BEE0C2-699D-4240-BC0F-4DA98FAB3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</p:spPr>
        <p:txBody>
          <a:bodyPr/>
          <a:lstStyle/>
          <a:p>
            <a:r>
              <a:rPr lang="pl-PL" dirty="0"/>
              <a:t>Pojęcie </a:t>
            </a:r>
            <a:r>
              <a:rPr lang="pl-PL" dirty="0" err="1"/>
              <a:t>mobbingu</a:t>
            </a:r>
            <a:r>
              <a:rPr lang="pl-PL" dirty="0"/>
              <a:t> – art. 94 (3)</a:t>
            </a:r>
            <a:r>
              <a:rPr lang="pl-PL" dirty="0">
                <a:latin typeface="Century Gothic" panose="020B0502020202020204" pitchFamily="34" charset="0"/>
              </a:rPr>
              <a:t> </a:t>
            </a:r>
            <a:r>
              <a:rPr lang="pl-PL" dirty="0"/>
              <a:t>§2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99213-F4C4-4585-BB59-D9D8CC25F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/>
              <a:t>Działania lub zachowania </a:t>
            </a: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CFB4145F-3C15-46AC-90F3-921C0E5E477F}"/>
              </a:ext>
            </a:extLst>
          </p:cNvPr>
          <p:cNvSpPr/>
          <p:nvPr/>
        </p:nvSpPr>
        <p:spPr>
          <a:xfrm>
            <a:off x="4506686" y="2799184"/>
            <a:ext cx="1446245" cy="839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DA4B27D-FEF2-4093-9011-502CFDD47C36}"/>
              </a:ext>
            </a:extLst>
          </p:cNvPr>
          <p:cNvSpPr txBox="1"/>
          <p:nvPr/>
        </p:nvSpPr>
        <p:spPr>
          <a:xfrm>
            <a:off x="6615404" y="2556932"/>
            <a:ext cx="4758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Dotyczące pracownika lub  skierowane przeciwko pracownikowi</a:t>
            </a: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E762C238-995B-4BBE-9A30-8A2CD900ED10}"/>
              </a:ext>
            </a:extLst>
          </p:cNvPr>
          <p:cNvSpPr/>
          <p:nvPr/>
        </p:nvSpPr>
        <p:spPr>
          <a:xfrm>
            <a:off x="8630816" y="3545633"/>
            <a:ext cx="93306" cy="12689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6A2C295-16C9-4443-BDBF-58B95437C889}"/>
              </a:ext>
            </a:extLst>
          </p:cNvPr>
          <p:cNvSpPr txBox="1"/>
          <p:nvPr/>
        </p:nvSpPr>
        <p:spPr>
          <a:xfrm>
            <a:off x="7147249" y="5101283"/>
            <a:ext cx="3749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polegające na uporczywym i długotrwałym nękaniu lub zastraszaniu pracownika</a:t>
            </a:r>
          </a:p>
        </p:txBody>
      </p:sp>
      <p:sp>
        <p:nvSpPr>
          <p:cNvPr id="9" name="Strzałka: w lewo 8">
            <a:extLst>
              <a:ext uri="{FF2B5EF4-FFF2-40B4-BE49-F238E27FC236}">
                <a16:creationId xmlns:a16="http://schemas.microsoft.com/office/drawing/2014/main" id="{DB11A3D0-7B34-4EBE-887F-2110AA3AAA5C}"/>
              </a:ext>
            </a:extLst>
          </p:cNvPr>
          <p:cNvSpPr/>
          <p:nvPr/>
        </p:nvSpPr>
        <p:spPr>
          <a:xfrm>
            <a:off x="4702630" y="5365103"/>
            <a:ext cx="2295330" cy="5634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B6EA4F4-CD1F-4081-9516-DF6D3F5E5971}"/>
              </a:ext>
            </a:extLst>
          </p:cNvPr>
          <p:cNvSpPr txBox="1"/>
          <p:nvPr/>
        </p:nvSpPr>
        <p:spPr>
          <a:xfrm>
            <a:off x="961055" y="5197151"/>
            <a:ext cx="3834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wywołujące u niego zaniżoną ocenę przydatności zawodowej </a:t>
            </a:r>
          </a:p>
        </p:txBody>
      </p:sp>
      <p:sp>
        <p:nvSpPr>
          <p:cNvPr id="11" name="Strzałka: w górę 10">
            <a:extLst>
              <a:ext uri="{FF2B5EF4-FFF2-40B4-BE49-F238E27FC236}">
                <a16:creationId xmlns:a16="http://schemas.microsoft.com/office/drawing/2014/main" id="{3C929CA0-AC6D-496F-AB47-75B77B34A7E3}"/>
              </a:ext>
            </a:extLst>
          </p:cNvPr>
          <p:cNvSpPr/>
          <p:nvPr/>
        </p:nvSpPr>
        <p:spPr>
          <a:xfrm>
            <a:off x="2453951" y="4572002"/>
            <a:ext cx="45719" cy="52928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5BBFD8-4A73-4782-9462-DDAC416F6420}"/>
              </a:ext>
            </a:extLst>
          </p:cNvPr>
          <p:cNvSpPr txBox="1"/>
          <p:nvPr/>
        </p:nvSpPr>
        <p:spPr>
          <a:xfrm>
            <a:off x="961055" y="3429000"/>
            <a:ext cx="42687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powodujące lub mające na celu poniżenie lub ośmieszenie pracownika, izolowanie go lub wyeliminowanie z zespołu współpracowników.</a:t>
            </a:r>
          </a:p>
        </p:txBody>
      </p:sp>
    </p:spTree>
    <p:extLst>
      <p:ext uri="{BB962C8B-B14F-4D97-AF65-F5344CB8AC3E}">
        <p14:creationId xmlns:p14="http://schemas.microsoft.com/office/powerpoint/2010/main" val="338141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95AF4E-02A8-4000-8793-770C2CA7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Pojęcia niedookreślone w prawnej definicji </a:t>
            </a:r>
            <a:r>
              <a:rPr lang="pl-PL" dirty="0" err="1"/>
              <a:t>mobbingu</a:t>
            </a:r>
            <a:r>
              <a:rPr lang="pl-PL" dirty="0"/>
              <a:t> - długotrwałość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44CF45-AE49-4417-847E-7E2530E3A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 niedawna w literaturze przedmiotu prezentowany był pogląd, że pojęcie to oznacza okres co najmniej 6 miesięcy. Według psychologów przez taki okres czasu organizm ludzki jest w stanie znosić szykany bez uszczerbku dla zdrowia.</a:t>
            </a:r>
          </a:p>
          <a:p>
            <a:pPr algn="just"/>
            <a:r>
              <a:rPr lang="pl-PL" dirty="0"/>
              <a:t>Obecnie uznaje się jednak, że długotrwałość nękania lub zastraszania musi być oceniana w sposób zindywidualizowany.</a:t>
            </a:r>
          </a:p>
        </p:txBody>
      </p:sp>
    </p:spTree>
    <p:extLst>
      <p:ext uri="{BB962C8B-B14F-4D97-AF65-F5344CB8AC3E}">
        <p14:creationId xmlns:p14="http://schemas.microsoft.com/office/powerpoint/2010/main" val="132110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3DDA0F-2C7D-4C61-B8BB-D1E1EE6C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Pojęcia niedookreślone w prawnej definicji </a:t>
            </a:r>
            <a:r>
              <a:rPr lang="pl-PL" dirty="0" err="1"/>
              <a:t>mobbingu</a:t>
            </a:r>
            <a:r>
              <a:rPr lang="pl-PL" dirty="0"/>
              <a:t> - uporczywość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515604-F11F-4785-9CF6-C21D2AB05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Uporczywość działań </a:t>
            </a:r>
            <a:r>
              <a:rPr lang="pl-PL" dirty="0" err="1"/>
              <a:t>mobbingowych</a:t>
            </a:r>
            <a:r>
              <a:rPr lang="pl-PL" dirty="0"/>
              <a:t> należy rozumieć jako </a:t>
            </a:r>
            <a:r>
              <a:rPr lang="pl-PL" b="1" dirty="0"/>
              <a:t>rozciągnięte w czasie, stale powtarzane i nieuchronne</a:t>
            </a:r>
            <a:r>
              <a:rPr lang="pl-PL" dirty="0"/>
              <a:t> – z punktu widzenia ofiary – działania lub zachowania sprawcy</a:t>
            </a:r>
          </a:p>
        </p:txBody>
      </p:sp>
    </p:spTree>
    <p:extLst>
      <p:ext uri="{BB962C8B-B14F-4D97-AF65-F5344CB8AC3E}">
        <p14:creationId xmlns:p14="http://schemas.microsoft.com/office/powerpoint/2010/main" val="92632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096EF2-B8F1-4C96-B5C6-1107A733D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</a:t>
            </a:r>
            <a:r>
              <a:rPr lang="pl-PL" dirty="0" err="1"/>
              <a:t>mobbingu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4BE944-9D92-484A-A15D-AB595BAB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Ustawowe przesłanki </a:t>
            </a:r>
            <a:r>
              <a:rPr lang="pl-PL" b="1" dirty="0" err="1"/>
              <a:t>mobbingu</a:t>
            </a:r>
            <a:r>
              <a:rPr lang="pl-PL" b="1" dirty="0"/>
              <a:t> muszą być spełnione łącznie</a:t>
            </a:r>
            <a:r>
              <a:rPr lang="pl-PL" dirty="0"/>
              <a:t>, a więc działania pracodawcy muszą być jednocześnie uporczywe i długotrwałe oraz polegać na nękaniu lub zastraszaniu pracownika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Wyrok Sądu Najwyższego z dnia 8 grudnia 2005 r., I PK 103/05, OSNP 2006, nr 21-22, poz. 321</a:t>
            </a:r>
          </a:p>
        </p:txBody>
      </p:sp>
    </p:spTree>
    <p:extLst>
      <p:ext uri="{BB962C8B-B14F-4D97-AF65-F5344CB8AC3E}">
        <p14:creationId xmlns:p14="http://schemas.microsoft.com/office/powerpoint/2010/main" val="387134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F96238-6FCE-40D0-9308-F56A0774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Przykłady </a:t>
            </a:r>
            <a:r>
              <a:rPr lang="pl-PL" dirty="0" err="1"/>
              <a:t>zachowań</a:t>
            </a:r>
            <a:r>
              <a:rPr lang="pl-PL" dirty="0"/>
              <a:t> kwalifikowanych jako </a:t>
            </a:r>
            <a:r>
              <a:rPr lang="pl-PL" dirty="0" err="1"/>
              <a:t>mobbing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7647EE-7DEF-4BAD-ABCF-D2D4B2F5F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pl-PL" dirty="0"/>
              <a:t>złośliwe uwagi,</a:t>
            </a:r>
          </a:p>
          <a:p>
            <a:pPr algn="just">
              <a:buFontTx/>
              <a:buChar char="-"/>
            </a:pPr>
            <a:r>
              <a:rPr lang="pl-PL" dirty="0"/>
              <a:t>publiczne krytykowanie lub ośmieszanie ze strony przełożonego,</a:t>
            </a:r>
          </a:p>
          <a:p>
            <a:pPr algn="just">
              <a:buFontTx/>
              <a:buChar char="-"/>
            </a:pPr>
            <a:r>
              <a:rPr lang="pl-PL" dirty="0"/>
              <a:t>izolowanie od współpracowników poprzez ulokowanie stanowiska pracy w sposób utrudniający kontakt z innymi pracownikami,</a:t>
            </a:r>
          </a:p>
          <a:p>
            <a:pPr algn="just">
              <a:buFontTx/>
              <a:buChar char="-"/>
            </a:pPr>
            <a:r>
              <a:rPr lang="pl-PL" dirty="0"/>
              <a:t>nieprzydzielanie żadnych zadań do wykonania i rygorystyczne kontrolowanie czy pracownik nie wykonuje w tym czasie innych czynności,</a:t>
            </a:r>
          </a:p>
          <a:p>
            <a:pPr marL="0" indent="0" algn="just">
              <a:buNone/>
            </a:pPr>
            <a:r>
              <a:rPr lang="pl-PL" dirty="0"/>
              <a:t>- publiczne badanie kierowców alkomatem przed przystąpieniem do pracy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871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103ADF-54E6-461C-A12A-E964B583C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Zachowania niebędące </a:t>
            </a:r>
            <a:r>
              <a:rPr lang="pl-PL" dirty="0" err="1"/>
              <a:t>mobbingiem</a:t>
            </a:r>
            <a:r>
              <a:rPr lang="pl-PL" dirty="0"/>
              <a:t> – przykłady z orzecznictwa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D115E1-BBA3-4584-A2C9-F2423ECBB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Nie stanowią </a:t>
            </a:r>
            <a:r>
              <a:rPr lang="pl-PL" dirty="0" err="1"/>
              <a:t>mobbingu</a:t>
            </a:r>
            <a:r>
              <a:rPr lang="pl-PL" dirty="0"/>
              <a:t> w sensie prawnym:</a:t>
            </a:r>
          </a:p>
          <a:p>
            <a:pPr marL="0" indent="0" algn="just">
              <a:buNone/>
            </a:pPr>
            <a:r>
              <a:rPr lang="pl-PL" dirty="0"/>
              <a:t>1) towarzysząca zapowiedzianym zwolnieniom z pracy atmosfera napięcia psychicznego wśród załogi zakładu pracy. (zob. wyr. SN z 20.3.2007 r., II PK 221/06, OSNP 2008, Nr 9–10, poz. 122);</a:t>
            </a:r>
          </a:p>
          <a:p>
            <a:pPr marL="0" indent="0" algn="just">
              <a:buNone/>
            </a:pPr>
            <a:r>
              <a:rPr lang="pl-PL" dirty="0"/>
              <a:t>2) wykonywanie czynności kontrolnych wobec pracownika, które co prawda może naturalnie łączyć się dlań ze stresem, co nie oznacza jednak od razu szykanowania go (por. wyr. SN z 26.1.2005 r., II PK 198/04, </a:t>
            </a:r>
            <a:r>
              <a:rPr lang="pl-PL" dirty="0" err="1"/>
              <a:t>Legalis</a:t>
            </a:r>
            <a:r>
              <a:rPr lang="pl-PL" dirty="0"/>
              <a:t>);</a:t>
            </a:r>
          </a:p>
          <a:p>
            <a:pPr marL="0" indent="0" algn="just">
              <a:buNone/>
            </a:pPr>
            <a:r>
              <a:rPr lang="pl-PL" dirty="0"/>
              <a:t>3) egzekwowanie wykonywania zgodnych z prawem poleceń dotyczących pracy nie jest </a:t>
            </a:r>
            <a:r>
              <a:rPr lang="pl-PL" dirty="0" err="1"/>
              <a:t>mobbingiem</a:t>
            </a:r>
            <a:r>
              <a:rPr lang="pl-PL" dirty="0"/>
              <a:t>, o ile jest działaniem w granicach prawa i nie narusza godności pracowników. Jeżeli jednak te polecenia cechują się uporczywością i długotrwałością oraz zmierzają ku nękaniu i zastraszaniu pracownika, wówczas mogą zostać uznane za </a:t>
            </a:r>
            <a:r>
              <a:rPr lang="pl-PL" dirty="0" err="1"/>
              <a:t>mobbing</a:t>
            </a:r>
            <a:r>
              <a:rPr lang="pl-PL" dirty="0"/>
              <a:t> (zob. wyr. SN z 8.12.2005 r., I PKN 103/05, </a:t>
            </a:r>
            <a:r>
              <a:rPr lang="pl-PL" dirty="0" err="1"/>
              <a:t>niepubl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937856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zny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198</TotalTime>
  <Words>1512</Words>
  <Application>Microsoft Office PowerPoint</Application>
  <PresentationFormat>Panoramiczny</PresentationFormat>
  <Paragraphs>88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Garamond</vt:lpstr>
      <vt:lpstr>Organiczny</vt:lpstr>
      <vt:lpstr>Obowiązki pracodawcy – cz. II</vt:lpstr>
      <vt:lpstr>Obowiązek przeciwdziałania mobbingowi</vt:lpstr>
      <vt:lpstr>Mobbing – geneza pojęcia</vt:lpstr>
      <vt:lpstr>Pojęcie mobbingu – art. 94 (3) §2 k.p.</vt:lpstr>
      <vt:lpstr>Pojęcia niedookreślone w prawnej definicji mobbingu - długotrwałość</vt:lpstr>
      <vt:lpstr>Pojęcia niedookreślone w prawnej definicji mobbingu - uporczywość</vt:lpstr>
      <vt:lpstr>Pojęcie mobbingu</vt:lpstr>
      <vt:lpstr>Przykłady zachowań kwalifikowanych jako mobbing</vt:lpstr>
      <vt:lpstr>Zachowania niebędące mobbingiem – przykłady z orzecznictwa</vt:lpstr>
      <vt:lpstr>Skutki prawne mobbingu – zadośćuczynienie za doznaną krzywdę</vt:lpstr>
      <vt:lpstr>Zadośćuczynienie</vt:lpstr>
      <vt:lpstr>Zadośćuczynienie</vt:lpstr>
      <vt:lpstr>Odszkodowanie</vt:lpstr>
      <vt:lpstr>Obowiązek przeciwdziałania dyskryminacji</vt:lpstr>
      <vt:lpstr>Równe traktowanie w zatrudnieniu – rozdział IIa kodeksu pracy</vt:lpstr>
      <vt:lpstr>Równe traktowanie w zatrudnieniu – rozdział IIa kodeksu pracy</vt:lpstr>
      <vt:lpstr>Dyskryminacja bezpośrednia</vt:lpstr>
      <vt:lpstr>Dyskryminacja pośrednia</vt:lpstr>
      <vt:lpstr>Dyskryminacja</vt:lpstr>
      <vt:lpstr>Prezentacja programu PowerPoint</vt:lpstr>
      <vt:lpstr>Równe traktowanie w zakresie wynagradzania</vt:lpstr>
      <vt:lpstr>Skutki prawne naruszenia zasady równego traktowania</vt:lpstr>
      <vt:lpstr>Ochrona pracowników korzystających z zasady równego traktowania w zatrudnieniu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Obowiązki pracodawcy (cz.II) i skutki prawne ich niewykonania</dc:title>
  <dc:creator>Sabina Pochopien</dc:creator>
  <cp:lastModifiedBy>Sabina Pochopien</cp:lastModifiedBy>
  <cp:revision>19</cp:revision>
  <dcterms:created xsi:type="dcterms:W3CDTF">2019-03-15T21:08:56Z</dcterms:created>
  <dcterms:modified xsi:type="dcterms:W3CDTF">2020-03-10T12:41:58Z</dcterms:modified>
</cp:coreProperties>
</file>