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308" r:id="rId14"/>
    <p:sldId id="270" r:id="rId15"/>
    <p:sldId id="267" r:id="rId16"/>
    <p:sldId id="271" r:id="rId17"/>
    <p:sldId id="292" r:id="rId18"/>
    <p:sldId id="293" r:id="rId19"/>
    <p:sldId id="294" r:id="rId20"/>
    <p:sldId id="295" r:id="rId21"/>
    <p:sldId id="296" r:id="rId22"/>
    <p:sldId id="272" r:id="rId23"/>
    <p:sldId id="273" r:id="rId24"/>
    <p:sldId id="274" r:id="rId25"/>
    <p:sldId id="275" r:id="rId26"/>
    <p:sldId id="278" r:id="rId27"/>
    <p:sldId id="276" r:id="rId28"/>
    <p:sldId id="277" r:id="rId29"/>
    <p:sldId id="279" r:id="rId30"/>
    <p:sldId id="287" r:id="rId31"/>
    <p:sldId id="288" r:id="rId32"/>
    <p:sldId id="297" r:id="rId33"/>
    <p:sldId id="289" r:id="rId34"/>
    <p:sldId id="290" r:id="rId35"/>
    <p:sldId id="298" r:id="rId36"/>
    <p:sldId id="291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CC9B89-28C2-4CC5-B584-968FBCD977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Obowiązki pracodawcy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F5D1723-DCF0-4B55-B807-60CFA7D703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3587831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9AA0E2-8EAD-4908-A4F0-73BCD715D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ułatwiania pracownikom podnoszenia kwalifikacji zawodowych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14A6BD-EB4C-49F8-99D7-0B7C53BEE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Powyższy obowiązek nakłada na pracodawców powinność ułatwiania podnoszenia przez pracowników kwalifikacji zawodowych tzn. nieodmawiania bez uzasadnionych przyczyn udziału w wybranej przez pracownika formie szkolenia oraz tworzenie pozytywnej atmosfery wobec uczących się pracowników,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pl-PL" altLang="pl-PL" dirty="0"/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Przez podnoszenie kwalifikacji zawodowych należy rozumieć </a:t>
            </a:r>
            <a:r>
              <a:rPr lang="pl-PL" altLang="pl-PL" b="1" dirty="0"/>
              <a:t>zdobywanie lub uzupełnianie wiedzy i umiejętności przez pracownika, z inicjatywy pracodawcy lub za jego zgodą </a:t>
            </a:r>
            <a:r>
              <a:rPr lang="pl-PL" altLang="pl-PL" dirty="0"/>
              <a:t>( art. 103 (1) </a:t>
            </a:r>
            <a:r>
              <a:rPr lang="pl-PL" altLang="pl-PL" dirty="0">
                <a:latin typeface="Segoe UI" panose="020B0502040204020203" pitchFamily="34" charset="0"/>
                <a:cs typeface="Segoe UI" panose="020B0502040204020203" pitchFamily="34" charset="0"/>
              </a:rPr>
              <a:t>§ 1 </a:t>
            </a:r>
            <a:r>
              <a:rPr lang="pl-PL" altLang="pl-PL" dirty="0" err="1">
                <a:latin typeface="Segoe UI" panose="020B0502040204020203" pitchFamily="34" charset="0"/>
                <a:cs typeface="Segoe UI" panose="020B0502040204020203" pitchFamily="34" charset="0"/>
              </a:rPr>
              <a:t>k.p</a:t>
            </a:r>
            <a:r>
              <a:rPr lang="pl-PL" altLang="pl-PL" dirty="0">
                <a:latin typeface="Segoe UI" panose="020B0502040204020203" pitchFamily="34" charset="0"/>
                <a:cs typeface="Segoe UI" panose="020B0502040204020203" pitchFamily="34" charset="0"/>
              </a:rPr>
              <a:t>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0067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2AA195-EFCF-439F-B7FC-11A894E0A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l-PL" dirty="0"/>
              <a:t>Obowiązek ułatwiania pracownikom podnoszenia kwalifikacji zawodowych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CFD1F2-67CD-44C3-AC28-C1C50D1F5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Pracownikowi podnoszącemu kwalifikacje zawodowe przysługuje: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- urlop szkoleniowy,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- zwolnienie z całości lub części dnia pracy, na czas niezbędny, by punktualnie przybyć na obowiązkowe zajęcia oraz na czas ich trwania ( art. 103 (1) </a:t>
            </a:r>
            <a:r>
              <a:rPr lang="pl-PL" altLang="pl-PL" dirty="0">
                <a:latin typeface="Segoe UI" panose="020B0502040204020203" pitchFamily="34" charset="0"/>
                <a:cs typeface="Segoe UI" panose="020B0502040204020203" pitchFamily="34" charset="0"/>
              </a:rPr>
              <a:t>§</a:t>
            </a:r>
            <a:r>
              <a:rPr lang="pl-PL" altLang="pl-PL" dirty="0">
                <a:cs typeface="Segoe UI" panose="020B0502040204020203" pitchFamily="34" charset="0"/>
              </a:rPr>
              <a:t> 2 </a:t>
            </a:r>
            <a:r>
              <a:rPr lang="pl-PL" altLang="pl-PL" dirty="0" err="1">
                <a:cs typeface="Segoe UI" panose="020B0502040204020203" pitchFamily="34" charset="0"/>
              </a:rPr>
              <a:t>k.p</a:t>
            </a:r>
            <a:r>
              <a:rPr lang="pl-PL" altLang="pl-PL" dirty="0">
                <a:cs typeface="Segoe UI" panose="020B0502040204020203" pitchFamily="34" charset="0"/>
              </a:rPr>
              <a:t>.)</a:t>
            </a:r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Pracodawca może ponadto przyznać pracownikowi podnoszącemu kwalifikacje zawodowe dodatkowe świadczenia, w szczególności pokryć opłaty za kształcenie, przejazd, podręczniki i zakwaterowanie (art. 103 (4) </a:t>
            </a:r>
            <a:r>
              <a:rPr lang="pl-PL" altLang="pl-PL" dirty="0" err="1"/>
              <a:t>k.p</a:t>
            </a:r>
            <a:r>
              <a:rPr lang="pl-PL" altLang="pl-PL" dirty="0"/>
              <a:t>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2852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D65050-FDDB-4D8D-8FB5-74C60BB70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ułatwiania pracownikom podnoszenia kwalifikacji zawodowych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E5C386-E981-417F-A296-86910F2E5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Urlop szkoleniowy, o którym mowa w art. 103(1) § 2 pkt 1, przysługuje w wymiarze:</a:t>
            </a:r>
          </a:p>
          <a:p>
            <a:pPr algn="just"/>
            <a:r>
              <a:rPr lang="pl-PL" dirty="0"/>
              <a:t>1)  6 dni - dla pracownika przystępującego do egzaminów eksternistycznych;</a:t>
            </a:r>
          </a:p>
          <a:p>
            <a:pPr algn="just"/>
            <a:r>
              <a:rPr lang="pl-PL" dirty="0"/>
              <a:t>2)  6 dni - dla pracownika przystępującego do egzaminu maturalnego;</a:t>
            </a:r>
          </a:p>
          <a:p>
            <a:pPr algn="just"/>
            <a:r>
              <a:rPr lang="pl-PL" dirty="0"/>
              <a:t>3) 6 dni - dla pracownika przystępującego do egzaminu potwierdzającego kwalifikacje zawodowe lub egzaminu zawodowego;</a:t>
            </a:r>
          </a:p>
          <a:p>
            <a:pPr algn="just"/>
            <a:r>
              <a:rPr lang="pl-PL" dirty="0"/>
              <a:t>4)  21 dni w ostatnim roku studiów - na przygotowanie pracy dyplomowej oraz przygotowanie się i przystąpienie do egzaminu dyplomowego.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Urlopu szkoleniowego udziela się w dni, które są dla pracownika dniami pracy, zgodnie z obowiązującym go rozkładem czasu pracy.</a:t>
            </a:r>
          </a:p>
        </p:txBody>
      </p:sp>
    </p:spTree>
    <p:extLst>
      <p:ext uri="{BB962C8B-B14F-4D97-AF65-F5344CB8AC3E}">
        <p14:creationId xmlns:p14="http://schemas.microsoft.com/office/powerpoint/2010/main" val="917397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8DA29D-70C2-43CC-86E7-B165FB4B1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ułatwiania pracownikom podnoszenia kwalifikacji zawodowych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3A9C33-8056-491A-8E52-8B74C365B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000" dirty="0"/>
              <a:t>Pracodawca zawiera z pracownikiem podnoszącym kwalifikacje zawodowe umowę określającą wzajemne prawa i obowiązki stron. Umowę zawiera się na piśmie ( art. 103 (4) </a:t>
            </a:r>
            <a:r>
              <a:rPr lang="pl-PL" altLang="pl-PL" sz="2000" dirty="0">
                <a:latin typeface="Segoe UI" panose="020B0502040204020203" pitchFamily="34" charset="0"/>
                <a:cs typeface="Segoe UI" panose="020B0502040204020203" pitchFamily="34" charset="0"/>
              </a:rPr>
              <a:t>§</a:t>
            </a:r>
            <a:r>
              <a:rPr lang="pl-PL" altLang="pl-PL" sz="2000" dirty="0">
                <a:cs typeface="Segoe UI" panose="020B0502040204020203" pitchFamily="34" charset="0"/>
              </a:rPr>
              <a:t> 1 </a:t>
            </a:r>
            <a:r>
              <a:rPr lang="pl-PL" altLang="pl-PL" sz="2000" dirty="0" err="1"/>
              <a:t>k.p</a:t>
            </a:r>
            <a:r>
              <a:rPr lang="pl-PL" altLang="pl-PL" sz="2000" dirty="0"/>
              <a:t>.),</a:t>
            </a:r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000" dirty="0"/>
              <a:t>Brak obowiązku zawarcia powyższej umowy gdy pracodawca nie zamierza zobowiązać pracownika do pozostawania w zatrudnieniu po ukończeniu podnoszenia kwalifikacji zawodowych (art. 103 (4) </a:t>
            </a:r>
            <a:r>
              <a:rPr lang="pl-PL" altLang="pl-PL" sz="2000" dirty="0">
                <a:latin typeface="Segoe UI" panose="020B0502040204020203" pitchFamily="34" charset="0"/>
                <a:cs typeface="Segoe UI" panose="020B0502040204020203" pitchFamily="34" charset="0"/>
              </a:rPr>
              <a:t>§</a:t>
            </a:r>
            <a:r>
              <a:rPr lang="pl-PL" altLang="pl-PL" sz="2000" dirty="0">
                <a:cs typeface="Segoe UI" panose="020B0502040204020203" pitchFamily="34" charset="0"/>
              </a:rPr>
              <a:t> 3 </a:t>
            </a:r>
            <a:r>
              <a:rPr lang="pl-PL" altLang="pl-PL" sz="2000" dirty="0" err="1">
                <a:cs typeface="Segoe UI" panose="020B0502040204020203" pitchFamily="34" charset="0"/>
              </a:rPr>
              <a:t>k.p</a:t>
            </a:r>
            <a:r>
              <a:rPr lang="pl-PL" altLang="pl-PL" sz="2000" dirty="0">
                <a:cs typeface="Segoe UI" panose="020B0502040204020203" pitchFamily="34" charset="0"/>
              </a:rPr>
              <a:t>.),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1764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D3157-EEC2-4FA1-97DF-29DCF2640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ułatwiania pracownikom podnoszenia kwalifikacji zawodowych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B4D2BD-439D-47C4-B92C-0467FA02E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 Pracownik podnoszący kwalifikacje zawodowe:</a:t>
            </a:r>
          </a:p>
          <a:p>
            <a:pPr algn="just"/>
            <a:r>
              <a:rPr lang="pl-PL" dirty="0"/>
              <a:t>1)  który bez uzasadnionych przyczyn nie podejmie podnoszenia kwalifikacji zawodowych albo przerwie podnoszenie tych kwalifikacji,</a:t>
            </a:r>
          </a:p>
          <a:p>
            <a:pPr algn="just"/>
            <a:r>
              <a:rPr lang="pl-PL" dirty="0"/>
              <a:t>2)  z którym pracodawca rozwiąże stosunek pracy bez wypowiedzenia z jego winy, w trakcie podnoszenia kwalifikacji zawodowych lub po jego ukończeniu, w terminie określonym w umowie, o której mowa w art. 103(4), nie dłuższym niż 3 lata,</a:t>
            </a:r>
          </a:p>
          <a:p>
            <a:pPr algn="just"/>
            <a:r>
              <a:rPr lang="pl-PL" dirty="0"/>
              <a:t>3)  który w okresie wskazanym w pkt 2 rozwiąże stosunek pracy za wypowiedzeniem, z wyjątkiem wypowiedzenia umowy o pracę z przyczyn określonych w art. 94(3),</a:t>
            </a:r>
          </a:p>
          <a:p>
            <a:pPr algn="just"/>
            <a:r>
              <a:rPr lang="pl-PL" dirty="0"/>
              <a:t>4)  który w okresie wskazanym w pkt 2 rozwiąże stosunek pracy bez wypowiedzenia na podstawie art. 55 lub art. 94(3), mimo braku przyczyn określonych w tych przepisach</a:t>
            </a:r>
          </a:p>
          <a:p>
            <a:pPr algn="just"/>
            <a:r>
              <a:rPr lang="pl-PL" dirty="0"/>
              <a:t>- jest obowiązany do zwrotu kosztów poniesionych przez pracodawcę na ten cel z tytułu dodatkowych świadczeń, w wysokości proporcjonalnej do okresu zatrudnienia po ukończeniu podnoszenia kwalifikacji zawodowych lub okresu zatrudnienia w czasie ich podnoszenia.</a:t>
            </a:r>
          </a:p>
        </p:txBody>
      </p:sp>
    </p:spTree>
    <p:extLst>
      <p:ext uri="{BB962C8B-B14F-4D97-AF65-F5344CB8AC3E}">
        <p14:creationId xmlns:p14="http://schemas.microsoft.com/office/powerpoint/2010/main" val="3427762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8C4B40-FD8F-4653-8E5D-F7E6E446F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ułatwiania pracownikom podnoszenia kwalifikacji zawodowych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866ACC-81C2-49D2-975D-716884D53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4775" indent="0" algn="just">
              <a:buClr>
                <a:srgbClr val="0E594D"/>
              </a:buClr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>
                <a:cs typeface="Segoe UI" panose="020B0502040204020203" pitchFamily="34" charset="0"/>
              </a:rPr>
              <a:t>Pracownikowi zdobywającemu lub uzupełniającemu  wiedzę na zasadach innych niż określone w art. 103 (1) -103 (5) mogą być przyznane: </a:t>
            </a:r>
          </a:p>
          <a:p>
            <a:pPr marL="104775" indent="0" algn="just">
              <a:buClr>
                <a:srgbClr val="0E594D"/>
              </a:buClr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>
                <a:cs typeface="Segoe UI" panose="020B0502040204020203" pitchFamily="34" charset="0"/>
              </a:rPr>
              <a:t>- zwolnienie z całości lub części dnia pracy bez zachowania prawa do wynagrodzenia, </a:t>
            </a:r>
          </a:p>
          <a:p>
            <a:pPr marL="104775" indent="0" algn="just">
              <a:buClr>
                <a:srgbClr val="0E594D"/>
              </a:buClr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>
                <a:cs typeface="Segoe UI" panose="020B0502040204020203" pitchFamily="34" charset="0"/>
              </a:rPr>
              <a:t>- urlop bezpłatny- w wymiarze ustalonym w porozumieniu zawieranym między pracodawcą a pracownikiem (art. 103 (6) </a:t>
            </a:r>
            <a:r>
              <a:rPr lang="pl-PL" altLang="pl-PL" sz="2400" dirty="0" err="1">
                <a:cs typeface="Segoe UI" panose="020B0502040204020203" pitchFamily="34" charset="0"/>
              </a:rPr>
              <a:t>k.p</a:t>
            </a:r>
            <a:r>
              <a:rPr lang="pl-PL" altLang="pl-PL" sz="2400" dirty="0">
                <a:cs typeface="Segoe UI" panose="020B0502040204020203" pitchFamily="34" charset="0"/>
              </a:rPr>
              <a:t>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3674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351AAF-4073-4574-A4BA-E939D9503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zaspokajania socjalnych potrzeb pracowników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67D619-E1B4-4ACB-997C-3E0CA628F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7675" indent="-342900" algn="just">
              <a:buClr>
                <a:srgbClr val="0E594D"/>
              </a:buClr>
              <a:buSzPct val="45000"/>
              <a:buFont typeface="Arial" panose="020B0604020202020204" pitchFamily="34" charset="0"/>
              <a:buChar char="•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Pracodawca jest obowiązany zaspokajać w miarę posiadanych środków socjalne potrzeby pracowników (art. 94 pkt 8 </a:t>
            </a:r>
            <a:r>
              <a:rPr lang="pl-PL" altLang="pl-PL" dirty="0" err="1"/>
              <a:t>k.p</a:t>
            </a:r>
            <a:r>
              <a:rPr lang="pl-PL" altLang="pl-PL" dirty="0"/>
              <a:t>.),</a:t>
            </a:r>
          </a:p>
          <a:p>
            <a:pPr marL="447675" indent="-342900" algn="just">
              <a:buClr>
                <a:srgbClr val="0E594D"/>
              </a:buClr>
              <a:buSzPct val="45000"/>
              <a:buFont typeface="Arial" panose="020B0604020202020204" pitchFamily="34" charset="0"/>
              <a:buChar char="•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Powyższy obowiązek może być realizowany przez :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- stworzenie zakładowego funduszu świadczeń socjalnych przeznaczonego na finansowanie działalności socjalnej (bytowej, rekreacyjnej, kulturalnej, wypoczynkowej) na rzecz pracowników i innych wskazanych osób,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- wypłatę świadczenia urlopowego (w przypadku pracodawców, którzy nie mają obowiązku tworzenia funduszu)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068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5EAE2F-EB1A-4EF3-9A09-672D18E17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zaspokajania socjalnych potrzeb pracowników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FF4A78-252A-447B-9F0E-4EC2DB1AE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Fundusz tworzą pracodawcy zatrudniający według stanu na dzień 1 stycznia danego roku co najmniej 50 pracowników w przeliczeniu na pełne etaty.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Pracodawcy zatrudniający według stanu na dzień 1 stycznia danego roku, co najmniej 20 i mniej niż 50 pracowników w przeliczeniu na pełne etaty, tworzą Fundusz na wniosek zakładowej organizacji związkowej.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Pracodawcy prowadzący działalność w formie jednostek budżetowych i samorządowych zakładów budżetowych tworzą Fundusz, bez względu na liczbę zatrudnianych pracowników.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Pracodawcy zatrudniający według stanu na dzień 1 stycznia danego roku mniej niż 50 pracowników w przeliczeniu na pełne etaty mogą tworzyć Fundusz lub mogą wypłacać świadczenie urlopowe.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4278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A3A0F-930C-4B11-95FB-AC9FEACAF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zaspokajania socjalnych potrzeb pracowników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42732F-B4C7-4E0F-B9D1-B1B829C09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działalność socjalna </a:t>
            </a:r>
            <a:r>
              <a:rPr lang="pl-PL" dirty="0"/>
              <a:t>- usługi świadczone przez pracodawców na rzecz </a:t>
            </a:r>
            <a:r>
              <a:rPr lang="pl-PL" b="1" dirty="0"/>
              <a:t>różnych form wypoczynku, działalności kulturalno-oświatowej, sportowo-rekreacyjnej, opieki nad dziećmi</a:t>
            </a:r>
            <a:r>
              <a:rPr lang="pl-PL" dirty="0"/>
              <a:t> w żłobkach, klubach dziecięcych, sprawowanej przez dziennego opiekuna lub nianię, w przedszkolach oraz innych formach wychowania przedszkolnego, </a:t>
            </a:r>
            <a:r>
              <a:rPr lang="pl-PL" b="1" dirty="0"/>
              <a:t>udzielanie pomocy materialnej </a:t>
            </a:r>
            <a:r>
              <a:rPr lang="pl-PL" dirty="0"/>
              <a:t>- rzeczowej lub finansowej, a także zwrotnej lub bezzwrotnej pomocy na cele mieszkaniowe na warunkach określonych umową.</a:t>
            </a:r>
          </a:p>
        </p:txBody>
      </p:sp>
    </p:spTree>
    <p:extLst>
      <p:ext uri="{BB962C8B-B14F-4D97-AF65-F5344CB8AC3E}">
        <p14:creationId xmlns:p14="http://schemas.microsoft.com/office/powerpoint/2010/main" val="521544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855514-56A9-4849-9B44-DCD3E70A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zaspokajania socjalnych potrzeb pracowników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D5EA29-A3D0-4E22-B58D-E213DB255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Fundusz jest tworzony na rzecz ogółu pracowników i prawo do korzystania ze świadczeń finansowanych z funduszu jest zbiorowym prawem załogi.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Osoba ogólnie uprawniona do korzystania z funduszu nabywa roszczenie o spełnienie przez pracodawcę określonego świadczenia dopiero wówczas, gdy takie świadczenie zostanie jest przyznane w przewidzianym prawem trybie przyznawania świadczeń z funduszu.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Przyznanie indywidualnego świadczenia z funduszu zostało uzależnione od sytuacji życiowej, rodzinnej i materialnej osoby uprawnionej.</a:t>
            </a:r>
          </a:p>
        </p:txBody>
      </p:sp>
    </p:spTree>
    <p:extLst>
      <p:ext uri="{BB962C8B-B14F-4D97-AF65-F5344CB8AC3E}">
        <p14:creationId xmlns:p14="http://schemas.microsoft.com/office/powerpoint/2010/main" val="2070089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0C3165-C342-417E-B083-324707ABF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obowiązków pracodawcy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47B375-7FCD-4C14-95EC-683988236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altLang="pl-PL" sz="2800" dirty="0"/>
          </a:p>
          <a:p>
            <a:pPr algn="just"/>
            <a:endParaRPr lang="pl-PL" altLang="pl-PL" sz="2800" dirty="0"/>
          </a:p>
          <a:p>
            <a:pPr algn="just"/>
            <a:r>
              <a:rPr lang="pl-PL" altLang="pl-PL" sz="2800" dirty="0"/>
              <a:t>Obowiązki pracodawcy składają się na treść stosunku pracy, określają reguły zachowania się pracodawcy względem pracownika jako strony stosunku pracy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4007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A1E3D5-11D6-44D1-A003-B6508F29D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zaspokajania socjalnych potrzeb pracowników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FE4A3E-0AA7-44A8-AD50-609D0CAA1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Zasady i warunki korzystania z usług i świadczeń finansowanych z funduszu oraz przeznaczania środków z funduszu na poszczególne cele i rodzaje działalności socjalnej określa pracodawca w regulaminie ustalanym z zakładowymi organizacjami związkowymi.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Jeżeli w sprawie ustalenia regulaminu zakładowego funduszu świadczeń socjalnych organizacje związkowe albo organizacje związkowe reprezentatywne w rozumieniu w rozumieniu art. 25 (3) ust. 1 lub 2 u z.z. nie przedstawią wspólnie uzgodnionego stanowiska w terminie 30 dni, decyzję w tych sprawach podejmuje pracodawca po rozpatrzeniu odrębnych stanowisk organizacji związkowych.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Pracodawca, u którego nie działa zakładowa organizacja związkowa, uzgadnia regulamin z pracownikiem wybranym przez załogę do reprezentowania jej interesów.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Fundusz tworzy się z corocznego odpisu podstawowego, naliczonego w stosunku do przeciętnej liczby zatrudnionych.</a:t>
            </a:r>
          </a:p>
        </p:txBody>
      </p:sp>
    </p:spTree>
    <p:extLst>
      <p:ext uri="{BB962C8B-B14F-4D97-AF65-F5344CB8AC3E}">
        <p14:creationId xmlns:p14="http://schemas.microsoft.com/office/powerpoint/2010/main" val="3121312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2DF9A7-2086-4408-B9B4-816F611A4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zaspokajania socjalnych potrzeb pracowników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7FAF8A-3895-415B-A31D-FED255C2F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Świadczenie urlopowe wypłaca pracodawca raz w roku każdemu pracownikowi korzystającemu w danym roku kalendarzowym z urlopu wypoczynkowego w wymiarze co najmniej 14 kolejnych dni kalendarzowych.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Wypłata następuje nie później niż w ostatnim dniu poprzedzającym rozpoczęcie urlopu wypoczynkowego. </a:t>
            </a:r>
          </a:p>
        </p:txBody>
      </p:sp>
    </p:spTree>
    <p:extLst>
      <p:ext uri="{BB962C8B-B14F-4D97-AF65-F5344CB8AC3E}">
        <p14:creationId xmlns:p14="http://schemas.microsoft.com/office/powerpoint/2010/main" val="35081050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EFA1FC-2161-4FBB-92BD-999B965FF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stosowania obiektywnych i sprawiedliwych kryteriów oceny pracowników oraz wyników ich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480A22-7786-46D5-98BB-29C984926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 Reguły obiektywności mogą być wyznaczane przez normy prawne lub pozaprawne (etyczne, zwyczajowe, prakseologiczne itp.)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 Ocena sprawiedliwa jest wynikiem stosowania takiej samej miary wobec wszystkich zainteresowanych, stosowania tych samych kryteriów do ich sytuacji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86208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2F9AB9-C707-49A0-8615-6B8013606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E5BB31-1FDB-4F9D-8736-EAC6BD1CA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Obejmuje:</a:t>
            </a:r>
          </a:p>
          <a:p>
            <a:pPr algn="just"/>
            <a:r>
              <a:rPr lang="pl-PL" dirty="0"/>
              <a:t>- obowiązek prowadzenia i przechowywania w postaci papierowej lub elektronicznej dokumentacji w sprawach związanych ze stosunkiem pracy oraz akt osobowych pracownika</a:t>
            </a:r>
          </a:p>
          <a:p>
            <a:pPr algn="just"/>
            <a:r>
              <a:rPr lang="pl-PL" dirty="0"/>
              <a:t>-  obowiązek przechowywania dokumentacji pracowniczej w sposób gwarantujący zachowanie jej poufności, integralności, kompletności oraz dostępności, w warunkach niegrożących uszkodzeniem lub zniszczeniem przez okres zatrudnienia, a także przez okres </a:t>
            </a:r>
            <a:r>
              <a:rPr lang="pl-PL" b="1" dirty="0"/>
              <a:t>10 lat, licząc od końca roku kalendarzowego, w którym stosunek pracy uległ rozwiązaniu lub wygasł, chyba że odrębne przepisy przewidują dłuższy okres przechowywania dokumentacji pracowniczej</a:t>
            </a:r>
          </a:p>
        </p:txBody>
      </p:sp>
    </p:spTree>
    <p:extLst>
      <p:ext uri="{BB962C8B-B14F-4D97-AF65-F5344CB8AC3E}">
        <p14:creationId xmlns:p14="http://schemas.microsoft.com/office/powerpoint/2010/main" val="2981113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AF99A0-5B5B-4836-A933-E5EBCCFD7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037C11-1EE2-4DD0-B9D2-8A8F6AA49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ROZPORZĄDZENIE MINISTRA RODZINY, PRACY I POLITYKI SPOŁECZNEJ1) z dnia 10 grudnia 2018 r. w sprawie dokumentacji pracowniczej 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§ 20. 1. Do dokumentacji w sprawach związanych ze stosunkiem pracy oraz akt osobowych pracowników, pozostających w dniu wejścia w życie niniejszego rozporządzenia w stosunku pracy, zgromadzonych przed tym dniem, stosuje się przepisy niniejszego rozporządzenia, z wyjątkiem § 2–6; w tym zakresie stosuje się przepisy obowiązujące przed dniem wejścia w życie niniejszego rozporządzenia. </a:t>
            </a:r>
          </a:p>
        </p:txBody>
      </p:sp>
    </p:spTree>
    <p:extLst>
      <p:ext uri="{BB962C8B-B14F-4D97-AF65-F5344CB8AC3E}">
        <p14:creationId xmlns:p14="http://schemas.microsoft.com/office/powerpoint/2010/main" val="236274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926673-95E3-4382-92A3-9D9855F56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B33C0A-E466-4740-A52E-EC44768C7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Akta osobowe pracowników pozostających w stosunku pracy w dniu wejścia w życie rozporządzenia składają się </a:t>
            </a:r>
            <a:r>
              <a:rPr lang="pl-PL" b="1" dirty="0"/>
              <a:t>z trzech części i obejmują: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w części A dokumenty zgromadzone w związku z ubieganiem się o zatrudnienie (np. kwestionariusz osobowy, świadectwo pracy z poprzedniego miejsca zatrudnienia),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w części B dokumenty dotyczące nawiązania stosunku pracy i przebiegu zatrudnienia (np. umowa o pracę),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w części C dokumenty związane z ustaniem stosunku pracy (np. oświadczenie o wypowiedzeniu).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777622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74C3D-1568-45EB-A7F6-0A3F991B4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80AB59-D8D8-458F-8BD7-9C007651F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altLang="pl-PL" sz="2400" dirty="0"/>
              <a:t>Pracodawca prowadzi ponadto dokumentację dotyczącą: podejrzeń o choroby zawodowe, chorób zawodowych i wypadków przy pracy oraz odrębnie dla każdego pracownika karty ewidencji czasu pracy,  kosztu wypłaconego wynagrodzenia i innych świadczeń związanych z pracą oraz kartę ewidencyjną przyznanych środków ochrony indywidualnej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55039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BE7F87-0E52-4D6A-AB29-2AC5B0F77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320A65-E5B7-4EBD-B374-F67882231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Pracodawcy mogą dostosować dokumentację w sprawach związanych ze stosunkiem pracy oraz akta osobowe pracowników, pozostających w dniu wejścia w życie niniejszego rozporządzenia w stosunku pracy, zgromadzone przed tym dniem, do § 2–6 niniejszego rozporządzenia. </a:t>
            </a:r>
          </a:p>
          <a:p>
            <a:pPr algn="just"/>
            <a:r>
              <a:rPr lang="pl-PL" dirty="0"/>
              <a:t>§ 21 Rozporządzenia</a:t>
            </a:r>
          </a:p>
        </p:txBody>
      </p:sp>
    </p:spTree>
    <p:extLst>
      <p:ext uri="{BB962C8B-B14F-4D97-AF65-F5344CB8AC3E}">
        <p14:creationId xmlns:p14="http://schemas.microsoft.com/office/powerpoint/2010/main" val="6720913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56E3B7-5F46-478D-B84E-EB2CC727C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prowadzenia i przechowywania dokumentacji pracowniczej- nowy stan prawny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D1E289-8EA4-42CA-92FA-7FAF52D1C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Zgodnie z rozporządzeniem akta pracownicze składają się z </a:t>
            </a:r>
            <a:r>
              <a:rPr lang="pl-PL" b="1" dirty="0"/>
              <a:t>czterech części i obejmują:</a:t>
            </a:r>
          </a:p>
          <a:p>
            <a:pPr algn="just">
              <a:buFontTx/>
              <a:buChar char="-"/>
            </a:pPr>
            <a:r>
              <a:rPr lang="pl-PL" dirty="0"/>
              <a:t>w części A dokumenty zgromadzone w związku z ubieganiem się o zatrudnienie,</a:t>
            </a:r>
          </a:p>
          <a:p>
            <a:pPr algn="just">
              <a:buFontTx/>
              <a:buChar char="-"/>
            </a:pPr>
            <a:r>
              <a:rPr lang="pl-PL" dirty="0"/>
              <a:t>w części B dokumenty dotyczące nawiązania i przebiegu stosunku pracy,</a:t>
            </a:r>
          </a:p>
          <a:p>
            <a:pPr algn="just">
              <a:buFontTx/>
              <a:buChar char="-"/>
            </a:pPr>
            <a:r>
              <a:rPr lang="pl-PL" dirty="0"/>
              <a:t>w części C dokumenty dotyczące ustania stosunku pracy</a:t>
            </a:r>
          </a:p>
          <a:p>
            <a:pPr algn="just">
              <a:buFontTx/>
              <a:buChar char="-"/>
            </a:pPr>
            <a:r>
              <a:rPr lang="pl-PL" dirty="0"/>
              <a:t>w części D odpis zawiadomienia o ukaraniu oraz inne dokumenty związane z ponoszeniem przez pracownika odpowiedzialności porządkowej lub odpowiedzialności określonej w odrębnych przepisach, które przewidują zatarcie kary po upływie określonego czasu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71604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C6F85B-F413-4851-A906-49DE0FB9A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D264FF-2FBF-4A6A-BFA8-DACA5A29B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Zgodnie z rozporządzeniem pracodawca prowadzi ponadto dokumentację dotyczącą:</a:t>
            </a:r>
          </a:p>
          <a:p>
            <a:pPr algn="just"/>
            <a:r>
              <a:rPr lang="pl-PL" dirty="0"/>
              <a:t>-  ewidencjonowania czasu pracy, </a:t>
            </a:r>
          </a:p>
          <a:p>
            <a:pPr algn="just"/>
            <a:r>
              <a:rPr lang="pl-PL" dirty="0"/>
              <a:t>- ubiegania się i korzystania z urlopu wypoczynkowego, </a:t>
            </a:r>
          </a:p>
          <a:p>
            <a:pPr algn="just"/>
            <a:r>
              <a:rPr lang="pl-PL" dirty="0"/>
              <a:t>- wypłaconego wynagrodzenia za pracę i innych świadczeń związanych z pracą oraz wniosek pracownika o wypłatę wynagrodzenia do rąk własnych, </a:t>
            </a:r>
          </a:p>
          <a:p>
            <a:pPr algn="just"/>
            <a:r>
              <a:rPr lang="pl-PL" dirty="0"/>
              <a:t>- ewidencji przydziału odzieży i obuwia roboczego oraz środków ochrony indywidualnej, a także dokumenty związane z wypłatą ekwiwalentu pieniężnego za używanie własnej odzieży i obuwia oraz ich pranie i konserwację</a:t>
            </a:r>
          </a:p>
        </p:txBody>
      </p:sp>
    </p:spTree>
    <p:extLst>
      <p:ext uri="{BB962C8B-B14F-4D97-AF65-F5344CB8AC3E}">
        <p14:creationId xmlns:p14="http://schemas.microsoft.com/office/powerpoint/2010/main" val="4044736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5D3C70-3F61-4EA2-A859-913870276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 obowiązków pracodawcy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8D70FD-7B8E-466B-9D80-DEF2DA955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4775" indent="0" algn="just">
              <a:buClr>
                <a:srgbClr val="0E594D"/>
              </a:buClr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altLang="pl-PL" dirty="0"/>
              <a:t>Wśród obowiązków pracodawcy możemy wyróżnić:</a:t>
            </a:r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altLang="pl-PL" dirty="0"/>
              <a:t>Obowiązki związane z fazą nawiązania stosunku pracy,</a:t>
            </a:r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altLang="pl-PL" dirty="0"/>
              <a:t>Obowiązki związane z fazą trwania stosunku pracy,</a:t>
            </a:r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altLang="pl-PL" dirty="0"/>
              <a:t>Obowiązki związane z fazą ustania stosunku pracy.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32057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42A7C5-648D-48EC-95C6-6CD3DC6E0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wpływania na kształtowanie w zakładzie pracy zasad współżycia społecznego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EFD1C1-0595-4104-8B19-D5DC70B2E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Powyższy obowiązek stanowi drugą stronę pracowniczej powinności przestrzegania zasad współżycia społecznego,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pl-PL" altLang="pl-PL" dirty="0"/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Obejmuje skierowaną do pracodawcy dyrektywę takiego postępowania, które sprzyja kształtowaniu pośród pracowników stosunków opartych na powszechnie społecznie uznanych normach: wzajemnej życzliwości, koleżeńskiej współpracy, lojalności, wzajemnym szacunku itp.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35004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EDD87E-4EA7-4D4D-93E7-4FDA4E2DC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związany z fazą ustania stosunku pracy – wydanie pracownikowi świadectwa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3156FE-5A26-4895-92A5-3A1353A6A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</a:t>
            </a:r>
            <a:r>
              <a:rPr lang="pl-PL" b="1" dirty="0"/>
              <a:t>W związku z rozwiązaniem lub wygaśnięciem </a:t>
            </a:r>
            <a:r>
              <a:rPr lang="pl-PL" dirty="0"/>
              <a:t>stosunku pracy pracodawca jest obowiązany wydać pracownikowi świadectwo pracy w dniu, w którym następuje ustanie stosunku pracy, </a:t>
            </a:r>
            <a:r>
              <a:rPr lang="pl-PL" b="1" dirty="0"/>
              <a:t>jeżeli nie zamierza nawiązać z nim kolejnego stosunku pracy w ciągu 7 dni od dnia rozwiązania lub wygaśnięcia poprzedniego stosunku pracy</a:t>
            </a:r>
            <a:r>
              <a:rPr lang="pl-PL" dirty="0"/>
              <a:t>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Jeżeli z przyczyn obiektywnych wydanie świadectwa pracy pracownikowi albo osobie przez niego upoważnionej w tym terminie nie jest możliwe, pracodawca w </a:t>
            </a:r>
            <a:r>
              <a:rPr lang="pl-PL" b="1" dirty="0"/>
              <a:t>ciągu 7 dni </a:t>
            </a:r>
            <a:r>
              <a:rPr lang="pl-PL" dirty="0"/>
              <a:t>od dnia upływu tego terminu przesyła świadectwo pracy pracownikowi lub tej osobie za pośrednictwem operatora pocztowego w rozumieniu ustawy z dnia 23 listopada 2012 r. - Prawo pocztowe albo doręcza je w inny sposób. Świadectwo pracy dotyczy okresu lub okresów zatrudnienia, za które dotychczas nie wydano świadectwa pracy.</a:t>
            </a:r>
          </a:p>
        </p:txBody>
      </p:sp>
    </p:spTree>
    <p:extLst>
      <p:ext uri="{BB962C8B-B14F-4D97-AF65-F5344CB8AC3E}">
        <p14:creationId xmlns:p14="http://schemas.microsoft.com/office/powerpoint/2010/main" val="38982675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21D19E-F8F9-4D39-813F-9C55FA8BE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</a:t>
            </a:r>
            <a:r>
              <a:rPr lang="pl-PL" dirty="0">
                <a:solidFill>
                  <a:srgbClr val="333333"/>
                </a:solidFill>
                <a:latin typeface="Noto Serif"/>
              </a:rPr>
              <a:t>W przypadku nawiązania z tym samym pracownikiem kolejnego stosunku pracy w ciągu 7 dni od dnia rozwiązania lub wygaśnięcia poprzedniego stosunku pracy, pracodawca jest obowiązany wydać pracownikowi świadectwo pracy </a:t>
            </a:r>
            <a:r>
              <a:rPr lang="pl-PL" b="1" dirty="0">
                <a:solidFill>
                  <a:srgbClr val="333333"/>
                </a:solidFill>
                <a:latin typeface="Noto Serif"/>
              </a:rPr>
              <a:t>wyłącznie na jego wniosek, złożony w postaci papierowej lub elektronicznej</a:t>
            </a:r>
            <a:r>
              <a:rPr lang="pl-PL" dirty="0">
                <a:solidFill>
                  <a:srgbClr val="333333"/>
                </a:solidFill>
                <a:latin typeface="Noto Serif"/>
              </a:rPr>
              <a:t>; wniosek może być złożony w każdym czasie i dotyczyć wydania świadectwa pracy dotyczącego poprzedniego okresu zatrudnienia albo wszystkich okresów zatrudnienia, za które dotychczas nie wydano świadectwa pracy.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333333"/>
                </a:solidFill>
                <a:latin typeface="Noto Serif"/>
              </a:rPr>
              <a:t> W przypadku opisanym powyżej </a:t>
            </a:r>
            <a:r>
              <a:rPr lang="pl-PL" dirty="0"/>
              <a:t>pracodawca jest obowiązany wydać pracownikowi świadectwo pracy </a:t>
            </a:r>
            <a:r>
              <a:rPr lang="pl-PL" b="1" dirty="0"/>
              <a:t>w ciągu 7 dni od dnia złożenia wniosku.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3D4C5D97-68AA-49BB-99D2-CE8226422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938" y="585788"/>
            <a:ext cx="9720262" cy="1498600"/>
          </a:xfrm>
        </p:spPr>
        <p:txBody>
          <a:bodyPr>
            <a:normAutofit fontScale="90000"/>
          </a:bodyPr>
          <a:lstStyle/>
          <a:p>
            <a:r>
              <a:rPr lang="pl-PL" dirty="0"/>
              <a:t>Obowiązek związany z fazą ustania stosunku pracy – wydanie pracownikowi świadectwa pracy</a:t>
            </a:r>
          </a:p>
        </p:txBody>
      </p:sp>
    </p:spTree>
    <p:extLst>
      <p:ext uri="{BB962C8B-B14F-4D97-AF65-F5344CB8AC3E}">
        <p14:creationId xmlns:p14="http://schemas.microsoft.com/office/powerpoint/2010/main" val="29825507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529C7A-AF87-443F-B145-82D8DDDEB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związany z fazą ustania stosunku pracy – wydanie pracownikowi świadectwa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0B1979-4EA8-4F9D-8D20-42EA2FD6A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 W świadectwie pracy należy podać informacje dotyczące </a:t>
            </a:r>
            <a:r>
              <a:rPr lang="pl-PL" b="1" u="sng" dirty="0"/>
              <a:t>okresu i rodzaju wykonywanej pracy, zajmowanych stanowisk, trybu rozwiązania albo okoliczności wygaśnięcia stosunku pracy, a także inne informacje niezbędne do ustalenia uprawnień pracowniczych i uprawnień z ubezpieczenia społecznego</a:t>
            </a:r>
            <a:r>
              <a:rPr lang="pl-PL" dirty="0"/>
              <a:t>. Ponadto w świadectwie pracy zamieszcza się </a:t>
            </a:r>
            <a:r>
              <a:rPr lang="pl-PL" b="1" u="sng" dirty="0"/>
              <a:t>wzmiankę o zajęciu wynagrodzenia </a:t>
            </a:r>
            <a:r>
              <a:rPr lang="pl-PL" dirty="0"/>
              <a:t>za pracę w myśl przepisów o postępowaniu egzekucyjnym. Na żądanie pracownika w świadectwie pracy należy podać także informację o </a:t>
            </a:r>
            <a:r>
              <a:rPr lang="pl-PL" b="1" u="sng" dirty="0"/>
              <a:t>wysokości i składnikach wynagrodzenia oraz o uzyskanych kwalifikacjach.</a:t>
            </a:r>
          </a:p>
        </p:txBody>
      </p:sp>
    </p:spTree>
    <p:extLst>
      <p:ext uri="{BB962C8B-B14F-4D97-AF65-F5344CB8AC3E}">
        <p14:creationId xmlns:p14="http://schemas.microsoft.com/office/powerpoint/2010/main" val="10022096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146A41-B6DB-4C06-951D-4409D7D2B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związany z fazą ustania stosunku pracy – wydanie pracownikowi świadectwa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0D0933-883C-402D-864C-50E1DCC84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 Pracownik może w ciągu </a:t>
            </a:r>
            <a:r>
              <a:rPr lang="pl-PL" b="1" dirty="0"/>
              <a:t>14 dni od otrzymania świadectwa pracy </a:t>
            </a:r>
            <a:r>
              <a:rPr lang="pl-PL" dirty="0"/>
              <a:t>wystąpić z wnioskiem do pracodawcy o sprostowanie świadectwa pracy. W razie nieuwzględnienia wniosku pracownikowi przysługuje, w </a:t>
            </a:r>
            <a:r>
              <a:rPr lang="pl-PL" b="1" dirty="0"/>
              <a:t>ciągu 14 dni od zawiadomienia o odmowie sprostowania świadectwa pracy, </a:t>
            </a:r>
            <a:r>
              <a:rPr lang="pl-PL" dirty="0"/>
              <a:t>prawo wystąpienia z żądaniem jego sprostowania do sądu pracy. W przypadku niezawiadomienia przez pracodawcę o odmowie sprostowania świadectwa pracy, żądanie sprostowania świadectwa pracy wnosi się do sądu pracy.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 Jeżeli z orzeczenia sądu pracy wynika, że rozwiązanie z pracownikiem umowy o pracę bez wypowiedzenia z jego winy nastąpiło z naruszeniem przepisów o rozwiązywaniu w tym trybie umów o pracę, pracodawca jest obowiązany zamieścić w świadectwie pracy informację, że rozwiązanie umowy o pracę nastąpiło za wypowiedzeniem dokonanym przez pracodawcę. </a:t>
            </a:r>
          </a:p>
        </p:txBody>
      </p:sp>
    </p:spTree>
    <p:extLst>
      <p:ext uri="{BB962C8B-B14F-4D97-AF65-F5344CB8AC3E}">
        <p14:creationId xmlns:p14="http://schemas.microsoft.com/office/powerpoint/2010/main" val="3358407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0DB808-F695-43AC-90C5-2228A2633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związany z fazą ustania stosunku pracy – wydanie pracownikowi świadectwa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E7E53-DB69-4F65-9ABC-231F7B970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W przypadku niewydania przez pracodawcę świadectwa pracy pracownikowi przysługuje prawo wystąpienia do sądu pracy z </a:t>
            </a:r>
            <a:r>
              <a:rPr lang="pl-PL" b="1" dirty="0"/>
              <a:t>żądaniem zobowiązania pracodawcy do wydania świadectwa pracy.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Jeżeli pracodawca nie istnieje albo z innych przyczyn wytoczenie przeciwko niemu powództwa o zobowiązanie pracodawcy do wydania świadectwa pracy jest niemożliwe, pracownikowi przysługuje prawo wystąpienia do sądu pracy z </a:t>
            </a:r>
            <a:r>
              <a:rPr lang="pl-PL" b="1" dirty="0"/>
              <a:t>żądaniem ustalenia uprawnienia do otrzymania świadectwa pracy.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Ze wskazanymi żądaniami można wystąpić w każdym czasie przed upływem terminu przedawnienia.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22592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100187-C09D-4334-BC1C-036F3FFF5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związany z fazą ustania stosunku pracy – wydanie pracownikowi świadectwa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C688F2-8470-4187-B0E3-F71A7A307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Pracownikowi przysługuje roszczenie o naprawienie szkody wyrządzonej przez pracodawcę wskutek niewydania w terminie lub wydania niewłaściwego świadectwa pracy.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Odszkodowanie przysługuje w wysokości wynagrodzenia za czas pozostawania bez pracy z tego powodu, nie dłuższy jednak niż 6 tygodni.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Orzeczenie o odszkodowaniu w związku z wydaniem niewłaściwego świadectwa pracy stanowi podstawę do zmiany tego świadectwa.</a:t>
            </a:r>
          </a:p>
        </p:txBody>
      </p:sp>
    </p:spTree>
    <p:extLst>
      <p:ext uri="{BB962C8B-B14F-4D97-AF65-F5344CB8AC3E}">
        <p14:creationId xmlns:p14="http://schemas.microsoft.com/office/powerpoint/2010/main" val="11039723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6A5FD7-CDA9-40E9-A80C-AFEBE5103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Skutki prawne niewykonania obowiązków pracodawcy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156E3F-41E4-4BFA-8D15-AF713E2A4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Odpowiedzialność odszkodowawcza:</a:t>
            </a:r>
          </a:p>
          <a:p>
            <a:pPr algn="just">
              <a:buFontTx/>
              <a:buChar char="-"/>
            </a:pPr>
            <a:r>
              <a:rPr lang="pl-PL" dirty="0"/>
              <a:t>według zasad określonych w Kodeksie pracy,</a:t>
            </a:r>
          </a:p>
          <a:p>
            <a:pPr algn="just">
              <a:buFontTx/>
              <a:buChar char="-"/>
            </a:pPr>
            <a:r>
              <a:rPr lang="pl-PL" dirty="0"/>
              <a:t>według zasad określonych w Kodeksie cywilnym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Odpowiedzialność wykroczeniowa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59479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5850EB-8589-4C3C-BC79-1D75B1FEB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odszkodowawcza według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735535-3F94-44B9-8DD1-2DA04464E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Odpowiedzialność odszkodowawcza pracodawcy  regulowana w </a:t>
            </a:r>
            <a:r>
              <a:rPr lang="pl-PL" dirty="0" err="1"/>
              <a:t>k.p</a:t>
            </a:r>
            <a:r>
              <a:rPr lang="pl-PL" dirty="0"/>
              <a:t>. dotyczy:</a:t>
            </a:r>
          </a:p>
          <a:p>
            <a:pPr algn="just">
              <a:buFontTx/>
              <a:buChar char="-"/>
            </a:pPr>
            <a:r>
              <a:rPr lang="pl-PL" dirty="0"/>
              <a:t>naruszenia obowiązku równego traktowania w zatrudnieniu,</a:t>
            </a:r>
          </a:p>
          <a:p>
            <a:pPr algn="just">
              <a:buFontTx/>
              <a:buChar char="-"/>
            </a:pPr>
            <a:r>
              <a:rPr lang="pl-PL" dirty="0"/>
              <a:t>wadliwego rozwiązania stosunku pracy,</a:t>
            </a:r>
          </a:p>
          <a:p>
            <a:pPr algn="just">
              <a:buFontTx/>
              <a:buChar char="-"/>
            </a:pPr>
            <a:r>
              <a:rPr lang="pl-PL" dirty="0"/>
              <a:t>dopuszczenia się ciężkiego naruszenia podstawowych  obowiązków wobec pracownika skutkującego niezwłocznym  rozwiązaniem umowy o pracę przez pracownika,</a:t>
            </a:r>
          </a:p>
          <a:p>
            <a:pPr algn="just">
              <a:buFontTx/>
              <a:buChar char="-"/>
            </a:pPr>
            <a:r>
              <a:rPr lang="pl-PL" dirty="0"/>
              <a:t>stosowania </a:t>
            </a:r>
            <a:r>
              <a:rPr lang="pl-PL" dirty="0" err="1"/>
              <a:t>mobbingu</a:t>
            </a:r>
            <a:r>
              <a:rPr lang="pl-PL" dirty="0"/>
              <a:t>,</a:t>
            </a:r>
          </a:p>
          <a:p>
            <a:pPr algn="just">
              <a:buFontTx/>
              <a:buChar char="-"/>
            </a:pPr>
            <a:r>
              <a:rPr lang="pl-PL" dirty="0"/>
              <a:t>naruszenia obowiązku wydania pracownikowi świadectwa  pracy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45947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E4DE72-360E-4F70-A5FE-B56FF37F8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odszkodowawcza według k.c.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3C678A-627A-4862-A6EA-A8F171DAA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400" dirty="0"/>
              <a:t>Odpowiedzialność kontraktowa ( art. 471 k.c. w zw. Z art. 300 </a:t>
            </a:r>
            <a:r>
              <a:rPr lang="pl-PL" sz="2400" dirty="0" err="1"/>
              <a:t>k.p</a:t>
            </a:r>
            <a:r>
              <a:rPr lang="pl-PL" sz="2400" dirty="0"/>
              <a:t>.):</a:t>
            </a:r>
          </a:p>
          <a:p>
            <a:pPr marL="0" indent="0" algn="just">
              <a:buNone/>
            </a:pPr>
            <a:r>
              <a:rPr lang="pl-PL" sz="2400" dirty="0"/>
              <a:t>- nienawiązanie stosunku pracy z pracownikiem, który w ciągu 6 miesięcy od rozwiązania umowy o pracę bez wypowiedzenia z przyczyn niezawinionych zgłosi swój powrót do pracy niezwłocznie po ustaniu tych przyczyn,</a:t>
            </a:r>
          </a:p>
          <a:p>
            <a:pPr marL="0" indent="0" algn="just">
              <a:buNone/>
            </a:pPr>
            <a:r>
              <a:rPr lang="pl-PL" sz="2400" dirty="0"/>
              <a:t>- niezwrócenie pracownikowi świadectwa szkolnego lub innych dokumentów łączących się ze stosunkiem pracy,</a:t>
            </a:r>
          </a:p>
          <a:p>
            <a:pPr marL="0" indent="0" algn="just">
              <a:buNone/>
            </a:pPr>
            <a:r>
              <a:rPr lang="pl-PL" sz="2400" dirty="0"/>
              <a:t>- niezrealizowanie przygotowania zawodowego pracownika,</a:t>
            </a:r>
          </a:p>
          <a:p>
            <a:pPr marL="0" indent="0" algn="just">
              <a:buNone/>
            </a:pPr>
            <a:r>
              <a:rPr lang="pl-PL" sz="2400" dirty="0"/>
              <a:t>- pozbawienie uprawnionego pracownika nabycia należnych mu nieodpłatnie akcji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688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AA3D07-3B7A-4819-B26F-1451E2388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Obowiązki związane z fazą nawiązania stosunku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1D4E35-E439-41FD-9869-C21E5E151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Obejmują:</a:t>
            </a:r>
          </a:p>
          <a:p>
            <a:r>
              <a:rPr lang="pl-PL" dirty="0"/>
              <a:t>1) obowiązek informacyjny pracodawcy polegający na zaznajomieniu pracowników podejmujących pracę z:</a:t>
            </a:r>
          </a:p>
          <a:p>
            <a:r>
              <a:rPr lang="pl-PL" dirty="0"/>
              <a:t>a) zakresem ich obowiązków,</a:t>
            </a:r>
          </a:p>
          <a:p>
            <a:r>
              <a:rPr lang="pl-PL" dirty="0"/>
              <a:t>b) sposobem wykonywania pracy na wyznaczonych stanowiskach,</a:t>
            </a:r>
          </a:p>
          <a:p>
            <a:r>
              <a:rPr lang="pl-PL" dirty="0"/>
              <a:t>c) podstawowymi uprawnieniami</a:t>
            </a:r>
          </a:p>
          <a:p>
            <a:r>
              <a:rPr lang="pl-PL" dirty="0"/>
              <a:t>2) obowiązek szkoleniowy polegający na uprzednim przeszkoleniu pracownika w zakresie bhp przed dopuszczeniem go do pracy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92780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622459-3DC1-41D7-A637-0D6F427C4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za szkodę wyrządzoną czynem niedozwolonym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99FD7B-2388-4214-A526-75061A87E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Odpowiedzialność za szkodę wyrządzoną czynem niedozwolonym:</a:t>
            </a:r>
          </a:p>
          <a:p>
            <a:pPr marL="0" indent="0" algn="just">
              <a:buNone/>
            </a:pPr>
            <a:r>
              <a:rPr lang="pl-PL" dirty="0"/>
              <a:t>-  naruszenie dobra osobistego pracownika,</a:t>
            </a:r>
          </a:p>
          <a:p>
            <a:pPr marL="0" indent="0" algn="just">
              <a:buNone/>
            </a:pPr>
            <a:r>
              <a:rPr lang="pl-PL" dirty="0"/>
              <a:t>- szkoda spowodowana zaniedbaniem przez pracodawcę obowiązku zapewnienia pracownikowi bezpiecznego stanowiska pracy,</a:t>
            </a:r>
          </a:p>
          <a:p>
            <a:pPr marL="0" indent="0" algn="just">
              <a:buNone/>
            </a:pPr>
            <a:r>
              <a:rPr lang="pl-PL" dirty="0"/>
              <a:t>- naruszenie zasad współżycia społecznego - uczciwego działania, dobrych obyczajów, przyzwoitości oraz lojalności wobec pracownika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87899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1C79A5-BAED-428F-88A8-E9DCFB12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odszkodowawcza według k.c.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55A581-C949-429F-AED8-43EF9924E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Pracodawcy prowadzący na własny rachunek  przedsiębiorstwo wprowadzane w ruch za pomocą sił  przyrody mogą ponosić odpowiedzialność na zasadzie  ryzyka,</a:t>
            </a:r>
          </a:p>
          <a:p>
            <a:pPr algn="just"/>
            <a:r>
              <a:rPr lang="pl-PL" dirty="0"/>
              <a:t>Od powyższej odpowiedzialności zwalnia jedynie wykazanie  zaistnienia:</a:t>
            </a:r>
          </a:p>
          <a:p>
            <a:pPr algn="just">
              <a:buFontTx/>
              <a:buChar char="-"/>
            </a:pPr>
            <a:r>
              <a:rPr lang="pl-PL" dirty="0"/>
              <a:t>siły wyższej.</a:t>
            </a:r>
          </a:p>
          <a:p>
            <a:pPr algn="just">
              <a:buFontTx/>
              <a:buChar char="-"/>
            </a:pPr>
            <a:r>
              <a:rPr lang="pl-PL" dirty="0"/>
              <a:t>winy poszkodowanego,</a:t>
            </a:r>
          </a:p>
          <a:p>
            <a:pPr algn="just">
              <a:buFontTx/>
              <a:buChar char="-"/>
            </a:pPr>
            <a:r>
              <a:rPr lang="pl-PL" dirty="0"/>
              <a:t>winy osoby trzeciej.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09024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8F87B2-42C9-42AB-AB02-8675545E8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/>
              <a:t>Odpowiedzialność za szkodę powstałą w mieniu pracownika w zakładzie lub innym miejscu wyznaczonym do wykonywania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EDB954-2ABC-4FD4-BFE9-F3D7CCFA2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Powyższa odpowiedzialność może mieć charakter:</a:t>
            </a:r>
          </a:p>
          <a:p>
            <a:pPr algn="just">
              <a:buFontTx/>
              <a:buChar char="-"/>
            </a:pPr>
            <a:r>
              <a:rPr lang="pl-PL" dirty="0"/>
              <a:t>kontraktowy- związany z niewykonaniem lub nienależytym  wykonaniem obowiązku pieczy nad rzeczami niezbędnymi  pracownikowi udającemu się do pracy. Obejmuje on  obowiązek należytej pieczy nad rzeczami wniesionymi do  zakładu pracy w </a:t>
            </a:r>
            <a:br>
              <a:rPr lang="pl-PL" dirty="0"/>
            </a:br>
            <a:r>
              <a:rPr lang="pl-PL" dirty="0"/>
              <a:t>,, związku z pracą”,</a:t>
            </a:r>
          </a:p>
          <a:p>
            <a:pPr algn="just">
              <a:buFontTx/>
              <a:buChar char="-"/>
            </a:pPr>
            <a:r>
              <a:rPr lang="pl-PL" dirty="0"/>
              <a:t>oparty na zasadzie ryzyka - gdy szkoda w mieniu pracownika  została wyrządzona przez ruch przedsiębiorstwa lub  zakładu wprawianego w ruch za pomocą sił przyrody, chyba  że szkoda nastąpiła wskutek siły wyższej albo wyłącznie z  winy poszkodowanego lub osoby trzeciej, za którą  pracodawca nie ponosi odpowiedzialności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35874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68FF37-933E-4246-9546-75B8D9288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z tytułu wypadku przy pracy lub choroby zawodowej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6B36BA-90AD-4BB9-8080-0F81EF6F1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Powyższa odpowiedzialność obejmuje:</a:t>
            </a:r>
          </a:p>
          <a:p>
            <a:pPr marL="0" indent="0" algn="just">
              <a:buNone/>
            </a:pPr>
            <a:r>
              <a:rPr lang="pl-PL" dirty="0"/>
              <a:t>- odszkodowanie należne w przypadku uszkodzenia lub utraty w związku z wypadkiem przy pracy przedmiotów osobistego użytku oraz przedmiotów niezbędnych do wykonywania pracy, z wyjątkiem pojazdów samochodowych oraz wartości pieniężnych,</a:t>
            </a:r>
          </a:p>
          <a:p>
            <a:pPr marL="0" indent="0" algn="just">
              <a:buNone/>
            </a:pPr>
            <a:r>
              <a:rPr lang="pl-PL" dirty="0"/>
              <a:t>- uzupełniającą odpowiedzialność odszkodowawczą pracodawcy w przypadku gdy odszkodowanie z ustawy o wypadkach przy pracy i chorobach zawodowych nie rekompensuje w całości poniesionych przez poszkodowanego strat na osobie a istnieje cywilnoprawna podstawa odpowiedzialności pracodawcy.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75101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14C9B6-1903-4843-B650-A9FAA2F3F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za przestępstwa i wykroczenia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A8CB72-E65D-4F65-BEEA-E51464CDE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Przyjmuje ona postać odpowiedzialności pracodawcy jedynie w przypadku pracodawców będących osobami fizycznymi, którzy działając we własnym imieniu, podejmując decyzje w zakresie stosowania prawa pracy lub decyzji takich nie podejmując, dopuszczają się jego naruszeń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90261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D902FE-EEB4-46FD-B05C-20219CFBB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Opracowano </a:t>
            </a:r>
            <a:r>
              <a:rPr lang="pl-PL"/>
              <a:t>na podstawie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06A894-6848-41FA-9EBF-CE4550E50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 H. </a:t>
            </a:r>
            <a:r>
              <a:rPr lang="pl-PL" dirty="0" err="1"/>
              <a:t>Szurgacz</a:t>
            </a:r>
            <a:r>
              <a:rPr lang="pl-PL" dirty="0"/>
              <a:t> (red.), Z. Kubot, T. Kuczyński, A. Tomanek, </a:t>
            </a:r>
            <a:r>
              <a:rPr lang="pl-PL" i="1" dirty="0"/>
              <a:t>Prawo pracy. Zarys wykładu, </a:t>
            </a:r>
            <a:r>
              <a:rPr lang="pl-PL" dirty="0"/>
              <a:t>Warszawa 2016,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 T.  Liszcz, </a:t>
            </a:r>
            <a:r>
              <a:rPr lang="pl-PL" i="1" dirty="0"/>
              <a:t>Prawo pracy, </a:t>
            </a:r>
            <a:r>
              <a:rPr lang="pl-PL" dirty="0"/>
              <a:t>Warszawa 2019,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 K.W. Baran (red.), </a:t>
            </a:r>
            <a:r>
              <a:rPr lang="pl-PL" i="1" dirty="0"/>
              <a:t>Prawo pracy i ubezpieczeń społecznych., </a:t>
            </a:r>
            <a:r>
              <a:rPr lang="pl-PL" dirty="0"/>
              <a:t>Warszawa 2019,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0420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454792-CBFA-4A2A-8EEF-39BECB7B0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informacyjny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71F078-0426-4F2B-93F2-2CB8A3D71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Pracodawca informuje pracownika na piśmie, nie później niż w ciągu 7 dni od dnia zawarcia umowy o pracę, o:</a:t>
            </a:r>
          </a:p>
          <a:p>
            <a:pPr algn="just"/>
            <a:r>
              <a:rPr lang="pl-PL" dirty="0"/>
              <a:t>1)  obowiązującej pracownika dobowej i tygodniowej normie czasu pracy,</a:t>
            </a:r>
          </a:p>
          <a:p>
            <a:pPr algn="just"/>
            <a:r>
              <a:rPr lang="pl-PL" dirty="0"/>
              <a:t>2)  częstotliwości wypłat wynagrodzenia za pracę,</a:t>
            </a:r>
          </a:p>
          <a:p>
            <a:pPr algn="just"/>
            <a:r>
              <a:rPr lang="pl-PL" dirty="0"/>
              <a:t>3)  wymiarze przysługującego pracownikowi urlopu wypoczynkowego,</a:t>
            </a:r>
          </a:p>
          <a:p>
            <a:pPr algn="just"/>
            <a:r>
              <a:rPr lang="pl-PL" dirty="0"/>
              <a:t>4)  obowiązującej pracownika długości okresu wypowiedzenia umowy o pracę,</a:t>
            </a:r>
          </a:p>
          <a:p>
            <a:pPr algn="just"/>
            <a:r>
              <a:rPr lang="pl-PL" dirty="0"/>
              <a:t>5)  układzie zbiorowym pracy, którym pracownik jest objęty,</a:t>
            </a:r>
          </a:p>
          <a:p>
            <a:pPr marL="0" indent="0" algn="just">
              <a:buNone/>
            </a:pPr>
            <a:r>
              <a:rPr lang="pl-PL" dirty="0"/>
              <a:t>a jeżeli pracodawca nie ma obowiązku ustalenia regulaminu pracy - dodatkowo o porze nocnej, miejscu, terminie i czasie wypłaty wynagrodzenia oraz przyjętym sposobie potwierdzania przez pracowników przybycia i obecności w pracy oraz usprawiedliwiania nieobecności w pracy (art. 29 §3 </a:t>
            </a:r>
            <a:r>
              <a:rPr lang="pl-PL" dirty="0" err="1"/>
              <a:t>k.p</a:t>
            </a:r>
            <a:r>
              <a:rPr lang="pl-PL" dirty="0">
                <a:latin typeface="Century Gothic" panose="020B0502020202020204" pitchFamily="34" charset="0"/>
              </a:rPr>
              <a:t>.)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Century Gothic" panose="020B0502020202020204" pitchFamily="34" charset="0"/>
              </a:rPr>
              <a:t> </a:t>
            </a:r>
            <a:r>
              <a:rPr lang="pl-PL" dirty="0"/>
              <a:t>Pracodawca jest ponadto obowiązany zapoznać pracownika z treścią regulaminu pracy przed rozpoczęciem przez niego pracy</a:t>
            </a:r>
            <a:endParaRPr lang="pl-PL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590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71E4D8-DB28-41EB-8BBB-99D9923E2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Obowiązki związane z fazą trwania stosunku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9164C6-26E7-423D-80FA-35753FFA3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Obejmują:</a:t>
            </a:r>
          </a:p>
          <a:p>
            <a:pPr>
              <a:buFontTx/>
              <a:buChar char="-"/>
            </a:pPr>
            <a:r>
              <a:rPr lang="pl-PL" dirty="0"/>
              <a:t>Obowiązek należytego organizowania pracy,</a:t>
            </a:r>
          </a:p>
          <a:p>
            <a:pPr>
              <a:buFontTx/>
              <a:buChar char="-"/>
            </a:pPr>
            <a:r>
              <a:rPr lang="pl-PL" dirty="0"/>
              <a:t>Obowiązek zapewnienia bezpiecznych i higienicznych warunków pracy,</a:t>
            </a:r>
          </a:p>
          <a:p>
            <a:pPr>
              <a:buFontTx/>
              <a:buChar char="-"/>
            </a:pPr>
            <a:r>
              <a:rPr lang="pl-PL" dirty="0"/>
              <a:t>Obowiązek prawidłowej i terminowej wypłaty wynagrodzenia,</a:t>
            </a:r>
          </a:p>
          <a:p>
            <a:pPr>
              <a:buFontTx/>
              <a:buChar char="-"/>
            </a:pPr>
            <a:r>
              <a:rPr lang="pl-PL" dirty="0"/>
              <a:t>Obowiązek ułatwiania pracownikom podnoszenia kwalifikacji zawodowych,</a:t>
            </a:r>
          </a:p>
          <a:p>
            <a:pPr>
              <a:buFontTx/>
              <a:buChar char="-"/>
            </a:pPr>
            <a:r>
              <a:rPr lang="pl-PL" dirty="0"/>
              <a:t>Obowiązek zaspokajania socjalnych potrzeb pracowników,</a:t>
            </a:r>
          </a:p>
          <a:p>
            <a:pPr>
              <a:buFontTx/>
              <a:buChar char="-"/>
            </a:pPr>
            <a:r>
              <a:rPr lang="pl-PL" dirty="0"/>
              <a:t>Obowiązek stosowania obiektywnych i sprawiedliwych kryteriów oceny pracowników oraz wyników ich pracy,</a:t>
            </a:r>
          </a:p>
          <a:p>
            <a:pPr>
              <a:buFontTx/>
              <a:buChar char="-"/>
            </a:pPr>
            <a:r>
              <a:rPr lang="pl-PL" dirty="0"/>
              <a:t>Obowiązek prowadzenia i przechowywania dokumentacji w sprawach związanych ze stosunkiem pracy oraz akt osobowych pracowników,</a:t>
            </a:r>
          </a:p>
          <a:p>
            <a:pPr>
              <a:buFontTx/>
              <a:buChar char="-"/>
            </a:pPr>
            <a:r>
              <a:rPr lang="pl-PL" dirty="0"/>
              <a:t>Obowiązek poszanowania dóbr osobistych pracownika i przeciwdziałania dyskryminacji w zatrudnieniu,</a:t>
            </a:r>
          </a:p>
          <a:p>
            <a:pPr>
              <a:buFontTx/>
              <a:buChar char="-"/>
            </a:pPr>
            <a:r>
              <a:rPr lang="pl-PL" dirty="0"/>
              <a:t>Obowiązek wpływania na kształtowanie z zakładzie pracy zasad współżycia społecznego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0541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98FE5C-0E8C-4FF1-8A64-784DCE853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należytego organizowania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FD6970-B4C0-4AD3-8E03-08DCCD733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4775" indent="0" algn="just">
              <a:buClr>
                <a:srgbClr val="0E594D"/>
              </a:buClr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Obowiązek ten obejmuje powinność: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organizowania pracy w sposób zapewniający pełne wykorzystanie czasu pracy, jak również osiąganie przez pracowników, przy wykorzystaniu ich uzdolnień i kwalifikacji, wysokiej wydajności i należytej jakości pracy </a:t>
            </a:r>
            <a:br>
              <a:rPr lang="pl-PL" altLang="pl-PL" sz="2400" dirty="0"/>
            </a:br>
            <a:r>
              <a:rPr lang="pl-PL" altLang="pl-PL" sz="2400" dirty="0"/>
              <a:t>(art. 94 pkt 2 </a:t>
            </a:r>
            <a:r>
              <a:rPr lang="pl-PL" altLang="pl-PL" sz="2400" dirty="0" err="1"/>
              <a:t>k.p</a:t>
            </a:r>
            <a:r>
              <a:rPr lang="pl-PL" altLang="pl-PL" sz="2400" dirty="0"/>
              <a:t>.),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stworzenia pracownikom podejmującym zatrudnienie po ukończeniu szkoły zawodowej lub wyższej warunków sprzyjających przystosowaniu się do należytego wykonywania pracy (art. 94 pkt 7 </a:t>
            </a:r>
            <a:r>
              <a:rPr lang="pl-PL" altLang="pl-PL" sz="2400" dirty="0" err="1"/>
              <a:t>k.p</a:t>
            </a:r>
            <a:r>
              <a:rPr lang="pl-PL" altLang="pl-PL" sz="2400" dirty="0"/>
              <a:t>.),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organizowania prac monotonnych oraz prac w ustalonym z góry tempie w sposób zapewniający zmniejszenie ich uciążliwości (art. 94 pkt 2a </a:t>
            </a:r>
            <a:r>
              <a:rPr lang="pl-PL" altLang="pl-PL" sz="2400" dirty="0" err="1"/>
              <a:t>k.p</a:t>
            </a:r>
            <a:r>
              <a:rPr lang="pl-PL" altLang="pl-PL" sz="2400" dirty="0"/>
              <a:t>.)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0355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31E6ED-5E62-42D7-9D28-615DDD9B7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zapewnienia bezpiecznych i higienicznych warunków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AB0A04-F3C6-476C-BC55-A5E4E5718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Pracodawca jest obowiązany chronić zdrowie i życie pracowników przez zapewnienie bezpiecznych i higienicznych warunków pracy przy odpowiednim zastosowaniu osiągnięć nauki i techniki. (art. 207 </a:t>
            </a:r>
            <a:r>
              <a:rPr lang="pl-PL" altLang="pl-PL" dirty="0">
                <a:latin typeface="Segoe UI" panose="020B0502040204020203" pitchFamily="34" charset="0"/>
                <a:cs typeface="Segoe UI" panose="020B0502040204020203" pitchFamily="34" charset="0"/>
              </a:rPr>
              <a:t>§</a:t>
            </a:r>
            <a:r>
              <a:rPr lang="pl-PL" altLang="pl-PL" dirty="0">
                <a:cs typeface="Segoe UI" panose="020B0502040204020203" pitchFamily="34" charset="0"/>
              </a:rPr>
              <a:t> 2 </a:t>
            </a:r>
            <a:r>
              <a:rPr lang="pl-PL" altLang="pl-PL" dirty="0" err="1">
                <a:cs typeface="Segoe UI" panose="020B0502040204020203" pitchFamily="34" charset="0"/>
              </a:rPr>
              <a:t>k.p</a:t>
            </a:r>
            <a:r>
              <a:rPr lang="pl-PL" altLang="pl-PL" dirty="0">
                <a:cs typeface="Segoe UI" panose="020B0502040204020203" pitchFamily="34" charset="0"/>
              </a:rPr>
              <a:t>.)</a:t>
            </a:r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>
                <a:cs typeface="Segoe UI" panose="020B0502040204020203" pitchFamily="34" charset="0"/>
              </a:rPr>
              <a:t>Powyższy obowiązek ma bezwzględny charakter - jego realizacja nie jest uzależniona od możliwości finansowych i organizacyjnych pracodawcy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2469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5B4D4B-51F7-48DA-9D02-E13C11A7D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prawidłowej i terminowej wypłaty wynagrodzenia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D97EFE-7CF0-4E13-A84A-E7762D2DB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4775" indent="0" algn="just">
              <a:buClr>
                <a:srgbClr val="0E594D"/>
              </a:buClr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Na wskazany obowiązek składają się: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-</a:t>
            </a:r>
            <a:r>
              <a:rPr lang="pl-PL" altLang="pl-PL" sz="2400" dirty="0"/>
              <a:t> reguły określające porządek wypłaty wynagrodzenia (wskazanie minimalnych okresów, za które ma nastąpić wypłata, ustalenie stałych terminów, miejsca i czasu wypłaty),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prawo pracownika wglądu do dokumentów płacowych w celu weryfikacji wyliczeń pracodawcy stanowiących podstawę ustalenia wysokości płacy,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obowiązek wypłaty wynagrodzenia w formie pieniężnej (częściowe jego spełnienie w innej formie jest dopuszczalne pod warunkiem, że przewidują to ustawowe przepisy prawa pracy lub układ zbiorowy pracy),</a:t>
            </a:r>
          </a:p>
          <a:p>
            <a:pPr marL="454025" indent="-342900" algn="just">
              <a:buClrTx/>
              <a:buSzPct val="45000"/>
              <a:buFontTx/>
              <a:buChar char="-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obowiązek wypłaty wynagrodzenia na wskazany przez pracownika rachunek płatniczy, chyba że pracownik złożył w postaci papierowej lub elektronicznej wniosek o wypłatę wynagrodzenia do rąk własnych</a:t>
            </a:r>
          </a:p>
          <a:p>
            <a:pPr marL="454025" indent="-342900" algn="just">
              <a:buClrTx/>
              <a:buSzPct val="45000"/>
              <a:buFontTx/>
              <a:buChar char="-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 ustalenie dopuszczalnych potraceń z wynagrodzenia za pracę oraz zasad ich dokonywania.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9666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372</TotalTime>
  <Words>3554</Words>
  <Application>Microsoft Office PowerPoint</Application>
  <PresentationFormat>Panoramiczny</PresentationFormat>
  <Paragraphs>206</Paragraphs>
  <Slides>45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45</vt:i4>
      </vt:variant>
    </vt:vector>
  </HeadingPairs>
  <TitlesOfParts>
    <vt:vector size="54" baseType="lpstr">
      <vt:lpstr>Arial</vt:lpstr>
      <vt:lpstr>Century Gothic</vt:lpstr>
      <vt:lpstr>Noto Serif</vt:lpstr>
      <vt:lpstr>Segoe UI</vt:lpstr>
      <vt:lpstr>Tw Cen MT</vt:lpstr>
      <vt:lpstr>Tw Cen MT Condensed</vt:lpstr>
      <vt:lpstr>Wingdings</vt:lpstr>
      <vt:lpstr>Wingdings 3</vt:lpstr>
      <vt:lpstr>Integralny</vt:lpstr>
      <vt:lpstr>Obowiązki pracodawcy</vt:lpstr>
      <vt:lpstr>Pojęcie obowiązków pracodawcy</vt:lpstr>
      <vt:lpstr>Podział obowiązków pracodawcy</vt:lpstr>
      <vt:lpstr>Obowiązki związane z fazą nawiązania stosunku pracy</vt:lpstr>
      <vt:lpstr>Obowiązek informacyjny</vt:lpstr>
      <vt:lpstr>Obowiązki związane z fazą trwania stosunku pracy</vt:lpstr>
      <vt:lpstr>Obowiązek należytego organizowania pracy</vt:lpstr>
      <vt:lpstr>Obowiązek zapewnienia bezpiecznych i higienicznych warunków pracy</vt:lpstr>
      <vt:lpstr>Obowiązek prawidłowej i terminowej wypłaty wynagrodzenia</vt:lpstr>
      <vt:lpstr>Obowiązek ułatwiania pracownikom podnoszenia kwalifikacji zawodowych</vt:lpstr>
      <vt:lpstr>Obowiązek ułatwiania pracownikom podnoszenia kwalifikacji zawodowych</vt:lpstr>
      <vt:lpstr>Obowiązek ułatwiania pracownikom podnoszenia kwalifikacji zawodowych</vt:lpstr>
      <vt:lpstr>Obowiązek ułatwiania pracownikom podnoszenia kwalifikacji zawodowych</vt:lpstr>
      <vt:lpstr>Obowiązek ułatwiania pracownikom podnoszenia kwalifikacji zawodowych</vt:lpstr>
      <vt:lpstr>Obowiązek ułatwiania pracownikom podnoszenia kwalifikacji zawodowych</vt:lpstr>
      <vt:lpstr>Obowiązek zaspokajania socjalnych potrzeb pracowników</vt:lpstr>
      <vt:lpstr>Obowiązek zaspokajania socjalnych potrzeb pracowników</vt:lpstr>
      <vt:lpstr>Obowiązek zaspokajania socjalnych potrzeb pracowników</vt:lpstr>
      <vt:lpstr>Obowiązek zaspokajania socjalnych potrzeb pracowników</vt:lpstr>
      <vt:lpstr>Obowiązek zaspokajania socjalnych potrzeb pracowników</vt:lpstr>
      <vt:lpstr>Obowiązek zaspokajania socjalnych potrzeb pracowników</vt:lpstr>
      <vt:lpstr>Obowiązek stosowania obiektywnych i sprawiedliwych kryteriów oceny pracowników oraz wyników ich pracy</vt:lpstr>
      <vt:lpstr>Obowiązek prowadzenia i przechowywania dokumentacji pracowniczej</vt:lpstr>
      <vt:lpstr>Obowiązek prowadzenia i przechowywania dokumentacji pracowniczej</vt:lpstr>
      <vt:lpstr>Obowiązek prowadzenia i przechowywania dokumentacji pracowniczej</vt:lpstr>
      <vt:lpstr>Obowiązek prowadzenia i przechowywania dokumentacji pracowniczej</vt:lpstr>
      <vt:lpstr>Obowiązek prowadzenia i przechowywania dokumentacji pracowniczej</vt:lpstr>
      <vt:lpstr>Obowiązek prowadzenia i przechowywania dokumentacji pracowniczej- nowy stan prawny</vt:lpstr>
      <vt:lpstr>Obowiązek prowadzenia i przechowywania dokumentacji pracowniczej</vt:lpstr>
      <vt:lpstr>Obowiązek wpływania na kształtowanie w zakładzie pracy zasad współżycia społecznego</vt:lpstr>
      <vt:lpstr>Obowiązek związany z fazą ustania stosunku pracy – wydanie pracownikowi świadectwa pracy</vt:lpstr>
      <vt:lpstr>Obowiązek związany z fazą ustania stosunku pracy – wydanie pracownikowi świadectwa pracy</vt:lpstr>
      <vt:lpstr>Obowiązek związany z fazą ustania stosunku pracy – wydanie pracownikowi świadectwa pracy</vt:lpstr>
      <vt:lpstr>Obowiązek związany z fazą ustania stosunku pracy – wydanie pracownikowi świadectwa pracy</vt:lpstr>
      <vt:lpstr>Obowiązek związany z fazą ustania stosunku pracy – wydanie pracownikowi świadectwa pracy</vt:lpstr>
      <vt:lpstr>Obowiązek związany z fazą ustania stosunku pracy – wydanie pracownikowi świadectwa pracy</vt:lpstr>
      <vt:lpstr>Skutki prawne niewykonania obowiązków pracodawcy</vt:lpstr>
      <vt:lpstr>Odpowiedzialność odszkodowawcza według k.p.</vt:lpstr>
      <vt:lpstr>Odpowiedzialność odszkodowawcza według k.c.</vt:lpstr>
      <vt:lpstr>Odpowiedzialność za szkodę wyrządzoną czynem niedozwolonym</vt:lpstr>
      <vt:lpstr>Odpowiedzialność odszkodowawcza według k.c.</vt:lpstr>
      <vt:lpstr>Odpowiedzialność za szkodę powstałą w mieniu pracownika w zakładzie lub innym miejscu wyznaczonym do wykonywania pracy</vt:lpstr>
      <vt:lpstr>Odpowiedzialność z tytułu wypadku przy pracy lub choroby zawodowej</vt:lpstr>
      <vt:lpstr>Odpowiedzialność za przestępstwa i wykroczenia</vt:lpstr>
      <vt:lpstr>Opracowano na podstawie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Obowiązki pracodawcy</dc:title>
  <dc:creator>Sabina Pochopien</dc:creator>
  <cp:lastModifiedBy>Sabina Pochopien</cp:lastModifiedBy>
  <cp:revision>25</cp:revision>
  <dcterms:created xsi:type="dcterms:W3CDTF">2019-03-10T12:34:59Z</dcterms:created>
  <dcterms:modified xsi:type="dcterms:W3CDTF">2020-03-03T12:21:03Z</dcterms:modified>
</cp:coreProperties>
</file>