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91" r:id="rId5"/>
    <p:sldId id="259" r:id="rId6"/>
    <p:sldId id="260" r:id="rId7"/>
    <p:sldId id="292" r:id="rId8"/>
    <p:sldId id="293" r:id="rId9"/>
    <p:sldId id="294" r:id="rId10"/>
    <p:sldId id="295" r:id="rId11"/>
    <p:sldId id="296" r:id="rId12"/>
    <p:sldId id="263" r:id="rId13"/>
    <p:sldId id="297" r:id="rId14"/>
    <p:sldId id="298" r:id="rId15"/>
    <p:sldId id="299" r:id="rId16"/>
    <p:sldId id="300" r:id="rId17"/>
    <p:sldId id="264" r:id="rId18"/>
    <p:sldId id="265" r:id="rId19"/>
    <p:sldId id="301" r:id="rId20"/>
    <p:sldId id="302" r:id="rId21"/>
    <p:sldId id="303" r:id="rId22"/>
    <p:sldId id="304" r:id="rId23"/>
    <p:sldId id="305" r:id="rId24"/>
    <p:sldId id="306" r:id="rId25"/>
    <p:sldId id="307" r:id="rId26"/>
    <p:sldId id="308" r:id="rId27"/>
    <p:sldId id="266" r:id="rId28"/>
    <p:sldId id="312" r:id="rId29"/>
    <p:sldId id="313" r:id="rId30"/>
    <p:sldId id="319" r:id="rId31"/>
    <p:sldId id="314" r:id="rId32"/>
    <p:sldId id="315" r:id="rId33"/>
    <p:sldId id="316" r:id="rId34"/>
    <p:sldId id="317" r:id="rId35"/>
    <p:sldId id="267" r:id="rId36"/>
    <p:sldId id="310" r:id="rId37"/>
    <p:sldId id="311" r:id="rId38"/>
    <p:sldId id="318" r:id="rId39"/>
    <p:sldId id="309"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9" d="100"/>
          <a:sy n="79" d="100"/>
        </p:scale>
        <p:origin x="86"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pl-PL"/>
              <a:t>Kliknij, aby edytować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2/25/2020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2/25/2020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2/25/2020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2/25/2020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pl-PL"/>
              <a:t>Kliknij, aby edytować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7" name="Date Placeholder 6"/>
          <p:cNvSpPr>
            <a:spLocks noGrp="1"/>
          </p:cNvSpPr>
          <p:nvPr>
            <p:ph type="dt" sz="half" idx="10"/>
          </p:nvPr>
        </p:nvSpPr>
        <p:spPr/>
        <p:txBody>
          <a:bodyPr/>
          <a:lstStyle/>
          <a:p>
            <a:fld id="{1160EA64-D806-43AC-9DF2-F8C432F32B4C}" type="datetimeFigureOut">
              <a:rPr lang="en-US" dirty="0"/>
              <a:t>2/25/2020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2/25/2020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583436" y="3143250"/>
            <a:ext cx="4270248" cy="2596776"/>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7" name="Date Placeholder 6"/>
          <p:cNvSpPr>
            <a:spLocks noGrp="1"/>
          </p:cNvSpPr>
          <p:nvPr>
            <p:ph type="dt" sz="half" idx="10"/>
          </p:nvPr>
        </p:nvSpPr>
        <p:spPr/>
        <p:txBody>
          <a:bodyPr/>
          <a:lstStyle/>
          <a:p>
            <a:fld id="{4F7D4976-E339-4826-83B7-FBD03F55ECF8}" type="datetimeFigureOut">
              <a:rPr lang="en-US" dirty="0"/>
              <a:t>2/25/2020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pl-PL"/>
              <a:t>Kliknij, aby edytować styl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2/25/2020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2/25/2020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pl-PL"/>
              <a:t>Kliknij, aby edytować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9" name="Date Placeholder 8"/>
          <p:cNvSpPr>
            <a:spLocks noGrp="1"/>
          </p:cNvSpPr>
          <p:nvPr>
            <p:ph type="dt" sz="half" idx="10"/>
          </p:nvPr>
        </p:nvSpPr>
        <p:spPr/>
        <p:txBody>
          <a:bodyPr/>
          <a:lstStyle/>
          <a:p>
            <a:fld id="{D1BE4249-C0D0-4B06-8692-E8BB871AF643}" type="datetimeFigureOut">
              <a:rPr lang="en-US" dirty="0"/>
              <a:t>2/25/2020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pl-PL"/>
              <a:t>Kliknij, aby edytować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2/25/2020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2/25/2020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38AC9D0-FD25-4F15-AF54-6DB8779618F5}"/>
              </a:ext>
            </a:extLst>
          </p:cNvPr>
          <p:cNvSpPr>
            <a:spLocks noGrp="1"/>
          </p:cNvSpPr>
          <p:nvPr>
            <p:ph type="ctrTitle"/>
          </p:nvPr>
        </p:nvSpPr>
        <p:spPr/>
        <p:txBody>
          <a:bodyPr>
            <a:normAutofit/>
          </a:bodyPr>
          <a:lstStyle/>
          <a:p>
            <a:r>
              <a:rPr lang="pl-PL" dirty="0"/>
              <a:t>Obowiązki pracownika</a:t>
            </a:r>
          </a:p>
        </p:txBody>
      </p:sp>
      <p:sp>
        <p:nvSpPr>
          <p:cNvPr id="3" name="Podtytuł 2">
            <a:extLst>
              <a:ext uri="{FF2B5EF4-FFF2-40B4-BE49-F238E27FC236}">
                <a16:creationId xmlns:a16="http://schemas.microsoft.com/office/drawing/2014/main" id="{ADA37571-5A7F-4E51-9E27-D560310D4EC9}"/>
              </a:ext>
            </a:extLst>
          </p:cNvPr>
          <p:cNvSpPr>
            <a:spLocks noGrp="1"/>
          </p:cNvSpPr>
          <p:nvPr>
            <p:ph type="subTitle" idx="1"/>
          </p:nvPr>
        </p:nvSpPr>
        <p:spPr/>
        <p:txBody>
          <a:bodyPr/>
          <a:lstStyle/>
          <a:p>
            <a:r>
              <a:rPr lang="pl-PL" dirty="0"/>
              <a:t>mgr Sabina Pochopień</a:t>
            </a:r>
          </a:p>
        </p:txBody>
      </p:sp>
    </p:spTree>
    <p:extLst>
      <p:ext uri="{BB962C8B-B14F-4D97-AF65-F5344CB8AC3E}">
        <p14:creationId xmlns:p14="http://schemas.microsoft.com/office/powerpoint/2010/main" val="35127119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5F1D73A-66CA-4859-BE16-FB756A54CD3C}"/>
              </a:ext>
            </a:extLst>
          </p:cNvPr>
          <p:cNvSpPr>
            <a:spLocks noGrp="1"/>
          </p:cNvSpPr>
          <p:nvPr>
            <p:ph type="title"/>
          </p:nvPr>
        </p:nvSpPr>
        <p:spPr/>
        <p:txBody>
          <a:bodyPr>
            <a:normAutofit fontScale="90000"/>
          </a:bodyPr>
          <a:lstStyle/>
          <a:p>
            <a:r>
              <a:rPr lang="pl-PL" dirty="0"/>
              <a:t>Obowiązki dotyczące jakości wykonywanej pracy – stosowanie się do poleceń przełożonych</a:t>
            </a:r>
          </a:p>
        </p:txBody>
      </p:sp>
      <p:sp>
        <p:nvSpPr>
          <p:cNvPr id="3" name="Symbol zastępczy zawartości 2">
            <a:extLst>
              <a:ext uri="{FF2B5EF4-FFF2-40B4-BE49-F238E27FC236}">
                <a16:creationId xmlns:a16="http://schemas.microsoft.com/office/drawing/2014/main" id="{6E50B0F3-9B9E-4A56-94F5-17D20CB648BC}"/>
              </a:ext>
            </a:extLst>
          </p:cNvPr>
          <p:cNvSpPr>
            <a:spLocks noGrp="1"/>
          </p:cNvSpPr>
          <p:nvPr>
            <p:ph idx="1"/>
          </p:nvPr>
        </p:nvSpPr>
        <p:spPr/>
        <p:txBody>
          <a:bodyPr/>
          <a:lstStyle/>
          <a:p>
            <a:pPr marL="0" indent="0" algn="just">
              <a:buNone/>
            </a:pPr>
            <a:r>
              <a:rPr lang="pl-PL" dirty="0"/>
              <a:t>Niektóre kategorie pracowników maja ustawowo zagwarantowaną niezależność co do meritum wykonywanych czynności. Dotyczy to przede wszystkim sędziów, którym Konstytucja RP w art. 178 gwarantuje niezawisłość w sprawowaniu urzędu, radców prawnych, co do treści formułowanych opinii prawnych, czy też lekarzy co do sposobu leczenia. </a:t>
            </a:r>
            <a:r>
              <a:rPr lang="pl-PL" b="1" dirty="0"/>
              <a:t>Podporządkowanie pracownicze </a:t>
            </a:r>
            <a:r>
              <a:rPr lang="pl-PL" dirty="0"/>
              <a:t>takich pracowników określa się jako </a:t>
            </a:r>
            <a:r>
              <a:rPr lang="pl-PL" b="1" dirty="0"/>
              <a:t>autonomiczne</a:t>
            </a:r>
            <a:r>
              <a:rPr lang="pl-PL" dirty="0"/>
              <a:t>. </a:t>
            </a:r>
          </a:p>
        </p:txBody>
      </p:sp>
    </p:spTree>
    <p:extLst>
      <p:ext uri="{BB962C8B-B14F-4D97-AF65-F5344CB8AC3E}">
        <p14:creationId xmlns:p14="http://schemas.microsoft.com/office/powerpoint/2010/main" val="22142144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39CF255-538C-4F07-BEDE-C3C6F33F45DF}"/>
              </a:ext>
            </a:extLst>
          </p:cNvPr>
          <p:cNvSpPr>
            <a:spLocks noGrp="1"/>
          </p:cNvSpPr>
          <p:nvPr>
            <p:ph type="title"/>
          </p:nvPr>
        </p:nvSpPr>
        <p:spPr/>
        <p:txBody>
          <a:bodyPr/>
          <a:lstStyle/>
          <a:p>
            <a:r>
              <a:rPr lang="pl-PL" dirty="0"/>
              <a:t>Obowiązek przestrzegania czasu i porządku w procesie pracy</a:t>
            </a:r>
          </a:p>
        </p:txBody>
      </p:sp>
      <p:sp>
        <p:nvSpPr>
          <p:cNvPr id="3" name="Symbol zastępczy zawartości 2">
            <a:extLst>
              <a:ext uri="{FF2B5EF4-FFF2-40B4-BE49-F238E27FC236}">
                <a16:creationId xmlns:a16="http://schemas.microsoft.com/office/drawing/2014/main" id="{3C424C80-C32D-4CC5-8DC8-D81B11F72CA4}"/>
              </a:ext>
            </a:extLst>
          </p:cNvPr>
          <p:cNvSpPr>
            <a:spLocks noGrp="1"/>
          </p:cNvSpPr>
          <p:nvPr>
            <p:ph idx="1"/>
          </p:nvPr>
        </p:nvSpPr>
        <p:spPr/>
        <p:txBody>
          <a:bodyPr/>
          <a:lstStyle/>
          <a:p>
            <a:pPr marL="0" indent="0">
              <a:buNone/>
            </a:pPr>
            <a:r>
              <a:rPr lang="pl-PL" dirty="0"/>
              <a:t>,,Pracownik jest obowiązany w szczególności: </a:t>
            </a:r>
          </a:p>
          <a:p>
            <a:pPr marL="342900" indent="-342900">
              <a:buAutoNum type="arabicParenR"/>
            </a:pPr>
            <a:r>
              <a:rPr lang="pl-PL" dirty="0"/>
              <a:t>przestrzegać czasu pracy ustalonego w zakładzie pracy; </a:t>
            </a:r>
          </a:p>
          <a:p>
            <a:pPr marL="342900" indent="-342900">
              <a:buAutoNum type="arabicParenR"/>
            </a:pPr>
            <a:r>
              <a:rPr lang="pl-PL" dirty="0"/>
              <a:t>przestrzegać regulaminu pracy i ustalonego w zakładzie pracy porządku; </a:t>
            </a:r>
          </a:p>
          <a:p>
            <a:pPr marL="342900" indent="-342900">
              <a:buAutoNum type="arabicParenR"/>
            </a:pPr>
            <a:r>
              <a:rPr lang="pl-PL" dirty="0"/>
              <a:t>przestrzegać przepisów oraz zasad bezpieczeństwa i higieny pracy, a także przepisów przeciwpożarowych (…)”</a:t>
            </a:r>
          </a:p>
          <a:p>
            <a:pPr marL="0" indent="0">
              <a:buNone/>
            </a:pPr>
            <a:r>
              <a:rPr lang="pl-PL" dirty="0"/>
              <a:t>art.100 § 2 </a:t>
            </a:r>
            <a:r>
              <a:rPr lang="pl-PL" dirty="0" err="1"/>
              <a:t>k.p</a:t>
            </a:r>
            <a:r>
              <a:rPr lang="pl-PL" dirty="0">
                <a:latin typeface="Century Gothic" panose="020B0502020202020204" pitchFamily="34" charset="0"/>
              </a:rPr>
              <a:t>.</a:t>
            </a:r>
            <a:endParaRPr lang="pl-PL" dirty="0"/>
          </a:p>
        </p:txBody>
      </p:sp>
    </p:spTree>
    <p:extLst>
      <p:ext uri="{BB962C8B-B14F-4D97-AF65-F5344CB8AC3E}">
        <p14:creationId xmlns:p14="http://schemas.microsoft.com/office/powerpoint/2010/main" val="18042898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C966F08-92FD-4EDE-965A-234EAB678DA0}"/>
              </a:ext>
            </a:extLst>
          </p:cNvPr>
          <p:cNvSpPr>
            <a:spLocks noGrp="1"/>
          </p:cNvSpPr>
          <p:nvPr>
            <p:ph type="title"/>
          </p:nvPr>
        </p:nvSpPr>
        <p:spPr/>
        <p:txBody>
          <a:bodyPr/>
          <a:lstStyle/>
          <a:p>
            <a:r>
              <a:rPr lang="pl-PL" dirty="0"/>
              <a:t>Obowiązek przestrzegania czasu i porządku w procesie pracy</a:t>
            </a:r>
          </a:p>
        </p:txBody>
      </p:sp>
      <p:sp>
        <p:nvSpPr>
          <p:cNvPr id="3" name="Symbol zastępczy zawartości 2">
            <a:extLst>
              <a:ext uri="{FF2B5EF4-FFF2-40B4-BE49-F238E27FC236}">
                <a16:creationId xmlns:a16="http://schemas.microsoft.com/office/drawing/2014/main" id="{AB618120-2800-4798-B28B-47B169DB5D75}"/>
              </a:ext>
            </a:extLst>
          </p:cNvPr>
          <p:cNvSpPr>
            <a:spLocks noGrp="1"/>
          </p:cNvSpPr>
          <p:nvPr>
            <p:ph idx="1"/>
          </p:nvPr>
        </p:nvSpPr>
        <p:spPr/>
        <p:txBody>
          <a:bodyPr>
            <a:normAutofit/>
          </a:bodyPr>
          <a:lstStyle/>
          <a:p>
            <a:pPr algn="just"/>
            <a:r>
              <a:rPr lang="pl-PL" dirty="0"/>
              <a:t>Obowiązek przestrzegania czasu pracy obejmuje powinność  punktualnego rozpoczynania i kończenia pracy, zakaz samowolnego  opuszczania pracy, stosowanie się do ustalonych przerw w pracy,  pozostawanie w ustalonym czasie pracy do dyspozycji pracodawcy  oraz nakaz efektywnego jego wykorzystywania.</a:t>
            </a:r>
          </a:p>
          <a:p>
            <a:pPr algn="just"/>
            <a:r>
              <a:rPr lang="pl-PL" dirty="0"/>
              <a:t>Nakaz przestrzegania obowiązków porządkowych obejmuje:</a:t>
            </a:r>
          </a:p>
          <a:p>
            <a:pPr marL="228600" lvl="1" indent="0" algn="just">
              <a:buNone/>
            </a:pPr>
            <a:r>
              <a:rPr lang="pl-PL" dirty="0"/>
              <a:t>- stosowanie się do regulaminu pracy i ustalonego w zakładzie pracy  porządku,</a:t>
            </a:r>
          </a:p>
          <a:p>
            <a:pPr marL="228600" lvl="1" indent="0" algn="just">
              <a:buNone/>
            </a:pPr>
            <a:r>
              <a:rPr lang="pl-PL" dirty="0"/>
              <a:t>- przestrzeganie przepisów oraz zasad bhp,</a:t>
            </a:r>
          </a:p>
          <a:p>
            <a:pPr marL="228600" lvl="1" indent="0" algn="just">
              <a:buNone/>
            </a:pPr>
            <a:r>
              <a:rPr lang="pl-PL" dirty="0"/>
              <a:t>- przestrzeganie przepisów przeciwpożarowych</a:t>
            </a:r>
          </a:p>
          <a:p>
            <a:endParaRPr lang="pl-PL" dirty="0"/>
          </a:p>
        </p:txBody>
      </p:sp>
    </p:spTree>
    <p:extLst>
      <p:ext uri="{BB962C8B-B14F-4D97-AF65-F5344CB8AC3E}">
        <p14:creationId xmlns:p14="http://schemas.microsoft.com/office/powerpoint/2010/main" val="792863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5503021-01A8-41BA-920C-482E85F743ED}"/>
              </a:ext>
            </a:extLst>
          </p:cNvPr>
          <p:cNvSpPr>
            <a:spLocks noGrp="1"/>
          </p:cNvSpPr>
          <p:nvPr>
            <p:ph type="title"/>
          </p:nvPr>
        </p:nvSpPr>
        <p:spPr/>
        <p:txBody>
          <a:bodyPr/>
          <a:lstStyle/>
          <a:p>
            <a:r>
              <a:rPr lang="pl-PL" dirty="0"/>
              <a:t>Regulamin pracy</a:t>
            </a:r>
          </a:p>
        </p:txBody>
      </p:sp>
      <p:sp>
        <p:nvSpPr>
          <p:cNvPr id="3" name="Symbol zastępczy zawartości 2">
            <a:extLst>
              <a:ext uri="{FF2B5EF4-FFF2-40B4-BE49-F238E27FC236}">
                <a16:creationId xmlns:a16="http://schemas.microsoft.com/office/drawing/2014/main" id="{5A6E77BC-CACC-404B-A4CC-8228B981FC5D}"/>
              </a:ext>
            </a:extLst>
          </p:cNvPr>
          <p:cNvSpPr>
            <a:spLocks noGrp="1"/>
          </p:cNvSpPr>
          <p:nvPr>
            <p:ph idx="1"/>
          </p:nvPr>
        </p:nvSpPr>
        <p:spPr/>
        <p:txBody>
          <a:bodyPr>
            <a:normAutofit fontScale="92500" lnSpcReduction="20000"/>
          </a:bodyPr>
          <a:lstStyle/>
          <a:p>
            <a:pPr algn="just"/>
            <a:r>
              <a:rPr lang="pl-PL" dirty="0"/>
              <a:t>Regulamin pracy ustala organizację i porządek w procesie pracy oraz związane z tym prawa i obowiązki pracodawcy i pracowników</a:t>
            </a:r>
          </a:p>
          <a:p>
            <a:pPr algn="just"/>
            <a:r>
              <a:rPr lang="pl-PL" dirty="0"/>
              <a:t>Pracodawca zatrudniający </a:t>
            </a:r>
            <a:r>
              <a:rPr lang="pl-PL" b="1" dirty="0"/>
              <a:t>co najmniej 50 </a:t>
            </a:r>
            <a:r>
              <a:rPr lang="pl-PL" dirty="0"/>
              <a:t>pracowników </a:t>
            </a:r>
            <a:r>
              <a:rPr lang="pl-PL" b="1" dirty="0"/>
              <a:t>wprowadza</a:t>
            </a:r>
            <a:r>
              <a:rPr lang="pl-PL" dirty="0"/>
              <a:t> regulamin pracy, chyba że w zakresie przewidzianym w punkcie poprzedzającym  obowiązują postanowienia układu zbiorowego pracy</a:t>
            </a:r>
          </a:p>
          <a:p>
            <a:pPr algn="just"/>
            <a:r>
              <a:rPr lang="pl-PL" dirty="0"/>
              <a:t>Pracodawca zatrudniający </a:t>
            </a:r>
            <a:r>
              <a:rPr lang="pl-PL" b="1" dirty="0"/>
              <a:t>mniej niż 50 </a:t>
            </a:r>
            <a:r>
              <a:rPr lang="pl-PL" dirty="0"/>
              <a:t>pracowników </a:t>
            </a:r>
            <a:r>
              <a:rPr lang="pl-PL" b="1" dirty="0"/>
              <a:t>może wprowadzić </a:t>
            </a:r>
            <a:r>
              <a:rPr lang="pl-PL" dirty="0"/>
              <a:t>regulamin pracy, chyba że w zakresie przewidzianym w punkcie pierwszym obowiązują postanowienia układu zbiorowego pracy</a:t>
            </a:r>
          </a:p>
          <a:p>
            <a:pPr algn="just"/>
            <a:r>
              <a:rPr lang="pl-PL" dirty="0"/>
              <a:t>Pracodawca zatrudniający </a:t>
            </a:r>
            <a:r>
              <a:rPr lang="pl-PL" b="1" dirty="0"/>
              <a:t>co najmniej 20 i mniej niż 50 </a:t>
            </a:r>
            <a:r>
              <a:rPr lang="pl-PL" dirty="0"/>
              <a:t>pracowników wprowadza regulamin pracy, jeżeli zakładowa organizacja związkowa wystąpi z wnioskiem o jego wprowadzenie, chyba że w zakresie przewidzianym w punkcie pierwszym obowiązują postanowienia układu zbiorowego pracy</a:t>
            </a:r>
          </a:p>
        </p:txBody>
      </p:sp>
    </p:spTree>
    <p:extLst>
      <p:ext uri="{BB962C8B-B14F-4D97-AF65-F5344CB8AC3E}">
        <p14:creationId xmlns:p14="http://schemas.microsoft.com/office/powerpoint/2010/main" val="9198298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598941-3CC9-4C1C-8F7F-3D6E8E70479D}"/>
              </a:ext>
            </a:extLst>
          </p:cNvPr>
          <p:cNvSpPr>
            <a:spLocks noGrp="1"/>
          </p:cNvSpPr>
          <p:nvPr>
            <p:ph type="title"/>
          </p:nvPr>
        </p:nvSpPr>
        <p:spPr/>
        <p:txBody>
          <a:bodyPr/>
          <a:lstStyle/>
          <a:p>
            <a:r>
              <a:rPr lang="pl-PL" dirty="0"/>
              <a:t>Regulamin pracy</a:t>
            </a:r>
          </a:p>
        </p:txBody>
      </p:sp>
      <p:sp>
        <p:nvSpPr>
          <p:cNvPr id="3" name="Symbol zastępczy zawartości 2">
            <a:extLst>
              <a:ext uri="{FF2B5EF4-FFF2-40B4-BE49-F238E27FC236}">
                <a16:creationId xmlns:a16="http://schemas.microsoft.com/office/drawing/2014/main" id="{076FA768-0FF5-4E8C-B9C9-EB89C1132C07}"/>
              </a:ext>
            </a:extLst>
          </p:cNvPr>
          <p:cNvSpPr>
            <a:spLocks noGrp="1"/>
          </p:cNvSpPr>
          <p:nvPr>
            <p:ph idx="1"/>
          </p:nvPr>
        </p:nvSpPr>
        <p:spPr/>
        <p:txBody>
          <a:bodyPr>
            <a:normAutofit fontScale="92500" lnSpcReduction="10000"/>
          </a:bodyPr>
          <a:lstStyle/>
          <a:p>
            <a:pPr marL="0" indent="0" algn="just">
              <a:buNone/>
            </a:pPr>
            <a:r>
              <a:rPr lang="pl-PL" dirty="0"/>
              <a:t>Regulamin pracy, określając prawa i obowiązki pracodawcy i pracowników związane z porządkiem w zakładzie pracy, powinien ustalać w szczególności:</a:t>
            </a:r>
          </a:p>
          <a:p>
            <a:pPr marL="0" indent="0" algn="just">
              <a:buNone/>
            </a:pPr>
            <a:r>
              <a:rPr lang="pl-PL" dirty="0"/>
              <a:t>1) organizację pracy, warunki przebywania na terenie zakładu pracy w czasie pracy</a:t>
            </a:r>
          </a:p>
          <a:p>
            <a:pPr marL="0" indent="0" algn="just">
              <a:buNone/>
            </a:pPr>
            <a:r>
              <a:rPr lang="pl-PL" dirty="0"/>
              <a:t>i po jej zakończeniu, wyposażenie pracowników w narzędzia i materiały, a także</a:t>
            </a:r>
          </a:p>
          <a:p>
            <a:pPr marL="0" indent="0" algn="just">
              <a:buNone/>
            </a:pPr>
            <a:r>
              <a:rPr lang="pl-PL" dirty="0"/>
              <a:t>w odzież i obuwie robocze oraz w środki ochrony indywidualnej i higieny</a:t>
            </a:r>
          </a:p>
          <a:p>
            <a:pPr marL="0" indent="0" algn="just">
              <a:buNone/>
            </a:pPr>
            <a:r>
              <a:rPr lang="pl-PL" dirty="0"/>
              <a:t>osobistej;</a:t>
            </a:r>
          </a:p>
          <a:p>
            <a:pPr marL="0" indent="0" algn="just">
              <a:buNone/>
            </a:pPr>
            <a:r>
              <a:rPr lang="pl-PL" dirty="0"/>
              <a:t>2) systemy i rozkłady czasu pracy oraz przyjęte okresy rozliczeniowe czasu pracy;</a:t>
            </a:r>
          </a:p>
          <a:p>
            <a:pPr marL="0" indent="0" algn="just">
              <a:buNone/>
            </a:pPr>
            <a:r>
              <a:rPr lang="pl-PL" dirty="0"/>
              <a:t>3) (uchylony)</a:t>
            </a:r>
          </a:p>
          <a:p>
            <a:pPr marL="0" indent="0" algn="just">
              <a:buNone/>
            </a:pPr>
            <a:r>
              <a:rPr lang="pl-PL" dirty="0"/>
              <a:t>4) porę nocną;</a:t>
            </a:r>
          </a:p>
        </p:txBody>
      </p:sp>
    </p:spTree>
    <p:extLst>
      <p:ext uri="{BB962C8B-B14F-4D97-AF65-F5344CB8AC3E}">
        <p14:creationId xmlns:p14="http://schemas.microsoft.com/office/powerpoint/2010/main" val="42282838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3083069-425C-4F57-A928-5C8A0B0FEE78}"/>
              </a:ext>
            </a:extLst>
          </p:cNvPr>
          <p:cNvSpPr>
            <a:spLocks noGrp="1"/>
          </p:cNvSpPr>
          <p:nvPr>
            <p:ph type="title"/>
          </p:nvPr>
        </p:nvSpPr>
        <p:spPr/>
        <p:txBody>
          <a:bodyPr/>
          <a:lstStyle/>
          <a:p>
            <a:r>
              <a:rPr lang="pl-PL" dirty="0"/>
              <a:t>Regulamin pracy</a:t>
            </a:r>
          </a:p>
        </p:txBody>
      </p:sp>
      <p:sp>
        <p:nvSpPr>
          <p:cNvPr id="3" name="Symbol zastępczy zawartości 2">
            <a:extLst>
              <a:ext uri="{FF2B5EF4-FFF2-40B4-BE49-F238E27FC236}">
                <a16:creationId xmlns:a16="http://schemas.microsoft.com/office/drawing/2014/main" id="{9FE17B09-F4C3-4252-A793-B4DA546F35F4}"/>
              </a:ext>
            </a:extLst>
          </p:cNvPr>
          <p:cNvSpPr>
            <a:spLocks noGrp="1"/>
          </p:cNvSpPr>
          <p:nvPr>
            <p:ph idx="1"/>
          </p:nvPr>
        </p:nvSpPr>
        <p:spPr>
          <a:xfrm>
            <a:off x="2231136" y="2360646"/>
            <a:ext cx="7729728" cy="4264090"/>
          </a:xfrm>
        </p:spPr>
        <p:txBody>
          <a:bodyPr>
            <a:normAutofit fontScale="62500" lnSpcReduction="20000"/>
          </a:bodyPr>
          <a:lstStyle/>
          <a:p>
            <a:pPr marL="0" indent="0" algn="just">
              <a:buNone/>
            </a:pPr>
            <a:r>
              <a:rPr lang="pl-PL" sz="2500" dirty="0"/>
              <a:t>Regulamin pracy, określając prawa i obowiązki pracodawcy i pracowników związane z porządkiem w zakładzie pracy, powinien ustalać w szczególności</a:t>
            </a:r>
          </a:p>
          <a:p>
            <a:pPr marL="0" indent="0" algn="just">
              <a:buNone/>
            </a:pPr>
            <a:r>
              <a:rPr lang="pl-PL" sz="2500" dirty="0"/>
              <a:t>5) termin, miejsce, czas i częstotliwość wypłaty wynagrodzenia;</a:t>
            </a:r>
          </a:p>
          <a:p>
            <a:pPr marL="0" indent="0" algn="just">
              <a:buNone/>
            </a:pPr>
            <a:r>
              <a:rPr lang="pl-PL" sz="2500" dirty="0"/>
              <a:t>6) wykazy prac wzbronionych pracownikom młodocianym oraz kobietom;</a:t>
            </a:r>
          </a:p>
          <a:p>
            <a:pPr marL="0" indent="0" algn="just">
              <a:buNone/>
            </a:pPr>
            <a:r>
              <a:rPr lang="pl-PL" sz="2500" dirty="0"/>
              <a:t>7) rodzaje prac i wykaz stanowisk pracy dozwolonych pracownikom młodocianym w celu odbywania przygotowania zawodowego;</a:t>
            </a:r>
          </a:p>
          <a:p>
            <a:pPr marL="0" indent="0" algn="just">
              <a:buNone/>
            </a:pPr>
            <a:r>
              <a:rPr lang="pl-PL" sz="2500" dirty="0"/>
              <a:t>7a) wykaz lekkich prac dozwolonych pracownikom młodocianym zatrudnionym w innym celu niż przygotowanie zawodowe;</a:t>
            </a:r>
          </a:p>
          <a:p>
            <a:pPr marL="0" indent="0" algn="just">
              <a:buNone/>
            </a:pPr>
            <a:r>
              <a:rPr lang="pl-PL" sz="2500" dirty="0"/>
              <a:t>8) obowiązki dotyczące bezpieczeństwa i higieny pracy oraz ochrony przeciwpożarowej, w tym także sposób informowania pracowników o ryzyku zawodowym, które wiąże się z wykonywaną pracą;</a:t>
            </a:r>
          </a:p>
          <a:p>
            <a:pPr marL="0" indent="0" algn="just">
              <a:buNone/>
            </a:pPr>
            <a:r>
              <a:rPr lang="pl-PL" sz="2500" dirty="0"/>
              <a:t>9) przyjęty u danego pracodawcy sposób potwierdzania przez pracowników przybycia i obecności w pracy oraz usprawiedliwiania nieobecności w pracy</a:t>
            </a:r>
          </a:p>
          <a:p>
            <a:pPr marL="0" indent="0" algn="just">
              <a:buNone/>
            </a:pPr>
            <a:r>
              <a:rPr lang="pl-PL" sz="2500" dirty="0"/>
              <a:t>10) kary stosowane zgodnie z art. 108 </a:t>
            </a:r>
            <a:r>
              <a:rPr lang="pl-PL" sz="2500" dirty="0" err="1"/>
              <a:t>k.p</a:t>
            </a:r>
            <a:r>
              <a:rPr lang="pl-PL" sz="2500" dirty="0"/>
              <a:t>.  z tytułu odpowiedzialności porządkowej pracowników</a:t>
            </a:r>
          </a:p>
          <a:p>
            <a:pPr marL="0" indent="0">
              <a:buNone/>
            </a:pPr>
            <a:endParaRPr lang="pl-PL" dirty="0"/>
          </a:p>
        </p:txBody>
      </p:sp>
    </p:spTree>
    <p:extLst>
      <p:ext uri="{BB962C8B-B14F-4D97-AF65-F5344CB8AC3E}">
        <p14:creationId xmlns:p14="http://schemas.microsoft.com/office/powerpoint/2010/main" val="21733288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7E309A8-0307-427A-A090-6DB96183E2EF}"/>
              </a:ext>
            </a:extLst>
          </p:cNvPr>
          <p:cNvSpPr>
            <a:spLocks noGrp="1"/>
          </p:cNvSpPr>
          <p:nvPr>
            <p:ph type="title"/>
          </p:nvPr>
        </p:nvSpPr>
        <p:spPr/>
        <p:txBody>
          <a:bodyPr/>
          <a:lstStyle/>
          <a:p>
            <a:r>
              <a:rPr lang="pl-PL" dirty="0"/>
              <a:t>Regulamin pracy</a:t>
            </a:r>
          </a:p>
        </p:txBody>
      </p:sp>
      <p:sp>
        <p:nvSpPr>
          <p:cNvPr id="3" name="Symbol zastępczy zawartości 2">
            <a:extLst>
              <a:ext uri="{FF2B5EF4-FFF2-40B4-BE49-F238E27FC236}">
                <a16:creationId xmlns:a16="http://schemas.microsoft.com/office/drawing/2014/main" id="{38939E33-3A46-441E-9A7E-EE94E617461E}"/>
              </a:ext>
            </a:extLst>
          </p:cNvPr>
          <p:cNvSpPr>
            <a:spLocks noGrp="1"/>
          </p:cNvSpPr>
          <p:nvPr>
            <p:ph idx="1"/>
          </p:nvPr>
        </p:nvSpPr>
        <p:spPr/>
        <p:txBody>
          <a:bodyPr/>
          <a:lstStyle/>
          <a:p>
            <a:pPr algn="just"/>
            <a:r>
              <a:rPr lang="pl-PL" dirty="0"/>
              <a:t>Regulamin pracy ustala pracodawca w uzgodnieniu z zakładową organizacją związkową</a:t>
            </a:r>
          </a:p>
          <a:p>
            <a:pPr algn="just"/>
            <a:r>
              <a:rPr lang="pl-PL" dirty="0"/>
              <a:t>W razie nieuzgodnienia treści regulaminu pracy z zakładową organizacją związkową w ustalonym przez strony terminie, a także w przypadku, gdy u danego pracodawcy nie działa zakładowa organizacja związkowa, regulamin pracy ustala pracodawca.</a:t>
            </a:r>
          </a:p>
          <a:p>
            <a:pPr algn="just"/>
            <a:r>
              <a:rPr lang="pl-PL" dirty="0"/>
              <a:t>Regulamin pracy wchodzi w życie po upływie 2 tygodni od dnia podania go do wiadomości pracowników, w sposób przyjęty u danego pracodawcy.</a:t>
            </a:r>
          </a:p>
        </p:txBody>
      </p:sp>
    </p:spTree>
    <p:extLst>
      <p:ext uri="{BB962C8B-B14F-4D97-AF65-F5344CB8AC3E}">
        <p14:creationId xmlns:p14="http://schemas.microsoft.com/office/powerpoint/2010/main" val="1682904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EE765EF-B0A8-401B-BD5C-439DF388B42A}"/>
              </a:ext>
            </a:extLst>
          </p:cNvPr>
          <p:cNvSpPr>
            <a:spLocks noGrp="1"/>
          </p:cNvSpPr>
          <p:nvPr>
            <p:ph type="title"/>
          </p:nvPr>
        </p:nvSpPr>
        <p:spPr/>
        <p:txBody>
          <a:bodyPr>
            <a:normAutofit fontScale="90000"/>
          </a:bodyPr>
          <a:lstStyle/>
          <a:p>
            <a:r>
              <a:rPr lang="pl-PL" dirty="0"/>
              <a:t>Obowiązki określające stosunek pracownika do zakładu pracy – dbałość o dobro zakładu pracy</a:t>
            </a:r>
          </a:p>
        </p:txBody>
      </p:sp>
      <p:sp>
        <p:nvSpPr>
          <p:cNvPr id="3" name="Symbol zastępczy zawartości 2">
            <a:extLst>
              <a:ext uri="{FF2B5EF4-FFF2-40B4-BE49-F238E27FC236}">
                <a16:creationId xmlns:a16="http://schemas.microsoft.com/office/drawing/2014/main" id="{E79FFA0C-12E2-4C98-8CF5-932B2F45BCB5}"/>
              </a:ext>
            </a:extLst>
          </p:cNvPr>
          <p:cNvSpPr>
            <a:spLocks noGrp="1"/>
          </p:cNvSpPr>
          <p:nvPr>
            <p:ph idx="1"/>
          </p:nvPr>
        </p:nvSpPr>
        <p:spPr/>
        <p:txBody>
          <a:bodyPr>
            <a:normAutofit/>
          </a:bodyPr>
          <a:lstStyle/>
          <a:p>
            <a:pPr algn="just"/>
            <a:r>
              <a:rPr lang="pl-PL" dirty="0"/>
              <a:t>Obowiązek dbałości o dobro zakładu pracy obejmuje powinność:</a:t>
            </a:r>
          </a:p>
          <a:p>
            <a:pPr marL="228600" lvl="1" indent="0" algn="just">
              <a:buNone/>
            </a:pPr>
            <a:r>
              <a:rPr lang="pl-PL" dirty="0"/>
              <a:t>-powstrzymywania się od czynności, które mogłyby spowodować  uszczerbek w mieniu pracodawcy lub wyrządzić mu szkodę  niemajątkową,</a:t>
            </a:r>
          </a:p>
          <a:p>
            <a:pPr marL="228600" lvl="1" indent="0" algn="just">
              <a:buNone/>
            </a:pPr>
            <a:r>
              <a:rPr lang="pl-PL" dirty="0"/>
              <a:t>- powinność pozytywnego działania na rzecz i w interesie pracodawcy.</a:t>
            </a:r>
          </a:p>
          <a:p>
            <a:pPr marL="0" indent="0" algn="just">
              <a:buNone/>
            </a:pPr>
            <a:r>
              <a:rPr lang="pl-PL" dirty="0"/>
              <a:t>W orzecznictwie sądowym jako naruszające wskazany obowiązek  wskazuje się następujące zachowania: podjęcie przez pracownika  działalności gospodarczej kolidującej z jego rolą jako strony  stosunku pracy, przekroczenie granic rzeczowej krytyki  pracodawcy, namawianie innych pracowników do działań lub  </a:t>
            </a:r>
            <a:r>
              <a:rPr lang="pl-PL" dirty="0" err="1"/>
              <a:t>zachowań</a:t>
            </a:r>
            <a:r>
              <a:rPr lang="pl-PL" dirty="0"/>
              <a:t> niezgodnych z treścią stosunku pracy i in.</a:t>
            </a:r>
          </a:p>
          <a:p>
            <a:endParaRPr lang="pl-PL" dirty="0"/>
          </a:p>
        </p:txBody>
      </p:sp>
    </p:spTree>
    <p:extLst>
      <p:ext uri="{BB962C8B-B14F-4D97-AF65-F5344CB8AC3E}">
        <p14:creationId xmlns:p14="http://schemas.microsoft.com/office/powerpoint/2010/main" val="29764330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898D73-1E4D-40AC-BF61-9E9B354705CE}"/>
              </a:ext>
            </a:extLst>
          </p:cNvPr>
          <p:cNvSpPr>
            <a:spLocks noGrp="1"/>
          </p:cNvSpPr>
          <p:nvPr>
            <p:ph type="title"/>
          </p:nvPr>
        </p:nvSpPr>
        <p:spPr>
          <a:xfrm>
            <a:off x="2231136" y="964692"/>
            <a:ext cx="7729728" cy="1188720"/>
          </a:xfrm>
        </p:spPr>
        <p:txBody>
          <a:bodyPr>
            <a:normAutofit fontScale="90000"/>
          </a:bodyPr>
          <a:lstStyle/>
          <a:p>
            <a:pPr algn="l"/>
            <a:r>
              <a:rPr lang="pl-PL" dirty="0"/>
              <a:t>Obowiązki określające stosunek pracownika do zakładu pracy – obowiązek zachowania tajemnicy</a:t>
            </a:r>
          </a:p>
        </p:txBody>
      </p:sp>
      <p:sp>
        <p:nvSpPr>
          <p:cNvPr id="3" name="Symbol zastępczy zawartości 2">
            <a:extLst>
              <a:ext uri="{FF2B5EF4-FFF2-40B4-BE49-F238E27FC236}">
                <a16:creationId xmlns:a16="http://schemas.microsoft.com/office/drawing/2014/main" id="{5AA17285-12BB-45D9-ACD3-0892ED583D8D}"/>
              </a:ext>
            </a:extLst>
          </p:cNvPr>
          <p:cNvSpPr>
            <a:spLocks noGrp="1"/>
          </p:cNvSpPr>
          <p:nvPr>
            <p:ph idx="1"/>
          </p:nvPr>
        </p:nvSpPr>
        <p:spPr/>
        <p:txBody>
          <a:bodyPr/>
          <a:lstStyle/>
          <a:p>
            <a:pPr marL="0" indent="0" algn="just">
              <a:buNone/>
            </a:pPr>
            <a:r>
              <a:rPr lang="pl-PL" dirty="0"/>
              <a:t>Powyższy obowiązek dotyczy:</a:t>
            </a:r>
          </a:p>
          <a:p>
            <a:pPr marL="228600" lvl="1" indent="0" algn="just">
              <a:buNone/>
            </a:pPr>
            <a:r>
              <a:rPr lang="pl-PL" dirty="0"/>
              <a:t>- informacji, których ujawnienie mogłoby narazić pracodawcę na  szkodę </a:t>
            </a:r>
            <a:br>
              <a:rPr lang="pl-PL" dirty="0"/>
            </a:br>
            <a:r>
              <a:rPr lang="pl-PL" dirty="0"/>
              <a:t>    (art. 100 § 2 pkt 4),</a:t>
            </a:r>
          </a:p>
          <a:p>
            <a:pPr marL="228600" lvl="1" indent="0" algn="just">
              <a:buNone/>
            </a:pPr>
            <a:r>
              <a:rPr lang="pl-PL" dirty="0"/>
              <a:t>- tajemnicy określonej w odrębnych przepisach (art. 100 § 2 pkt 5)</a:t>
            </a:r>
          </a:p>
          <a:p>
            <a:pPr marL="228600" lvl="1" indent="0" algn="just">
              <a:buNone/>
            </a:pPr>
            <a:endParaRPr lang="pl-PL" dirty="0"/>
          </a:p>
          <a:p>
            <a:endParaRPr lang="pl-PL" dirty="0"/>
          </a:p>
        </p:txBody>
      </p:sp>
    </p:spTree>
    <p:extLst>
      <p:ext uri="{BB962C8B-B14F-4D97-AF65-F5344CB8AC3E}">
        <p14:creationId xmlns:p14="http://schemas.microsoft.com/office/powerpoint/2010/main" val="17594379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B1134AE-7D21-460C-B5CF-ECD4382523E0}"/>
              </a:ext>
            </a:extLst>
          </p:cNvPr>
          <p:cNvSpPr>
            <a:spLocks noGrp="1"/>
          </p:cNvSpPr>
          <p:nvPr>
            <p:ph type="title"/>
          </p:nvPr>
        </p:nvSpPr>
        <p:spPr/>
        <p:txBody>
          <a:bodyPr>
            <a:normAutofit fontScale="90000"/>
          </a:bodyPr>
          <a:lstStyle/>
          <a:p>
            <a:r>
              <a:rPr lang="pl-PL" dirty="0"/>
              <a:t>Obowiązek przestrzegania tajemnicy określonej w odrębnych przepisach (art. </a:t>
            </a:r>
            <a:r>
              <a:rPr lang="pl-PL" dirty="0">
                <a:latin typeface="+mn-lt"/>
              </a:rPr>
              <a:t>100 §1 pkt 5)</a:t>
            </a:r>
          </a:p>
        </p:txBody>
      </p:sp>
      <p:sp>
        <p:nvSpPr>
          <p:cNvPr id="3" name="Symbol zastępczy zawartości 2">
            <a:extLst>
              <a:ext uri="{FF2B5EF4-FFF2-40B4-BE49-F238E27FC236}">
                <a16:creationId xmlns:a16="http://schemas.microsoft.com/office/drawing/2014/main" id="{15D48772-151E-41D3-A660-4B32C723C7B2}"/>
              </a:ext>
            </a:extLst>
          </p:cNvPr>
          <p:cNvSpPr>
            <a:spLocks noGrp="1"/>
          </p:cNvSpPr>
          <p:nvPr>
            <p:ph idx="1"/>
          </p:nvPr>
        </p:nvSpPr>
        <p:spPr/>
        <p:txBody>
          <a:bodyPr/>
          <a:lstStyle/>
          <a:p>
            <a:pPr marL="0" indent="0">
              <a:buNone/>
            </a:pPr>
            <a:r>
              <a:rPr lang="pl-PL" dirty="0"/>
              <a:t>Obowiązek przestrzegania tajemnicy określonej w odrębnych przepisach obejmuje:</a:t>
            </a:r>
          </a:p>
          <a:p>
            <a:r>
              <a:rPr lang="pl-PL" dirty="0"/>
              <a:t>informacje regulowane w ustawie z dnia 5 sierpnia 2010 roku o ochronie informacji niejawnych,</a:t>
            </a:r>
          </a:p>
          <a:p>
            <a:r>
              <a:rPr lang="pl-PL" dirty="0"/>
              <a:t>tajemnicę zawodową,</a:t>
            </a:r>
          </a:p>
          <a:p>
            <a:r>
              <a:rPr lang="pl-PL" dirty="0"/>
              <a:t>tajemnicę przedsiębiorstwa</a:t>
            </a:r>
          </a:p>
        </p:txBody>
      </p:sp>
    </p:spTree>
    <p:extLst>
      <p:ext uri="{BB962C8B-B14F-4D97-AF65-F5344CB8AC3E}">
        <p14:creationId xmlns:p14="http://schemas.microsoft.com/office/powerpoint/2010/main" val="3122705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59F7F7-E31F-4AE1-A5A3-5297B9F6B88B}"/>
              </a:ext>
            </a:extLst>
          </p:cNvPr>
          <p:cNvSpPr>
            <a:spLocks noGrp="1"/>
          </p:cNvSpPr>
          <p:nvPr>
            <p:ph type="title"/>
          </p:nvPr>
        </p:nvSpPr>
        <p:spPr/>
        <p:txBody>
          <a:bodyPr/>
          <a:lstStyle/>
          <a:p>
            <a:r>
              <a:rPr lang="pl-PL" dirty="0"/>
              <a:t>Obowiązki pracownika</a:t>
            </a:r>
          </a:p>
        </p:txBody>
      </p:sp>
      <p:sp>
        <p:nvSpPr>
          <p:cNvPr id="3" name="Symbol zastępczy zawartości 2">
            <a:extLst>
              <a:ext uri="{FF2B5EF4-FFF2-40B4-BE49-F238E27FC236}">
                <a16:creationId xmlns:a16="http://schemas.microsoft.com/office/drawing/2014/main" id="{31D296CE-1933-4CFA-BEC4-B720C1ACFADF}"/>
              </a:ext>
            </a:extLst>
          </p:cNvPr>
          <p:cNvSpPr>
            <a:spLocks noGrp="1"/>
          </p:cNvSpPr>
          <p:nvPr>
            <p:ph idx="1"/>
          </p:nvPr>
        </p:nvSpPr>
        <p:spPr/>
        <p:txBody>
          <a:bodyPr/>
          <a:lstStyle/>
          <a:p>
            <a:pPr marL="0" indent="0" algn="just">
              <a:buNone/>
            </a:pPr>
            <a:r>
              <a:rPr lang="pl-PL" sz="2400" dirty="0"/>
              <a:t>Obowiązki pracownika składają się na treść stosunku pracy, określają reguły zachowania się pracownika wobec pracodawcy jako kontrahenta stosunku pracy</a:t>
            </a:r>
          </a:p>
          <a:p>
            <a:pPr algn="just"/>
            <a:endParaRPr lang="pl-PL" dirty="0"/>
          </a:p>
        </p:txBody>
      </p:sp>
    </p:spTree>
    <p:extLst>
      <p:ext uri="{BB962C8B-B14F-4D97-AF65-F5344CB8AC3E}">
        <p14:creationId xmlns:p14="http://schemas.microsoft.com/office/powerpoint/2010/main" val="25783620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E43D1E-0E96-46E3-9087-B581BF5D69A5}"/>
              </a:ext>
            </a:extLst>
          </p:cNvPr>
          <p:cNvSpPr>
            <a:spLocks noGrp="1"/>
          </p:cNvSpPr>
          <p:nvPr>
            <p:ph type="title"/>
          </p:nvPr>
        </p:nvSpPr>
        <p:spPr/>
        <p:txBody>
          <a:bodyPr/>
          <a:lstStyle/>
          <a:p>
            <a:r>
              <a:rPr lang="pl-PL" dirty="0"/>
              <a:t>Informacje niejawne</a:t>
            </a:r>
          </a:p>
        </p:txBody>
      </p:sp>
      <p:sp>
        <p:nvSpPr>
          <p:cNvPr id="3" name="Symbol zastępczy zawartości 2">
            <a:extLst>
              <a:ext uri="{FF2B5EF4-FFF2-40B4-BE49-F238E27FC236}">
                <a16:creationId xmlns:a16="http://schemas.microsoft.com/office/drawing/2014/main" id="{83AC88A6-75C5-460E-9AD9-AFD6075E8A6B}"/>
              </a:ext>
            </a:extLst>
          </p:cNvPr>
          <p:cNvSpPr>
            <a:spLocks noGrp="1"/>
          </p:cNvSpPr>
          <p:nvPr>
            <p:ph idx="1"/>
          </p:nvPr>
        </p:nvSpPr>
        <p:spPr/>
        <p:txBody>
          <a:bodyPr/>
          <a:lstStyle/>
          <a:p>
            <a:pPr algn="just"/>
            <a:r>
              <a:rPr lang="pl-PL" dirty="0"/>
              <a:t>Informacje niejawne obejmują definicje czterech klauzul tajności: ,,ściśle tajne”, </a:t>
            </a:r>
            <a:br>
              <a:rPr lang="pl-PL" dirty="0"/>
            </a:br>
            <a:r>
              <a:rPr lang="pl-PL" dirty="0"/>
              <a:t>,,tajne”,  ,,poufne” i ,,zastrzeżone”, wyodrębnionych ze względu na wielkość szkody spowodowanej ich nieuprawnionym ujawnieniem. </a:t>
            </a:r>
          </a:p>
          <a:p>
            <a:pPr algn="just"/>
            <a:r>
              <a:rPr lang="pl-PL" dirty="0"/>
              <a:t>Klauzula ,,ściśle tajne”, ,,tajne” i ,,poufne” dotyczy informacji niejawnych, których nieuprawnione ujawnienie spowoduje odpowiednio: ,,wyjątkowo poważną szkodę”, ,,poważną szkodę” lub ,,szkodę” dla państwa </a:t>
            </a:r>
          </a:p>
          <a:p>
            <a:pPr algn="just"/>
            <a:r>
              <a:rPr lang="pl-PL" dirty="0"/>
              <a:t>Klauzula ,,zastrzeżone” odnosi się do informacji, których ujawnienie  może szkodliwie wpłynąć na wykonywanie przez organy władzy publicznej lub inne jednostki organizacyjne zadań w zakresie obrony narodowej, polityki zagranicznej, bezpieczeństwa publicznego, wymiaru sprawiedliwości i in.</a:t>
            </a:r>
          </a:p>
        </p:txBody>
      </p:sp>
    </p:spTree>
    <p:extLst>
      <p:ext uri="{BB962C8B-B14F-4D97-AF65-F5344CB8AC3E}">
        <p14:creationId xmlns:p14="http://schemas.microsoft.com/office/powerpoint/2010/main" val="42122687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698C416-AB56-4032-952C-D4A3FEE899DE}"/>
              </a:ext>
            </a:extLst>
          </p:cNvPr>
          <p:cNvSpPr>
            <a:spLocks noGrp="1"/>
          </p:cNvSpPr>
          <p:nvPr>
            <p:ph type="title"/>
          </p:nvPr>
        </p:nvSpPr>
        <p:spPr/>
        <p:txBody>
          <a:bodyPr/>
          <a:lstStyle/>
          <a:p>
            <a:r>
              <a:rPr lang="pl-PL" dirty="0"/>
              <a:t>Informacje niejawne</a:t>
            </a:r>
          </a:p>
        </p:txBody>
      </p:sp>
      <p:sp>
        <p:nvSpPr>
          <p:cNvPr id="3" name="Symbol zastępczy zawartości 2">
            <a:extLst>
              <a:ext uri="{FF2B5EF4-FFF2-40B4-BE49-F238E27FC236}">
                <a16:creationId xmlns:a16="http://schemas.microsoft.com/office/drawing/2014/main" id="{E04B7259-5C79-4D10-83E3-0678C075E620}"/>
              </a:ext>
            </a:extLst>
          </p:cNvPr>
          <p:cNvSpPr>
            <a:spLocks noGrp="1"/>
          </p:cNvSpPr>
          <p:nvPr>
            <p:ph idx="1"/>
          </p:nvPr>
        </p:nvSpPr>
        <p:spPr/>
        <p:txBody>
          <a:bodyPr/>
          <a:lstStyle/>
          <a:p>
            <a:pPr algn="just"/>
            <a:r>
              <a:rPr lang="pl-PL" dirty="0"/>
              <a:t>Informacje niejawne mogą być udostępnione wyłącznie osobie uprawnionej, zgodnie z przepisami ustawy dotyczącymi dostępu do informacji określonej klauzuli tajności, a przetwarzane tylko w warunkach uniemożliwiających ich nieuprawnione ujawnienie.</a:t>
            </a:r>
          </a:p>
          <a:p>
            <a:pPr algn="just"/>
            <a:r>
              <a:rPr lang="pl-PL" dirty="0"/>
              <a:t>Dopuszczenie do pracy na stanowiskach związanych z dostępem do informacji niejawnych o klauzuli ,,poufne” lub wyższej może nastąpić tylko po uzyskaniu poświadczenia bezpieczeństwa, wystawionego przez ABW (lub kontrwywiad wojskowy) po przeprowadzeniu postępowania sprawdzającego oraz po odbyciu szkolenia z zakresu ochrony informacji niejawnych. </a:t>
            </a:r>
          </a:p>
        </p:txBody>
      </p:sp>
    </p:spTree>
    <p:extLst>
      <p:ext uri="{BB962C8B-B14F-4D97-AF65-F5344CB8AC3E}">
        <p14:creationId xmlns:p14="http://schemas.microsoft.com/office/powerpoint/2010/main" val="15148775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2E009E8-22A5-4044-AB25-346724A63EDF}"/>
              </a:ext>
            </a:extLst>
          </p:cNvPr>
          <p:cNvSpPr>
            <a:spLocks noGrp="1"/>
          </p:cNvSpPr>
          <p:nvPr>
            <p:ph type="title"/>
          </p:nvPr>
        </p:nvSpPr>
        <p:spPr/>
        <p:txBody>
          <a:bodyPr/>
          <a:lstStyle/>
          <a:p>
            <a:r>
              <a:rPr lang="pl-PL" dirty="0"/>
              <a:t>Informacje niejawne</a:t>
            </a:r>
          </a:p>
        </p:txBody>
      </p:sp>
      <p:sp>
        <p:nvSpPr>
          <p:cNvPr id="3" name="Symbol zastępczy zawartości 2">
            <a:extLst>
              <a:ext uri="{FF2B5EF4-FFF2-40B4-BE49-F238E27FC236}">
                <a16:creationId xmlns:a16="http://schemas.microsoft.com/office/drawing/2014/main" id="{81F9F475-14FE-46DE-8133-97AE49CA5247}"/>
              </a:ext>
            </a:extLst>
          </p:cNvPr>
          <p:cNvSpPr>
            <a:spLocks noGrp="1"/>
          </p:cNvSpPr>
          <p:nvPr>
            <p:ph idx="1"/>
          </p:nvPr>
        </p:nvSpPr>
        <p:spPr/>
        <p:txBody>
          <a:bodyPr/>
          <a:lstStyle/>
          <a:p>
            <a:pPr algn="just"/>
            <a:r>
              <a:rPr lang="pl-PL" dirty="0"/>
              <a:t>Dopuszczenie do pracy na stanowiskach związanych z dostępem do informacji o klauzuli ,,zastrzeżone” może nastąpić (jeżeli osoba nie ma poświadczenia bezpieczeństwa) na podstawie pisemnego upoważnienia kierownika jednostki organizacyjnej i odbycia szkolenia z zakresu ochrony informacji niejawnych.</a:t>
            </a:r>
          </a:p>
          <a:p>
            <a:pPr algn="just"/>
            <a:r>
              <a:rPr lang="pl-PL" dirty="0"/>
              <a:t>Nieuzyskanie bądź pozbawienie pracownika poświadczenia bezpieczeństwa jest samoistną przesłanką wypowiedzenia mu stosunku pracy, jeżeli praca na danym stanowisku wymaga posiadania tego poświadczenia.</a:t>
            </a:r>
          </a:p>
        </p:txBody>
      </p:sp>
    </p:spTree>
    <p:extLst>
      <p:ext uri="{BB962C8B-B14F-4D97-AF65-F5344CB8AC3E}">
        <p14:creationId xmlns:p14="http://schemas.microsoft.com/office/powerpoint/2010/main" val="22616283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6779229-0CD8-40BC-83F8-A374ED6D2CCB}"/>
              </a:ext>
            </a:extLst>
          </p:cNvPr>
          <p:cNvSpPr>
            <a:spLocks noGrp="1"/>
          </p:cNvSpPr>
          <p:nvPr>
            <p:ph type="title"/>
          </p:nvPr>
        </p:nvSpPr>
        <p:spPr/>
        <p:txBody>
          <a:bodyPr/>
          <a:lstStyle/>
          <a:p>
            <a:r>
              <a:rPr lang="pl-PL" dirty="0"/>
              <a:t>Tajemnica zawodowa</a:t>
            </a:r>
          </a:p>
        </p:txBody>
      </p:sp>
      <p:sp>
        <p:nvSpPr>
          <p:cNvPr id="3" name="Symbol zastępczy zawartości 2">
            <a:extLst>
              <a:ext uri="{FF2B5EF4-FFF2-40B4-BE49-F238E27FC236}">
                <a16:creationId xmlns:a16="http://schemas.microsoft.com/office/drawing/2014/main" id="{092CF883-B202-44A7-A3BB-C9C9505849FF}"/>
              </a:ext>
            </a:extLst>
          </p:cNvPr>
          <p:cNvSpPr>
            <a:spLocks noGrp="1"/>
          </p:cNvSpPr>
          <p:nvPr>
            <p:ph idx="1"/>
          </p:nvPr>
        </p:nvSpPr>
        <p:spPr/>
        <p:txBody>
          <a:bodyPr/>
          <a:lstStyle/>
          <a:p>
            <a:pPr algn="just"/>
            <a:r>
              <a:rPr lang="pl-PL" dirty="0"/>
              <a:t>Tajemnica zawodowa to każda tajemnica poznana w związku z wykonywaniem zawodu.</a:t>
            </a:r>
          </a:p>
          <a:p>
            <a:pPr algn="just"/>
            <a:r>
              <a:rPr lang="pl-PL" dirty="0"/>
              <a:t>Jako tajemnicę zawodową kwalifikować można np.:</a:t>
            </a:r>
          </a:p>
          <a:p>
            <a:pPr algn="just">
              <a:buFontTx/>
              <a:buChar char="-"/>
            </a:pPr>
            <a:r>
              <a:rPr lang="pl-PL" dirty="0"/>
              <a:t>tajemnicę dziennikarską (przede wszystkim źródła informacji),</a:t>
            </a:r>
          </a:p>
          <a:p>
            <a:pPr algn="just">
              <a:buFontTx/>
              <a:buChar char="-"/>
            </a:pPr>
            <a:r>
              <a:rPr lang="pl-PL" dirty="0"/>
              <a:t>tajemnicę lekarską (informacje dotyczące pacjenta, powzięte w związku z leczeniem)</a:t>
            </a:r>
          </a:p>
          <a:p>
            <a:pPr algn="just">
              <a:buFontTx/>
              <a:buChar char="-"/>
            </a:pPr>
            <a:r>
              <a:rPr lang="pl-PL" dirty="0"/>
              <a:t>tajemnicę radcowską (informacje powzięte w związku z udzielaniem pomocy prawnej)</a:t>
            </a:r>
          </a:p>
        </p:txBody>
      </p:sp>
    </p:spTree>
    <p:extLst>
      <p:ext uri="{BB962C8B-B14F-4D97-AF65-F5344CB8AC3E}">
        <p14:creationId xmlns:p14="http://schemas.microsoft.com/office/powerpoint/2010/main" val="14418572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2523AAE-5420-48A9-9F41-733DC6BEE667}"/>
              </a:ext>
            </a:extLst>
          </p:cNvPr>
          <p:cNvSpPr>
            <a:spLocks noGrp="1"/>
          </p:cNvSpPr>
          <p:nvPr>
            <p:ph type="title"/>
          </p:nvPr>
        </p:nvSpPr>
        <p:spPr/>
        <p:txBody>
          <a:bodyPr/>
          <a:lstStyle/>
          <a:p>
            <a:r>
              <a:rPr lang="pl-PL" dirty="0"/>
              <a:t>Tajemnica przedsiębiorstwa</a:t>
            </a:r>
          </a:p>
        </p:txBody>
      </p:sp>
      <p:sp>
        <p:nvSpPr>
          <p:cNvPr id="3" name="Symbol zastępczy zawartości 2">
            <a:extLst>
              <a:ext uri="{FF2B5EF4-FFF2-40B4-BE49-F238E27FC236}">
                <a16:creationId xmlns:a16="http://schemas.microsoft.com/office/drawing/2014/main" id="{C4449580-693F-456C-BBA7-DF3216B5EBB4}"/>
              </a:ext>
            </a:extLst>
          </p:cNvPr>
          <p:cNvSpPr>
            <a:spLocks noGrp="1"/>
          </p:cNvSpPr>
          <p:nvPr>
            <p:ph idx="1"/>
          </p:nvPr>
        </p:nvSpPr>
        <p:spPr/>
        <p:txBody>
          <a:bodyPr>
            <a:normAutofit lnSpcReduction="10000"/>
          </a:bodyPr>
          <a:lstStyle/>
          <a:p>
            <a:pPr marL="0" indent="0" algn="just">
              <a:buNone/>
            </a:pPr>
            <a:r>
              <a:rPr lang="pl-PL" dirty="0"/>
              <a:t>Przez tajemnicę przedsiębiorstwa rozumie się </a:t>
            </a:r>
            <a:r>
              <a:rPr lang="pl-PL" b="1" dirty="0"/>
              <a:t>informacje techniczne, technologiczne, organizacyjne przedsiębiorstwa lub inne informacje posiadające wartość gospodarczą</a:t>
            </a:r>
            <a:r>
              <a:rPr lang="pl-PL" dirty="0"/>
              <a:t>, które jako całość lub w szczególnym zestawieniu i zbiorze ich elementów nie są powszechnie znane osobom zwykle zajmującym się tym rodzajem informacji albo nie są łatwo dostępne dla takich osób, o ile uprawniony do korzystania z informacji lub rozporządzania nimi podjął, przy zachowaniu należytej staranności, działania w celu utrzymania ich w poufności</a:t>
            </a:r>
          </a:p>
          <a:p>
            <a:pPr marL="0" indent="0" algn="just">
              <a:buNone/>
            </a:pPr>
            <a:endParaRPr lang="pl-PL" dirty="0"/>
          </a:p>
          <a:p>
            <a:pPr marL="0" indent="0" algn="just">
              <a:buNone/>
            </a:pPr>
            <a:r>
              <a:rPr lang="pl-PL" dirty="0"/>
              <a:t>art. 11 ust. 2 ustawy z dnia 16 kwietnia 1993 roku o zwalczaniu nieuczciwej konkurencji</a:t>
            </a:r>
          </a:p>
        </p:txBody>
      </p:sp>
    </p:spTree>
    <p:extLst>
      <p:ext uri="{BB962C8B-B14F-4D97-AF65-F5344CB8AC3E}">
        <p14:creationId xmlns:p14="http://schemas.microsoft.com/office/powerpoint/2010/main" val="36706229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0D89D79-DC0E-4C1F-AB03-349530D2B8DB}"/>
              </a:ext>
            </a:extLst>
          </p:cNvPr>
          <p:cNvSpPr>
            <a:spLocks noGrp="1"/>
          </p:cNvSpPr>
          <p:nvPr>
            <p:ph type="title"/>
          </p:nvPr>
        </p:nvSpPr>
        <p:spPr/>
        <p:txBody>
          <a:bodyPr/>
          <a:lstStyle/>
          <a:p>
            <a:r>
              <a:rPr lang="pl-PL" dirty="0"/>
              <a:t>Tajemnica przedsiębiorstwa</a:t>
            </a:r>
          </a:p>
        </p:txBody>
      </p:sp>
      <p:sp>
        <p:nvSpPr>
          <p:cNvPr id="3" name="Symbol zastępczy zawartości 2">
            <a:extLst>
              <a:ext uri="{FF2B5EF4-FFF2-40B4-BE49-F238E27FC236}">
                <a16:creationId xmlns:a16="http://schemas.microsoft.com/office/drawing/2014/main" id="{E935CF8A-3373-4AD5-A0EB-89613E679255}"/>
              </a:ext>
            </a:extLst>
          </p:cNvPr>
          <p:cNvSpPr>
            <a:spLocks noGrp="1"/>
          </p:cNvSpPr>
          <p:nvPr>
            <p:ph idx="1"/>
          </p:nvPr>
        </p:nvSpPr>
        <p:spPr/>
        <p:txBody>
          <a:bodyPr/>
          <a:lstStyle/>
          <a:p>
            <a:pPr marL="0" indent="0" algn="just">
              <a:buNone/>
            </a:pPr>
            <a:r>
              <a:rPr lang="pl-PL" dirty="0"/>
              <a:t>Ujawnienie, wykorzystanie lub pozyskanie cudzych informacji stanowiących tajemnicę przedsiębiorstwa stanowi czyn nieuczciwej konkurencji.</a:t>
            </a:r>
          </a:p>
        </p:txBody>
      </p:sp>
    </p:spTree>
    <p:extLst>
      <p:ext uri="{BB962C8B-B14F-4D97-AF65-F5344CB8AC3E}">
        <p14:creationId xmlns:p14="http://schemas.microsoft.com/office/powerpoint/2010/main" val="24835115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76DC7C0-50A5-45DA-A9E5-E9F6CBE33B99}"/>
              </a:ext>
            </a:extLst>
          </p:cNvPr>
          <p:cNvSpPr>
            <a:spLocks noGrp="1"/>
          </p:cNvSpPr>
          <p:nvPr>
            <p:ph type="title"/>
          </p:nvPr>
        </p:nvSpPr>
        <p:spPr/>
        <p:txBody>
          <a:bodyPr/>
          <a:lstStyle/>
          <a:p>
            <a:r>
              <a:rPr lang="pl-PL" dirty="0"/>
              <a:t>Tajemnica pracodawcy</a:t>
            </a:r>
          </a:p>
        </p:txBody>
      </p:sp>
      <p:sp>
        <p:nvSpPr>
          <p:cNvPr id="3" name="Symbol zastępczy zawartości 2">
            <a:extLst>
              <a:ext uri="{FF2B5EF4-FFF2-40B4-BE49-F238E27FC236}">
                <a16:creationId xmlns:a16="http://schemas.microsoft.com/office/drawing/2014/main" id="{F1A0B326-59F5-44E5-8B01-76CAD1BCAA51}"/>
              </a:ext>
            </a:extLst>
          </p:cNvPr>
          <p:cNvSpPr>
            <a:spLocks noGrp="1"/>
          </p:cNvSpPr>
          <p:nvPr>
            <p:ph idx="1"/>
          </p:nvPr>
        </p:nvSpPr>
        <p:spPr/>
        <p:txBody>
          <a:bodyPr/>
          <a:lstStyle/>
          <a:p>
            <a:pPr algn="just"/>
            <a:r>
              <a:rPr lang="pl-PL" dirty="0"/>
              <a:t>Pracownik jest zobowiązany zachować w tajemnicy informacje, których ujawnienie mogłoby narazić pracodawcę na szkodę (tajemnica pracodawcy)</a:t>
            </a:r>
          </a:p>
          <a:p>
            <a:pPr algn="just"/>
            <a:r>
              <a:rPr lang="pl-PL" dirty="0"/>
              <a:t>Tajemnica pracodawcy obejmuje szeroki zakres przedmiotowy, a jej kryterium wyróżniającym jest możliwość narażenia na szkodę pracodawcy w razie jej ujawnienia.</a:t>
            </a:r>
          </a:p>
          <a:p>
            <a:pPr algn="just"/>
            <a:r>
              <a:rPr lang="pl-PL" dirty="0"/>
              <a:t>Jako przykład tajemnicy pracodawcy wskazać można informacje na temat cech osób kierujących lub zarządzających zakładem pracy, czy tez panujących w zakładzie pracy stosunków, jeśli ich ujawnienie może narazić pracodawcę na szkodę.</a:t>
            </a:r>
          </a:p>
        </p:txBody>
      </p:sp>
    </p:spTree>
    <p:extLst>
      <p:ext uri="{BB962C8B-B14F-4D97-AF65-F5344CB8AC3E}">
        <p14:creationId xmlns:p14="http://schemas.microsoft.com/office/powerpoint/2010/main" val="20308609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B7AAB68-DABA-457F-BB6B-B037E0DFAF13}"/>
              </a:ext>
            </a:extLst>
          </p:cNvPr>
          <p:cNvSpPr>
            <a:spLocks noGrp="1"/>
          </p:cNvSpPr>
          <p:nvPr>
            <p:ph type="title"/>
          </p:nvPr>
        </p:nvSpPr>
        <p:spPr/>
        <p:txBody>
          <a:bodyPr>
            <a:normAutofit fontScale="90000"/>
          </a:bodyPr>
          <a:lstStyle/>
          <a:p>
            <a:r>
              <a:rPr lang="pl-PL" dirty="0"/>
              <a:t>Obowiązki określające stosunek pracownika do zakładu pracy – zakaz konkurencji</a:t>
            </a:r>
          </a:p>
        </p:txBody>
      </p:sp>
      <p:sp>
        <p:nvSpPr>
          <p:cNvPr id="3" name="Symbol zastępczy zawartości 2">
            <a:extLst>
              <a:ext uri="{FF2B5EF4-FFF2-40B4-BE49-F238E27FC236}">
                <a16:creationId xmlns:a16="http://schemas.microsoft.com/office/drawing/2014/main" id="{D312BC76-134F-459B-AE7B-BAEB086BE384}"/>
              </a:ext>
            </a:extLst>
          </p:cNvPr>
          <p:cNvSpPr>
            <a:spLocks noGrp="1"/>
          </p:cNvSpPr>
          <p:nvPr>
            <p:ph idx="1"/>
          </p:nvPr>
        </p:nvSpPr>
        <p:spPr/>
        <p:txBody>
          <a:bodyPr>
            <a:normAutofit fontScale="92500" lnSpcReduction="10000"/>
          </a:bodyPr>
          <a:lstStyle/>
          <a:p>
            <a:pPr lvl="1" algn="just"/>
            <a:r>
              <a:rPr lang="pl-PL" dirty="0"/>
              <a:t>Zakaz konkurencji to obowiązek niekonkurowania z pracodawcą, zarówno w czasie trwania stosunku pracy, jak i po jego ustaniu.</a:t>
            </a:r>
          </a:p>
          <a:p>
            <a:pPr lvl="1" algn="just"/>
            <a:r>
              <a:rPr lang="pl-PL" dirty="0"/>
              <a:t>Zakaz konkurencji może  mieć charakter ustawowy lub umowny.</a:t>
            </a:r>
          </a:p>
          <a:p>
            <a:pPr lvl="1" algn="just"/>
            <a:r>
              <a:rPr lang="pl-PL" dirty="0"/>
              <a:t>W pierwszym wypadku ma on charakter pierwotny , wiążąc pracownika niezależnie od woli stron w drugim charakter pochodny, wiążąc tylko pod warunkiem zawarcia przez strony stosownej umowy o zakazie prowadzenia działalności konkurencyjnej. </a:t>
            </a:r>
          </a:p>
          <a:p>
            <a:pPr lvl="1" algn="just"/>
            <a:r>
              <a:rPr lang="pl-PL" dirty="0"/>
              <a:t>Ustawowy charakter rozważanego zakazu dotyczy miedzy innymi: członków rady nadzorczej i członków zarządu spółdzielni oraz członków zarządu spółek prawa handlowego.</a:t>
            </a:r>
          </a:p>
          <a:p>
            <a:pPr lvl="1" algn="just"/>
            <a:r>
              <a:rPr lang="pl-PL" dirty="0"/>
              <a:t>W przypadku personelu kierowniczego i zarządzającego również istnieją podstawy do konstruowania ustawowego zakazu prowadzenia rozważanej działalności wynikającego wprost z zasady dbałości o dobro zakładu pracy.</a:t>
            </a:r>
          </a:p>
          <a:p>
            <a:pPr lvl="1" algn="just"/>
            <a:endParaRPr lang="pl-PL" dirty="0"/>
          </a:p>
          <a:p>
            <a:pPr lvl="1" algn="just"/>
            <a:endParaRPr lang="pl-PL" dirty="0"/>
          </a:p>
          <a:p>
            <a:pPr marL="0" indent="0">
              <a:buNone/>
            </a:pPr>
            <a:endParaRPr lang="pl-PL" dirty="0"/>
          </a:p>
        </p:txBody>
      </p:sp>
    </p:spTree>
    <p:extLst>
      <p:ext uri="{BB962C8B-B14F-4D97-AF65-F5344CB8AC3E}">
        <p14:creationId xmlns:p14="http://schemas.microsoft.com/office/powerpoint/2010/main" val="27322844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32E10E3-FC55-4B57-84F6-2755EDDF22A2}"/>
              </a:ext>
            </a:extLst>
          </p:cNvPr>
          <p:cNvSpPr>
            <a:spLocks noGrp="1"/>
          </p:cNvSpPr>
          <p:nvPr>
            <p:ph type="title"/>
          </p:nvPr>
        </p:nvSpPr>
        <p:spPr/>
        <p:txBody>
          <a:bodyPr>
            <a:normAutofit fontScale="90000"/>
          </a:bodyPr>
          <a:lstStyle/>
          <a:p>
            <a:r>
              <a:rPr lang="pl-PL" dirty="0"/>
              <a:t>Obowiązki określające stosunek pracownika do zakładu pracy – zakaz konkurencji</a:t>
            </a:r>
          </a:p>
        </p:txBody>
      </p:sp>
      <p:sp>
        <p:nvSpPr>
          <p:cNvPr id="3" name="Symbol zastępczy zawartości 2">
            <a:extLst>
              <a:ext uri="{FF2B5EF4-FFF2-40B4-BE49-F238E27FC236}">
                <a16:creationId xmlns:a16="http://schemas.microsoft.com/office/drawing/2014/main" id="{5EAF4C58-5745-415B-A4B0-A80036A08058}"/>
              </a:ext>
            </a:extLst>
          </p:cNvPr>
          <p:cNvSpPr>
            <a:spLocks noGrp="1"/>
          </p:cNvSpPr>
          <p:nvPr>
            <p:ph idx="1"/>
          </p:nvPr>
        </p:nvSpPr>
        <p:spPr/>
        <p:txBody>
          <a:bodyPr/>
          <a:lstStyle/>
          <a:p>
            <a:pPr algn="just"/>
            <a:r>
              <a:rPr lang="pl-PL" dirty="0"/>
              <a:t>Zakaz konkurencji określony w kodeksie pracy ma charakter kontraktowy, wiążąc pod warunkiem zawarcia przez strony stosownej umowy.</a:t>
            </a:r>
          </a:p>
          <a:p>
            <a:pPr algn="just"/>
            <a:r>
              <a:rPr lang="pl-PL" dirty="0"/>
              <a:t>Zgodnie z treścią art. 101 (1)§1 </a:t>
            </a:r>
            <a:r>
              <a:rPr lang="pl-PL" dirty="0" err="1"/>
              <a:t>k.p</a:t>
            </a:r>
            <a:r>
              <a:rPr lang="pl-PL" dirty="0"/>
              <a:t>.: ,,w zakresie określonym </a:t>
            </a:r>
            <a:r>
              <a:rPr lang="pl-PL" b="1" dirty="0"/>
              <a:t>w odrębnej umowie</a:t>
            </a:r>
            <a:r>
              <a:rPr lang="pl-PL" dirty="0"/>
              <a:t>, pracownik nie może prowadzić działalności konkurencyjnej wobec pracodawcy ani też świadczyć pracy w ramach stosunku pracy lub na innej podstawie na rzecz podmiotu prowadzącego taką działalność (zakaz konkurencji).”</a:t>
            </a:r>
          </a:p>
          <a:p>
            <a:pPr marL="0" indent="0">
              <a:buNone/>
            </a:pPr>
            <a:endParaRPr lang="pl-PL" dirty="0"/>
          </a:p>
        </p:txBody>
      </p:sp>
    </p:spTree>
    <p:extLst>
      <p:ext uri="{BB962C8B-B14F-4D97-AF65-F5344CB8AC3E}">
        <p14:creationId xmlns:p14="http://schemas.microsoft.com/office/powerpoint/2010/main" val="41979524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4AD9AFF-F5E0-4D94-84EC-75C376ECF622}"/>
              </a:ext>
            </a:extLst>
          </p:cNvPr>
          <p:cNvSpPr>
            <a:spLocks noGrp="1"/>
          </p:cNvSpPr>
          <p:nvPr>
            <p:ph type="title"/>
          </p:nvPr>
        </p:nvSpPr>
        <p:spPr/>
        <p:txBody>
          <a:bodyPr>
            <a:normAutofit fontScale="90000"/>
          </a:bodyPr>
          <a:lstStyle/>
          <a:p>
            <a:r>
              <a:rPr lang="pl-PL" dirty="0"/>
              <a:t>Obowiązki określające stosunek pracownika do zakładu pracy – zakaz konkurencji</a:t>
            </a:r>
          </a:p>
        </p:txBody>
      </p:sp>
      <p:sp>
        <p:nvSpPr>
          <p:cNvPr id="3" name="Symbol zastępczy zawartości 2">
            <a:extLst>
              <a:ext uri="{FF2B5EF4-FFF2-40B4-BE49-F238E27FC236}">
                <a16:creationId xmlns:a16="http://schemas.microsoft.com/office/drawing/2014/main" id="{4AACA2EA-5BA2-4DD0-81C9-44EDD07FF783}"/>
              </a:ext>
            </a:extLst>
          </p:cNvPr>
          <p:cNvSpPr>
            <a:spLocks noGrp="1"/>
          </p:cNvSpPr>
          <p:nvPr>
            <p:ph idx="1"/>
          </p:nvPr>
        </p:nvSpPr>
        <p:spPr/>
        <p:txBody>
          <a:bodyPr/>
          <a:lstStyle/>
          <a:p>
            <a:pPr algn="just"/>
            <a:r>
              <a:rPr lang="pl-PL" dirty="0"/>
              <a:t>Zawarcie umowy o zakazie konkurencji może nastąpić zarówno w momencie nawiązania stosunku pracy, jaki i w okresie późniejszym.</a:t>
            </a:r>
          </a:p>
          <a:p>
            <a:pPr algn="just"/>
            <a:r>
              <a:rPr lang="pl-PL" dirty="0"/>
              <a:t>Podpisanie umowy o zakazie konkurencji nie może ograniczać pracownika w podejmowaniu jakiejkolwiek aktywności zawodowej, stąd zakazana działalność musi mieć bezpośredni związek z działalnością pracodawcy określoną w odpowiednich przepisach oraz jego aktach statutowych.</a:t>
            </a:r>
          </a:p>
          <a:p>
            <a:pPr algn="just"/>
            <a:r>
              <a:rPr lang="pl-PL" dirty="0"/>
              <a:t>Pracodawca, który poniósł szkodę wskutek naruszenia przez pracownika zakazu konkurencji przewidzianego w umowie, może dochodzić od pracownika wyrównania tej szkody na zasadach określonych w przepisach rozdziału I w dziale piątym </a:t>
            </a:r>
            <a:r>
              <a:rPr lang="pl-PL" dirty="0" err="1"/>
              <a:t>k.p</a:t>
            </a:r>
            <a:r>
              <a:rPr lang="pl-PL" dirty="0"/>
              <a:t>.</a:t>
            </a:r>
          </a:p>
        </p:txBody>
      </p:sp>
    </p:spTree>
    <p:extLst>
      <p:ext uri="{BB962C8B-B14F-4D97-AF65-F5344CB8AC3E}">
        <p14:creationId xmlns:p14="http://schemas.microsoft.com/office/powerpoint/2010/main" val="4074380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7C77320-E593-4163-96C8-D975DB472E6D}"/>
              </a:ext>
            </a:extLst>
          </p:cNvPr>
          <p:cNvSpPr>
            <a:spLocks noGrp="1"/>
          </p:cNvSpPr>
          <p:nvPr>
            <p:ph type="title"/>
          </p:nvPr>
        </p:nvSpPr>
        <p:spPr/>
        <p:txBody>
          <a:bodyPr/>
          <a:lstStyle/>
          <a:p>
            <a:r>
              <a:rPr lang="pl-PL" dirty="0"/>
              <a:t>Podział obowiązków pracowniczych</a:t>
            </a:r>
          </a:p>
        </p:txBody>
      </p:sp>
      <p:sp>
        <p:nvSpPr>
          <p:cNvPr id="3" name="Symbol zastępczy zawartości 2">
            <a:extLst>
              <a:ext uri="{FF2B5EF4-FFF2-40B4-BE49-F238E27FC236}">
                <a16:creationId xmlns:a16="http://schemas.microsoft.com/office/drawing/2014/main" id="{FC370461-83A7-4A17-832B-AA82CD9BDE5F}"/>
              </a:ext>
            </a:extLst>
          </p:cNvPr>
          <p:cNvSpPr>
            <a:spLocks noGrp="1"/>
          </p:cNvSpPr>
          <p:nvPr>
            <p:ph idx="1"/>
          </p:nvPr>
        </p:nvSpPr>
        <p:spPr/>
        <p:txBody>
          <a:bodyPr>
            <a:normAutofit fontScale="92500" lnSpcReduction="10000"/>
          </a:bodyPr>
          <a:lstStyle/>
          <a:p>
            <a:pPr algn="just"/>
            <a:r>
              <a:rPr lang="pl-PL" dirty="0"/>
              <a:t>Obowiązki określające jakościową stronę wykonywania pracy,</a:t>
            </a:r>
          </a:p>
          <a:p>
            <a:pPr lvl="1" algn="just"/>
            <a:endParaRPr lang="pl-PL" dirty="0"/>
          </a:p>
          <a:p>
            <a:pPr algn="just"/>
            <a:r>
              <a:rPr lang="pl-PL" dirty="0"/>
              <a:t>Obowiązki określające ilościową stronę świadczenia,</a:t>
            </a:r>
          </a:p>
          <a:p>
            <a:pPr lvl="1" algn="just"/>
            <a:endParaRPr lang="pl-PL" dirty="0"/>
          </a:p>
          <a:p>
            <a:pPr algn="just"/>
            <a:r>
              <a:rPr lang="pl-PL" dirty="0"/>
              <a:t>Obowiązki określające porządkową stronę świadczenia,</a:t>
            </a:r>
          </a:p>
          <a:p>
            <a:pPr lvl="1" algn="just"/>
            <a:endParaRPr lang="pl-PL" dirty="0"/>
          </a:p>
          <a:p>
            <a:pPr algn="just"/>
            <a:r>
              <a:rPr lang="pl-PL" dirty="0"/>
              <a:t>Obowiązki określające stosunek pracownika do zakładu pracy i  pracodawcy,</a:t>
            </a:r>
          </a:p>
          <a:p>
            <a:pPr lvl="1" algn="just"/>
            <a:endParaRPr lang="pl-PL" dirty="0"/>
          </a:p>
          <a:p>
            <a:pPr algn="just"/>
            <a:r>
              <a:rPr lang="pl-PL" dirty="0"/>
              <a:t>Obowiązki określające stosunek pracownika do innych  pracowników.</a:t>
            </a:r>
          </a:p>
          <a:p>
            <a:endParaRPr lang="pl-PL" dirty="0"/>
          </a:p>
        </p:txBody>
      </p:sp>
    </p:spTree>
    <p:extLst>
      <p:ext uri="{BB962C8B-B14F-4D97-AF65-F5344CB8AC3E}">
        <p14:creationId xmlns:p14="http://schemas.microsoft.com/office/powerpoint/2010/main" val="25188041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0AB16B-520D-4E7F-8501-86AE8EC7022F}"/>
              </a:ext>
            </a:extLst>
          </p:cNvPr>
          <p:cNvSpPr>
            <a:spLocks noGrp="1"/>
          </p:cNvSpPr>
          <p:nvPr>
            <p:ph type="title"/>
          </p:nvPr>
        </p:nvSpPr>
        <p:spPr/>
        <p:txBody>
          <a:bodyPr>
            <a:normAutofit fontScale="90000"/>
          </a:bodyPr>
          <a:lstStyle/>
          <a:p>
            <a:r>
              <a:rPr lang="pl-PL" dirty="0"/>
              <a:t>Obowiązki określające stosunek pracownika do zakładu pracy – zakaz konkurencji</a:t>
            </a:r>
          </a:p>
        </p:txBody>
      </p:sp>
      <p:sp>
        <p:nvSpPr>
          <p:cNvPr id="3" name="Symbol zastępczy zawartości 2">
            <a:extLst>
              <a:ext uri="{FF2B5EF4-FFF2-40B4-BE49-F238E27FC236}">
                <a16:creationId xmlns:a16="http://schemas.microsoft.com/office/drawing/2014/main" id="{38CA61BF-97BC-4730-87E8-7C866D139232}"/>
              </a:ext>
            </a:extLst>
          </p:cNvPr>
          <p:cNvSpPr>
            <a:spLocks noGrp="1"/>
          </p:cNvSpPr>
          <p:nvPr>
            <p:ph idx="1"/>
          </p:nvPr>
        </p:nvSpPr>
        <p:spPr/>
        <p:txBody>
          <a:bodyPr/>
          <a:lstStyle/>
          <a:p>
            <a:pPr marL="0" indent="0" algn="just">
              <a:buNone/>
            </a:pPr>
            <a:r>
              <a:rPr lang="pl-PL" dirty="0"/>
              <a:t>Brak pomiędzy stronami stosunku pracy umowy o zakazie konkurencji nie daje pracownikowi prawa do pełnej swobody w tym zakresie, bowiem do katalogu podstawowych obowiązków pracownika zawartych a art. 100 § 2 pkt 4 </a:t>
            </a:r>
            <a:r>
              <a:rPr lang="pl-PL" dirty="0" err="1"/>
              <a:t>k.p</a:t>
            </a:r>
            <a:r>
              <a:rPr lang="pl-PL" dirty="0"/>
              <a:t>. należy powinność dbania o dobro zakładu pracy. Pogląd ten potwierdził SN w wyroku z dnia 1 lipca 1998 roku, I PKN 218/98, w którym stwierdził, że podjęcie działalności konkurencyjnej wobec pracodawcy uzasadnia wypowiedzenie umowy na czas nieokreślony, zarówno gdy pracownik prowadził ją wbrew umowie o zakazie konkurencji, jak również wtedy, gdy takiej umowy strony stosunku pracy nie zawarły. </a:t>
            </a:r>
          </a:p>
        </p:txBody>
      </p:sp>
    </p:spTree>
    <p:extLst>
      <p:ext uri="{BB962C8B-B14F-4D97-AF65-F5344CB8AC3E}">
        <p14:creationId xmlns:p14="http://schemas.microsoft.com/office/powerpoint/2010/main" val="27491441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D274F03-2FB9-410C-8867-A6ABDC040911}"/>
              </a:ext>
            </a:extLst>
          </p:cNvPr>
          <p:cNvSpPr>
            <a:spLocks noGrp="1"/>
          </p:cNvSpPr>
          <p:nvPr>
            <p:ph type="title"/>
          </p:nvPr>
        </p:nvSpPr>
        <p:spPr/>
        <p:txBody>
          <a:bodyPr>
            <a:normAutofit fontScale="90000"/>
          </a:bodyPr>
          <a:lstStyle/>
          <a:p>
            <a:r>
              <a:rPr lang="pl-PL" dirty="0"/>
              <a:t>Obowiązki określające stosunek pracownika do zakładu pracy – zakaz konkurencji</a:t>
            </a:r>
          </a:p>
        </p:txBody>
      </p:sp>
      <p:sp>
        <p:nvSpPr>
          <p:cNvPr id="3" name="Symbol zastępczy zawartości 2">
            <a:extLst>
              <a:ext uri="{FF2B5EF4-FFF2-40B4-BE49-F238E27FC236}">
                <a16:creationId xmlns:a16="http://schemas.microsoft.com/office/drawing/2014/main" id="{9ACC67FC-0CF2-458C-A9C8-647256032EB4}"/>
              </a:ext>
            </a:extLst>
          </p:cNvPr>
          <p:cNvSpPr>
            <a:spLocks noGrp="1"/>
          </p:cNvSpPr>
          <p:nvPr>
            <p:ph idx="1"/>
          </p:nvPr>
        </p:nvSpPr>
        <p:spPr/>
        <p:txBody>
          <a:bodyPr/>
          <a:lstStyle/>
          <a:p>
            <a:pPr algn="just"/>
            <a:r>
              <a:rPr lang="pl-PL" dirty="0"/>
              <a:t>Umowa o zakazie konkurencji po ustaniu stosunku pracy może zostać zawarta wyłącznie z pracownikiem, który miał dostęp do szczególnie ważnych informacji, których ujawnienie mogłoby narazić pracodawcę na szkodę.</a:t>
            </a:r>
          </a:p>
          <a:p>
            <a:pPr algn="just"/>
            <a:r>
              <a:rPr lang="pl-PL" dirty="0"/>
              <a:t>Umowa taka powinna szczegółowo określać zakres przedmiotowy (czego nie można robić) oraz podmiotowy (na rzecz jakiego rodzaju podmiotów nie wolno prowadzić takiej działalności). Powinna ponadto zawierać informację o okresie obowiązywania zakazu oraz wysokości odszkodowania przysługującemu pracownikowi od pracodawcy.</a:t>
            </a:r>
          </a:p>
        </p:txBody>
      </p:sp>
    </p:spTree>
    <p:extLst>
      <p:ext uri="{BB962C8B-B14F-4D97-AF65-F5344CB8AC3E}">
        <p14:creationId xmlns:p14="http://schemas.microsoft.com/office/powerpoint/2010/main" val="35433907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5E198D6-516D-4F96-9307-70C278719DD6}"/>
              </a:ext>
            </a:extLst>
          </p:cNvPr>
          <p:cNvSpPr>
            <a:spLocks noGrp="1"/>
          </p:cNvSpPr>
          <p:nvPr>
            <p:ph type="title"/>
          </p:nvPr>
        </p:nvSpPr>
        <p:spPr/>
        <p:txBody>
          <a:bodyPr>
            <a:normAutofit fontScale="90000"/>
          </a:bodyPr>
          <a:lstStyle/>
          <a:p>
            <a:r>
              <a:rPr lang="pl-PL" dirty="0"/>
              <a:t>Obowiązki określające stosunek pracownika do zakładu pracy – zakaz konkurencji</a:t>
            </a:r>
          </a:p>
        </p:txBody>
      </p:sp>
      <p:sp>
        <p:nvSpPr>
          <p:cNvPr id="3" name="Symbol zastępczy zawartości 2">
            <a:extLst>
              <a:ext uri="{FF2B5EF4-FFF2-40B4-BE49-F238E27FC236}">
                <a16:creationId xmlns:a16="http://schemas.microsoft.com/office/drawing/2014/main" id="{EF5EA94C-FA52-4DBA-B386-4483F1C8E328}"/>
              </a:ext>
            </a:extLst>
          </p:cNvPr>
          <p:cNvSpPr>
            <a:spLocks noGrp="1"/>
          </p:cNvSpPr>
          <p:nvPr>
            <p:ph idx="1"/>
          </p:nvPr>
        </p:nvSpPr>
        <p:spPr/>
        <p:txBody>
          <a:bodyPr/>
          <a:lstStyle/>
          <a:p>
            <a:pPr algn="just"/>
            <a:r>
              <a:rPr lang="pl-PL" dirty="0"/>
              <a:t>Odszkodowanie nie może być niższe od 25% wynagrodzenia otrzymanego przez pracownika przed ustaniem stosunku pracy przez okres odpowiadający okresowi obowiązywania zakazu konkurencji.</a:t>
            </a:r>
          </a:p>
          <a:p>
            <a:pPr algn="just"/>
            <a:r>
              <a:rPr lang="pl-PL" dirty="0"/>
              <a:t>Jak wskazał SN w wyroku z dnia 17 grudnia 2001 roku, I PKN 742/00, umowa przewidująca nieodpłatny zakaz działalności konkurencyjnej po ustaniu stosunku pracy  nie jest nieważna, lecz klauzula o nieodpłatności zostaje automatycznie zastąpiona przez odszkodowanie w wysokości gwarantowanej w art. 101  (2) §3 </a:t>
            </a:r>
            <a:r>
              <a:rPr lang="pl-PL" dirty="0" err="1"/>
              <a:t>k.p</a:t>
            </a:r>
            <a:r>
              <a:rPr lang="pl-PL" dirty="0"/>
              <a:t>.</a:t>
            </a:r>
          </a:p>
        </p:txBody>
      </p:sp>
    </p:spTree>
    <p:extLst>
      <p:ext uri="{BB962C8B-B14F-4D97-AF65-F5344CB8AC3E}">
        <p14:creationId xmlns:p14="http://schemas.microsoft.com/office/powerpoint/2010/main" val="21763947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3055E89-A119-4F34-B2A8-F0D1454A36F6}"/>
              </a:ext>
            </a:extLst>
          </p:cNvPr>
          <p:cNvSpPr>
            <a:spLocks noGrp="1"/>
          </p:cNvSpPr>
          <p:nvPr>
            <p:ph type="title"/>
          </p:nvPr>
        </p:nvSpPr>
        <p:spPr/>
        <p:txBody>
          <a:bodyPr>
            <a:normAutofit fontScale="90000"/>
          </a:bodyPr>
          <a:lstStyle/>
          <a:p>
            <a:r>
              <a:rPr lang="pl-PL" dirty="0"/>
              <a:t>Obowiązki określające stosunek pracownika do zakładu pracy – zakaz konkurencji</a:t>
            </a:r>
          </a:p>
        </p:txBody>
      </p:sp>
      <p:sp>
        <p:nvSpPr>
          <p:cNvPr id="3" name="Symbol zastępczy zawartości 2">
            <a:extLst>
              <a:ext uri="{FF2B5EF4-FFF2-40B4-BE49-F238E27FC236}">
                <a16:creationId xmlns:a16="http://schemas.microsoft.com/office/drawing/2014/main" id="{35D97C45-69A3-47D1-B677-30085456B376}"/>
              </a:ext>
            </a:extLst>
          </p:cNvPr>
          <p:cNvSpPr>
            <a:spLocks noGrp="1"/>
          </p:cNvSpPr>
          <p:nvPr>
            <p:ph idx="1"/>
          </p:nvPr>
        </p:nvSpPr>
        <p:spPr/>
        <p:txBody>
          <a:bodyPr>
            <a:normAutofit/>
          </a:bodyPr>
          <a:lstStyle/>
          <a:p>
            <a:pPr algn="just"/>
            <a:r>
              <a:rPr lang="pl-PL" dirty="0"/>
              <a:t>Sposób wypłaty odszkodowania zależy od uzgodnienia dokonanego między pracodawcą i pracownikiem. Najczęściej spotykana formą będzie wypłata całej sumy w dniu zakończenia stosunku pracy lub jego w miesięcznych ratach.</a:t>
            </a:r>
          </a:p>
          <a:p>
            <a:pPr algn="just"/>
            <a:r>
              <a:rPr lang="pl-PL" dirty="0"/>
              <a:t>Dopuszczalne jest zastrzeżenie w  umowie o zakazie konkurencji po ustaniu stosunku pracy kary umownej. Jak jednak zauważył SN w wyroku z dnia 27 stycznia 2004 roku, I PK 222/03 przepisy o karze umownej zawarte w kodeksie cywilnym znajdują odpowiednie zastosowanie do klauzuli konkurencyjnej jako umowy prawa pracy. Okoliczność ta musi być wzięta pod uwagę przy ocenie możliwej do zaakceptowania wysokości kary umownej. </a:t>
            </a:r>
          </a:p>
        </p:txBody>
      </p:sp>
    </p:spTree>
    <p:extLst>
      <p:ext uri="{BB962C8B-B14F-4D97-AF65-F5344CB8AC3E}">
        <p14:creationId xmlns:p14="http://schemas.microsoft.com/office/powerpoint/2010/main" val="22124287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40C2B7C-802D-439B-990B-2995DF39E116}"/>
              </a:ext>
            </a:extLst>
          </p:cNvPr>
          <p:cNvSpPr>
            <a:spLocks noGrp="1"/>
          </p:cNvSpPr>
          <p:nvPr>
            <p:ph type="title"/>
          </p:nvPr>
        </p:nvSpPr>
        <p:spPr/>
        <p:txBody>
          <a:bodyPr>
            <a:normAutofit fontScale="90000"/>
          </a:bodyPr>
          <a:lstStyle/>
          <a:p>
            <a:r>
              <a:rPr lang="pl-PL" dirty="0"/>
              <a:t>Obowiązki określające stosunek pracownika do zakładu pracy – zakaz konkurencji</a:t>
            </a:r>
          </a:p>
        </p:txBody>
      </p:sp>
      <p:sp>
        <p:nvSpPr>
          <p:cNvPr id="3" name="Symbol zastępczy zawartości 2">
            <a:extLst>
              <a:ext uri="{FF2B5EF4-FFF2-40B4-BE49-F238E27FC236}">
                <a16:creationId xmlns:a16="http://schemas.microsoft.com/office/drawing/2014/main" id="{1E1BEB54-C980-44D6-B046-BD6C5F7A115A}"/>
              </a:ext>
            </a:extLst>
          </p:cNvPr>
          <p:cNvSpPr>
            <a:spLocks noGrp="1"/>
          </p:cNvSpPr>
          <p:nvPr>
            <p:ph idx="1"/>
          </p:nvPr>
        </p:nvSpPr>
        <p:spPr/>
        <p:txBody>
          <a:bodyPr/>
          <a:lstStyle/>
          <a:p>
            <a:pPr algn="just"/>
            <a:r>
              <a:rPr lang="pl-PL" dirty="0"/>
              <a:t>Umowa o zakazie konkurencji po ustaniu stosunku pracy wygasa z upływem okresu na jaki została zawarta.</a:t>
            </a:r>
          </a:p>
          <a:p>
            <a:pPr algn="just"/>
            <a:r>
              <a:rPr lang="pl-PL" dirty="0"/>
              <a:t>Rozwiązanie umowy może nastąpić przed upływem wskazanego okresu pod warunkiem zamieszczenia w umowie klauzuli o wypowiedzeniu a także na mocy porozumienia stron.</a:t>
            </a:r>
          </a:p>
          <a:p>
            <a:pPr algn="just"/>
            <a:r>
              <a:rPr lang="pl-PL" dirty="0"/>
              <a:t>Kodeks pracy stanowi ponadto, że umowa przestaje obowiązywać przed upływem ustalonego terminu gdy:</a:t>
            </a:r>
          </a:p>
          <a:p>
            <a:pPr algn="just">
              <a:buFontTx/>
              <a:buChar char="-"/>
            </a:pPr>
            <a:r>
              <a:rPr lang="pl-PL" dirty="0"/>
              <a:t>ustały przyczyny, dla których ustanowiono zakaz  </a:t>
            </a:r>
          </a:p>
          <a:p>
            <a:pPr algn="just">
              <a:buFontTx/>
              <a:buChar char="-"/>
            </a:pPr>
            <a:r>
              <a:rPr lang="pl-PL" dirty="0"/>
              <a:t>pracodawca nie wywiązuje się z obowiązku wypłaty wynagrodzenia</a:t>
            </a:r>
          </a:p>
          <a:p>
            <a:endParaRPr lang="pl-PL" dirty="0"/>
          </a:p>
          <a:p>
            <a:endParaRPr lang="pl-PL" dirty="0"/>
          </a:p>
        </p:txBody>
      </p:sp>
    </p:spTree>
    <p:extLst>
      <p:ext uri="{BB962C8B-B14F-4D97-AF65-F5344CB8AC3E}">
        <p14:creationId xmlns:p14="http://schemas.microsoft.com/office/powerpoint/2010/main" val="19791002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119D7CD-6689-4FFD-84AF-8A8B247CDC95}"/>
              </a:ext>
            </a:extLst>
          </p:cNvPr>
          <p:cNvSpPr>
            <a:spLocks noGrp="1"/>
          </p:cNvSpPr>
          <p:nvPr>
            <p:ph type="title"/>
          </p:nvPr>
        </p:nvSpPr>
        <p:spPr/>
        <p:txBody>
          <a:bodyPr>
            <a:noAutofit/>
          </a:bodyPr>
          <a:lstStyle/>
          <a:p>
            <a:r>
              <a:rPr lang="pl-PL" sz="2000" dirty="0"/>
              <a:t>Obowiązki określające stosunek pracownika do innych pracowników- obowiązek przestrzegania w zakładzie pracy zasad współżycia społecznego</a:t>
            </a:r>
          </a:p>
        </p:txBody>
      </p:sp>
      <p:sp>
        <p:nvSpPr>
          <p:cNvPr id="3" name="Symbol zastępczy zawartości 2">
            <a:extLst>
              <a:ext uri="{FF2B5EF4-FFF2-40B4-BE49-F238E27FC236}">
                <a16:creationId xmlns:a16="http://schemas.microsoft.com/office/drawing/2014/main" id="{0A75B4F0-4A37-4A42-A3CC-F54615B5E790}"/>
              </a:ext>
            </a:extLst>
          </p:cNvPr>
          <p:cNvSpPr>
            <a:spLocks noGrp="1"/>
          </p:cNvSpPr>
          <p:nvPr>
            <p:ph idx="1"/>
          </p:nvPr>
        </p:nvSpPr>
        <p:spPr/>
        <p:txBody>
          <a:bodyPr/>
          <a:lstStyle/>
          <a:p>
            <a:pPr algn="just"/>
            <a:r>
              <a:rPr lang="pl-PL" dirty="0"/>
              <a:t>Zasady współżycia społecznego - zasady moralne lub obyczajowe  posiadające powszechne społeczne uznanie - dotyczące  bezpośrednio stosunków pomiędzy ludźmi i niebędące  obowiązującymi normami prawnymi.</a:t>
            </a:r>
          </a:p>
          <a:p>
            <a:pPr lvl="1" algn="just"/>
            <a:endParaRPr lang="pl-PL" dirty="0"/>
          </a:p>
          <a:p>
            <a:pPr algn="just"/>
            <a:r>
              <a:rPr lang="pl-PL" dirty="0"/>
              <a:t>Zasady współżycia społecznego nabierają znaczenia prawnego ze  względu na odesłanie do nich przez zwrot wyznaczający obowiązek  przestrzegania tych zasad.</a:t>
            </a:r>
          </a:p>
          <a:p>
            <a:pPr marL="0" indent="0">
              <a:buNone/>
            </a:pPr>
            <a:endParaRPr lang="pl-PL" dirty="0"/>
          </a:p>
        </p:txBody>
      </p:sp>
    </p:spTree>
    <p:extLst>
      <p:ext uri="{BB962C8B-B14F-4D97-AF65-F5344CB8AC3E}">
        <p14:creationId xmlns:p14="http://schemas.microsoft.com/office/powerpoint/2010/main" val="32469363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C9DF047-EEB6-4039-BA77-52E473D3BA61}"/>
              </a:ext>
            </a:extLst>
          </p:cNvPr>
          <p:cNvSpPr>
            <a:spLocks noGrp="1"/>
          </p:cNvSpPr>
          <p:nvPr>
            <p:ph type="title"/>
          </p:nvPr>
        </p:nvSpPr>
        <p:spPr/>
        <p:txBody>
          <a:bodyPr/>
          <a:lstStyle/>
          <a:p>
            <a:r>
              <a:rPr lang="pl-PL" dirty="0"/>
              <a:t>Kazus </a:t>
            </a:r>
          </a:p>
        </p:txBody>
      </p:sp>
      <p:sp>
        <p:nvSpPr>
          <p:cNvPr id="3" name="Symbol zastępczy zawartości 2">
            <a:extLst>
              <a:ext uri="{FF2B5EF4-FFF2-40B4-BE49-F238E27FC236}">
                <a16:creationId xmlns:a16="http://schemas.microsoft.com/office/drawing/2014/main" id="{CF7BD6D2-52A7-4E61-A16E-461469ED1E0F}"/>
              </a:ext>
            </a:extLst>
          </p:cNvPr>
          <p:cNvSpPr>
            <a:spLocks noGrp="1"/>
          </p:cNvSpPr>
          <p:nvPr>
            <p:ph idx="1"/>
          </p:nvPr>
        </p:nvSpPr>
        <p:spPr/>
        <p:txBody>
          <a:bodyPr/>
          <a:lstStyle/>
          <a:p>
            <a:pPr marL="0" lvl="0" indent="0" algn="just">
              <a:buClr>
                <a:srgbClr val="9BAFB5"/>
              </a:buClr>
              <a:buNone/>
            </a:pPr>
            <a:r>
              <a:rPr lang="pl-PL" dirty="0">
                <a:solidFill>
                  <a:srgbClr val="000000">
                    <a:lumMod val="85000"/>
                    <a:lumOff val="15000"/>
                  </a:srgbClr>
                </a:solidFill>
              </a:rPr>
              <a:t>Jan N. był zatrudniony w Spółce Y na stanowisku kierowniczym wysokiego szczebla. Mężczyzna zawarł ze swoim pracodawcą umowę o zakazie konkurencji po ustaniu stosunku pracy na okres 2 lat. Zgodnie z umową pracownikowi przysługiwało odszkodowanie za powstrzymywanie się od działalności konkurencyjnej, nie określała ona  jednak jego wysokości.</a:t>
            </a:r>
          </a:p>
          <a:p>
            <a:pPr marL="0" lvl="0" indent="0" algn="just">
              <a:buClr>
                <a:srgbClr val="9BAFB5"/>
              </a:buClr>
              <a:buNone/>
            </a:pPr>
            <a:r>
              <a:rPr lang="pl-PL" dirty="0">
                <a:solidFill>
                  <a:srgbClr val="000000">
                    <a:lumMod val="85000"/>
                    <a:lumOff val="15000"/>
                  </a:srgbClr>
                </a:solidFill>
              </a:rPr>
              <a:t>Proszę ocenić czy umowa o zakazie konkurencji została ważnie zawarta.</a:t>
            </a:r>
          </a:p>
          <a:p>
            <a:pPr marL="0" indent="0">
              <a:buNone/>
            </a:pPr>
            <a:endParaRPr lang="pl-PL" dirty="0"/>
          </a:p>
        </p:txBody>
      </p:sp>
    </p:spTree>
    <p:extLst>
      <p:ext uri="{BB962C8B-B14F-4D97-AF65-F5344CB8AC3E}">
        <p14:creationId xmlns:p14="http://schemas.microsoft.com/office/powerpoint/2010/main" val="33401086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F1EA7F8-AEDD-4E32-AE2F-58C9B67BA710}"/>
              </a:ext>
            </a:extLst>
          </p:cNvPr>
          <p:cNvSpPr>
            <a:spLocks noGrp="1"/>
          </p:cNvSpPr>
          <p:nvPr>
            <p:ph type="title"/>
          </p:nvPr>
        </p:nvSpPr>
        <p:spPr>
          <a:xfrm>
            <a:off x="2231136" y="964692"/>
            <a:ext cx="7729728" cy="724149"/>
          </a:xfrm>
        </p:spPr>
        <p:txBody>
          <a:bodyPr>
            <a:normAutofit fontScale="90000"/>
          </a:bodyPr>
          <a:lstStyle/>
          <a:p>
            <a:r>
              <a:rPr lang="pl-PL" dirty="0"/>
              <a:t>Kazus </a:t>
            </a:r>
          </a:p>
        </p:txBody>
      </p:sp>
      <p:sp>
        <p:nvSpPr>
          <p:cNvPr id="3" name="Symbol zastępczy zawartości 2">
            <a:extLst>
              <a:ext uri="{FF2B5EF4-FFF2-40B4-BE49-F238E27FC236}">
                <a16:creationId xmlns:a16="http://schemas.microsoft.com/office/drawing/2014/main" id="{3BE4176B-2E63-4239-BADE-3AD678F7518D}"/>
              </a:ext>
            </a:extLst>
          </p:cNvPr>
          <p:cNvSpPr>
            <a:spLocks noGrp="1"/>
          </p:cNvSpPr>
          <p:nvPr>
            <p:ph idx="1"/>
          </p:nvPr>
        </p:nvSpPr>
        <p:spPr>
          <a:xfrm>
            <a:off x="2231136" y="1828800"/>
            <a:ext cx="7729728" cy="4711959"/>
          </a:xfrm>
        </p:spPr>
        <p:txBody>
          <a:bodyPr>
            <a:normAutofit fontScale="92500" lnSpcReduction="10000"/>
          </a:bodyPr>
          <a:lstStyle/>
          <a:p>
            <a:pPr marL="0" indent="0" algn="just">
              <a:buNone/>
            </a:pPr>
            <a:r>
              <a:rPr lang="pl-PL" dirty="0"/>
              <a:t>Józef A. zawarł 1.2.2016 r. umowę o pracę na czas nieokreślony ze spółką produkującą kosmetyki. Cieszył się, że zyskał stabilną prace na stanowisku recepcjonisty. Tego samego dnia podpisał również umowę o zakazie konkurencji w czasie trwania stosunku pracy oraz 6 miesięcy po jego ustaniu, ponieważ pracodawca oczekiwał tego od wszystkich pracowników. W umowie o zakazie konkurencji zostało w szczególności zdefiniowane pojęcie działalności konkurencyjnej w stosunku do pracodawcy.  Józef A. nie martwił się zakazem działalności konkurencyjnej, choć był nim zdziwiony, ponieważ wydawało mu się, że jako recepcjonista nie będzie posiadał dostępu do szczególnie ważnych informacji dla pracodawcy. Najbardziej zaskoczyło go jednak postanowienie, zgodnie z którym musiał uzyskać uprzednią zgodę pracodawcy na podjęcie jakiejkolwiek dodatkowej aktywności zawodowej, bez względu na jej zakres i formę, choćby aktywność ta nie nosiła cech działalności konkurencyjnej. Nie był pewny, czy w związku z tym będzie mógł zawierać umowy o dzieło na tworzenie programów komputerowych.   Po odbytym kursie programowania Józef A. raz na kilka miesięcy realizował takie umowy, zdobywając klientów na otwartym rynku.</a:t>
            </a:r>
          </a:p>
          <a:p>
            <a:pPr marL="0" indent="0" algn="just">
              <a:buNone/>
            </a:pPr>
            <a:r>
              <a:rPr lang="pl-PL" dirty="0"/>
              <a:t>Czy pracodawca miał prawo oczekiwać, że Józef A. będzie zwracał się do niego z wnioskiem o zgodę na zawarcie każdej umowy o dzieło? Czy w stanie faktycznym kazusu zaistniały podstawy do zawarcia z Józefem A. umowy o zakazie konkurencji po ustaniu stosunku pracy?</a:t>
            </a:r>
          </a:p>
          <a:p>
            <a:pPr marL="0" indent="0">
              <a:buNone/>
            </a:pPr>
            <a:endParaRPr lang="pl-PL" dirty="0"/>
          </a:p>
          <a:p>
            <a:pPr marL="0" indent="0">
              <a:buNone/>
            </a:pPr>
            <a:endParaRPr lang="pl-PL" dirty="0"/>
          </a:p>
        </p:txBody>
      </p:sp>
    </p:spTree>
    <p:extLst>
      <p:ext uri="{BB962C8B-B14F-4D97-AF65-F5344CB8AC3E}">
        <p14:creationId xmlns:p14="http://schemas.microsoft.com/office/powerpoint/2010/main" val="26924854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C6703F3-8D3E-494A-9A04-E72064C76933}"/>
              </a:ext>
            </a:extLst>
          </p:cNvPr>
          <p:cNvSpPr>
            <a:spLocks noGrp="1"/>
          </p:cNvSpPr>
          <p:nvPr>
            <p:ph type="title"/>
          </p:nvPr>
        </p:nvSpPr>
        <p:spPr/>
        <p:txBody>
          <a:bodyPr/>
          <a:lstStyle/>
          <a:p>
            <a:r>
              <a:rPr lang="pl-PL" dirty="0"/>
              <a:t>KAZUS</a:t>
            </a:r>
          </a:p>
        </p:txBody>
      </p:sp>
      <p:sp>
        <p:nvSpPr>
          <p:cNvPr id="3" name="Symbol zastępczy zawartości 2">
            <a:extLst>
              <a:ext uri="{FF2B5EF4-FFF2-40B4-BE49-F238E27FC236}">
                <a16:creationId xmlns:a16="http://schemas.microsoft.com/office/drawing/2014/main" id="{BDF6B970-7BEB-47A1-B5A0-43120F549021}"/>
              </a:ext>
            </a:extLst>
          </p:cNvPr>
          <p:cNvSpPr>
            <a:spLocks noGrp="1"/>
          </p:cNvSpPr>
          <p:nvPr>
            <p:ph idx="1"/>
          </p:nvPr>
        </p:nvSpPr>
        <p:spPr>
          <a:xfrm>
            <a:off x="2231136" y="2638044"/>
            <a:ext cx="7729728" cy="3510829"/>
          </a:xfrm>
        </p:spPr>
        <p:txBody>
          <a:bodyPr>
            <a:normAutofit fontScale="85000" lnSpcReduction="20000"/>
          </a:bodyPr>
          <a:lstStyle/>
          <a:p>
            <a:pPr marL="0" indent="0" algn="just">
              <a:buNone/>
            </a:pPr>
            <a:r>
              <a:rPr lang="pl-PL" dirty="0"/>
              <a:t>Wojciech Z. jest zatrudniony na stanowisku programisty w przedsiębiorstwie ,,</a:t>
            </a:r>
            <a:r>
              <a:rPr lang="pl-PL" dirty="0" err="1"/>
              <a:t>Programex</a:t>
            </a:r>
            <a:r>
              <a:rPr lang="pl-PL" dirty="0"/>
              <a:t>”, wykonującym oprogramowania na zlecenie firm z branży farmaceutycznej. Chcąc pozyskać dodatkowe środki finansowe, zdecydował się przyjąć zamówienie na wykonanie oprogramowania dla klienta, z którym współpracował kilka lat wcześniej jako przedstawiciel firmy ,,</a:t>
            </a:r>
            <a:r>
              <a:rPr lang="pl-PL" dirty="0" err="1"/>
              <a:t>Programex</a:t>
            </a:r>
            <a:r>
              <a:rPr lang="pl-PL" dirty="0"/>
              <a:t>”. Po kilku tygodniach pracodawca wezwał go na rozmowę, podczas której poinformował, że nie zamierza tolerować działalności konkurencyjnej prowadzonej przez swojego pracownika. Wojciech Z. był bardzo zaskoczony postawą pracodawcy i odpowiedział, że żadnej umowy o zakazie konkurencji nie podpisywał, więc nie widzi podstaw do ograniczenia swoje działalności poza godzinami pracy, a ponadto wyjaśnił, że z klientem współpracował na podstawie umowy o dzieło, a nie umowy o pracę, więc tym bardziej nie rozumie, o co pracodawca ma do niego pretensje. Ponadto, Wojciech Z. oświadczył, że według jego rozeznania, w przypadku gdy pracodawca chciałby postawić mu wymóg powstrzymywania się od działalności konkurencyjnej, jest zobowiązany wypłacać pracownikowi odszkodowanie, którego Wojciech Z. będzie się od teraz domagał. </a:t>
            </a:r>
          </a:p>
          <a:p>
            <a:pPr marL="0" indent="0" algn="just">
              <a:buNone/>
            </a:pPr>
            <a:r>
              <a:rPr lang="pl-PL" dirty="0"/>
              <a:t>Czy Wojciech Z. słusznie twierdził, że nie jest zobowiązany do powstrzymywania się od działalności konkurencyjnej wobec pracodawcy? Oceń zasadność roszczeń finansowych Wojciecha Z. wobec pracodawcy.</a:t>
            </a:r>
          </a:p>
          <a:p>
            <a:pPr marL="0" indent="0" algn="just">
              <a:buNone/>
            </a:pPr>
            <a:endParaRPr lang="pl-PL" dirty="0"/>
          </a:p>
        </p:txBody>
      </p:sp>
    </p:spTree>
    <p:extLst>
      <p:ext uri="{BB962C8B-B14F-4D97-AF65-F5344CB8AC3E}">
        <p14:creationId xmlns:p14="http://schemas.microsoft.com/office/powerpoint/2010/main" val="934835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F50EEB0-30B1-4234-B00A-CA4C634E2B9E}"/>
              </a:ext>
            </a:extLst>
          </p:cNvPr>
          <p:cNvSpPr>
            <a:spLocks noGrp="1"/>
          </p:cNvSpPr>
          <p:nvPr>
            <p:ph type="title"/>
          </p:nvPr>
        </p:nvSpPr>
        <p:spPr/>
        <p:txBody>
          <a:bodyPr/>
          <a:lstStyle/>
          <a:p>
            <a:r>
              <a:rPr lang="pl-PL" dirty="0"/>
              <a:t>Opracowano na podstawie</a:t>
            </a:r>
          </a:p>
        </p:txBody>
      </p:sp>
      <p:sp>
        <p:nvSpPr>
          <p:cNvPr id="3" name="Symbol zastępczy zawartości 2">
            <a:extLst>
              <a:ext uri="{FF2B5EF4-FFF2-40B4-BE49-F238E27FC236}">
                <a16:creationId xmlns:a16="http://schemas.microsoft.com/office/drawing/2014/main" id="{14E87CC0-D6B4-4884-BFCA-B92F6A7BDB37}"/>
              </a:ext>
            </a:extLst>
          </p:cNvPr>
          <p:cNvSpPr>
            <a:spLocks noGrp="1"/>
          </p:cNvSpPr>
          <p:nvPr>
            <p:ph idx="1"/>
          </p:nvPr>
        </p:nvSpPr>
        <p:spPr/>
        <p:txBody>
          <a:bodyPr/>
          <a:lstStyle/>
          <a:p>
            <a:r>
              <a:rPr lang="pl-PL" dirty="0"/>
              <a:t>H. </a:t>
            </a:r>
            <a:r>
              <a:rPr lang="pl-PL" dirty="0" err="1"/>
              <a:t>Szurgacz</a:t>
            </a:r>
            <a:r>
              <a:rPr lang="pl-PL" dirty="0"/>
              <a:t> (red.), Z. Kubot, T. Kuczyński, A. Tomanek, </a:t>
            </a:r>
            <a:r>
              <a:rPr lang="pl-PL" i="1" dirty="0"/>
              <a:t>Prawo pracy. Zarys wykładu, </a:t>
            </a:r>
            <a:r>
              <a:rPr lang="pl-PL" dirty="0"/>
              <a:t>Warszawa 2016,</a:t>
            </a:r>
          </a:p>
          <a:p>
            <a:r>
              <a:rPr lang="pl-PL" dirty="0"/>
              <a:t>T.  Liszcz, </a:t>
            </a:r>
            <a:r>
              <a:rPr lang="pl-PL" i="1" dirty="0"/>
              <a:t>Prawo pracy, </a:t>
            </a:r>
            <a:r>
              <a:rPr lang="pl-PL" dirty="0"/>
              <a:t>Warszawa 2019,</a:t>
            </a:r>
          </a:p>
          <a:p>
            <a:r>
              <a:rPr lang="pl-PL" dirty="0"/>
              <a:t>K.W. Baran (red.), </a:t>
            </a:r>
            <a:r>
              <a:rPr lang="pl-PL" i="1" dirty="0"/>
              <a:t>Prawo pracy i ubezpieczeń społecznych., </a:t>
            </a:r>
            <a:r>
              <a:rPr lang="pl-PL" dirty="0"/>
              <a:t>Warszawa 2019,</a:t>
            </a:r>
          </a:p>
          <a:p>
            <a:r>
              <a:rPr lang="pl-PL" dirty="0"/>
              <a:t>M. </a:t>
            </a:r>
            <a:r>
              <a:rPr lang="pl-PL" dirty="0" err="1"/>
              <a:t>Barzycka-Banaszczyk</a:t>
            </a:r>
            <a:r>
              <a:rPr lang="pl-PL" dirty="0"/>
              <a:t>, A. </a:t>
            </a:r>
            <a:r>
              <a:rPr lang="pl-PL" dirty="0" err="1"/>
              <a:t>Grzelachowska-Larek</a:t>
            </a:r>
            <a:r>
              <a:rPr lang="pl-PL" dirty="0"/>
              <a:t>, G. </a:t>
            </a:r>
            <a:r>
              <a:rPr lang="pl-PL" dirty="0" err="1"/>
              <a:t>Larek</a:t>
            </a:r>
            <a:r>
              <a:rPr lang="pl-PL" dirty="0"/>
              <a:t>, </a:t>
            </a:r>
            <a:r>
              <a:rPr lang="pl-PL" i="1" dirty="0"/>
              <a:t>Prawo pracy. Pytania. Kazusy.  Tablice.  Testy, </a:t>
            </a:r>
            <a:r>
              <a:rPr lang="pl-PL" dirty="0"/>
              <a:t>Warszawa 2019.</a:t>
            </a:r>
          </a:p>
        </p:txBody>
      </p:sp>
    </p:spTree>
    <p:extLst>
      <p:ext uri="{BB962C8B-B14F-4D97-AF65-F5344CB8AC3E}">
        <p14:creationId xmlns:p14="http://schemas.microsoft.com/office/powerpoint/2010/main" val="2673400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5D748F8-C636-4C91-9237-8EA75AD90F56}"/>
              </a:ext>
            </a:extLst>
          </p:cNvPr>
          <p:cNvSpPr>
            <a:spLocks noGrp="1"/>
          </p:cNvSpPr>
          <p:nvPr>
            <p:ph type="title"/>
          </p:nvPr>
        </p:nvSpPr>
        <p:spPr/>
        <p:txBody>
          <a:bodyPr>
            <a:normAutofit fontScale="90000"/>
          </a:bodyPr>
          <a:lstStyle/>
          <a:p>
            <a:r>
              <a:rPr lang="pl-PL" dirty="0"/>
              <a:t>Obowiązki dotyczące jakości wykonywanej pracy - staranność i Sumienność</a:t>
            </a:r>
          </a:p>
        </p:txBody>
      </p:sp>
      <p:sp>
        <p:nvSpPr>
          <p:cNvPr id="3" name="Symbol zastępczy zawartości 2">
            <a:extLst>
              <a:ext uri="{FF2B5EF4-FFF2-40B4-BE49-F238E27FC236}">
                <a16:creationId xmlns:a16="http://schemas.microsoft.com/office/drawing/2014/main" id="{D5F1F031-EEF6-4C76-A253-C9B31DAE9DB1}"/>
              </a:ext>
            </a:extLst>
          </p:cNvPr>
          <p:cNvSpPr>
            <a:spLocks noGrp="1"/>
          </p:cNvSpPr>
          <p:nvPr>
            <p:ph idx="1"/>
          </p:nvPr>
        </p:nvSpPr>
        <p:spPr/>
        <p:txBody>
          <a:bodyPr/>
          <a:lstStyle/>
          <a:p>
            <a:pPr marL="0" indent="0">
              <a:buNone/>
            </a:pPr>
            <a:r>
              <a:rPr lang="pl-PL" dirty="0"/>
              <a:t>,, Pracownik jest obowiązany wykonywać pracę </a:t>
            </a:r>
            <a:r>
              <a:rPr lang="pl-PL" b="1" dirty="0"/>
              <a:t>sumiennie i starannie </a:t>
            </a:r>
            <a:r>
              <a:rPr lang="pl-PL" dirty="0"/>
              <a:t>(…)”</a:t>
            </a:r>
          </a:p>
          <a:p>
            <a:pPr marL="0" indent="0">
              <a:buNone/>
            </a:pPr>
            <a:r>
              <a:rPr lang="pl-PL" dirty="0"/>
              <a:t>art. 100 §1 </a:t>
            </a:r>
            <a:r>
              <a:rPr lang="pl-PL" dirty="0" err="1"/>
              <a:t>k.p</a:t>
            </a:r>
            <a:r>
              <a:rPr lang="pl-PL" dirty="0"/>
              <a:t>.</a:t>
            </a:r>
          </a:p>
          <a:p>
            <a:pPr marL="0" indent="0">
              <a:buNone/>
            </a:pPr>
            <a:endParaRPr lang="pl-PL" dirty="0"/>
          </a:p>
        </p:txBody>
      </p:sp>
    </p:spTree>
    <p:extLst>
      <p:ext uri="{BB962C8B-B14F-4D97-AF65-F5344CB8AC3E}">
        <p14:creationId xmlns:p14="http://schemas.microsoft.com/office/powerpoint/2010/main" val="953071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311A08-234A-4B20-90E9-EBE445406313}"/>
              </a:ext>
            </a:extLst>
          </p:cNvPr>
          <p:cNvSpPr>
            <a:spLocks noGrp="1"/>
          </p:cNvSpPr>
          <p:nvPr>
            <p:ph type="title"/>
          </p:nvPr>
        </p:nvSpPr>
        <p:spPr/>
        <p:txBody>
          <a:bodyPr>
            <a:normAutofit fontScale="90000"/>
          </a:bodyPr>
          <a:lstStyle/>
          <a:p>
            <a:r>
              <a:rPr lang="pl-PL" dirty="0"/>
              <a:t>Obowiązki dotyczące jakości wykonywanej pracy - staranność i Sumienność</a:t>
            </a:r>
          </a:p>
        </p:txBody>
      </p:sp>
      <p:sp>
        <p:nvSpPr>
          <p:cNvPr id="3" name="Symbol zastępczy zawartości 2">
            <a:extLst>
              <a:ext uri="{FF2B5EF4-FFF2-40B4-BE49-F238E27FC236}">
                <a16:creationId xmlns:a16="http://schemas.microsoft.com/office/drawing/2014/main" id="{AD1E944B-0E09-4250-B6EB-A1C125D83153}"/>
              </a:ext>
            </a:extLst>
          </p:cNvPr>
          <p:cNvSpPr>
            <a:spLocks noGrp="1"/>
          </p:cNvSpPr>
          <p:nvPr>
            <p:ph idx="1"/>
          </p:nvPr>
        </p:nvSpPr>
        <p:spPr/>
        <p:txBody>
          <a:bodyPr>
            <a:normAutofit/>
          </a:bodyPr>
          <a:lstStyle/>
          <a:p>
            <a:pPr algn="just"/>
            <a:r>
              <a:rPr lang="pl-PL" b="1" u="sng" dirty="0"/>
              <a:t>Staranność</a:t>
            </a:r>
            <a:r>
              <a:rPr lang="pl-PL" dirty="0"/>
              <a:t>- odnosi się do zespołu wskazówek, rad, zaleceń i  dyrektyw tworzących to, co się zwykło nazywać ,,techniką  działania”, której celem jest osiągnięcie maksymalnej efektywności  pracy. Kategoria staranności odsyła do reguł instrumentalnych,  prakseologicznych odgrywających znaczną rolę przy pracach  rutynowych. </a:t>
            </a:r>
          </a:p>
          <a:p>
            <a:pPr lvl="1" algn="just"/>
            <a:endParaRPr lang="pl-PL" dirty="0"/>
          </a:p>
          <a:p>
            <a:pPr algn="just"/>
            <a:r>
              <a:rPr lang="pl-PL" b="1" u="sng" dirty="0"/>
              <a:t>Sumienność-</a:t>
            </a:r>
            <a:r>
              <a:rPr lang="pl-PL" dirty="0"/>
              <a:t> dotyczy strony podmiotowej działania pracownika,  poprzez odesłania do reguł aksjologicznych, odwołujących się do  określonego systemu wartości. Ocenie podlega indywidualne zaangażowanie pracownika.</a:t>
            </a:r>
          </a:p>
          <a:p>
            <a:endParaRPr lang="pl-PL" dirty="0"/>
          </a:p>
        </p:txBody>
      </p:sp>
    </p:spTree>
    <p:extLst>
      <p:ext uri="{BB962C8B-B14F-4D97-AF65-F5344CB8AC3E}">
        <p14:creationId xmlns:p14="http://schemas.microsoft.com/office/powerpoint/2010/main" val="1476330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544680-F639-43BA-A164-B2F93CEF044B}"/>
              </a:ext>
            </a:extLst>
          </p:cNvPr>
          <p:cNvSpPr>
            <a:spLocks noGrp="1"/>
          </p:cNvSpPr>
          <p:nvPr>
            <p:ph type="title"/>
          </p:nvPr>
        </p:nvSpPr>
        <p:spPr/>
        <p:txBody>
          <a:bodyPr>
            <a:normAutofit fontScale="90000"/>
          </a:bodyPr>
          <a:lstStyle/>
          <a:p>
            <a:r>
              <a:rPr lang="pl-PL" dirty="0"/>
              <a:t>Obowiązki dotyczące jakości wykonywanej pracy – stosowanie się do poleceń przełożonych</a:t>
            </a:r>
          </a:p>
        </p:txBody>
      </p:sp>
      <p:sp>
        <p:nvSpPr>
          <p:cNvPr id="3" name="Symbol zastępczy zawartości 2">
            <a:extLst>
              <a:ext uri="{FF2B5EF4-FFF2-40B4-BE49-F238E27FC236}">
                <a16:creationId xmlns:a16="http://schemas.microsoft.com/office/drawing/2014/main" id="{DCE5C882-9BEB-4B5D-AAF8-789BBE72F244}"/>
              </a:ext>
            </a:extLst>
          </p:cNvPr>
          <p:cNvSpPr>
            <a:spLocks noGrp="1"/>
          </p:cNvSpPr>
          <p:nvPr>
            <p:ph idx="1"/>
          </p:nvPr>
        </p:nvSpPr>
        <p:spPr/>
        <p:txBody>
          <a:bodyPr>
            <a:normAutofit/>
          </a:bodyPr>
          <a:lstStyle/>
          <a:p>
            <a:pPr algn="just"/>
            <a:r>
              <a:rPr lang="pl-PL" dirty="0"/>
              <a:t>Zgodnie z art. 100 § 1 </a:t>
            </a:r>
            <a:r>
              <a:rPr lang="pl-PL" dirty="0" err="1"/>
              <a:t>k.p</a:t>
            </a:r>
            <a:r>
              <a:rPr lang="pl-PL" dirty="0"/>
              <a:t>. pracownik jest obowiązany stosować się do poleceń przełożonych, które dotyczą pracy, jeżeli nie są one sprzeczne z </a:t>
            </a:r>
            <a:r>
              <a:rPr lang="pl-PL" b="1" dirty="0"/>
              <a:t>przepisami prawa </a:t>
            </a:r>
            <a:r>
              <a:rPr lang="pl-PL" dirty="0"/>
              <a:t>lub </a:t>
            </a:r>
            <a:r>
              <a:rPr lang="pl-PL" b="1" dirty="0"/>
              <a:t>umową o pracę</a:t>
            </a:r>
            <a:r>
              <a:rPr lang="pl-PL" dirty="0"/>
              <a:t>. Pracownik może ponadto odmówić wykonania polecenia sprzecznego z </a:t>
            </a:r>
            <a:r>
              <a:rPr lang="pl-PL" b="1" dirty="0"/>
              <a:t>zasadami współżycia społecznego </a:t>
            </a:r>
            <a:r>
              <a:rPr lang="pl-PL" dirty="0"/>
              <a:t>(art. 58 § 2 k.c. w zw. z art. 300 </a:t>
            </a:r>
            <a:r>
              <a:rPr lang="pl-PL" dirty="0" err="1"/>
              <a:t>k.p</a:t>
            </a:r>
            <a:r>
              <a:rPr lang="pl-PL" dirty="0"/>
              <a:t>.)</a:t>
            </a:r>
          </a:p>
          <a:p>
            <a:pPr algn="just"/>
            <a:r>
              <a:rPr lang="pl-PL" dirty="0"/>
              <a:t>Polecenie może dotyczyć: sposobu wykonywania pracy, nakazu jej wykonywania w określonym miejscu lub czasie a także obowiązków dotyczących porządku i organizacji pracy.</a:t>
            </a:r>
          </a:p>
          <a:p>
            <a:pPr algn="just"/>
            <a:r>
              <a:rPr lang="pl-PL" dirty="0"/>
              <a:t>Polecenie służy aktualizacji lub konkretyzacji obowiązków składających się na treść stosunku pracy.</a:t>
            </a:r>
          </a:p>
          <a:p>
            <a:pPr algn="just"/>
            <a:endParaRPr lang="pl-PL" dirty="0"/>
          </a:p>
          <a:p>
            <a:pPr lvl="1" algn="just"/>
            <a:endParaRPr lang="pl-PL" dirty="0"/>
          </a:p>
          <a:p>
            <a:endParaRPr lang="pl-PL" dirty="0"/>
          </a:p>
        </p:txBody>
      </p:sp>
    </p:spTree>
    <p:extLst>
      <p:ext uri="{BB962C8B-B14F-4D97-AF65-F5344CB8AC3E}">
        <p14:creationId xmlns:p14="http://schemas.microsoft.com/office/powerpoint/2010/main" val="1790933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1476C36-E1EF-4FAE-8A5C-AF60E0FBEE43}"/>
              </a:ext>
            </a:extLst>
          </p:cNvPr>
          <p:cNvSpPr>
            <a:spLocks noGrp="1"/>
          </p:cNvSpPr>
          <p:nvPr>
            <p:ph type="title"/>
          </p:nvPr>
        </p:nvSpPr>
        <p:spPr/>
        <p:txBody>
          <a:bodyPr>
            <a:normAutofit fontScale="90000"/>
          </a:bodyPr>
          <a:lstStyle/>
          <a:p>
            <a:r>
              <a:rPr lang="pl-PL" dirty="0"/>
              <a:t>Obowiązki dotyczące jakości wykonywanej pracy – stosowanie się do poleceń przełożonych</a:t>
            </a:r>
          </a:p>
        </p:txBody>
      </p:sp>
      <p:sp>
        <p:nvSpPr>
          <p:cNvPr id="3" name="Symbol zastępczy zawartości 2">
            <a:extLst>
              <a:ext uri="{FF2B5EF4-FFF2-40B4-BE49-F238E27FC236}">
                <a16:creationId xmlns:a16="http://schemas.microsoft.com/office/drawing/2014/main" id="{FF22B14A-331E-41AC-B7AF-F4EAAC58F0B6}"/>
              </a:ext>
            </a:extLst>
          </p:cNvPr>
          <p:cNvSpPr>
            <a:spLocks noGrp="1"/>
          </p:cNvSpPr>
          <p:nvPr>
            <p:ph idx="1"/>
          </p:nvPr>
        </p:nvSpPr>
        <p:spPr/>
        <p:txBody>
          <a:bodyPr>
            <a:normAutofit/>
          </a:bodyPr>
          <a:lstStyle/>
          <a:p>
            <a:pPr marL="0" indent="0" algn="just">
              <a:buNone/>
            </a:pPr>
            <a:endParaRPr lang="pl-PL" dirty="0"/>
          </a:p>
          <a:p>
            <a:pPr algn="just"/>
            <a:r>
              <a:rPr lang="pl-PL" dirty="0"/>
              <a:t>Pracownik ma prawo odmówić wykonania polecenia sprzecznego z umową o pracę, np. dotyczącego wykonania czynności nienależących do zakresu jego obowiązków albo wykonywania pracy w czasie, który zgodnie z umową jest dla niego czasem wolnym, </a:t>
            </a:r>
            <a:r>
              <a:rPr lang="pl-PL" b="1" dirty="0"/>
              <a:t>chyba, że zachodzą okoliczności uzasadniające polecenie wykonywania pracy w godzinach nadliczbowych</a:t>
            </a:r>
            <a:r>
              <a:rPr lang="pl-PL" dirty="0"/>
              <a:t>. </a:t>
            </a:r>
          </a:p>
        </p:txBody>
      </p:sp>
    </p:spTree>
    <p:extLst>
      <p:ext uri="{BB962C8B-B14F-4D97-AF65-F5344CB8AC3E}">
        <p14:creationId xmlns:p14="http://schemas.microsoft.com/office/powerpoint/2010/main" val="2961801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C53D300-41FB-4244-A06E-D15C3F36E636}"/>
              </a:ext>
            </a:extLst>
          </p:cNvPr>
          <p:cNvSpPr>
            <a:spLocks noGrp="1"/>
          </p:cNvSpPr>
          <p:nvPr>
            <p:ph type="title"/>
          </p:nvPr>
        </p:nvSpPr>
        <p:spPr/>
        <p:txBody>
          <a:bodyPr>
            <a:normAutofit fontScale="90000"/>
          </a:bodyPr>
          <a:lstStyle/>
          <a:p>
            <a:r>
              <a:rPr lang="pl-PL" dirty="0"/>
              <a:t>Obowiązki dotyczące jakości wykonywanej pracy – stosowanie się do poleceń przełożonych</a:t>
            </a:r>
          </a:p>
        </p:txBody>
      </p:sp>
      <p:sp>
        <p:nvSpPr>
          <p:cNvPr id="3" name="Symbol zastępczy zawartości 2">
            <a:extLst>
              <a:ext uri="{FF2B5EF4-FFF2-40B4-BE49-F238E27FC236}">
                <a16:creationId xmlns:a16="http://schemas.microsoft.com/office/drawing/2014/main" id="{E2408E81-2E6F-43DC-9E03-891F892CAD82}"/>
              </a:ext>
            </a:extLst>
          </p:cNvPr>
          <p:cNvSpPr>
            <a:spLocks noGrp="1"/>
          </p:cNvSpPr>
          <p:nvPr>
            <p:ph idx="1"/>
          </p:nvPr>
        </p:nvSpPr>
        <p:spPr/>
        <p:txBody>
          <a:bodyPr/>
          <a:lstStyle/>
          <a:p>
            <a:pPr algn="just"/>
            <a:r>
              <a:rPr lang="pl-PL" dirty="0"/>
              <a:t>Pracownik  może odmówić wykonywania pracy w warunkach zagrażających bezpośrednio życiu lub zdrowiu albo pracy w godzinach nadliczbowych po przekroczeniu dozwolonego rocznego limitu godzin, jeżeli nie zachodzą okoliczności  przewidziane w art.  151 §1 pkt 1 </a:t>
            </a:r>
            <a:r>
              <a:rPr lang="pl-PL" dirty="0" err="1"/>
              <a:t>k.p</a:t>
            </a:r>
            <a:r>
              <a:rPr lang="pl-PL" dirty="0"/>
              <a:t>. (akcja ratownicza, awaria).</a:t>
            </a:r>
          </a:p>
          <a:p>
            <a:pPr algn="just"/>
            <a:r>
              <a:rPr lang="pl-PL" dirty="0"/>
              <a:t>Obowiązek odmowy polecenia powstaje gdy zawiera ono nakaz dokonania czynu zabronionego pod groźbą kary, jeżeli pracownik ma lub powinien mieć tego świadomość. </a:t>
            </a:r>
          </a:p>
        </p:txBody>
      </p:sp>
    </p:spTree>
    <p:extLst>
      <p:ext uri="{BB962C8B-B14F-4D97-AF65-F5344CB8AC3E}">
        <p14:creationId xmlns:p14="http://schemas.microsoft.com/office/powerpoint/2010/main" val="36460670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BCF68A0-8AC5-427B-86AD-8B420045C428}"/>
              </a:ext>
            </a:extLst>
          </p:cNvPr>
          <p:cNvSpPr>
            <a:spLocks noGrp="1"/>
          </p:cNvSpPr>
          <p:nvPr>
            <p:ph type="title"/>
          </p:nvPr>
        </p:nvSpPr>
        <p:spPr/>
        <p:txBody>
          <a:bodyPr>
            <a:normAutofit fontScale="90000"/>
          </a:bodyPr>
          <a:lstStyle/>
          <a:p>
            <a:r>
              <a:rPr lang="pl-PL" dirty="0"/>
              <a:t>Obowiązki dotyczące jakości wykonywanej pracy – stosowanie się do poleceń przełożonych</a:t>
            </a:r>
          </a:p>
        </p:txBody>
      </p:sp>
      <p:sp>
        <p:nvSpPr>
          <p:cNvPr id="3" name="Symbol zastępczy zawartości 2">
            <a:extLst>
              <a:ext uri="{FF2B5EF4-FFF2-40B4-BE49-F238E27FC236}">
                <a16:creationId xmlns:a16="http://schemas.microsoft.com/office/drawing/2014/main" id="{3FBA7382-AD1A-44DC-BF0F-4F91FB6CB192}"/>
              </a:ext>
            </a:extLst>
          </p:cNvPr>
          <p:cNvSpPr>
            <a:spLocks noGrp="1"/>
          </p:cNvSpPr>
          <p:nvPr>
            <p:ph idx="1"/>
          </p:nvPr>
        </p:nvSpPr>
        <p:spPr/>
        <p:txBody>
          <a:bodyPr/>
          <a:lstStyle/>
          <a:p>
            <a:pPr marL="0" indent="0" algn="just">
              <a:buNone/>
            </a:pPr>
            <a:r>
              <a:rPr lang="pl-PL" dirty="0"/>
              <a:t>Pracownik nie jest natomiast podporządkowany pracodawcy w zakresie pełnionych funkcji społecznych, nawet związanych ściśle z jego statusem pracownika, w szczególności jako członek komisji pojednawczej działającej w zakładzie lub członek komisji dyscyplinarnej.</a:t>
            </a:r>
          </a:p>
        </p:txBody>
      </p:sp>
    </p:spTree>
    <p:extLst>
      <p:ext uri="{BB962C8B-B14F-4D97-AF65-F5344CB8AC3E}">
        <p14:creationId xmlns:p14="http://schemas.microsoft.com/office/powerpoint/2010/main" val="24135507"/>
      </p:ext>
    </p:extLst>
  </p:cSld>
  <p:clrMapOvr>
    <a:masterClrMapping/>
  </p:clrMapOvr>
</p:sld>
</file>

<file path=ppt/theme/theme1.xml><?xml version="1.0" encoding="utf-8"?>
<a:theme xmlns:a="http://schemas.openxmlformats.org/drawingml/2006/main" name="Paczka">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TM10001115[[fn=Paczka]]</Template>
  <TotalTime>758</TotalTime>
  <Words>3230</Words>
  <Application>Microsoft Office PowerPoint</Application>
  <PresentationFormat>Panoramiczny</PresentationFormat>
  <Paragraphs>164</Paragraphs>
  <Slides>39</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39</vt:i4>
      </vt:variant>
    </vt:vector>
  </HeadingPairs>
  <TitlesOfParts>
    <vt:vector size="43" baseType="lpstr">
      <vt:lpstr>Arial</vt:lpstr>
      <vt:lpstr>Century Gothic</vt:lpstr>
      <vt:lpstr>Gill Sans MT</vt:lpstr>
      <vt:lpstr>Paczka</vt:lpstr>
      <vt:lpstr>Obowiązki pracownika</vt:lpstr>
      <vt:lpstr>Obowiązki pracownika</vt:lpstr>
      <vt:lpstr>Podział obowiązków pracowniczych</vt:lpstr>
      <vt:lpstr>Obowiązki dotyczące jakości wykonywanej pracy - staranność i Sumienność</vt:lpstr>
      <vt:lpstr>Obowiązki dotyczące jakości wykonywanej pracy - staranność i Sumienność</vt:lpstr>
      <vt:lpstr>Obowiązki dotyczące jakości wykonywanej pracy – stosowanie się do poleceń przełożonych</vt:lpstr>
      <vt:lpstr>Obowiązki dotyczące jakości wykonywanej pracy – stosowanie się do poleceń przełożonych</vt:lpstr>
      <vt:lpstr>Obowiązki dotyczące jakości wykonywanej pracy – stosowanie się do poleceń przełożonych</vt:lpstr>
      <vt:lpstr>Obowiązki dotyczące jakości wykonywanej pracy – stosowanie się do poleceń przełożonych</vt:lpstr>
      <vt:lpstr>Obowiązki dotyczące jakości wykonywanej pracy – stosowanie się do poleceń przełożonych</vt:lpstr>
      <vt:lpstr>Obowiązek przestrzegania czasu i porządku w procesie pracy</vt:lpstr>
      <vt:lpstr>Obowiązek przestrzegania czasu i porządku w procesie pracy</vt:lpstr>
      <vt:lpstr>Regulamin pracy</vt:lpstr>
      <vt:lpstr>Regulamin pracy</vt:lpstr>
      <vt:lpstr>Regulamin pracy</vt:lpstr>
      <vt:lpstr>Regulamin pracy</vt:lpstr>
      <vt:lpstr>Obowiązki określające stosunek pracownika do zakładu pracy – dbałość o dobro zakładu pracy</vt:lpstr>
      <vt:lpstr>Obowiązki określające stosunek pracownika do zakładu pracy – obowiązek zachowania tajemnicy</vt:lpstr>
      <vt:lpstr>Obowiązek przestrzegania tajemnicy określonej w odrębnych przepisach (art. 100 §1 pkt 5)</vt:lpstr>
      <vt:lpstr>Informacje niejawne</vt:lpstr>
      <vt:lpstr>Informacje niejawne</vt:lpstr>
      <vt:lpstr>Informacje niejawne</vt:lpstr>
      <vt:lpstr>Tajemnica zawodowa</vt:lpstr>
      <vt:lpstr>Tajemnica przedsiębiorstwa</vt:lpstr>
      <vt:lpstr>Tajemnica przedsiębiorstwa</vt:lpstr>
      <vt:lpstr>Tajemnica pracodawcy</vt:lpstr>
      <vt:lpstr>Obowiązki określające stosunek pracownika do zakładu pracy – zakaz konkurencji</vt:lpstr>
      <vt:lpstr>Obowiązki określające stosunek pracownika do zakładu pracy – zakaz konkurencji</vt:lpstr>
      <vt:lpstr>Obowiązki określające stosunek pracownika do zakładu pracy – zakaz konkurencji</vt:lpstr>
      <vt:lpstr>Obowiązki określające stosunek pracownika do zakładu pracy – zakaz konkurencji</vt:lpstr>
      <vt:lpstr>Obowiązki określające stosunek pracownika do zakładu pracy – zakaz konkurencji</vt:lpstr>
      <vt:lpstr>Obowiązki określające stosunek pracownika do zakładu pracy – zakaz konkurencji</vt:lpstr>
      <vt:lpstr>Obowiązki określające stosunek pracownika do zakładu pracy – zakaz konkurencji</vt:lpstr>
      <vt:lpstr>Obowiązki określające stosunek pracownika do zakładu pracy – zakaz konkurencji</vt:lpstr>
      <vt:lpstr>Obowiązki określające stosunek pracownika do innych pracowników- obowiązek przestrzegania w zakładzie pracy zasad współżycia społecznego</vt:lpstr>
      <vt:lpstr>Kazus </vt:lpstr>
      <vt:lpstr>Kazus </vt:lpstr>
      <vt:lpstr>KAZUS</vt:lpstr>
      <vt:lpstr>Opracowano na podstawie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Obowiązki pracownika oraz skutki prawne ich niewykonania</dc:title>
  <dc:creator>Wieslaw Pochopien</dc:creator>
  <cp:lastModifiedBy>Sabina Pochopien</cp:lastModifiedBy>
  <cp:revision>62</cp:revision>
  <dcterms:created xsi:type="dcterms:W3CDTF">2017-11-18T17:59:52Z</dcterms:created>
  <dcterms:modified xsi:type="dcterms:W3CDTF">2020-02-25T18:34:11Z</dcterms:modified>
</cp:coreProperties>
</file>