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57" r:id="rId4"/>
    <p:sldId id="281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5A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C2997-403C-4F1D-8937-DD5E40A2B0D8}" type="doc">
      <dgm:prSet loTypeId="urn:microsoft.com/office/officeart/2005/8/layout/arrow6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F208CF-F98A-49BA-99B6-EF1F12BF424D}">
      <dgm:prSet phldrT="[Tekst]"/>
      <dgm:spPr/>
      <dgm:t>
        <a:bodyPr/>
        <a:lstStyle/>
        <a:p>
          <a:r>
            <a:rPr lang="pl-PL" b="1" dirty="0" smtClean="0"/>
            <a:t>Umowy zawierane na odległość i poza lokalem</a:t>
          </a:r>
          <a:endParaRPr lang="pl-PL" b="1" dirty="0"/>
        </a:p>
      </dgm:t>
    </dgm:pt>
    <dgm:pt modelId="{76D93ED4-240B-4F68-B606-B462AC0E60CF}" type="parTrans" cxnId="{57AB7694-C5D7-42B8-A4DE-25C7B95EE111}">
      <dgm:prSet/>
      <dgm:spPr/>
      <dgm:t>
        <a:bodyPr/>
        <a:lstStyle/>
        <a:p>
          <a:endParaRPr lang="pl-PL"/>
        </a:p>
      </dgm:t>
    </dgm:pt>
    <dgm:pt modelId="{51526044-0F98-4D72-B76D-F8A95A04F56F}" type="sibTrans" cxnId="{57AB7694-C5D7-42B8-A4DE-25C7B95EE111}">
      <dgm:prSet/>
      <dgm:spPr/>
      <dgm:t>
        <a:bodyPr/>
        <a:lstStyle/>
        <a:p>
          <a:endParaRPr lang="pl-PL"/>
        </a:p>
      </dgm:t>
    </dgm:pt>
    <dgm:pt modelId="{215C3780-C6E9-4D14-BF10-E06383A32866}">
      <dgm:prSet phldrT="[Tekst]"/>
      <dgm:spPr/>
      <dgm:t>
        <a:bodyPr/>
        <a:lstStyle/>
        <a:p>
          <a:r>
            <a:rPr lang="pl-PL" b="1" dirty="0" smtClean="0"/>
            <a:t>Umowy zawierane w lokalu</a:t>
          </a:r>
          <a:endParaRPr lang="pl-PL" b="1" dirty="0"/>
        </a:p>
      </dgm:t>
    </dgm:pt>
    <dgm:pt modelId="{8CB2E7A3-62DF-4F0A-81CB-61E13C1066B2}" type="parTrans" cxnId="{C8A6C35F-E8BB-4542-99C9-7FDBEBF36E97}">
      <dgm:prSet/>
      <dgm:spPr/>
      <dgm:t>
        <a:bodyPr/>
        <a:lstStyle/>
        <a:p>
          <a:endParaRPr lang="pl-PL"/>
        </a:p>
      </dgm:t>
    </dgm:pt>
    <dgm:pt modelId="{FBD9C926-C5FF-49F0-A9E5-5B867B114F16}" type="sibTrans" cxnId="{C8A6C35F-E8BB-4542-99C9-7FDBEBF36E97}">
      <dgm:prSet/>
      <dgm:spPr/>
      <dgm:t>
        <a:bodyPr/>
        <a:lstStyle/>
        <a:p>
          <a:endParaRPr lang="pl-PL"/>
        </a:p>
      </dgm:t>
    </dgm:pt>
    <dgm:pt modelId="{36F4FF43-A658-49FC-BAE2-5CDBF20B54D0}" type="pres">
      <dgm:prSet presAssocID="{DE5C2997-403C-4F1D-8937-DD5E40A2B0D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40D6DA4-A6A4-4CEB-8A4E-9AB063F923D9}" type="pres">
      <dgm:prSet presAssocID="{DE5C2997-403C-4F1D-8937-DD5E40A2B0D8}" presName="ribbon" presStyleLbl="node1" presStyleIdx="0" presStyleCnt="1" custLinFactNeighborX="4340" custLinFactNeighborY="-16744"/>
      <dgm:spPr/>
    </dgm:pt>
    <dgm:pt modelId="{E5499BBC-9724-477E-ADD1-0BDFA11026B5}" type="pres">
      <dgm:prSet presAssocID="{DE5C2997-403C-4F1D-8937-DD5E40A2B0D8}" presName="leftArrowText" presStyleLbl="node1" presStyleIdx="0" presStyleCnt="1" custLinFactX="17782" custLinFactNeighborX="100000" custLinFactNeighborY="2981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16768C-2E16-4995-A9BC-92A1A34CF8E9}" type="pres">
      <dgm:prSet presAssocID="{DE5C2997-403C-4F1D-8937-DD5E40A2B0D8}" presName="rightArrowText" presStyleLbl="node1" presStyleIdx="0" presStyleCnt="1" custScaleX="86645" custLinFactX="-161" custLinFactNeighborX="-100000" custLinFactNeighborY="-3827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1FDAC37-B876-4A82-82BC-8662AA768B71}" type="presOf" srcId="{215C3780-C6E9-4D14-BF10-E06383A32866}" destId="{D116768C-2E16-4995-A9BC-92A1A34CF8E9}" srcOrd="0" destOrd="0" presId="urn:microsoft.com/office/officeart/2005/8/layout/arrow6"/>
    <dgm:cxn modelId="{6416F829-C360-4C48-A868-825DFFEF2BEC}" type="presOf" srcId="{DE5C2997-403C-4F1D-8937-DD5E40A2B0D8}" destId="{36F4FF43-A658-49FC-BAE2-5CDBF20B54D0}" srcOrd="0" destOrd="0" presId="urn:microsoft.com/office/officeart/2005/8/layout/arrow6"/>
    <dgm:cxn modelId="{C8A6C35F-E8BB-4542-99C9-7FDBEBF36E97}" srcId="{DE5C2997-403C-4F1D-8937-DD5E40A2B0D8}" destId="{215C3780-C6E9-4D14-BF10-E06383A32866}" srcOrd="1" destOrd="0" parTransId="{8CB2E7A3-62DF-4F0A-81CB-61E13C1066B2}" sibTransId="{FBD9C926-C5FF-49F0-A9E5-5B867B114F16}"/>
    <dgm:cxn modelId="{DD520B92-2C60-4FF1-B1F1-5D03EF497E25}" type="presOf" srcId="{E6F208CF-F98A-49BA-99B6-EF1F12BF424D}" destId="{E5499BBC-9724-477E-ADD1-0BDFA11026B5}" srcOrd="0" destOrd="0" presId="urn:microsoft.com/office/officeart/2005/8/layout/arrow6"/>
    <dgm:cxn modelId="{57AB7694-C5D7-42B8-A4DE-25C7B95EE111}" srcId="{DE5C2997-403C-4F1D-8937-DD5E40A2B0D8}" destId="{E6F208CF-F98A-49BA-99B6-EF1F12BF424D}" srcOrd="0" destOrd="0" parTransId="{76D93ED4-240B-4F68-B606-B462AC0E60CF}" sibTransId="{51526044-0F98-4D72-B76D-F8A95A04F56F}"/>
    <dgm:cxn modelId="{F51D0E07-5902-4D65-B85B-019B3A9026BF}" type="presParOf" srcId="{36F4FF43-A658-49FC-BAE2-5CDBF20B54D0}" destId="{640D6DA4-A6A4-4CEB-8A4E-9AB063F923D9}" srcOrd="0" destOrd="0" presId="urn:microsoft.com/office/officeart/2005/8/layout/arrow6"/>
    <dgm:cxn modelId="{33154604-71BE-49E8-B8CD-7FA4E36A3BC8}" type="presParOf" srcId="{36F4FF43-A658-49FC-BAE2-5CDBF20B54D0}" destId="{E5499BBC-9724-477E-ADD1-0BDFA11026B5}" srcOrd="1" destOrd="0" presId="urn:microsoft.com/office/officeart/2005/8/layout/arrow6"/>
    <dgm:cxn modelId="{A2AB4578-5FBE-469A-8850-8047394925CA}" type="presParOf" srcId="{36F4FF43-A658-49FC-BAE2-5CDBF20B54D0}" destId="{D116768C-2E16-4995-A9BC-92A1A34CF8E9}" srcOrd="2" destOrd="0" presId="urn:microsoft.com/office/officeart/2005/8/layout/arrow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57E9AC-1A37-4A8B-8A55-CEB56E42B71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A6ACCE-CDC5-4B07-A380-0592C699C35D}">
      <dgm:prSet phldrT="[Tekst]" custT="1"/>
      <dgm:spPr/>
      <dgm:t>
        <a:bodyPr/>
        <a:lstStyle/>
        <a:p>
          <a:pPr algn="ctr"/>
          <a:r>
            <a:rPr lang="pl-PL" sz="2800" dirty="0" smtClean="0"/>
            <a:t>zawiadomienie dostawcy usług o powstałych nieprawidłowościach</a:t>
          </a:r>
          <a:endParaRPr lang="pl-PL" sz="2800" dirty="0"/>
        </a:p>
      </dgm:t>
    </dgm:pt>
    <dgm:pt modelId="{22C46F86-433F-4D2E-AC1F-468937CA54D5}" type="parTrans" cxnId="{9FF0725E-CA23-46FD-B1E4-8905E472F89C}">
      <dgm:prSet/>
      <dgm:spPr/>
      <dgm:t>
        <a:bodyPr/>
        <a:lstStyle/>
        <a:p>
          <a:endParaRPr lang="pl-PL"/>
        </a:p>
      </dgm:t>
    </dgm:pt>
    <dgm:pt modelId="{61013614-54C0-4A0C-8C4B-AC846C1ABEDB}" type="sibTrans" cxnId="{9FF0725E-CA23-46FD-B1E4-8905E472F89C}">
      <dgm:prSet/>
      <dgm:spPr/>
      <dgm:t>
        <a:bodyPr/>
        <a:lstStyle/>
        <a:p>
          <a:endParaRPr lang="pl-PL"/>
        </a:p>
      </dgm:t>
    </dgm:pt>
    <dgm:pt modelId="{BF8B7443-81DD-49B5-93D2-C5658F056192}">
      <dgm:prSet phldrT="[Tekst]" custT="1"/>
      <dgm:spPr/>
      <dgm:t>
        <a:bodyPr/>
        <a:lstStyle/>
        <a:p>
          <a:pPr algn="ctr"/>
          <a:r>
            <a:rPr lang="pl-PL" sz="2800" dirty="0" smtClean="0"/>
            <a:t>pisemnie, ustnie, elektronicznie</a:t>
          </a:r>
          <a:endParaRPr lang="pl-PL" sz="2800" dirty="0"/>
        </a:p>
      </dgm:t>
    </dgm:pt>
    <dgm:pt modelId="{743B1B37-F84C-4C38-969A-99B691214F28}" type="parTrans" cxnId="{E7BC91F1-8059-4070-B8DE-AFA82B98868A}">
      <dgm:prSet/>
      <dgm:spPr/>
      <dgm:t>
        <a:bodyPr/>
        <a:lstStyle/>
        <a:p>
          <a:endParaRPr lang="pl-PL"/>
        </a:p>
      </dgm:t>
    </dgm:pt>
    <dgm:pt modelId="{849195F8-8EE4-418F-A63D-B80A9DDB8D4A}" type="sibTrans" cxnId="{E7BC91F1-8059-4070-B8DE-AFA82B98868A}">
      <dgm:prSet/>
      <dgm:spPr/>
      <dgm:t>
        <a:bodyPr/>
        <a:lstStyle/>
        <a:p>
          <a:endParaRPr lang="pl-PL"/>
        </a:p>
      </dgm:t>
    </dgm:pt>
    <dgm:pt modelId="{B111F0D5-B2A8-474A-98F4-0F674C5E1D4D}">
      <dgm:prSet phldrT="[Tekst]" custT="1"/>
      <dgm:spPr/>
      <dgm:t>
        <a:bodyPr/>
        <a:lstStyle/>
        <a:p>
          <a:r>
            <a:rPr lang="pl-PL" sz="2800" dirty="0" smtClean="0"/>
            <a:t>w terminie 12 miesięcy </a:t>
          </a:r>
        </a:p>
      </dgm:t>
    </dgm:pt>
    <dgm:pt modelId="{D328981C-098F-4334-BD71-2E3F4E973222}" type="parTrans" cxnId="{3E47A1BC-B523-423F-A072-4060B7D20935}">
      <dgm:prSet/>
      <dgm:spPr/>
      <dgm:t>
        <a:bodyPr/>
        <a:lstStyle/>
        <a:p>
          <a:endParaRPr lang="pl-PL"/>
        </a:p>
      </dgm:t>
    </dgm:pt>
    <dgm:pt modelId="{573667C3-8DCF-462D-9D81-7F47C5BA96F5}" type="sibTrans" cxnId="{3E47A1BC-B523-423F-A072-4060B7D20935}">
      <dgm:prSet/>
      <dgm:spPr/>
      <dgm:t>
        <a:bodyPr/>
        <a:lstStyle/>
        <a:p>
          <a:endParaRPr lang="pl-PL"/>
        </a:p>
      </dgm:t>
    </dgm:pt>
    <dgm:pt modelId="{96C40E14-0530-44D4-BF09-69360BD65B68}" type="pres">
      <dgm:prSet presAssocID="{D557E9AC-1A37-4A8B-8A55-CEB56E42B71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DB62A59-C94D-468A-8A74-08A68F1CB1BE}" type="pres">
      <dgm:prSet presAssocID="{D557E9AC-1A37-4A8B-8A55-CEB56E42B714}" presName="dummyMaxCanvas" presStyleCnt="0">
        <dgm:presLayoutVars/>
      </dgm:prSet>
      <dgm:spPr/>
    </dgm:pt>
    <dgm:pt modelId="{57CA040F-FBD3-40F0-BDAC-7DD8420F2E29}" type="pres">
      <dgm:prSet presAssocID="{D557E9AC-1A37-4A8B-8A55-CEB56E42B714}" presName="ThreeNodes_1" presStyleLbl="node1" presStyleIdx="0" presStyleCnt="3" custScaleY="78844" custLinFactNeighborX="-409" custLinFactNeighborY="-1537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D50CBBA-628E-4057-8CDD-AAC0E33B230A}" type="pres">
      <dgm:prSet presAssocID="{D557E9AC-1A37-4A8B-8A55-CEB56E42B714}" presName="ThreeNodes_2" presStyleLbl="node1" presStyleIdx="1" presStyleCnt="3" custScaleX="100082" custScaleY="79454" custLinFactNeighborX="2042" custLinFactNeighborY="-2644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C934AC-1723-407A-AB7B-65052007D5FC}" type="pres">
      <dgm:prSet presAssocID="{D557E9AC-1A37-4A8B-8A55-CEB56E42B714}" presName="ThreeNodes_3" presStyleLbl="node1" presStyleIdx="2" presStyleCnt="3" custScaleY="78844" custLinFactNeighborX="327" custLinFactNeighborY="-376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C13710-59F2-474A-958F-E12A758FD706}" type="pres">
      <dgm:prSet presAssocID="{D557E9AC-1A37-4A8B-8A55-CEB56E42B714}" presName="ThreeConn_1-2" presStyleLbl="fgAccFollowNode1" presStyleIdx="0" presStyleCnt="2" custLinFactNeighborX="-8385" custLinFactNeighborY="-3529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86BA15-1F02-4E99-B423-335F0E95F76D}" type="pres">
      <dgm:prSet presAssocID="{D557E9AC-1A37-4A8B-8A55-CEB56E42B714}" presName="ThreeConn_2-3" presStyleLbl="fgAccFollowNode1" presStyleIdx="1" presStyleCnt="2" custLinFactNeighborX="12692" custLinFactNeighborY="-468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2592F7-4AE6-4887-A351-3226938BEE7F}" type="pres">
      <dgm:prSet presAssocID="{D557E9AC-1A37-4A8B-8A55-CEB56E42B7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A954E5-48E8-4E0F-B2BB-40DC1DA75DA8}" type="pres">
      <dgm:prSet presAssocID="{D557E9AC-1A37-4A8B-8A55-CEB56E42B7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82AF547-738C-4CE3-94B1-AD308DB01397}" type="pres">
      <dgm:prSet presAssocID="{D557E9AC-1A37-4A8B-8A55-CEB56E42B7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FF976EB-568A-4B37-AAB0-0C82D4A0E549}" type="presOf" srcId="{849195F8-8EE4-418F-A63D-B80A9DDB8D4A}" destId="{1C86BA15-1F02-4E99-B423-335F0E95F76D}" srcOrd="0" destOrd="0" presId="urn:microsoft.com/office/officeart/2005/8/layout/vProcess5"/>
    <dgm:cxn modelId="{6822CA08-FD6A-4A0F-9F49-73CACEAAB947}" type="presOf" srcId="{E9A6ACCE-CDC5-4B07-A380-0592C699C35D}" destId="{D32592F7-4AE6-4887-A351-3226938BEE7F}" srcOrd="1" destOrd="0" presId="urn:microsoft.com/office/officeart/2005/8/layout/vProcess5"/>
    <dgm:cxn modelId="{E7BC91F1-8059-4070-B8DE-AFA82B98868A}" srcId="{D557E9AC-1A37-4A8B-8A55-CEB56E42B714}" destId="{BF8B7443-81DD-49B5-93D2-C5658F056192}" srcOrd="1" destOrd="0" parTransId="{743B1B37-F84C-4C38-969A-99B691214F28}" sibTransId="{849195F8-8EE4-418F-A63D-B80A9DDB8D4A}"/>
    <dgm:cxn modelId="{0A502030-6148-4391-8A7D-885183C3CDA0}" type="presOf" srcId="{B111F0D5-B2A8-474A-98F4-0F674C5E1D4D}" destId="{8AC934AC-1723-407A-AB7B-65052007D5FC}" srcOrd="0" destOrd="0" presId="urn:microsoft.com/office/officeart/2005/8/layout/vProcess5"/>
    <dgm:cxn modelId="{B21C76E8-48EC-4971-95AE-0BC7EA820A64}" type="presOf" srcId="{BF8B7443-81DD-49B5-93D2-C5658F056192}" destId="{D9A954E5-48E8-4E0F-B2BB-40DC1DA75DA8}" srcOrd="1" destOrd="0" presId="urn:microsoft.com/office/officeart/2005/8/layout/vProcess5"/>
    <dgm:cxn modelId="{1465EB86-57DE-48F2-BFC5-445CB517EB4F}" type="presOf" srcId="{D557E9AC-1A37-4A8B-8A55-CEB56E42B714}" destId="{96C40E14-0530-44D4-BF09-69360BD65B68}" srcOrd="0" destOrd="0" presId="urn:microsoft.com/office/officeart/2005/8/layout/vProcess5"/>
    <dgm:cxn modelId="{9FF0725E-CA23-46FD-B1E4-8905E472F89C}" srcId="{D557E9AC-1A37-4A8B-8A55-CEB56E42B714}" destId="{E9A6ACCE-CDC5-4B07-A380-0592C699C35D}" srcOrd="0" destOrd="0" parTransId="{22C46F86-433F-4D2E-AC1F-468937CA54D5}" sibTransId="{61013614-54C0-4A0C-8C4B-AC846C1ABEDB}"/>
    <dgm:cxn modelId="{3E47A1BC-B523-423F-A072-4060B7D20935}" srcId="{D557E9AC-1A37-4A8B-8A55-CEB56E42B714}" destId="{B111F0D5-B2A8-474A-98F4-0F674C5E1D4D}" srcOrd="2" destOrd="0" parTransId="{D328981C-098F-4334-BD71-2E3F4E973222}" sibTransId="{573667C3-8DCF-462D-9D81-7F47C5BA96F5}"/>
    <dgm:cxn modelId="{560AAFB9-35E0-463D-8415-109CA84DA551}" type="presOf" srcId="{61013614-54C0-4A0C-8C4B-AC846C1ABEDB}" destId="{1FC13710-59F2-474A-958F-E12A758FD706}" srcOrd="0" destOrd="0" presId="urn:microsoft.com/office/officeart/2005/8/layout/vProcess5"/>
    <dgm:cxn modelId="{3A0D0A62-8844-41F0-A5C6-BD246E1405DC}" type="presOf" srcId="{B111F0D5-B2A8-474A-98F4-0F674C5E1D4D}" destId="{B82AF547-738C-4CE3-94B1-AD308DB01397}" srcOrd="1" destOrd="0" presId="urn:microsoft.com/office/officeart/2005/8/layout/vProcess5"/>
    <dgm:cxn modelId="{B29C49BF-8C87-48C7-93BF-31687ABD8510}" type="presOf" srcId="{BF8B7443-81DD-49B5-93D2-C5658F056192}" destId="{DD50CBBA-628E-4057-8CDD-AAC0E33B230A}" srcOrd="0" destOrd="0" presId="urn:microsoft.com/office/officeart/2005/8/layout/vProcess5"/>
    <dgm:cxn modelId="{BA2F727B-2D41-4A41-B153-C9941DBE6E50}" type="presOf" srcId="{E9A6ACCE-CDC5-4B07-A380-0592C699C35D}" destId="{57CA040F-FBD3-40F0-BDAC-7DD8420F2E29}" srcOrd="0" destOrd="0" presId="urn:microsoft.com/office/officeart/2005/8/layout/vProcess5"/>
    <dgm:cxn modelId="{4B15116E-92C8-4262-B2BA-7EFE71A069A5}" type="presParOf" srcId="{96C40E14-0530-44D4-BF09-69360BD65B68}" destId="{1DB62A59-C94D-468A-8A74-08A68F1CB1BE}" srcOrd="0" destOrd="0" presId="urn:microsoft.com/office/officeart/2005/8/layout/vProcess5"/>
    <dgm:cxn modelId="{177326E8-F88F-4668-831F-AF83E3F9CCCC}" type="presParOf" srcId="{96C40E14-0530-44D4-BF09-69360BD65B68}" destId="{57CA040F-FBD3-40F0-BDAC-7DD8420F2E29}" srcOrd="1" destOrd="0" presId="urn:microsoft.com/office/officeart/2005/8/layout/vProcess5"/>
    <dgm:cxn modelId="{5E7A7586-9231-406D-9533-08F6DBC9FD90}" type="presParOf" srcId="{96C40E14-0530-44D4-BF09-69360BD65B68}" destId="{DD50CBBA-628E-4057-8CDD-AAC0E33B230A}" srcOrd="2" destOrd="0" presId="urn:microsoft.com/office/officeart/2005/8/layout/vProcess5"/>
    <dgm:cxn modelId="{56C1265E-587C-476A-8242-8DCAC3495BA0}" type="presParOf" srcId="{96C40E14-0530-44D4-BF09-69360BD65B68}" destId="{8AC934AC-1723-407A-AB7B-65052007D5FC}" srcOrd="3" destOrd="0" presId="urn:microsoft.com/office/officeart/2005/8/layout/vProcess5"/>
    <dgm:cxn modelId="{72464618-3C90-4FC2-83E8-693FD9770925}" type="presParOf" srcId="{96C40E14-0530-44D4-BF09-69360BD65B68}" destId="{1FC13710-59F2-474A-958F-E12A758FD706}" srcOrd="4" destOrd="0" presId="urn:microsoft.com/office/officeart/2005/8/layout/vProcess5"/>
    <dgm:cxn modelId="{8A53CBCB-A379-4D88-9174-0009D6DBA878}" type="presParOf" srcId="{96C40E14-0530-44D4-BF09-69360BD65B68}" destId="{1C86BA15-1F02-4E99-B423-335F0E95F76D}" srcOrd="5" destOrd="0" presId="urn:microsoft.com/office/officeart/2005/8/layout/vProcess5"/>
    <dgm:cxn modelId="{A6184CDC-3677-4914-AD2D-10018C2F4AFE}" type="presParOf" srcId="{96C40E14-0530-44D4-BF09-69360BD65B68}" destId="{D32592F7-4AE6-4887-A351-3226938BEE7F}" srcOrd="6" destOrd="0" presId="urn:microsoft.com/office/officeart/2005/8/layout/vProcess5"/>
    <dgm:cxn modelId="{995A0EEE-54E6-4A3F-872B-8275E4AC6D0B}" type="presParOf" srcId="{96C40E14-0530-44D4-BF09-69360BD65B68}" destId="{D9A954E5-48E8-4E0F-B2BB-40DC1DA75DA8}" srcOrd="7" destOrd="0" presId="urn:microsoft.com/office/officeart/2005/8/layout/vProcess5"/>
    <dgm:cxn modelId="{F002B6FE-F18A-401B-9793-54F1513A9F93}" type="presParOf" srcId="{96C40E14-0530-44D4-BF09-69360BD65B68}" destId="{B82AF547-738C-4CE3-94B1-AD308DB01397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3AD463-8036-41E0-91E3-022B0E362E12}" type="datetimeFigureOut">
              <a:rPr lang="pl-PL" smtClean="0"/>
              <a:pPr/>
              <a:t>07.05.2019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CDD20FE-169B-4209-A943-138E196F919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57200" y="1428737"/>
            <a:ext cx="8458200" cy="2443176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Ochrona konsumenta usług telekomunikacyjnych i świadczonych drogą elektroniczną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57884" y="6000768"/>
            <a:ext cx="3000364" cy="609592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Barbara </a:t>
            </a:r>
            <a:r>
              <a:rPr lang="pl-PL" sz="2000" b="1" dirty="0" err="1" smtClean="0"/>
              <a:t>Trybulińska</a:t>
            </a:r>
            <a:endParaRPr lang="pl-PL" sz="2000" b="1" dirty="0"/>
          </a:p>
        </p:txBody>
      </p:sp>
      <p:pic>
        <p:nvPicPr>
          <p:cNvPr id="5" name="Obraz 4" descr="e-uslugi_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857628"/>
            <a:ext cx="5000660" cy="25860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Skutki odstąpienia od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umowa niezawarta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konsument zwolniony od wszelkich zobowiązań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odpowiedzialność za zmniejszenie wartości rzeczy spoczywa na konsumencie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bezpośrednie koszty zwrotów pokrywa konsument, chyba, że przedsiębiorca o nich nie poinformował bądź zgodził się je ponieść</a:t>
            </a:r>
          </a:p>
          <a:p>
            <a:pPr marL="269875" indent="-269875" algn="just">
              <a:buClr>
                <a:srgbClr val="F75A03"/>
              </a:buClr>
              <a:buSzPct val="80000"/>
              <a:buFont typeface="Wingdings" pitchFamily="2" charset="2"/>
              <a:buChar char="q"/>
              <a:tabLst>
                <a:tab pos="719138" algn="l"/>
              </a:tabLst>
            </a:pPr>
            <a:r>
              <a:rPr lang="pl-PL" dirty="0" smtClean="0"/>
              <a:t>zwrot wszystkich dokonanych przez konsumenta płatności w terminie 14 dni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Usługi o podwyższonej opłacie – SMS Premium </a:t>
            </a:r>
            <a:r>
              <a:rPr lang="pl-PL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Rate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usługa telekomunikacyjna z dodatkowym świadczeniem, która może być realizowana przez inny podmiot niż dostawca usługi telekomunikacyjnej</a:t>
            </a:r>
          </a:p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</a:t>
            </a:r>
            <a:r>
              <a:rPr lang="pl-PL" sz="2600" b="1" dirty="0" smtClean="0"/>
              <a:t>Mobile </a:t>
            </a:r>
            <a:r>
              <a:rPr lang="pl-PL" sz="2600" b="1" dirty="0" err="1" smtClean="0"/>
              <a:t>Orginated</a:t>
            </a:r>
            <a:r>
              <a:rPr lang="pl-PL" sz="2600" dirty="0" smtClean="0"/>
              <a:t> opłata za każdą wiadomość wychodzącą</a:t>
            </a:r>
          </a:p>
          <a:p>
            <a:pPr marL="0" indent="0" algn="just">
              <a:lnSpc>
                <a:spcPct val="11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sz="2600" dirty="0" smtClean="0"/>
              <a:t> </a:t>
            </a:r>
            <a:r>
              <a:rPr lang="pl-PL" sz="2600" b="1" dirty="0" smtClean="0"/>
              <a:t>Mobile </a:t>
            </a:r>
            <a:r>
              <a:rPr lang="pl-PL" sz="2600" b="1" dirty="0" err="1" smtClean="0"/>
              <a:t>Terminated</a:t>
            </a:r>
            <a:r>
              <a:rPr lang="pl-PL" sz="2600" dirty="0" smtClean="0"/>
              <a:t> wysyłamy wiadomość SMS w celu uruchomienia usługi następnie w ramach aktywowanej usługi na nasz telefon przychodzą wiadomości SMS, za które pobierana jest opłata</a:t>
            </a:r>
            <a:endParaRPr lang="pl-PL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Obowiązki dostawcy usług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b="1" dirty="0" smtClean="0"/>
              <a:t>Telekomunikacyjnych 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cena netto i brutto,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nazwa przedsiębiorstwa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przejrzystość informacji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przekazanie informacji Prezesowi UKE o świadczonych usługach o podwyższonej opłacie</a:t>
            </a:r>
          </a:p>
          <a:p>
            <a:pPr algn="just">
              <a:buNone/>
            </a:pPr>
            <a:r>
              <a:rPr lang="pl-PL" b="1" dirty="0" smtClean="0"/>
              <a:t>Premium </a:t>
            </a:r>
            <a:r>
              <a:rPr lang="pl-PL" b="1" dirty="0" err="1" smtClean="0"/>
              <a:t>Rate</a:t>
            </a:r>
            <a:endParaRPr lang="pl-PL" b="1" dirty="0" smtClean="0"/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nieodpłatne blokowanie numerów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blokowanie połączeń wychodzących i przychodzących</a:t>
            </a:r>
          </a:p>
          <a:p>
            <a:pPr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określenie maksymalnej ceny usług i blokowanie tych przekraczających wskazaną cenę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Reklamacja usługi telekomunikacyjnej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2427278"/>
          <a:ext cx="8229600" cy="4430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Reklamacja usługi telekomunikacyjnej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1544638">
              <a:buNone/>
            </a:pPr>
            <a:r>
              <a:rPr lang="pl-PL" dirty="0" smtClean="0"/>
              <a:t>Termin 12 miesięcy liczony jest: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ostatniego dnia okresu rozliczeniowego, w którym zakończyła się przerwa w świadczeniu usługi,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dnia, w którym usługa została nienależycie wykonana lub miała być </a:t>
            </a:r>
            <a:r>
              <a:rPr lang="pl-PL" dirty="0" smtClean="0"/>
              <a:t>wykonana,</a:t>
            </a:r>
          </a:p>
          <a:p>
            <a:pPr marL="365125" lvl="0" indent="-365125" algn="just" defTabSz="1544638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 dnia doręczenia faktury zawierającej nieprawidłowe obliczenie należności z tytułu świadczenia usługi </a:t>
            </a:r>
            <a:r>
              <a:rPr lang="pl-PL" dirty="0" smtClean="0"/>
              <a:t>telekomunikacyjnej.</a:t>
            </a:r>
            <a:endParaRPr lang="pl-PL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Przypadki wniesienia reklamacji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/>
          </a:bodyPr>
          <a:lstStyle/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niedotrzymanie z winy przedsiębiorcy wyznaczonego terminu zawarcia umowy o świadczenie usługi powszechnej lub usługi przyłączenia do sieci w celu zapewnienia korzystania z usługi szerokopasmowego dostępu do Internetu,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niedotrzymanie </a:t>
            </a:r>
            <a:r>
              <a:rPr lang="pl-PL" dirty="0" smtClean="0"/>
              <a:t>z winy dostawcy usług określonego w umowie o świadczenie usług telekomunikacyjnych terminu rozpoczęcia świadczenia tych usług,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niewykonanie </a:t>
            </a:r>
            <a:r>
              <a:rPr lang="pl-PL" dirty="0" smtClean="0"/>
              <a:t>lub </a:t>
            </a:r>
            <a:r>
              <a:rPr lang="pl-PL" dirty="0" smtClean="0"/>
              <a:t>nienależyte </a:t>
            </a:r>
            <a:r>
              <a:rPr lang="pl-PL" smtClean="0"/>
              <a:t>wykonanie usługi, </a:t>
            </a:r>
          </a:p>
          <a:p>
            <a:pPr marL="360363" indent="-360363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smtClean="0"/>
              <a:t>nieprawidłowego obliczenia należności z  tytułu świadczenia usługi telekomunikacyjnej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Termin rozpatrzenia reklamacji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30 dni, aby udzielić odpowiedzi na reklamację</a:t>
            </a:r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brak odpowiedzi </a:t>
            </a: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 reklamacja została uznana</a:t>
            </a:r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endParaRPr lang="pl-PL" dirty="0" smtClean="0"/>
          </a:p>
          <a:p>
            <a:pPr marL="624078" indent="-514350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odpowiedź </a:t>
            </a:r>
            <a:r>
              <a:rPr lang="pl-PL" dirty="0" smtClean="0">
                <a:sym typeface="Wingdings" pitchFamily="2" charset="2"/>
              </a:rPr>
              <a:t> </a:t>
            </a:r>
          </a:p>
          <a:p>
            <a:pPr lvl="1">
              <a:buClr>
                <a:srgbClr val="F75A03"/>
              </a:buClr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przedsiębiorca telekomunikacyjny może żądać uzupełnienia;</a:t>
            </a:r>
          </a:p>
          <a:p>
            <a:pPr lvl="1">
              <a:buClr>
                <a:srgbClr val="F75A03"/>
              </a:buClr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termin biegnie na nowo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Usługa powszechna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lnSpcReduction="10000"/>
          </a:bodyPr>
          <a:lstStyle/>
          <a:p>
            <a:pPr marL="0" indent="0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zestaw usług telekomunikacyjnych, jakie powinny być dostępne dla wszystkich użytkowników końcowych stacjonarnych publicznych sieci telefonicznych na terytorium danego kraju, z zachowaniem wymaganej jakości i po przystępnej cenie</a:t>
            </a:r>
          </a:p>
          <a:p>
            <a:pPr marL="0" indent="0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decyzja o wyborze przedsiębiorcy zobowiązanego do świadczenia usług składających się na usługę powszechną należy do Prezesa UKE i jest podejmowana na podstawie oceny, czy występuje zapotrzebowanie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14348" y="1428736"/>
            <a:ext cx="7772400" cy="2162180"/>
          </a:xfrm>
        </p:spPr>
        <p:txBody>
          <a:bodyPr/>
          <a:lstStyle/>
          <a:p>
            <a:pPr algn="ctr"/>
            <a: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USŁUGI ŚWIADCZONE</a:t>
            </a:r>
            <a:b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pl-PL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DROGĄ ELEKTRONICZNĄ</a:t>
            </a:r>
            <a:endParaRPr lang="pl-PL" sz="48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5" name="Picture 3" descr="C:\Users\Basia Denisiuk\AppData\Local\Microsoft\Windows\INetCache\IE\OXJEVTJD\email-1345971_960_72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714752"/>
            <a:ext cx="6786578" cy="3393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429684" cy="1566882"/>
          </a:xfrm>
        </p:spPr>
        <p:txBody>
          <a:bodyPr>
            <a:noAutofit/>
          </a:bodyPr>
          <a:lstStyle/>
          <a:p>
            <a:pPr algn="ctr"/>
            <a: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Dyrektywa </a:t>
            </a:r>
            <a: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Parlamentu Europejskiego i Rady</a:t>
            </a:r>
            <a:b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nr 2000/31/WE z dnia 8 czerwca 2000 r.</a:t>
            </a:r>
            <a:endParaRPr lang="pl-PL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Ustawa z dnia 18 lipca 2002 r. o świadczeniu usług drogą elektroniczną</a:t>
            </a:r>
          </a:p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wdrożyła dyrektywę</a:t>
            </a:r>
          </a:p>
          <a:p>
            <a:pPr marL="360363" indent="-360363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główny akt prawny odnoszący się do sfery prowadzenia działalności gospodarczej z wykorzystaniem Internetu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714348" y="1357298"/>
            <a:ext cx="7772400" cy="2519370"/>
          </a:xfrm>
        </p:spPr>
        <p:txBody>
          <a:bodyPr/>
          <a:lstStyle/>
          <a:p>
            <a:pPr algn="ctr"/>
            <a:r>
              <a:rPr lang="pl-PL" sz="54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USŁUGI TELEKOMUNIKACYJNE</a:t>
            </a:r>
            <a:endParaRPr lang="pl-PL" sz="54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Users\Basia Denisiuk\AppData\Local\Microsoft\Windows\INetCache\IE\R8W75FXJ\307px-Nokia_evolucion_tamaño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429132"/>
            <a:ext cx="2924175" cy="2190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Definicja Świadczenia usługi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drogą elektroniczną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wykonanie usługi świadczonej bez jednoczesnej obecności stron (na odległość), poprzez przekaz danych na indywidualne żądanie usługobiorcy, przesyłanej i otrzymywanej za pomocą urządzeń do elektronicznego przetwarzania, włącznie z kompresją cyfrową, i przechowywania danych, która jest w całości nadawana, odbierana lub transmitowana za pomocą sieci telekomunikacyjnej w rozumieniu ustawy z dnia 16 lipca 2004 r. - Prawo telekomunikacyjne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 nie jest usługą elektroniczną?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 telewizyjny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przekaz radiowy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używanie poczty elektronicznej w celach prywatnych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usługi telekomunikacyjne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usługi bankomatowe</a:t>
            </a:r>
          </a:p>
          <a:p>
            <a:pPr marL="365125" indent="-365125" algn="just"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działania, które ze swej natury nie mogą być dokonane na odległość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asia Denisiuk\AppData\Local\Microsoft\Windows\INetCache\IE\WX3EFEM5\480px-Messagebox_info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504"/>
            <a:ext cx="4000496" cy="400049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Obowiązki usługodawcy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7106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informacja o przedsiębiorcy</a:t>
            </a:r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informacja handlowa</a:t>
            </a:r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informacja o regulaminie</a:t>
            </a:r>
          </a:p>
          <a:p>
            <a:pPr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zapewnienie poufności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Ochrona danych osobowych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Dotyczy: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ochrony danych osobowych usługobiorców oraz stosunków pomiędzy nimi a usługodawcami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przetwarzania danych w związku ze świadczeniem i korzystaniem z usług świadczonych drogą elektroniczną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Ochrona danych osobowych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uniemożliwienie dostępu do danych osobom nieuprawnionym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zapewnienie anonimowości korzystania z usług,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obowiązek informacji o rodzaju i zakresie zbieranych danych</a:t>
            </a:r>
          </a:p>
          <a:p>
            <a:pPr marL="0" indent="0"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prawo do wglądu w gromadzone dane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Miłej nauki!</a:t>
            </a:r>
            <a:endParaRPr lang="pl-PL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C:\Users\Basia Denisiuk\AppData\Local\Microsoft\Windows\INetCache\IE\OXJEVTJD\test_300px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7181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Definicja usług telekomunikacyjnych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Usługa telekomunikacyjna</a:t>
            </a:r>
            <a:r>
              <a:rPr lang="pl-PL" dirty="0" smtClean="0"/>
              <a:t> to usługa, która polega przede wszystkim na przekazywaniu sygnałów w sieci telekomunikacyjnej. 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Siecią telekomunikacyjną</a:t>
            </a:r>
            <a:r>
              <a:rPr lang="pl-PL" dirty="0" smtClean="0"/>
              <a:t> są systemy transmisyjne oraz różnego rodzaju urządzenia m.in. </a:t>
            </a:r>
            <a:r>
              <a:rPr lang="pl-PL" dirty="0" err="1" smtClean="0"/>
              <a:t>przekierowujące</a:t>
            </a:r>
            <a:r>
              <a:rPr lang="pl-PL" dirty="0" smtClean="0"/>
              <a:t>, a także inne zasoby, które umożliwiają nadawanie, odbiór lub transmisję sygnałów za pomocą przewodów, fal radiowych, optycznych lub innych środków wykorzystujących energię elektromagnetyczną, niezależnie od ich rodzaju.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Art. 2 </a:t>
            </a:r>
            <a:r>
              <a:rPr lang="pl-PL" b="1" dirty="0" err="1" smtClean="0"/>
              <a:t>pkt</a:t>
            </a:r>
            <a:r>
              <a:rPr lang="pl-PL" b="1" dirty="0" smtClean="0"/>
              <a:t> 18 Pr. Tel.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KONSUMENT </a:t>
            </a:r>
            <a:r>
              <a:rPr lang="pl-PL" dirty="0" smtClean="0"/>
              <a:t>- </a:t>
            </a:r>
            <a:r>
              <a:rPr lang="pl-PL" dirty="0" smtClean="0"/>
              <a:t>osoba fizyczna wnioskująca </a:t>
            </a:r>
            <a:r>
              <a:rPr lang="pl-PL" dirty="0" smtClean="0"/>
              <a:t>o świadczenie publicznie dostępnych usług telekomunikacyjnych lub </a:t>
            </a:r>
            <a:r>
              <a:rPr lang="pl-PL" dirty="0" smtClean="0"/>
              <a:t>korzystająca </a:t>
            </a:r>
            <a:r>
              <a:rPr lang="pl-PL" dirty="0" smtClean="0"/>
              <a:t>z takich usług dla celów niezwiązanych bezpośrednio z jej działalnością gospodarczą lub wykonywaniem </a:t>
            </a:r>
            <a:r>
              <a:rPr lang="pl-PL" dirty="0" smtClean="0"/>
              <a:t>zawodu.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Definicja </a:t>
            </a: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KONSUMENTA W PRAWIE TELEKOMUNIKACYJNYM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asia Denisiuk\AppData\Local\Microsoft\Windows\INetCache\IE\OXJEVTJD\0511-0809-0703-4604_Signing_a_Contract_Clip_Art_clipart_imag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43131">
            <a:off x="5784723" y="2788247"/>
            <a:ext cx="2568542" cy="255386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Sposoby zawierania umów o świadczenie usług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telekomunikacyjnych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502726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osobiście</a:t>
            </a:r>
          </a:p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na odległość</a:t>
            </a:r>
          </a:p>
          <a:p>
            <a:pPr algn="just">
              <a:lnSpc>
                <a:spcPct val="150000"/>
              </a:lnSpc>
              <a:buClr>
                <a:srgbClr val="F75A03"/>
              </a:buClr>
              <a:buFont typeface="Wingdings" pitchFamily="2" charset="2"/>
              <a:buChar char="q"/>
            </a:pPr>
            <a:r>
              <a:rPr lang="pl-PL" dirty="0" smtClean="0"/>
              <a:t> poza lokalem przedsiębiorstwa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Zawarcie umowy w lokalu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dostawcy usług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900" dirty="0" smtClean="0"/>
              <a:t>Usługodawca powinien powiadomić konsumenta o: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głównych cechach świadczenia usług,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swoich danych identyfikujących,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łącznej cenie lub wynagrodzeniu za świadczenie wraz z podatkami,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sposobie i terminie spełnienia świadczenia przez przedsiębiorcę oraz stosowanej przez przedsiębiorcę procedurze rozpatrywania reklamacji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przewidzianej przez prawo odpowiedzialności przedsiębiorcy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treści usług posprzedażnych i gwarancji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sz="2600" dirty="0" smtClean="0"/>
              <a:t>czasie trwania umowy</a:t>
            </a:r>
            <a:endParaRPr lang="pl-PL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Zawarcie umowy poza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lokalem dostawcy usług lub na odległość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sz="2900" dirty="0" smtClean="0"/>
              <a:t>Usługodawca powinien powiadomić konsumenta o: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adresie,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adresie, pod którym możemy składać reklamacje,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kosztach korzystania ze środka porozumiewania się na odległość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sposobie i terminie wykonania prawa odstąpienia od umowy,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obowiązku zapłaty poniesionych przez przedsiębiorcę uzasadnionych kosztów,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braku prawa odstąpienia od umowy,</a:t>
            </a:r>
          </a:p>
          <a:p>
            <a:pPr algn="just">
              <a:buClr>
                <a:srgbClr val="F75A03"/>
              </a:buClr>
              <a:buSzPct val="80000"/>
              <a:buFont typeface="Wingdings" pitchFamily="2" charset="2"/>
              <a:buChar char="q"/>
            </a:pPr>
            <a:r>
              <a:rPr lang="pl-PL" dirty="0" smtClean="0"/>
              <a:t>minimalnym czasie trwania zobowiązań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ZMIANA Warunków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W przypadku dokonywania zmiany warunków umowy za pomocą środków porozumiewania się na odległość, w szczególności telefonicznie dostawca usług zobowiązany jest utrwalić oświadczenie złożone przez nas telefonicznie i przechowywać je oraz poświadczyć nam na piśmie zmianę warunków umowy.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ODSTĄPIENIE OD UMOWY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394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1472" y="5572140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PRAWO ODSTĄPIENIA PRZYSŁUGUJE TYLKO W PRZYPADKU UMÓW ZAWIERANYCH NA ODLEGŁOŚĆ I POZA LOKALEM PRZEDSIĘBIORCY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135</TotalTime>
  <Words>906</Words>
  <Application>Microsoft Office PowerPoint</Application>
  <PresentationFormat>Pokaz na ekranie (4:3)</PresentationFormat>
  <Paragraphs>111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Wielkomiejski</vt:lpstr>
      <vt:lpstr>Ochrona konsumenta usług telekomunikacyjnych i świadczonych drogą elektroniczną</vt:lpstr>
      <vt:lpstr>USŁUGI TELEKOMUNIKACYJNE</vt:lpstr>
      <vt:lpstr>Definicja usług telekomunikacyjnych</vt:lpstr>
      <vt:lpstr>Definicja KONSUMENTA W PRAWIE TELEKOMUNIKACYJNYM</vt:lpstr>
      <vt:lpstr>Sposoby zawierania umów o świadczenie usług telekomunikacyjnych</vt:lpstr>
      <vt:lpstr>Zawarcie umowy w lokalu dostawcy usług</vt:lpstr>
      <vt:lpstr>Zawarcie umowy poza lokalem dostawcy usług lub na odległość</vt:lpstr>
      <vt:lpstr>ZMIANA Warunków umowy</vt:lpstr>
      <vt:lpstr>ODSTĄPIENIE OD UMOWY</vt:lpstr>
      <vt:lpstr>Skutki odstąpienia od umowy</vt:lpstr>
      <vt:lpstr>Usługi o podwyższonej opłacie – SMS Premium Rate</vt:lpstr>
      <vt:lpstr>Obowiązki dostawcy usług</vt:lpstr>
      <vt:lpstr>Reklamacja usługi telekomunikacyjnej</vt:lpstr>
      <vt:lpstr>Reklamacja usługi telekomunikacyjnej</vt:lpstr>
      <vt:lpstr>Przypadki wniesienia reklamacji</vt:lpstr>
      <vt:lpstr>Termin rozpatrzenia reklamacji</vt:lpstr>
      <vt:lpstr>Usługa powszechna</vt:lpstr>
      <vt:lpstr>USŁUGI ŚWIADCZONE DROGĄ ELEKTRONICZNĄ</vt:lpstr>
      <vt:lpstr>Dyrektywa Parlamentu Europejskiego i Rady nr 2000/31/WE z dnia 8 czerwca 2000 r.</vt:lpstr>
      <vt:lpstr>Definicja Świadczenia usługi drogą elektroniczną</vt:lpstr>
      <vt:lpstr>Co nie jest usługą elektroniczną?</vt:lpstr>
      <vt:lpstr>Obowiązki usługodawcy</vt:lpstr>
      <vt:lpstr>Ochrona danych osobowych</vt:lpstr>
      <vt:lpstr>Ochrona danych osobowych</vt:lpstr>
      <vt:lpstr>Miłej nauki!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konsumenta usług telekomunikacyjnych i świadczonych drogą elektroniczną</dc:title>
  <dc:creator>Basia Denisiuk</dc:creator>
  <cp:lastModifiedBy>barbara.trybulinska@gmail.com</cp:lastModifiedBy>
  <cp:revision>5</cp:revision>
  <dcterms:created xsi:type="dcterms:W3CDTF">2017-05-11T18:55:05Z</dcterms:created>
  <dcterms:modified xsi:type="dcterms:W3CDTF">2019-05-07T16:31:31Z</dcterms:modified>
</cp:coreProperties>
</file>