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85" r:id="rId15"/>
    <p:sldId id="270" r:id="rId16"/>
    <p:sldId id="271" r:id="rId17"/>
    <p:sldId id="272" r:id="rId18"/>
    <p:sldId id="273" r:id="rId19"/>
    <p:sldId id="276" r:id="rId20"/>
    <p:sldId id="279" r:id="rId21"/>
    <p:sldId id="280" r:id="rId22"/>
    <p:sldId id="284" r:id="rId23"/>
    <p:sldId id="282" r:id="rId24"/>
    <p:sldId id="283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ur Tomanek" initials="AT" lastIdx="1" clrIdx="0">
    <p:extLst>
      <p:ext uri="{19B8F6BF-5375-455C-9EA6-DF929625EA0E}">
        <p15:presenceInfo xmlns:p15="http://schemas.microsoft.com/office/powerpoint/2012/main" userId="7796990ecf92b9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6304" y="2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6304" y="2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6304" y="2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6304" y="2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6304" y="2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6304" y="211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6T21:56:10.551" idx="1">
    <p:pos x="8284" y="184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A71B15-4615-498A-BD0E-DEDB82130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5A8071D-FDFC-47B0-8823-37D9722E0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1FF404-757E-456C-A435-E3701CC3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C42756-B647-4BCC-A5B8-B687334E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2F24AF-C8A8-4370-9595-40523555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68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368A0F-032B-4210-9D1A-8A570C05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FDA23A-EA9F-4037-9EF0-501EEEFAA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5D3447-43E0-445F-8A66-21B046C4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CA5843-EDAF-4C1B-9813-C77357219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00BCF4-6B14-40E2-8CAB-BC4C1AFC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48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B62DD87-8D49-4D5A-B237-37E760C16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A60630-E512-4369-86C1-D1A418024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E30519-76E3-4A96-864D-C5F2A9AE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ED1AE7-013B-4854-9AFF-3B3B7CB09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F97331-A0B1-40DB-9543-24F6D6F02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90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F9250-7BCA-4CFF-8446-FA62F0109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842678-0054-4AA3-8521-D24F993AD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084DBA-275B-48B6-936D-DAD86254B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85484B3-1964-4B50-AAAE-5FC4463B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147E63-C7BE-4D0D-8E34-E65477CD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253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2ECBF-ECB8-4194-B4F2-E92EB87FB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2666E2B-0E6D-4251-913E-0B4098056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A5BE6DA-899B-4454-A639-10397BD47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55193D-1266-4572-A6DF-0BDF2ED50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058A5B-B426-44BD-B0F0-012EECB2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9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3840E-419A-4202-831B-7248C2393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3F6894-9C0F-44F3-A335-C42CB9271B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CDB2064-87FD-4A1E-B5DA-FF89347C1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CA4D90-CC48-4E5E-931F-1325D2F9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89D0FE0-FFDD-49DD-B46F-D7880D989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B2C2A24-A556-4D6D-84D5-32A1AD0F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246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62943-5169-45D7-B92B-9F109DA22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2A41387-1D7D-48C7-A18C-3FEB4DF32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02DBE3-FAF3-4B8A-9122-185561B91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991EA19-5EC8-470D-83E6-194613AFA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18C1BC7-1C50-450F-B820-5FC2DABC0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1BF8881-9969-4187-A795-F6D99498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8CBF469-3F45-44FF-938D-8DF3E1A0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FC682E8-D5C6-4640-BEE3-4201B4E2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84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9C7928-799B-4443-A9A5-B25DE213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C30C653-D3CE-444A-A08B-A5038FF6F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63D2B3-830C-4AE2-BDF0-94D2A7A0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CA448C0-A454-4479-BCF5-8295FB8D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61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415CF09-E03D-4A42-864D-C9AA78C7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7664680-9D9A-4F45-A34D-275FD5815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C736D36-05CA-4FAC-ABB2-4F92E2E1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51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DC8A59-5E43-4721-B420-C1DC3F8B5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2614DF-0B13-447C-BD8B-A95358CBD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C127AA-AEC0-4613-99A2-7EAB664C1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888336-D178-4B6C-B0AB-1F852894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D28C9F9-A3A3-420D-A060-744BE58C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CE0FF96-5F7E-4F5C-ACDF-EF5AA3AE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196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92478-6FC5-4920-AC82-59C9D1BE3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4458342-E499-4A26-BE97-042E4DF83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E55773A-0D57-42D8-8539-94611610F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A5CA8D2-89D8-470A-9946-D6269764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D8C487-4EA2-47B7-8956-56A0FC25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6B4BBD-F474-44A8-B3EA-9C6F11B9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60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47979B5-8E20-47D0-8091-4920034CA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AFF0957-CE03-44CF-A96F-EA9689CEC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CA0177-C36B-409F-B4B6-2E9B1778C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2F9B8-A054-4297-A22F-B2520E9BB28F}" type="datetimeFigureOut">
              <a:rPr lang="pl-PL" smtClean="0"/>
              <a:t>2020-03-27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D5A01D-741C-4057-93D2-DAC209DE4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8EC2A8-A70E-420A-B896-EDF3AB758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E7FEF-5281-4759-ABF7-9A33102A50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60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Elementy ochrony wynagrodzenia za pracę;</a:t>
            </a:r>
          </a:p>
          <a:p>
            <a:pPr marL="514350" indent="-514350">
              <a:buAutoNum type="arabicParenR"/>
            </a:pPr>
            <a:r>
              <a:rPr lang="pl-PL" dirty="0"/>
              <a:t>Ograniczenia w dysponowaniu wynagrodzeniem.</a:t>
            </a:r>
          </a:p>
          <a:p>
            <a:pPr marL="514350" indent="-514350">
              <a:buAutoNum type="arabicParenR"/>
            </a:pPr>
            <a:r>
              <a:rPr lang="pl-PL" dirty="0"/>
              <a:t>Określenie częstotliwości, miejsca, terminu i formy wypłaty.</a:t>
            </a:r>
          </a:p>
          <a:p>
            <a:pPr marL="514350" indent="-514350">
              <a:buAutoNum type="arabicParenR"/>
            </a:pPr>
            <a:r>
              <a:rPr lang="pl-PL" dirty="0"/>
              <a:t>Ograniczenia w dokonywaniu potrąceń.</a:t>
            </a:r>
          </a:p>
          <a:p>
            <a:pPr marL="514350" indent="-514350" algn="just">
              <a:buAutoNum type="arabicParenR"/>
            </a:pPr>
            <a:r>
              <a:rPr lang="pl-PL" dirty="0"/>
              <a:t>Ochrona świadczeń majątkowych pracownika w razie niewypłacalności pracodawcy – ustawa z 13.7.2006 r. o ochronie roszczeń pracowniczych w razie niewypłacalności pracodawcy (tekst jedn. </a:t>
            </a:r>
            <a:r>
              <a:rPr lang="pl-PL" dirty="0" err="1"/>
              <a:t>DzU</a:t>
            </a:r>
            <a:r>
              <a:rPr lang="pl-PL" dirty="0"/>
              <a:t> z 2020 r., poz. 7).</a:t>
            </a:r>
          </a:p>
        </p:txBody>
      </p:sp>
    </p:spTree>
    <p:extLst>
      <p:ext uri="{BB962C8B-B14F-4D97-AF65-F5344CB8AC3E}">
        <p14:creationId xmlns:p14="http://schemas.microsoft.com/office/powerpoint/2010/main" val="136552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Co do zasady potrącenia z wynagrodzenia są dokonywane </a:t>
            </a:r>
            <a:r>
              <a:rPr lang="pl-PL" b="1" dirty="0"/>
              <a:t>w trybie postępowania egzekucyjnego uregulowanego w k.p.c.</a:t>
            </a:r>
            <a:r>
              <a:rPr lang="pl-PL" dirty="0"/>
              <a:t>, tj. pracodawca dokonuje potrąceń w wyniku zajęcia wynagrodzenia przez komornika sądowego, który działa na wniosek wierzyciela wszczynającego egzekucję.</a:t>
            </a:r>
          </a:p>
          <a:p>
            <a:pPr marL="0" indent="0">
              <a:buNone/>
            </a:pPr>
            <a:r>
              <a:rPr lang="pl-PL" dirty="0"/>
              <a:t>Jednak wyjątkowo potrąceń pracodawca dokonuje również </a:t>
            </a:r>
            <a:r>
              <a:rPr lang="pl-PL" b="1" dirty="0"/>
              <a:t>bez postępowania egzekucyjnego</a:t>
            </a:r>
            <a:r>
              <a:rPr lang="pl-PL" dirty="0"/>
              <a:t>, tj. bezpośrednio na wniosek wierzyciela, jeżeli dotyczy to </a:t>
            </a:r>
            <a:r>
              <a:rPr lang="pl-PL" b="1" dirty="0"/>
              <a:t>świadczeń alimentacyjnych</a:t>
            </a:r>
            <a:r>
              <a:rPr lang="pl-PL" dirty="0"/>
              <a:t>, z wyjątkiem przypadków gdy:</a:t>
            </a:r>
          </a:p>
          <a:p>
            <a:pPr marL="0" indent="0">
              <a:buNone/>
            </a:pPr>
            <a:r>
              <a:rPr lang="pl-PL" dirty="0"/>
              <a:t>1) świadczenia alimentacyjne mają być potrącane na rzecz kilku wierzycieli, a łączna suma, która może być potrącona, nie wystarcza na pełne pokrycie wszystkich należności alimentacyjnych,</a:t>
            </a:r>
          </a:p>
          <a:p>
            <a:pPr marL="0" indent="0">
              <a:buNone/>
            </a:pPr>
            <a:r>
              <a:rPr lang="pl-PL" dirty="0"/>
              <a:t>2) wynagrodzenie za pracę zostało zajęte w trybie egzekucji sądowej lub administracyjnej (art. 88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781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Należności inne niż wymienione w art. 87 § 1 i 7 </a:t>
            </a:r>
            <a:r>
              <a:rPr lang="pl-PL" dirty="0" err="1"/>
              <a:t>k.p</a:t>
            </a:r>
            <a:r>
              <a:rPr lang="pl-PL" dirty="0"/>
              <a:t>. mogą być potrącane z wynagrodzenia pracownika tylko </a:t>
            </a:r>
            <a:r>
              <a:rPr lang="pl-PL" b="1" dirty="0"/>
              <a:t>za jego zgodą wyrażoną na piśmie.</a:t>
            </a:r>
          </a:p>
          <a:p>
            <a:pPr marL="0" indent="0">
              <a:buNone/>
            </a:pPr>
            <a:r>
              <a:rPr lang="pl-PL" dirty="0"/>
              <a:t> W tym przypadku wolna od potrąceń jest jednak kwota wynagrodzenia za pracę w wysokości:</a:t>
            </a:r>
          </a:p>
          <a:p>
            <a:pPr marL="0" indent="0" algn="just">
              <a:buNone/>
            </a:pPr>
            <a:r>
              <a:rPr lang="pl-PL" dirty="0"/>
              <a:t>1) minimalnego wynagrodzenia za pracę  - przy potrącaniu należności na rzecz pracodawcy;</a:t>
            </a:r>
          </a:p>
          <a:p>
            <a:pPr marL="0" indent="0" algn="just">
              <a:buNone/>
            </a:pPr>
            <a:r>
              <a:rPr lang="pl-PL" dirty="0"/>
              <a:t>2) 80% minimalnego wynagrodzenia za pracę - przy potrącaniu należności innych niż przypadające na rzecz pracodawcy (np. rata kredytu, składka na ubezpieczenie cywilnoprawne).</a:t>
            </a:r>
          </a:p>
          <a:p>
            <a:pPr marL="0" indent="0" algn="just">
              <a:buNone/>
            </a:pPr>
            <a:r>
              <a:rPr lang="pl-PL" dirty="0"/>
              <a:t>Oznacza to, że bezskuteczna jest zgoda pracownika na dokonywanie potrąceń w wyższej wysokości.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0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Należności inne niż wymienione w art. 87 § 1 i 7 </a:t>
            </a:r>
            <a:r>
              <a:rPr lang="pl-PL" dirty="0" err="1"/>
              <a:t>k.p</a:t>
            </a:r>
            <a:r>
              <a:rPr lang="pl-PL" dirty="0"/>
              <a:t>. mogą być potrącane z wynagrodzenia pracownika tylko </a:t>
            </a:r>
            <a:r>
              <a:rPr lang="pl-PL" b="1" dirty="0"/>
              <a:t>za jego zgodą wyrażoną na piśmie.</a:t>
            </a:r>
          </a:p>
          <a:p>
            <a:pPr marL="0" indent="0">
              <a:buNone/>
            </a:pPr>
            <a:r>
              <a:rPr lang="pl-PL" dirty="0"/>
              <a:t> W tym przypadku wolna od potrąceń jest jednak kwota wynagrodzenia za pracę w wysokości:</a:t>
            </a:r>
          </a:p>
          <a:p>
            <a:pPr marL="0" indent="0" algn="just">
              <a:buNone/>
            </a:pPr>
            <a:r>
              <a:rPr lang="pl-PL" dirty="0"/>
              <a:t>1) minimalnego wynagrodzenia za pracę  - przy potrącaniu należności na rzecz pracodawcy;</a:t>
            </a:r>
          </a:p>
          <a:p>
            <a:pPr marL="0" indent="0" algn="just">
              <a:buNone/>
            </a:pPr>
            <a:r>
              <a:rPr lang="pl-PL" dirty="0"/>
              <a:t>2) 80% minimalnego wynagrodzenia za pracę - przy potrącaniu należności innych niż przypadające na rzecz pracodawcy (np. rata kredytu, składka na ubezpieczenie cywilnoprawne).</a:t>
            </a:r>
          </a:p>
          <a:p>
            <a:pPr marL="0" indent="0" algn="just">
              <a:buNone/>
            </a:pPr>
            <a:r>
              <a:rPr lang="pl-PL" dirty="0"/>
              <a:t>Oznacza to, że bezskuteczna jest zgoda pracownika na dokonywanie potrąceń w wyższej wysokości.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9439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Ochronie przed potrąceniem podlega wynagrodzenie za pracę. </a:t>
            </a:r>
          </a:p>
          <a:p>
            <a:pPr marL="0" indent="0">
              <a:buNone/>
            </a:pPr>
            <a:r>
              <a:rPr lang="pl-PL" dirty="0"/>
              <a:t>Jednak w orzecznictwie sądowym ochronę przewidzianą dla wynagrodzenia za pracę rozszerza się na </a:t>
            </a:r>
            <a:r>
              <a:rPr lang="pl-PL" b="1" dirty="0"/>
              <a:t>niektóre świadczenia związane z pracę niemające charakteru wynagrodzenia</a:t>
            </a:r>
            <a:r>
              <a:rPr lang="pl-PL" dirty="0"/>
              <a:t>: m.in. odprawę z tytułu zwolnienia z pracy z przyczyn niedotyczących pracownika, a także odprawę emerytalno-rentową (zob. uchwałę składu 7 sędziów SN z 17.1.2013 r., II PZP 4/12).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7099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świadczeń majątkowych pracownika w razie niewypłacalności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W razie niewypłacalności pracodawcy zdefiniowanej w ustawie z 13.7.2006 r. o ochronie roszczeń pracowniczych w razie niewypłacalności pracodawcy (m.in. ogłoszenie upadłości pracodawcy) świadczenia majątkowe niezaspokojone przez niewypłacalnego pracodawcę, w tym zaległe wynagrodzenie za pracę, jest wypłacane, w granicach określonych przez ustawę, z Funduszu Gwarantowanych Świadczeń Pracowniczych – państwowego funduszu celowego tworzonego ze składek płaconych przez pracodawców będących przedsiębiorcami od wynagrodzeń pracowniczych.</a:t>
            </a:r>
          </a:p>
        </p:txBody>
      </p:sp>
    </p:spTree>
    <p:extLst>
      <p:ext uri="{BB962C8B-B14F-4D97-AF65-F5344CB8AC3E}">
        <p14:creationId xmlns:p14="http://schemas.microsoft.com/office/powerpoint/2010/main" val="1141417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pracownika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2345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definicją  stosunku pracy (art. 22 § 1 </a:t>
            </a:r>
            <a:r>
              <a:rPr lang="pl-PL" dirty="0" err="1"/>
              <a:t>k.p</a:t>
            </a:r>
            <a:r>
              <a:rPr lang="pl-PL" dirty="0"/>
              <a:t>.) pracownik ma obowiązek wykonywania pracy określonego rodzaju na rzecz pracodawcy i pod jego kierownictwem oraz w miejscu i czasie wyznaczonym przez pracodawcę. </a:t>
            </a:r>
          </a:p>
          <a:p>
            <a:pPr marL="0" indent="0" algn="just">
              <a:buNone/>
            </a:pPr>
            <a:r>
              <a:rPr lang="pl-PL" dirty="0"/>
              <a:t>W art. 52 § 1 pkt 1 </a:t>
            </a:r>
            <a:r>
              <a:rPr lang="pl-PL" dirty="0" err="1"/>
              <a:t>k.p</a:t>
            </a:r>
            <a:r>
              <a:rPr lang="pl-PL" dirty="0"/>
              <a:t>. wyróżniono kategorię </a:t>
            </a:r>
            <a:r>
              <a:rPr lang="pl-PL" b="1" dirty="0"/>
              <a:t>podstawowych </a:t>
            </a:r>
            <a:r>
              <a:rPr lang="pl-PL" dirty="0"/>
              <a:t>obowiązków pracownika, która nie została jednak rozwinięta w formie katalogu takich obowiązków.</a:t>
            </a:r>
          </a:p>
          <a:p>
            <a:pPr marL="0" indent="0" algn="just">
              <a:buNone/>
            </a:pPr>
            <a:r>
              <a:rPr lang="pl-PL" dirty="0"/>
              <a:t>Obowiązki pracownika mogą wynikać z: 1) przepisów prawa pracy, 2) umowy o pracę, których rola polega przede wszystkim ma konkretyzacji ogólnych postanowień zawartych w przepisach prawa pracy, 3) umów dodatkowych zawieranych między pracownikiem i pracodawcą (tzw. klauzul autonomicznych umów o </a:t>
            </a:r>
            <a:r>
              <a:rPr lang="pl-PL"/>
              <a:t>pracę), 4) zwyczaju </a:t>
            </a:r>
            <a:r>
              <a:rPr lang="pl-PL" dirty="0"/>
              <a:t>zakładowego (art. 56 k.c. w zw. z art. 300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047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pracownika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Zasadę dotyczącą wykonywania obowiązków pracowniczych zawiera art. 100 § 1 </a:t>
            </a:r>
            <a:r>
              <a:rPr lang="pl-PL" dirty="0" err="1"/>
              <a:t>k.p</a:t>
            </a:r>
            <a:r>
              <a:rPr lang="pl-PL" dirty="0"/>
              <a:t>., który konkretyzuje obowiązek wykonywania pracy.</a:t>
            </a:r>
          </a:p>
          <a:p>
            <a:pPr marL="0" indent="0" algn="just">
              <a:buNone/>
            </a:pPr>
            <a:r>
              <a:rPr lang="pl-PL" dirty="0"/>
              <a:t>Zgodnie art. 100 § 1 </a:t>
            </a:r>
            <a:r>
              <a:rPr lang="pl-PL" dirty="0" err="1"/>
              <a:t>k.p</a:t>
            </a:r>
            <a:r>
              <a:rPr lang="pl-PL" dirty="0"/>
              <a:t>.:</a:t>
            </a:r>
          </a:p>
          <a:p>
            <a:pPr marL="514350" indent="-514350" algn="just">
              <a:buAutoNum type="arabicPeriod"/>
            </a:pPr>
            <a:r>
              <a:rPr lang="pl-PL" dirty="0"/>
              <a:t>Pracownik jest obowiązany wykonywać pracę </a:t>
            </a:r>
          </a:p>
          <a:p>
            <a:pPr algn="just">
              <a:buFontTx/>
              <a:buChar char="-"/>
            </a:pPr>
            <a:r>
              <a:rPr lang="pl-PL" dirty="0"/>
              <a:t>sumiennie, tj. zgodnie z regułami etyki,</a:t>
            </a:r>
          </a:p>
          <a:p>
            <a:pPr algn="just">
              <a:buFontTx/>
              <a:buChar char="-"/>
            </a:pPr>
            <a:r>
              <a:rPr lang="pl-PL" dirty="0"/>
              <a:t>starannie, tj. zgodnie z regułami prakseologii.</a:t>
            </a:r>
          </a:p>
          <a:p>
            <a:pPr marL="0" indent="0" algn="just">
              <a:buNone/>
            </a:pPr>
            <a:r>
              <a:rPr lang="pl-PL" dirty="0"/>
              <a:t>2. Pracownik jest obowiązany stosować się do poleceń przełożonych, jeżeli:</a:t>
            </a:r>
          </a:p>
          <a:p>
            <a:pPr algn="just">
              <a:buFontTx/>
              <a:buChar char="-"/>
            </a:pPr>
            <a:r>
              <a:rPr lang="pl-PL" dirty="0"/>
              <a:t>dotyczą one pracy u danego pracodawcy,</a:t>
            </a:r>
          </a:p>
          <a:p>
            <a:pPr algn="just">
              <a:buFontTx/>
              <a:buChar char="-"/>
            </a:pPr>
            <a:r>
              <a:rPr lang="pl-PL" dirty="0"/>
              <a:t>nie są sprzeczne z przepisami prawa (tj. również z przepisami niezaliczanymi do gałęzi prawa pracy)</a:t>
            </a:r>
          </a:p>
          <a:p>
            <a:pPr algn="just">
              <a:buFontTx/>
              <a:buChar char="-"/>
            </a:pPr>
            <a:r>
              <a:rPr lang="pl-PL" dirty="0"/>
              <a:t> nie są sprzeczne z umową o pracę (zob. jednak polecenie zmieniające,  następny slajd).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4665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pracownika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Polecenie stanowi czynność jednostronną należącą do sfery uprawnień kierowniczych (dyrektywnych) pracodawcy, jednak nie zalicza się go do czynności prawnych.</a:t>
            </a:r>
          </a:p>
          <a:p>
            <a:pPr marL="0" indent="0" algn="just">
              <a:buNone/>
            </a:pPr>
            <a:r>
              <a:rPr lang="pl-PL" dirty="0"/>
              <a:t>Polecenie nie wymaga szczególnej treści, formy ani uzasadnienia.</a:t>
            </a:r>
          </a:p>
          <a:p>
            <a:pPr marL="0" indent="0">
              <a:buNone/>
            </a:pPr>
            <a:r>
              <a:rPr lang="pl-PL" dirty="0"/>
              <a:t>Polecenie może zostać przez pracodawcę cofnięte lub zmienione.</a:t>
            </a:r>
          </a:p>
          <a:p>
            <a:pPr marL="0" indent="0" algn="just">
              <a:buNone/>
            </a:pPr>
            <a:r>
              <a:rPr lang="pl-PL" dirty="0"/>
              <a:t>Polecenia dotyczą przedmiotowej strony pracy (świadczenia pracownika), czasu lub miejsca wykonywania pracy.</a:t>
            </a:r>
          </a:p>
          <a:p>
            <a:pPr marL="0" indent="0" algn="just">
              <a:buNone/>
            </a:pPr>
            <a:r>
              <a:rPr lang="pl-PL" dirty="0"/>
              <a:t>Szczególnym rodzajem polecenia jest tzw. polecenie zmieniające przejściowo rodzaj pracy określony w umowie o pracę, dopuszczalne w przypadkach określonych w przepisach prawa (np. art. 42 § 4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3126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pracownika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Niewyczerpujące zestawienie obowiązków pracowniczych zawiera przepis art. 100 § 1 i 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Zgodnie z art. 100 § 2 </a:t>
            </a:r>
            <a:r>
              <a:rPr lang="pl-PL" dirty="0" err="1"/>
              <a:t>k.p</a:t>
            </a:r>
            <a:r>
              <a:rPr lang="pl-PL" dirty="0"/>
              <a:t>. pracownik jest obowiązany:</a:t>
            </a:r>
          </a:p>
          <a:p>
            <a:pPr marL="0" indent="0">
              <a:buNone/>
            </a:pPr>
            <a:r>
              <a:rPr lang="pl-PL" dirty="0"/>
              <a:t>1) przestrzegać czasu pracy ustalonego w zakładzie pracy;</a:t>
            </a:r>
          </a:p>
          <a:p>
            <a:pPr marL="0" indent="0">
              <a:buNone/>
            </a:pPr>
            <a:r>
              <a:rPr lang="pl-PL" dirty="0"/>
              <a:t>2) przestrzegać regulaminu pracy i ustalonego w zakładzie pracy porządku;</a:t>
            </a:r>
          </a:p>
          <a:p>
            <a:pPr marL="0" indent="0">
              <a:buNone/>
            </a:pPr>
            <a:r>
              <a:rPr lang="pl-PL" dirty="0"/>
              <a:t>3) przestrzegać przepisów oraz zasad bezpieczeństwa i higieny pracy, a także przepisów przeciwpożarowych;</a:t>
            </a:r>
          </a:p>
          <a:p>
            <a:pPr marL="0" indent="0">
              <a:buNone/>
            </a:pPr>
            <a:r>
              <a:rPr lang="pl-PL" dirty="0"/>
              <a:t>4) dbać o dobro zakładu pracy, chronić jego mienie oraz zachować w tajemnicy informacje, których ujawnienie mogłoby narazić pracodawcę na szkodę;</a:t>
            </a:r>
          </a:p>
          <a:p>
            <a:pPr marL="0" indent="0">
              <a:buNone/>
            </a:pPr>
            <a:r>
              <a:rPr lang="pl-PL" dirty="0"/>
              <a:t>5) przestrzegać tajemnicy określonej w odrębnych przepisach;</a:t>
            </a:r>
          </a:p>
          <a:p>
            <a:pPr marL="0" indent="0">
              <a:buNone/>
            </a:pPr>
            <a:r>
              <a:rPr lang="pl-PL" dirty="0"/>
              <a:t>6) przestrzegać w zakładzie pracy zasad współżycia społecznego. </a:t>
            </a:r>
          </a:p>
          <a:p>
            <a:pPr marL="0" indent="0">
              <a:buNone/>
            </a:pPr>
            <a:r>
              <a:rPr lang="pl-PL" dirty="0"/>
              <a:t>Obowiązki wyżej określone mogą być zaliczone do podstawowych obowiązków pracowniczych.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3327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pracownika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Obowiązki pracownika dotyczące przestrzegania czasu pracy ustalonego w zakładzie pracy zostały skonkretyzowane w dziale szóstym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Obejmują one m.in.:</a:t>
            </a:r>
          </a:p>
          <a:p>
            <a:pPr>
              <a:buFontTx/>
              <a:buChar char="-"/>
            </a:pPr>
            <a:r>
              <a:rPr lang="pl-PL" dirty="0"/>
              <a:t>nakaz punktualnego rozpoczynania pracy,</a:t>
            </a:r>
          </a:p>
          <a:p>
            <a:pPr>
              <a:buFontTx/>
              <a:buChar char="-"/>
            </a:pPr>
            <a:r>
              <a:rPr lang="pl-PL" dirty="0"/>
              <a:t>zakaz samowolnego opuszczania pracy,</a:t>
            </a:r>
          </a:p>
          <a:p>
            <a:pPr>
              <a:buFontTx/>
              <a:buChar char="-"/>
            </a:pPr>
            <a:r>
              <a:rPr lang="pl-PL" dirty="0"/>
              <a:t>nakaz efektywnego wykorzystania czasu pracy.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650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Ograniczenia w dysponowaniu przez pracownika prawem do wynagrodzenia (art. 84 </a:t>
            </a:r>
            <a:r>
              <a:rPr lang="pl-PL" dirty="0" err="1"/>
              <a:t>k.p</a:t>
            </a:r>
            <a:r>
              <a:rPr lang="pl-PL" dirty="0"/>
              <a:t>.):</a:t>
            </a:r>
          </a:p>
          <a:p>
            <a:pPr>
              <a:buFontTx/>
              <a:buChar char="-"/>
            </a:pPr>
            <a:r>
              <a:rPr lang="pl-PL" dirty="0"/>
              <a:t>zakaz zrzeczenia się wynagrodzenia, zarówno w całości, jak i w części, tj. co do poszczególnego składnika wynagrodzenia; jest aktualny również w razie zawarcia przez pracownika z pracodawcą ugody pozasądowej lub sądowej,</a:t>
            </a:r>
          </a:p>
          <a:p>
            <a:pPr>
              <a:buFontTx/>
              <a:buChar char="-"/>
            </a:pPr>
            <a:r>
              <a:rPr lang="pl-PL" dirty="0"/>
              <a:t>zakaz przenoszenia prawa do wynagrodzenia na inną osobę; prawo to nie może być przedmiotem cesji (art. 509 k.c.).</a:t>
            </a:r>
          </a:p>
          <a:p>
            <a:pPr marL="0" indent="0">
              <a:buNone/>
            </a:pPr>
            <a:r>
              <a:rPr lang="pl-PL" dirty="0"/>
              <a:t>Zakazy powyższe dotyczą </a:t>
            </a:r>
            <a:r>
              <a:rPr lang="pl-PL" b="1" dirty="0"/>
              <a:t>prawa do wynagrodzenia</a:t>
            </a:r>
            <a:r>
              <a:rPr lang="pl-PL" dirty="0"/>
              <a:t>, a nie otrzymanej kwoty wynagrodzenia, którą pracownik może swobodnie dysponować.</a:t>
            </a:r>
          </a:p>
          <a:p>
            <a:pPr marL="0" indent="0">
              <a:buNone/>
            </a:pPr>
            <a:r>
              <a:rPr lang="pl-PL" dirty="0"/>
              <a:t>Czynności prawne sprzeczne z powyższymi zakazami są bezwzględnie nieważne (art. 58 k.c. w zw. z art. 300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1778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pracownika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Pracownik jest obowiązany stosować się do: </a:t>
            </a:r>
          </a:p>
          <a:p>
            <a:pPr>
              <a:buFontTx/>
              <a:buChar char="-"/>
            </a:pPr>
            <a:r>
              <a:rPr lang="pl-PL" dirty="0"/>
              <a:t>regulaminu pracy,</a:t>
            </a:r>
          </a:p>
          <a:p>
            <a:pPr>
              <a:buFontTx/>
              <a:buChar char="-"/>
            </a:pPr>
            <a:r>
              <a:rPr lang="pl-PL" dirty="0"/>
              <a:t>ustalonego w zakładzie pracy porządku.</a:t>
            </a:r>
          </a:p>
          <a:p>
            <a:pPr marL="0" indent="0">
              <a:buNone/>
            </a:pPr>
            <a:r>
              <a:rPr lang="pl-PL" dirty="0"/>
              <a:t>Regulamin pracy ustala organizację i porządek w procesie pracy oraz związane z tym prawa i obowiązki pracodawcy i pracowników.</a:t>
            </a:r>
          </a:p>
          <a:p>
            <a:pPr marL="0" indent="0">
              <a:buNone/>
            </a:pPr>
            <a:r>
              <a:rPr lang="pl-PL" dirty="0"/>
              <a:t>Elementy, które powinny znaleźć się w regulaminie pracy, wskazuje art. 104¹ </a:t>
            </a:r>
            <a:r>
              <a:rPr lang="pl-PL" dirty="0" err="1"/>
              <a:t>k.p</a:t>
            </a:r>
            <a:r>
              <a:rPr lang="pl-PL" dirty="0"/>
              <a:t>. Znajdujące się w tym przepisie zestawienie materii regulaminowej jest niewyczerpujące.</a:t>
            </a:r>
          </a:p>
          <a:p>
            <a:pPr marL="0" indent="0">
              <a:buNone/>
            </a:pPr>
            <a:r>
              <a:rPr lang="pl-PL" dirty="0"/>
              <a:t>Regulamin pracy ustala </a:t>
            </a:r>
            <a:r>
              <a:rPr lang="pl-PL" b="1" dirty="0"/>
              <a:t>pracodawca w uzgodnieniu z zakładową organizacją związkową</a:t>
            </a:r>
            <a:r>
              <a:rPr lang="pl-PL" dirty="0"/>
              <a:t>.  W razie nieuzgodnienia treści regulaminu pracy z zakładową organizacją związkową w ustalonym przez strony terminie, a także w przypadku, gdy u danego pracodawcy nie działa zakładowa organizacja związkowa, regulamin pracy ustala pracodawca.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9763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Regulamin pracy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Regulamin wynagradzania </a:t>
            </a:r>
            <a:r>
              <a:rPr lang="pl-PL" b="1" dirty="0"/>
              <a:t>wprowadza</a:t>
            </a:r>
            <a:r>
              <a:rPr lang="pl-PL" dirty="0"/>
              <a:t> pracodawca zatrudniający co najmniej 50 pracowników, chyba że w zakresie obejmującym materię regulaminową obowiązuje układ zbiorowy pracy,</a:t>
            </a:r>
          </a:p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Pracodawca zatrudniający mniej niż 50 pracowników, nieobjętych układem zbiorowym pracy, </a:t>
            </a:r>
            <a:r>
              <a:rPr lang="pl-PL" b="1" dirty="0"/>
              <a:t>może</a:t>
            </a:r>
            <a:r>
              <a:rPr lang="pl-PL" dirty="0"/>
              <a:t> wprowadzić regulamin pracy, chyba że w zakresie obejmującym materię regulaminową obowiązuje układ zbiorowy pracy ale:</a:t>
            </a:r>
          </a:p>
          <a:p>
            <a:pPr marL="514350" indent="-514350" algn="just">
              <a:buFont typeface="Arial" panose="020B0604020202020204" pitchFamily="34" charset="0"/>
              <a:buAutoNum type="alphaLcParenR"/>
            </a:pPr>
            <a:r>
              <a:rPr lang="pl-PL" dirty="0"/>
              <a:t>Pracodawca zatrudniający co najmniej 20 i mniej niż 50 pracowników nieobjętych układem zbiorowym pracy wprowadza regulamin pracy, chyba że w zakresie obejmującym materię regulaminową obowiązuje układ zbiorowy pracy </a:t>
            </a:r>
            <a:r>
              <a:rPr lang="pl-PL" b="1" dirty="0"/>
              <a:t>jeżeli zakładowa organizacja związkowa wystąpi z wnioskiem o jego ustalenie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Jeżeli pracodawca nie ma obowiązku wprowadzenia regulaminu pracy, ma obowiązek indywidualnego poinformowania pracowników o określonych elementach składających się na materię regulaminu w terminie 7 dni od dnia zawarcia umowy o pracę (art. 29 § 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214005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Regulamin pracy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Regulamin pracy jest </a:t>
            </a:r>
            <a:r>
              <a:rPr lang="pl-PL" b="1" dirty="0"/>
              <a:t>źródłem prawa pracy </a:t>
            </a:r>
            <a:r>
              <a:rPr lang="pl-PL" dirty="0"/>
              <a:t>(art. 9 § 1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Regulamin pracy wchodzi w życie po upływie 2 tygodni od dnia podania go przez pracodawcę do wiadomości pracowników, w sposób przyjęty u danego pracodawcy.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Pracodawca jest obowiązany zapoznać pracownika z treścią regulaminu pracy przed dopuszczeniem go do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159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przestrzegania tajemnicy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Pracownik jest obowiązany:</a:t>
            </a:r>
          </a:p>
          <a:p>
            <a:pPr marL="514350" indent="-514350" algn="just">
              <a:buAutoNum type="arabicParenR"/>
            </a:pPr>
            <a:r>
              <a:rPr lang="pl-PL" dirty="0"/>
              <a:t>przestrzegać tajemnicy określonej w odrębnych przepisach (art. 100 § 2 pkt 5 </a:t>
            </a:r>
            <a:r>
              <a:rPr lang="pl-PL" dirty="0" err="1"/>
              <a:t>k.p</a:t>
            </a:r>
            <a:r>
              <a:rPr lang="pl-PL" dirty="0"/>
              <a:t>.), tj.:</a:t>
            </a:r>
          </a:p>
          <a:p>
            <a:pPr algn="just">
              <a:buFontTx/>
              <a:buChar char="-"/>
            </a:pPr>
            <a:r>
              <a:rPr lang="pl-PL" dirty="0"/>
              <a:t>informacji niejawnych określonych w ustawie z 5.8.2010 r. o ochronie informacji niejawnych (tekst jedn. Dz. U. z 2019 r., poz. 742),</a:t>
            </a:r>
          </a:p>
          <a:p>
            <a:pPr algn="just">
              <a:buFontTx/>
              <a:buChar char="-"/>
            </a:pPr>
            <a:r>
              <a:rPr lang="pl-PL" dirty="0"/>
              <a:t>tajemnicy zawodowej, np. tajemnicy lekarskiej, bankowej lub radcowskiej określonych w odrębnych ustawach,</a:t>
            </a:r>
          </a:p>
          <a:p>
            <a:pPr algn="just">
              <a:buFontTx/>
              <a:buChar char="-"/>
            </a:pPr>
            <a:r>
              <a:rPr lang="pl-PL" dirty="0"/>
              <a:t>tajemnicy przedsiębiorstwa - ustawa z 16.4.1993 r. o zwalczaniu nieuczciwej konkurencji (tekst jedn. Dz. U. z 2019 r., poz. 1010)</a:t>
            </a:r>
          </a:p>
          <a:p>
            <a:pPr marL="0" indent="0" algn="just">
              <a:buNone/>
            </a:pPr>
            <a:r>
              <a:rPr lang="pl-PL" dirty="0"/>
              <a:t>2) zachować w tajemnicy informacje, których ujawnienie </a:t>
            </a:r>
            <a:r>
              <a:rPr lang="pl-PL" b="1" dirty="0"/>
              <a:t>mogłoby narazić pracodawcę na szkodę </a:t>
            </a:r>
            <a:r>
              <a:rPr lang="pl-PL" dirty="0"/>
              <a:t>(art. 100 § 2 pkt 4 </a:t>
            </a:r>
            <a:r>
              <a:rPr lang="pl-PL" dirty="0" err="1"/>
              <a:t>k.p</a:t>
            </a:r>
            <a:r>
              <a:rPr lang="pl-PL" dirty="0"/>
              <a:t>.); jest to szeroki zakres informacji o charakterze technicznym, technologicznym lub organizacyjnym, znanym pracownikowi, co do których pracodawca podjął działania w celu zachowania ich w poufności.</a:t>
            </a:r>
          </a:p>
        </p:txBody>
      </p:sp>
    </p:spTree>
    <p:extLst>
      <p:ext uri="{BB962C8B-B14F-4D97-AF65-F5344CB8AC3E}">
        <p14:creationId xmlns:p14="http://schemas.microsoft.com/office/powerpoint/2010/main" val="2450980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przestrzegania zasad współżycia społecznego (art. 100 § 2 pkt 6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Powyższy przepis odsyła do zasad pozaprawnych o charakterze moralnym i obyczajowym.</a:t>
            </a:r>
          </a:p>
          <a:p>
            <a:pPr marL="0" indent="0" algn="just">
              <a:buNone/>
            </a:pPr>
            <a:r>
              <a:rPr lang="pl-PL" dirty="0"/>
              <a:t>Dotyczy on postępowania w zakładzie pracy, adresowanego zarówno do pracodawcy i osób jego reprezentujących, jak współpracowników.</a:t>
            </a:r>
          </a:p>
          <a:p>
            <a:pPr marL="0" indent="0" algn="just">
              <a:buNone/>
            </a:pPr>
            <a:r>
              <a:rPr lang="pl-PL" dirty="0"/>
              <a:t>Naruszenie powyższego obowiązku może mieć postać działania lub zaniechania, polegającego w szczególności na używaniu siły fizycznej, rozpowszechnianiu nieprawdziwych wiadomości, obelżywym odnoszeniu się do współpracowników, udziale w czynnościach mobbingujących lub noszących znamiona molestowania.</a:t>
            </a:r>
          </a:p>
        </p:txBody>
      </p:sp>
    </p:spTree>
    <p:extLst>
      <p:ext uri="{BB962C8B-B14F-4D97-AF65-F5344CB8AC3E}">
        <p14:creationId xmlns:p14="http://schemas.microsoft.com/office/powerpoint/2010/main" val="35885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pl-PL" b="1" dirty="0"/>
              <a:t>Częstotliwość</a:t>
            </a:r>
            <a:r>
              <a:rPr lang="pl-PL" dirty="0"/>
              <a:t> wypłaty - wypłaty wynagrodzenia za pracę dokonuje się co najmniej </a:t>
            </a:r>
            <a:r>
              <a:rPr lang="pl-PL" b="1" dirty="0"/>
              <a:t>raz w miesiącu</a:t>
            </a:r>
            <a:r>
              <a:rPr lang="pl-PL" dirty="0"/>
              <a:t>, </a:t>
            </a:r>
            <a:r>
              <a:rPr lang="pl-PL" b="1" dirty="0"/>
              <a:t>w stałym i ustalonym z góry terminie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b="1" dirty="0"/>
              <a:t>Termin </a:t>
            </a:r>
            <a:r>
              <a:rPr lang="pl-PL" dirty="0"/>
              <a:t>wypłaty:</a:t>
            </a:r>
          </a:p>
          <a:p>
            <a:pPr marL="0" indent="0">
              <a:buNone/>
            </a:pPr>
            <a:r>
              <a:rPr lang="pl-PL" dirty="0"/>
              <a:t>- Wynagrodzenie za pracę płatne raz w miesiącu wypłaca się z dołu, niezwłocznie po ustaleniu jego pełnej wysokości, nie później jednak niż w ciągu pierwszych 10 dni następnego miesiąca kalendarzowego.</a:t>
            </a:r>
          </a:p>
          <a:p>
            <a:pPr marL="0" indent="0">
              <a:buNone/>
            </a:pPr>
            <a:r>
              <a:rPr lang="pl-PL" dirty="0"/>
              <a:t>- Jeżeli ustalony dzień wypłaty wynagrodzenia za pracę jest dniem wolnym od pracy, wynagrodzenie wypłaca się w dniu poprzedzającym.</a:t>
            </a:r>
          </a:p>
          <a:p>
            <a:pPr>
              <a:buFontTx/>
              <a:buChar char="-"/>
            </a:pPr>
            <a:r>
              <a:rPr lang="pl-PL" dirty="0"/>
              <a:t>Składniki wynagrodzenia za pracę, przysługujące pracownikowi za okresy dłuższe niż jeden miesiąc (np. premia kwartalna), wypłaca się z dołu w terminach określonych w przepisach prawa pracy.</a:t>
            </a:r>
          </a:p>
          <a:p>
            <a:pPr marL="0" indent="0">
              <a:buNone/>
            </a:pPr>
            <a:r>
              <a:rPr lang="pl-PL" b="1" dirty="0"/>
              <a:t>Częstotliwość, termin, miejsce i czas </a:t>
            </a:r>
            <a:r>
              <a:rPr lang="pl-PL" dirty="0"/>
              <a:t>wypłaty określa się w regulaminie pracy. Ponadto o częstotliwości informuje się poszczególnych pracowników obligatoryjnie, a o terminie, miejscu i czasie wypłaty - z braku regulaminu pracy  (art. 29 § 3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W razie uchybienia terminowi wypłaty, pracownikowi przysługują odsetki za czas opóźnienia (art. 481 § 1 k.c. w zw. z art. 300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28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34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Forma wypłaty wynagrodzenia:</a:t>
            </a:r>
          </a:p>
          <a:p>
            <a:pPr marL="514350" indent="-514350" algn="just">
              <a:buAutoNum type="arabicPeriod"/>
            </a:pPr>
            <a:r>
              <a:rPr lang="pl-PL" dirty="0"/>
              <a:t>Wypłaty wynagrodzenia dokonuje się w formie pieniężnej; spełnienie wynagrodzenia w innej formie niż pieniężna jest dopuszczalne jedynie co do części wynagrodzenia oraz tylko wówczas, gdy przewidują to </a:t>
            </a:r>
            <a:r>
              <a:rPr lang="pl-PL" b="1" dirty="0"/>
              <a:t>ustawowe przepisy prawa pracy lub układ zbiorowy pracy</a:t>
            </a:r>
            <a:r>
              <a:rPr lang="pl-PL" dirty="0"/>
              <a:t>.</a:t>
            </a:r>
          </a:p>
          <a:p>
            <a:pPr marL="514350" indent="-514350" algn="just">
              <a:buAutoNum type="arabicPeriod"/>
            </a:pPr>
            <a:r>
              <a:rPr lang="pl-PL" dirty="0"/>
              <a:t>Wypłata wynagrodzenia jest dokonywana na wskazany przez pracownika rachunek płatniczy, </a:t>
            </a:r>
            <a:r>
              <a:rPr lang="pl-PL" b="1" dirty="0"/>
              <a:t>chyba że</a:t>
            </a:r>
            <a:r>
              <a:rPr lang="pl-PL" dirty="0"/>
              <a:t> pracownik złożył w postaci papierowej lub elektronicznej wniosek o wypłatę wynagrodzenia do rąk własnych.</a:t>
            </a:r>
          </a:p>
          <a:p>
            <a:pPr marL="514350" indent="-514350" algn="just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884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Potrącenie z wynagrodzenia za pracę (art.  87 </a:t>
            </a:r>
            <a:r>
              <a:rPr lang="pl-PL" dirty="0" err="1"/>
              <a:t>k.p</a:t>
            </a:r>
            <a:r>
              <a:rPr lang="pl-PL" dirty="0"/>
              <a:t>.) jest pojęciem szerszym niż potrącenie jako czynność prawa cywilnego (art. 498 k.c.).</a:t>
            </a:r>
          </a:p>
          <a:p>
            <a:pPr marL="0" indent="0">
              <a:buNone/>
            </a:pPr>
            <a:r>
              <a:rPr lang="pl-PL" dirty="0"/>
              <a:t>Potrącenie z wynagrodzenia za pracę oznacza dokonanie jego wypłaty w kwocie obniżonej ze względu na istnienie zobowiązania pracownika wobec pracodawcy (tzw. potrącenie właściwe) lub osoby trzeciej.</a:t>
            </a:r>
          </a:p>
          <a:p>
            <a:pPr marL="0" indent="0">
              <a:buNone/>
            </a:pPr>
            <a:r>
              <a:rPr lang="pl-PL" dirty="0"/>
              <a:t>Należy odróżnić: 1) </a:t>
            </a:r>
            <a:r>
              <a:rPr lang="pl-PL" b="1" dirty="0"/>
              <a:t>odliczenie należności publicznoprawnych</a:t>
            </a:r>
            <a:r>
              <a:rPr lang="pl-PL" dirty="0"/>
              <a:t>, tj. zaliczki na podatek dochodowy i składki na ubezpieczenie społeczne,2) </a:t>
            </a:r>
            <a:r>
              <a:rPr lang="pl-PL" b="1" dirty="0"/>
              <a:t>potrącenie </a:t>
            </a:r>
            <a:r>
              <a:rPr lang="pl-PL" dirty="0"/>
              <a:t>z wynagrodzenia, 2) </a:t>
            </a:r>
            <a:r>
              <a:rPr lang="pl-PL" b="1" dirty="0"/>
              <a:t>odliczenie z wynagrodzenia za pracę kwot wypłaconych w poprzednim terminie płatności </a:t>
            </a:r>
            <a:r>
              <a:rPr lang="pl-PL" dirty="0"/>
              <a:t>za okres nieobecności w pracy, za który pracownik nie zachowuje prawa do wynagrodzenia (art. 87 § 7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740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pierwszej kolejności pracodawca odlicza z wynagrodzenia  należności publicznoprawne, tj. zaliczkę na podatek dochodowy i składki na ubezpieczenie społeczne, a także wpłaty dokonywane do pracowniczego planu kapitałowego, w związku z czym do wypłaty przypada tzw. kwota wynagrodzenia netto.</a:t>
            </a:r>
          </a:p>
          <a:p>
            <a:pPr marL="0" indent="0" algn="just">
              <a:buNone/>
            </a:pPr>
            <a:r>
              <a:rPr lang="pl-PL" dirty="0"/>
              <a:t>Następnie pracodawca dokonuje potrąceń z wynagrodzenia i odliczeń na podstawie art. 87 § 7 </a:t>
            </a:r>
            <a:r>
              <a:rPr lang="pl-PL" dirty="0" err="1"/>
              <a:t>k.p</a:t>
            </a:r>
            <a:r>
              <a:rPr lang="pl-PL" dirty="0"/>
              <a:t>., o ile istnieją tytuły potrąceń i odliczeń.</a:t>
            </a:r>
          </a:p>
          <a:p>
            <a:pPr marL="0" indent="0" algn="just">
              <a:buNone/>
            </a:pPr>
            <a:r>
              <a:rPr lang="pl-PL" b="1" dirty="0"/>
              <a:t>Zasadą jest, że pracodawca nie może dokonać potrącenia z wynagrodzenia za pracę bez pisemnej zgody pracownika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7878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Potrąceniu bez zgody pracownika ulegają jedynie należności z następujących tytułów:</a:t>
            </a:r>
          </a:p>
          <a:p>
            <a:pPr marL="0" indent="0" algn="just">
              <a:buNone/>
            </a:pPr>
            <a:r>
              <a:rPr lang="pl-PL" dirty="0"/>
              <a:t>1) sumy egzekwowane na mocy tytułów wykonawczych (tj. m.in. wyroków i ugód sądowych opatrzonych klauzulą wykonalności – art. 777 k.p.c.) na zaspokojenie świadczeń alimentacyjnych,</a:t>
            </a:r>
          </a:p>
          <a:p>
            <a:pPr marL="0" indent="0" algn="just">
              <a:buNone/>
            </a:pPr>
            <a:r>
              <a:rPr lang="pl-PL" dirty="0"/>
              <a:t>2)sumy egzekwowane na mocy tytułów wykonawczych na pokrycie należności innych niż świadczenia alimentacyjne,</a:t>
            </a:r>
          </a:p>
          <a:p>
            <a:pPr marL="0" indent="0" algn="just">
              <a:buNone/>
            </a:pPr>
            <a:r>
              <a:rPr lang="pl-PL" dirty="0"/>
              <a:t>3) zaliczki pieniężne udzielone pracownikowi, wypłacone pracownikowi kwoty pieniężne, które mają być przez niego rozliczone (np. zaliczka na zakup materiałów),</a:t>
            </a:r>
          </a:p>
          <a:p>
            <a:pPr marL="0" indent="0">
              <a:buNone/>
            </a:pPr>
            <a:r>
              <a:rPr lang="pl-PL" dirty="0"/>
              <a:t>4) porządkowe kary pieniężne przewidziane w art. 108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 razie konkurencji powyższych należności, potrąceń dokonuje się w podanej kolejności, zaś w razie konkurencji w tej samej grupie – proporcjonalnie do kwoty należności.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079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Ograniczenia wysokości potrąceń są dwojakiego rodzaju – 1) mierzone ułamkiem wynagrodzenia pozostającego do wypłaty oraz 2) ustanowieniem kwoty wolnej od potrąceń.</a:t>
            </a:r>
          </a:p>
          <a:p>
            <a:pPr marL="0" indent="0" algn="just">
              <a:buNone/>
            </a:pPr>
            <a:r>
              <a:rPr lang="pl-PL" dirty="0"/>
              <a:t>Ad 1)</a:t>
            </a:r>
          </a:p>
          <a:p>
            <a:pPr marL="0" indent="0" algn="just">
              <a:buNone/>
            </a:pPr>
            <a:r>
              <a:rPr lang="pl-PL" dirty="0"/>
              <a:t>Potrąceniu podlegają:</a:t>
            </a:r>
          </a:p>
          <a:p>
            <a:pPr marL="514350" indent="-514350" algn="just">
              <a:buAutoNum type="arabicParenR"/>
            </a:pPr>
            <a:r>
              <a:rPr lang="pl-PL" dirty="0"/>
              <a:t>sumy egzekwowane na mocy tytułów wykonawczych na zaspokojenie świadczeń alimentacyjnych – do wysokości 3/5 wynagrodzenia,</a:t>
            </a:r>
          </a:p>
          <a:p>
            <a:pPr marL="514350" indent="-514350" algn="just">
              <a:buAutoNum type="arabicParenR"/>
            </a:pPr>
            <a:r>
              <a:rPr lang="pl-PL" dirty="0"/>
              <a:t>sumy egzekwowane na mocy tytułów wykonawczych na pokrycie należności innych niż świadczenia alimentacyjne – do wysokości 1/2 wynagrodzenia;</a:t>
            </a:r>
          </a:p>
          <a:p>
            <a:pPr marL="0" indent="0" algn="just">
              <a:buNone/>
            </a:pPr>
            <a:r>
              <a:rPr lang="pl-PL" dirty="0"/>
              <a:t>3) zaliczki pieniężne udzielone pracownikowi – do wysokości 1/2 wynagrodzenia;</a:t>
            </a:r>
          </a:p>
          <a:p>
            <a:pPr marL="0" indent="0" algn="just">
              <a:buNone/>
            </a:pPr>
            <a:r>
              <a:rPr lang="pl-PL" dirty="0"/>
              <a:t>4) porządkowe kary pieniężne przewidziane w art. 108 </a:t>
            </a:r>
            <a:r>
              <a:rPr lang="pl-PL" dirty="0" err="1"/>
              <a:t>k.p</a:t>
            </a:r>
            <a:r>
              <a:rPr lang="pl-PL" dirty="0"/>
              <a:t>. – do wysokości jednodniowego wynagrodzenia pracownika, a łącznie kary pieniężne nie mogą przewyższać dziesiątej części wynagrodzenia przypadającego pracownikowi do wypłaty, po dokonaniu poprzednich potrąceń (art. 108 § 3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  <a:p>
            <a:pPr marL="0" indent="0" algn="just">
              <a:buNone/>
            </a:pPr>
            <a:r>
              <a:rPr lang="pl-PL" dirty="0"/>
              <a:t>Ponadto szczególną regulację zamieszczono w art. 87 § 5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1887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108618-BCD9-42C2-88B2-B5812D88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wynagrodzenia za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0641BF-FFC0-40ED-AB1E-2026566A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Ograniczenia wysokości potrąceń mierzone ustanowieniem kwoty wolnej od potrąceń (art. 87¹ </a:t>
            </a:r>
            <a:r>
              <a:rPr lang="pl-PL" dirty="0" err="1"/>
              <a:t>k.p</a:t>
            </a:r>
            <a:r>
              <a:rPr lang="pl-PL" dirty="0"/>
              <a:t>.):</a:t>
            </a:r>
          </a:p>
          <a:p>
            <a:pPr marL="0" indent="0" algn="just">
              <a:buNone/>
            </a:pPr>
            <a:r>
              <a:rPr lang="pl-PL" dirty="0"/>
              <a:t>1) sumy egzekwowane na mocy tytułów wykonawczych na pokrycie należności innych niż świadczenia alimentacyjne – wolna od potrąceń jest kwota minimalnego wynagrodzenia za pracę;</a:t>
            </a:r>
          </a:p>
          <a:p>
            <a:pPr marL="0" indent="0" algn="just">
              <a:buNone/>
            </a:pPr>
            <a:r>
              <a:rPr lang="pl-PL" dirty="0"/>
              <a:t>2) zaliczki pieniężne udzielone pracownikowi – wolna od potrąceń jest kwota 75 % minimalnego wynagrodzenia za pracę;</a:t>
            </a:r>
          </a:p>
          <a:p>
            <a:pPr marL="0" indent="0" algn="just">
              <a:buNone/>
            </a:pPr>
            <a:r>
              <a:rPr lang="pl-PL" dirty="0"/>
              <a:t>3) porządkowe kary pieniężne przewidziane w art. 108 </a:t>
            </a:r>
            <a:r>
              <a:rPr lang="pl-PL" dirty="0" err="1"/>
              <a:t>k.p</a:t>
            </a:r>
            <a:r>
              <a:rPr lang="pl-PL" dirty="0"/>
              <a:t>. – wolna od potrąceń jest kwota 90 % minimalnego wynagrodzenia za pracę. </a:t>
            </a:r>
          </a:p>
          <a:p>
            <a:pPr marL="0" indent="0" algn="just">
              <a:buNone/>
            </a:pPr>
            <a:r>
              <a:rPr lang="pl-PL" dirty="0"/>
              <a:t>W przypadku sum egzekwowanych na mocy tytułów wykonawczych na zaspokojenie świadczeń alimentacyjnych nie ustanowiono kwoty wolnej od potrąceń, chroniąc w ten sposób wierzyciela alimentacyjnego.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33133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2609</Words>
  <Application>Microsoft Office PowerPoint</Application>
  <PresentationFormat>Panoramiczny</PresentationFormat>
  <Paragraphs>146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Motyw pakietu Office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wynagrodzenia za pracę</vt:lpstr>
      <vt:lpstr>Ochrona świadczeń majątkowych pracownika w razie niewypłacalności pracodawcy</vt:lpstr>
      <vt:lpstr>Obowiązki pracownika</vt:lpstr>
      <vt:lpstr>Obowiązki pracownika</vt:lpstr>
      <vt:lpstr>Obowiązki pracownika</vt:lpstr>
      <vt:lpstr>Obowiązki pracownika</vt:lpstr>
      <vt:lpstr>Obowiązki pracownika</vt:lpstr>
      <vt:lpstr>Obowiązki pracownika</vt:lpstr>
      <vt:lpstr>Regulamin pracy </vt:lpstr>
      <vt:lpstr>Regulamin pracy </vt:lpstr>
      <vt:lpstr>Obowiązek przestrzegania tajemnicy</vt:lpstr>
      <vt:lpstr>Obowiązek przestrzegania zasad współżycia społecznego (art. 100 § 2 pkt 6 k.p.)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Tomanek</dc:creator>
  <cp:lastModifiedBy>Artur Tomanek</cp:lastModifiedBy>
  <cp:revision>35</cp:revision>
  <dcterms:created xsi:type="dcterms:W3CDTF">2020-03-26T19:46:06Z</dcterms:created>
  <dcterms:modified xsi:type="dcterms:W3CDTF">2020-03-27T06:02:11Z</dcterms:modified>
</cp:coreProperties>
</file>