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61" r:id="rId5"/>
    <p:sldId id="262" r:id="rId6"/>
    <p:sldId id="264" r:id="rId7"/>
    <p:sldId id="265" r:id="rId8"/>
    <p:sldId id="266" r:id="rId9"/>
    <p:sldId id="267" r:id="rId10"/>
    <p:sldId id="268" r:id="rId11"/>
    <p:sldId id="269" r:id="rId12"/>
    <p:sldId id="270" r:id="rId13"/>
    <p:sldId id="271" r:id="rId14"/>
    <p:sldId id="272" r:id="rId15"/>
    <p:sldId id="273" r:id="rId16"/>
    <p:sldId id="274" r:id="rId17"/>
    <p:sldId id="275"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4" name="Tytuł 13"/>
          <p:cNvSpPr>
            <a:spLocks noGrp="1"/>
          </p:cNvSpPr>
          <p:nvPr>
            <p:ph type="ctrTitle"/>
          </p:nvPr>
        </p:nvSpPr>
        <p:spPr>
          <a:xfrm>
            <a:off x="1432560" y="359898"/>
            <a:ext cx="7406640" cy="1472184"/>
          </a:xfrm>
        </p:spPr>
        <p:txBody>
          <a:bodyPr anchor="b"/>
          <a:lstStyle>
            <a:lvl1pPr algn="l">
              <a:defRPr/>
            </a:lvl1pPr>
            <a:extLst/>
          </a:lstStyle>
          <a:p>
            <a:r>
              <a:rPr kumimoji="0" lang="pl-PL"/>
              <a:t>Kliknij, aby edytować styl</a:t>
            </a:r>
            <a:endParaRPr kumimoji="0" lang="en-US"/>
          </a:p>
        </p:txBody>
      </p:sp>
      <p:sp>
        <p:nvSpPr>
          <p:cNvPr id="22" name="Podtytuł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a:t>Kliknij, aby edytować styl wzorca podtytułu</a:t>
            </a:r>
            <a:endParaRPr kumimoji="0" lang="en-US"/>
          </a:p>
        </p:txBody>
      </p:sp>
      <p:sp>
        <p:nvSpPr>
          <p:cNvPr id="7" name="Symbol zastępczy daty 6"/>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20" name="Symbol zastępczy stopki 19"/>
          <p:cNvSpPr>
            <a:spLocks noGrp="1"/>
          </p:cNvSpPr>
          <p:nvPr>
            <p:ph type="ftr" sz="quarter" idx="11"/>
          </p:nvPr>
        </p:nvSpPr>
        <p:spPr/>
        <p:txBody>
          <a:bodyPr/>
          <a:lstStyle/>
          <a:p>
            <a:endParaRPr lang="pl-PL"/>
          </a:p>
        </p:txBody>
      </p:sp>
      <p:sp>
        <p:nvSpPr>
          <p:cNvPr id="10" name="Symbol zastępczy numeru slajdu 9"/>
          <p:cNvSpPr>
            <a:spLocks noGrp="1"/>
          </p:cNvSpPr>
          <p:nvPr>
            <p:ph type="sldNum" sz="quarter" idx="12"/>
          </p:nvPr>
        </p:nvSpPr>
        <p:spPr/>
        <p:txBody>
          <a:bodyPr/>
          <a:lstStyle/>
          <a:p>
            <a:fld id="{6A49D465-8811-4B6F-A57D-E335AC0D4748}" type="slidenum">
              <a:rPr lang="pl-PL" smtClean="0"/>
              <a:pPr/>
              <a:t>‹#›</a:t>
            </a:fld>
            <a:endParaRPr lang="pl-PL"/>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58000" y="274639"/>
            <a:ext cx="1828800" cy="5851525"/>
          </a:xfrm>
        </p:spPr>
        <p:txBody>
          <a:bodyPr vert="eaVert"/>
          <a:lstStyle/>
          <a:p>
            <a:r>
              <a:rPr kumimoji="0" lang="pl-PL"/>
              <a:t>Kliknij, aby edytować styl</a:t>
            </a:r>
            <a:endParaRPr kumimoji="0" lang="en-US"/>
          </a:p>
        </p:txBody>
      </p:sp>
      <p:sp>
        <p:nvSpPr>
          <p:cNvPr id="3" name="Symbol zastępczy tytułu pionowego 2"/>
          <p:cNvSpPr>
            <a:spLocks noGrp="1"/>
          </p:cNvSpPr>
          <p:nvPr>
            <p:ph type="body" orient="vert" idx="1"/>
          </p:nvPr>
        </p:nvSpPr>
        <p:spPr>
          <a:xfrm>
            <a:off x="1143000" y="274640"/>
            <a:ext cx="5562600" cy="5851525"/>
          </a:xfrm>
        </p:spPr>
        <p:txBody>
          <a:bodyPr vert="eaVer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daty 3"/>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Prostokąt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a:t>Kliknij, aby edytować style wzorca tekstu</a:t>
            </a:r>
          </a:p>
        </p:txBody>
      </p:sp>
      <p:sp>
        <p:nvSpPr>
          <p:cNvPr id="4" name="Symbol zastępczy daty 3"/>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A49D465-8811-4B6F-A57D-E335AC0D4748}" type="slidenum">
              <a:rPr lang="pl-PL" smtClean="0"/>
              <a:pPr/>
              <a:t>‹#›</a:t>
            </a:fld>
            <a:endParaRPr lang="pl-PL"/>
          </a:p>
        </p:txBody>
      </p:sp>
      <p:sp>
        <p:nvSpPr>
          <p:cNvPr id="10" name="Prostokąt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lstStyle/>
          <a:p>
            <a:r>
              <a:rPr kumimoji="0" lang="pl-PL"/>
              <a:t>Kliknij, aby edytować styl</a:t>
            </a:r>
            <a:endParaRPr kumimoji="0" lang="en-US"/>
          </a:p>
        </p:txBody>
      </p:sp>
      <p:sp>
        <p:nvSpPr>
          <p:cNvPr id="3" name="Symbol zastępczy zawartości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4" name="Symbol zastępczy zawartości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pl-PL"/>
              <a:t>Kliknij, aby edytować styl</a:t>
            </a:r>
            <a:endParaRPr kumimoji="0" lang="en-US"/>
          </a:p>
        </p:txBody>
      </p:sp>
      <p:sp>
        <p:nvSpPr>
          <p:cNvPr id="3" name="Symbol zastępczy teks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4" name="Symbol zastępczy teks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a:t>Kliknij, aby edytować style wzorca tekstu</a:t>
            </a:r>
          </a:p>
        </p:txBody>
      </p:sp>
      <p:sp>
        <p:nvSpPr>
          <p:cNvPr id="5" name="Symbol zastępczy zawartości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6" name="Symbol zastępczy zawartości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7" name="Symbol zastępczy daty 6"/>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1435608" y="274320"/>
            <a:ext cx="7498080" cy="1143000"/>
          </a:xfrm>
        </p:spPr>
        <p:txBody>
          <a:bodyPr anchor="ctr"/>
          <a:lstStyle/>
          <a:p>
            <a:r>
              <a:rPr kumimoji="0" lang="pl-PL"/>
              <a:t>Kliknij, aby edytować styl</a:t>
            </a:r>
            <a:endParaRPr kumimoji="0" lang="en-US"/>
          </a:p>
        </p:txBody>
      </p:sp>
      <p:sp>
        <p:nvSpPr>
          <p:cNvPr id="3" name="Symbol zastępczy daty 2"/>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Prostokąt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Symbol zastępczy daty 1"/>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A49D465-8811-4B6F-A57D-E335AC0D4748}" type="slidenum">
              <a:rPr lang="pl-PL" smtClean="0"/>
              <a:pPr/>
              <a:t>‹#›</a:t>
            </a:fld>
            <a:endParaRPr lang="pl-PL"/>
          </a:p>
        </p:txBody>
      </p:sp>
      <p:sp>
        <p:nvSpPr>
          <p:cNvPr id="6" name="Prostokąt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pl-PL"/>
              <a:t>Kliknij, aby edytować styl</a:t>
            </a:r>
            <a:endParaRPr kumimoji="0" lang="en-US"/>
          </a:p>
        </p:txBody>
      </p:sp>
      <p:sp>
        <p:nvSpPr>
          <p:cNvPr id="3" name="Symbol zastępczy teks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a:t>Kliknij, aby edytować style wzorca tekstu</a:t>
            </a:r>
          </a:p>
        </p:txBody>
      </p:sp>
      <p:sp>
        <p:nvSpPr>
          <p:cNvPr id="4" name="Symbol zastępczy zawartości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a:t>Kliknij, aby edytować style wzorca tekstu</a:t>
            </a:r>
          </a:p>
          <a:p>
            <a:pPr lvl="1" eaLnBrk="1" latinLnBrk="0" hangingPunct="1"/>
            <a:r>
              <a:rPr lang="pl-PL"/>
              <a:t>Drugi poziom</a:t>
            </a:r>
          </a:p>
          <a:p>
            <a:pPr lvl="2" eaLnBrk="1" latinLnBrk="0" hangingPunct="1"/>
            <a:r>
              <a:rPr lang="pl-PL"/>
              <a:t>Trzeci poziom</a:t>
            </a:r>
          </a:p>
          <a:p>
            <a:pPr lvl="3" eaLnBrk="1" latinLnBrk="0" hangingPunct="1"/>
            <a:r>
              <a:rPr lang="pl-PL"/>
              <a:t>Czwarty poziom</a:t>
            </a:r>
          </a:p>
          <a:p>
            <a:pPr lvl="4" eaLnBrk="1" latinLnBrk="0" hangingPunct="1"/>
            <a:r>
              <a:rPr lang="pl-PL"/>
              <a:t>Piąty poziom</a:t>
            </a:r>
            <a:endParaRPr kumimoji="0" lang="en-US"/>
          </a:p>
        </p:txBody>
      </p:sp>
      <p:sp>
        <p:nvSpPr>
          <p:cNvPr id="5" name="Symbol zastępczy daty 4"/>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A49D465-8811-4B6F-A57D-E335AC0D4748}"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pl-PL"/>
              <a:t>Kliknij, aby edytować styl</a:t>
            </a:r>
            <a:endParaRPr kumimoji="0" lang="en-US"/>
          </a:p>
        </p:txBody>
      </p:sp>
      <p:sp>
        <p:nvSpPr>
          <p:cNvPr id="5" name="Symbol zastępczy daty 4"/>
          <p:cNvSpPr>
            <a:spLocks noGrp="1"/>
          </p:cNvSpPr>
          <p:nvPr>
            <p:ph type="dt" sz="half" idx="10"/>
          </p:nvPr>
        </p:nvSpPr>
        <p:spPr/>
        <p:txBody>
          <a:bodyPr/>
          <a:lstStyle/>
          <a:p>
            <a:fld id="{08643BC6-E217-4739-80F7-4547597F4C20}" type="datetimeFigureOut">
              <a:rPr lang="pl-PL" smtClean="0"/>
              <a:pPr/>
              <a:t>07.04.2019</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A49D465-8811-4B6F-A57D-E335AC0D4748}" type="slidenum">
              <a:rPr lang="pl-PL" smtClean="0"/>
              <a:pPr/>
              <a:t>‹#›</a:t>
            </a:fld>
            <a:endParaRPr lang="pl-PL"/>
          </a:p>
        </p:txBody>
      </p:sp>
      <p:sp>
        <p:nvSpPr>
          <p:cNvPr id="8" name="Prostoką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ymbol zastępczy obrazu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pl-PL"/>
              <a:t>Kliknij ikonę, aby dodać obraz</a:t>
            </a:r>
            <a:endParaRPr kumimoji="0" lang="en-US" dirty="0"/>
          </a:p>
        </p:txBody>
      </p:sp>
      <p:sp>
        <p:nvSpPr>
          <p:cNvPr id="9" name="Schemat blokowy: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Schemat blokowy: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Symbol zastępczy teks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pl-PL"/>
              <a:t>Kliknij, aby edytować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Wycinek koł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ierścień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ostokąt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Symbol zastępczy tytułu 4"/>
          <p:cNvSpPr>
            <a:spLocks noGrp="1"/>
          </p:cNvSpPr>
          <p:nvPr>
            <p:ph type="title"/>
          </p:nvPr>
        </p:nvSpPr>
        <p:spPr>
          <a:xfrm>
            <a:off x="1435608" y="274638"/>
            <a:ext cx="7498080" cy="1143000"/>
          </a:xfrm>
          <a:prstGeom prst="rect">
            <a:avLst/>
          </a:prstGeom>
        </p:spPr>
        <p:txBody>
          <a:bodyPr anchor="ctr">
            <a:normAutofit/>
          </a:bodyPr>
          <a:lstStyle/>
          <a:p>
            <a:r>
              <a:rPr kumimoji="0" lang="pl-PL"/>
              <a:t>Kliknij, aby edytować styl</a:t>
            </a:r>
            <a:endParaRPr kumimoji="0" lang="en-US"/>
          </a:p>
        </p:txBody>
      </p:sp>
      <p:sp>
        <p:nvSpPr>
          <p:cNvPr id="9" name="Symbol zastępczy tekstu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pl-PL"/>
              <a:t>Kliknij, aby edytować style wzorca tekstu</a:t>
            </a:r>
          </a:p>
          <a:p>
            <a:pPr lvl="1" eaLnBrk="1" latinLnBrk="0" hangingPunct="1"/>
            <a:r>
              <a:rPr kumimoji="0" lang="pl-PL"/>
              <a:t>Drugi poziom</a:t>
            </a:r>
          </a:p>
          <a:p>
            <a:pPr lvl="2" eaLnBrk="1" latinLnBrk="0" hangingPunct="1"/>
            <a:r>
              <a:rPr kumimoji="0" lang="pl-PL"/>
              <a:t>Trzeci poziom</a:t>
            </a:r>
          </a:p>
          <a:p>
            <a:pPr lvl="3" eaLnBrk="1" latinLnBrk="0" hangingPunct="1"/>
            <a:r>
              <a:rPr kumimoji="0" lang="pl-PL"/>
              <a:t>Czwarty poziom</a:t>
            </a:r>
          </a:p>
          <a:p>
            <a:pPr lvl="4" eaLnBrk="1" latinLnBrk="0" hangingPunct="1"/>
            <a:r>
              <a:rPr kumimoji="0" lang="pl-PL"/>
              <a:t>Piąty poziom</a:t>
            </a:r>
            <a:endParaRPr kumimoji="0" lang="en-US"/>
          </a:p>
        </p:txBody>
      </p:sp>
      <p:sp>
        <p:nvSpPr>
          <p:cNvPr id="24" name="Symbol zastępczy daty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8643BC6-E217-4739-80F7-4547597F4C20}" type="datetimeFigureOut">
              <a:rPr lang="pl-PL" smtClean="0"/>
              <a:pPr/>
              <a:t>07.04.2019</a:t>
            </a:fld>
            <a:endParaRPr lang="pl-PL"/>
          </a:p>
        </p:txBody>
      </p:sp>
      <p:sp>
        <p:nvSpPr>
          <p:cNvPr id="10" name="Symbol zastępczy stopki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pl-PL"/>
          </a:p>
        </p:txBody>
      </p:sp>
      <p:sp>
        <p:nvSpPr>
          <p:cNvPr id="22" name="Symbol zastępczy numeru slajd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A49D465-8811-4B6F-A57D-E335AC0D4748}" type="slidenum">
              <a:rPr lang="pl-PL" smtClean="0"/>
              <a:pPr/>
              <a:t>‹#›</a:t>
            </a:fld>
            <a:endParaRPr lang="pl-PL"/>
          </a:p>
        </p:txBody>
      </p:sp>
      <p:sp>
        <p:nvSpPr>
          <p:cNvPr id="15" name="Prostokąt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79512" y="476672"/>
            <a:ext cx="8712968" cy="3600399"/>
          </a:xfrm>
        </p:spPr>
        <p:txBody>
          <a:bodyPr>
            <a:normAutofit/>
          </a:bodyPr>
          <a:lstStyle/>
          <a:p>
            <a:pPr algn="ctr"/>
            <a:r>
              <a:rPr lang="pl-PL" sz="4000" b="1" dirty="0">
                <a:effectLst/>
              </a:rPr>
              <a:t> ODPOWIEDZIALNOŚĆ</a:t>
            </a:r>
            <a:br>
              <a:rPr lang="pl-PL" sz="4000" b="1" dirty="0">
                <a:effectLst/>
              </a:rPr>
            </a:br>
            <a:r>
              <a:rPr lang="pl-PL" sz="4000" b="1" dirty="0">
                <a:effectLst/>
              </a:rPr>
              <a:t>ZA NIEWYKONANIE</a:t>
            </a:r>
            <a:br>
              <a:rPr lang="pl-PL" sz="4000" b="1" dirty="0">
                <a:effectLst/>
              </a:rPr>
            </a:br>
            <a:r>
              <a:rPr lang="pl-PL" sz="4000" b="1" dirty="0">
                <a:effectLst/>
              </a:rPr>
              <a:t>LUB NIENALEŻYTE WYKONANIE ZOBOWIĄZANIA</a:t>
            </a:r>
            <a:endParaRPr lang="pl-PL" sz="4000" dirty="0">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a:bodyPr>
          <a:lstStyle/>
          <a:p>
            <a:pPr marL="82296" indent="0" algn="ctr">
              <a:buNone/>
            </a:pPr>
            <a:r>
              <a:rPr lang="pl-PL" sz="2800" b="1" dirty="0"/>
              <a:t>Następstwa opóźnienia zwykłego:</a:t>
            </a:r>
          </a:p>
          <a:p>
            <a:pPr marL="82296" indent="0" algn="ctr">
              <a:buNone/>
            </a:pPr>
            <a:endParaRPr lang="pl-PL" sz="2800" dirty="0"/>
          </a:p>
          <a:p>
            <a:r>
              <a:rPr lang="pl-PL" sz="2800" dirty="0"/>
              <a:t>co do </a:t>
            </a:r>
            <a:r>
              <a:rPr lang="pl-PL" sz="2800" b="1" dirty="0"/>
              <a:t>świadczeń niepieniężnych </a:t>
            </a:r>
            <a:r>
              <a:rPr lang="pl-PL" sz="2800" dirty="0"/>
              <a:t>brak uregulowania w szczególny sposób</a:t>
            </a:r>
          </a:p>
          <a:p>
            <a:r>
              <a:rPr lang="pl-PL" sz="2800" dirty="0"/>
              <a:t>jeżeli dłużnik opóźnia się ze spełnieniem </a:t>
            </a:r>
            <a:r>
              <a:rPr lang="pl-PL" sz="2800" b="1" dirty="0"/>
              <a:t>świadczenia pieniężnego</a:t>
            </a:r>
            <a:r>
              <a:rPr lang="pl-PL" sz="2800" dirty="0"/>
              <a:t>, obowiązany jest zapłacić wierzycielowi odsetki za czas opóźnienia, chociażby wierzyciel nie poniósł z tego powodu żadnej szkody (art. 481 § 1 k.c.)</a:t>
            </a:r>
          </a:p>
          <a:p>
            <a:r>
              <a:rPr lang="pl-PL" sz="2800" dirty="0"/>
              <a:t>wysokość odsetek:  art. 481 § 2 i 2¹ k.c.</a:t>
            </a:r>
          </a:p>
          <a:p>
            <a:pPr marL="82296" indent="0">
              <a:buNone/>
            </a:pPr>
            <a:endParaRPr lang="pl-PL"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fontScale="70000" lnSpcReduction="20000"/>
          </a:bodyPr>
          <a:lstStyle/>
          <a:p>
            <a:pPr marL="82296" indent="0" algn="ctr">
              <a:buNone/>
            </a:pPr>
            <a:r>
              <a:rPr lang="pl-PL" b="1" dirty="0"/>
              <a:t>Następstwa zwłoki:</a:t>
            </a:r>
          </a:p>
          <a:p>
            <a:pPr marL="82296" indent="0">
              <a:buNone/>
            </a:pPr>
            <a:endParaRPr lang="pl-PL" dirty="0"/>
          </a:p>
          <a:p>
            <a:r>
              <a:rPr lang="pl-PL" dirty="0"/>
              <a:t>reguła ogólna: wierzyciel może żądać spełnienia świadczenia</a:t>
            </a:r>
          </a:p>
          <a:p>
            <a:pPr marL="82296" indent="0">
              <a:buNone/>
            </a:pPr>
            <a:endParaRPr lang="pl-PL" dirty="0"/>
          </a:p>
          <a:p>
            <a:r>
              <a:rPr lang="pl-PL" dirty="0"/>
              <a:t>szczególne następstwa:</a:t>
            </a:r>
          </a:p>
          <a:p>
            <a:r>
              <a:rPr lang="pl-PL" dirty="0"/>
              <a:t>art. 477 § 1 k.c. : „W razie zwłoki dłużnika wierzyciel może żądać, niezależnie od wykonania zobowiązania, naprawienia szkody wynikłej ze zwłoki.</a:t>
            </a:r>
          </a:p>
          <a:p>
            <a:r>
              <a:rPr lang="pl-PL" dirty="0"/>
              <a:t>§ 2: Jednakże gdy wskutek zwłoki dłużnika świadczenie utraciło dla wierzyciela całkowicie lub w przeważającym stopniu znaczenie, wierzyciel może świadczenia nie przyjąć i żądać naprawienia szkody wynikłej z niewykonania zobowiązania.”</a:t>
            </a:r>
          </a:p>
          <a:p>
            <a:r>
              <a:rPr lang="pl-PL" dirty="0"/>
              <a:t>jeżeli dłużnik popadł w zwłokę ze spełnieniem świadczenia pieniężnego, a  wierzyciel poniósł szkodę wyższą, niż wynoszą odsetki za opóźnienie, może ponadto żądać uzupełniającego odszkodowania do pokrycia pełnej szkody (art. 481 § 3 k.c.)</a:t>
            </a:r>
          </a:p>
        </p:txBody>
      </p:sp>
    </p:spTree>
    <p:extLst>
      <p:ext uri="{BB962C8B-B14F-4D97-AF65-F5344CB8AC3E}">
        <p14:creationId xmlns:p14="http://schemas.microsoft.com/office/powerpoint/2010/main" val="1937979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a:bodyPr>
          <a:lstStyle/>
          <a:p>
            <a:r>
              <a:rPr lang="pl-PL" sz="2800" dirty="0"/>
              <a:t>„Jeżeli przedmiotem świadczenia jest rzecz oznaczona co do tożsamości, dłużnik będący w zwłoce odpowiedzialny jest za utratę lub uszkodzenie przedmiotu świadczenia, chyba że utrata lub uszkodzenie nastąpiłoby także wtedy, gdyby świadczenie zostało spełnione w czasie właściwym” (art. 478 k.c.)</a:t>
            </a:r>
          </a:p>
          <a:p>
            <a:r>
              <a:rPr lang="pl-PL" sz="2800" dirty="0"/>
              <a:t>dłużnik odpowiada nawet za przypadek,</a:t>
            </a:r>
          </a:p>
          <a:p>
            <a:pPr marL="82296" indent="0">
              <a:buNone/>
            </a:pPr>
            <a:r>
              <a:rPr lang="pl-PL" sz="2800" dirty="0"/>
              <a:t>   tzw. przypadek mieszany </a:t>
            </a:r>
            <a:r>
              <a:rPr lang="pl-PL" sz="2800" b="1" dirty="0"/>
              <a:t>(casus mixtus)</a:t>
            </a:r>
            <a:endParaRPr lang="pl-PL" sz="2800" dirty="0"/>
          </a:p>
          <a:p>
            <a:endParaRPr lang="pl-PL" sz="2800" dirty="0"/>
          </a:p>
        </p:txBody>
      </p:sp>
    </p:spTree>
    <p:extLst>
      <p:ext uri="{BB962C8B-B14F-4D97-AF65-F5344CB8AC3E}">
        <p14:creationId xmlns:p14="http://schemas.microsoft.com/office/powerpoint/2010/main" val="2225934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fontScale="92500" lnSpcReduction="10000"/>
          </a:bodyPr>
          <a:lstStyle/>
          <a:p>
            <a:pPr marL="82296" indent="0" algn="ctr">
              <a:buNone/>
            </a:pPr>
            <a:r>
              <a:rPr lang="pl-PL" sz="1900" b="1" dirty="0"/>
              <a:t>Wierzycielowi przysługuje uprawnienie do wykonania zastępczego w razie niewykonania:</a:t>
            </a:r>
          </a:p>
          <a:p>
            <a:pPr marL="82296" indent="0" algn="ctr">
              <a:buNone/>
            </a:pPr>
            <a:endParaRPr lang="pl-PL" sz="1900" b="1" dirty="0"/>
          </a:p>
          <a:p>
            <a:r>
              <a:rPr lang="pl-PL" sz="1900" b="1" dirty="0"/>
              <a:t>1) </a:t>
            </a:r>
            <a:r>
              <a:rPr lang="pl-PL" sz="1900" dirty="0"/>
              <a:t>gdy przedmiotem świadczenia jest określona ilość rzeczy oznaczonych tylko co do gatunku, wierzyciel może nabyć na koszt dłużnika taką samą ilość rzeczy tego samego gatunku albo żądać od dłużnika zapłaty ich wartości, zachowując w obu wypadkach roszczenie o naprawienie szkody wynikłej ze zwłoki (art.  479 k.c.)</a:t>
            </a:r>
          </a:p>
          <a:p>
            <a:r>
              <a:rPr lang="pl-PL" sz="1900" b="1" dirty="0"/>
              <a:t>2) </a:t>
            </a:r>
            <a:r>
              <a:rPr lang="pl-PL" sz="1900" dirty="0"/>
              <a:t>„W razie zwłoki dłużnika w wykonaniu zobowiązania czynienia, wierzyciel może,  zachowując roszczenie o naprawienie szkody,  żądać upoważnienia przez sąd do wykonania czynności na koszt dłużnika” (art.  480 § 1 k.c.)</a:t>
            </a:r>
          </a:p>
          <a:p>
            <a:r>
              <a:rPr lang="pl-PL" sz="1900" b="1" dirty="0"/>
              <a:t>3) „</a:t>
            </a:r>
            <a:r>
              <a:rPr lang="pl-PL" sz="1900" dirty="0"/>
              <a:t>Jeżeli świadczenie polega na zaniechaniu, wierzyciel może,  zachowując roszczenie o naprawienie szkody,  żądać upoważnienia przez sąd do usunięcia na koszt dłużnika wszystkiego,  co dłużnik wbrew zobowiązaniu uczynił” (art.  480 § 2 k.c.)</a:t>
            </a:r>
          </a:p>
          <a:p>
            <a:r>
              <a:rPr lang="pl-PL" sz="1900" dirty="0"/>
              <a:t>„W wypadkach nagłych wierzyciel może,  zachowując roszczenie o naprawienie szkody, wykonać bez upoważnienia sądu czynność na koszt dłużnika lub usunąć na jego koszt to, co dłużnik wbrew zobowiązaniu uczynił” (art.  480 § 3 k.c.)</a:t>
            </a:r>
          </a:p>
          <a:p>
            <a:endParaRPr lang="pl-PL" sz="1900" dirty="0"/>
          </a:p>
          <a:p>
            <a:r>
              <a:rPr lang="pl-PL" sz="1900" dirty="0"/>
              <a:t>obok uprawnienia do wykonania zastępczego roszczenie o odszkodowanie za ewentualną szkodę wynikłą ze zwłoki</a:t>
            </a:r>
          </a:p>
        </p:txBody>
      </p:sp>
    </p:spTree>
    <p:extLst>
      <p:ext uri="{BB962C8B-B14F-4D97-AF65-F5344CB8AC3E}">
        <p14:creationId xmlns:p14="http://schemas.microsoft.com/office/powerpoint/2010/main" val="254826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88640"/>
            <a:ext cx="8229600" cy="5937523"/>
          </a:xfrm>
        </p:spPr>
        <p:txBody>
          <a:bodyPr>
            <a:normAutofit fontScale="92500" lnSpcReduction="10000"/>
          </a:bodyPr>
          <a:lstStyle/>
          <a:p>
            <a:pPr marL="82296" indent="0" algn="ctr">
              <a:buNone/>
            </a:pPr>
            <a:r>
              <a:rPr lang="pl-PL" sz="2000" b="1" dirty="0"/>
              <a:t>Następstwa zwłoki w umowach wzajemnych:</a:t>
            </a:r>
            <a:endParaRPr lang="pl-PL" sz="2000" dirty="0"/>
          </a:p>
          <a:p>
            <a:pPr marL="82296" indent="0" algn="just">
              <a:buNone/>
            </a:pPr>
            <a:endParaRPr lang="pl-PL" sz="2000" dirty="0"/>
          </a:p>
          <a:p>
            <a:r>
              <a:rPr lang="pl-PL" sz="2000" dirty="0"/>
              <a:t>główna modyfikacja – przyznanie wierzycielowi </a:t>
            </a:r>
            <a:r>
              <a:rPr lang="pl-PL" sz="2000" b="1" dirty="0"/>
              <a:t>alternatywnego prawa odstąpienia</a:t>
            </a:r>
            <a:r>
              <a:rPr lang="pl-PL" sz="2000" dirty="0"/>
              <a:t> od umowy wzajemnej</a:t>
            </a:r>
          </a:p>
          <a:p>
            <a:r>
              <a:rPr lang="pl-PL" sz="2000" dirty="0"/>
              <a:t>art. 491 k.c.</a:t>
            </a:r>
          </a:p>
          <a:p>
            <a:r>
              <a:rPr lang="pl-PL" sz="2000" b="1" dirty="0"/>
              <a:t>uprzednie wyznaczenie odpowiedniego terminu dodatkowego</a:t>
            </a:r>
            <a:r>
              <a:rPr lang="pl-PL" sz="2000" dirty="0"/>
              <a:t> – zasada</a:t>
            </a:r>
          </a:p>
          <a:p>
            <a:r>
              <a:rPr lang="pl-PL" sz="2000" dirty="0"/>
              <a:t>jego wyznaczanie nie jest konieczne, gdy (art. 492 k.c.):</a:t>
            </a:r>
          </a:p>
          <a:p>
            <a:pPr marL="82296" indent="0">
              <a:buNone/>
            </a:pPr>
            <a:r>
              <a:rPr lang="pl-PL" sz="2000" b="1" dirty="0"/>
              <a:t>    1)</a:t>
            </a:r>
            <a:r>
              <a:rPr lang="pl-PL" sz="2000" dirty="0"/>
              <a:t> uprawnienie do odstąpienia zostało zastrzeżone na wypadek niewykonania zobowiązania w terminie </a:t>
            </a:r>
            <a:r>
              <a:rPr lang="pl-PL" sz="2000"/>
              <a:t>ściśle określonym </a:t>
            </a:r>
            <a:r>
              <a:rPr lang="pl-PL" sz="2000" b="1" dirty="0"/>
              <a:t>(lex commissoria)</a:t>
            </a:r>
            <a:endParaRPr lang="pl-PL" sz="2000" dirty="0"/>
          </a:p>
          <a:p>
            <a:pPr marL="82296" indent="0">
              <a:buNone/>
            </a:pPr>
            <a:r>
              <a:rPr lang="pl-PL" sz="2000" b="1" dirty="0"/>
              <a:t>    2)</a:t>
            </a:r>
            <a:r>
              <a:rPr lang="pl-PL" sz="2000" dirty="0"/>
              <a:t> wykonanie zobowiązania przez jedną stronę po terminie nie miałoby dla drugiej strony znaczenia ze względu na właściwości zbowiązania albo na zamierzony przez nią cel umowy, wiadomy stronie będącej w zwłoce</a:t>
            </a:r>
          </a:p>
          <a:p>
            <a:r>
              <a:rPr lang="pl-PL" sz="2000" dirty="0"/>
              <a:t> art. 492</a:t>
            </a:r>
            <a:r>
              <a:rPr lang="pl-PL" sz="2000" baseline="30000" dirty="0"/>
              <a:t>1</a:t>
            </a:r>
            <a:r>
              <a:rPr lang="pl-PL" sz="2000" dirty="0"/>
              <a:t> k.c.:</a:t>
            </a:r>
          </a:p>
          <a:p>
            <a:pPr marL="82296" indent="0">
              <a:buNone/>
            </a:pPr>
            <a:r>
              <a:rPr lang="pl-PL" sz="2000" dirty="0"/>
              <a:t>„Jeżeli strona obowiązana do spełnienia świadczenia oświadczy, że świadczenia tego nie spełni, druga strona może odstąpić od umowy bez wyznaczenia terminu dodatkowego, także przed nadejściem oznaczonego terminu spełnienia świadczenia”</a:t>
            </a:r>
          </a:p>
          <a:p>
            <a:endParaRPr lang="pl-PL" sz="2000" dirty="0"/>
          </a:p>
        </p:txBody>
      </p:sp>
    </p:spTree>
    <p:extLst>
      <p:ext uri="{BB962C8B-B14F-4D97-AF65-F5344CB8AC3E}">
        <p14:creationId xmlns:p14="http://schemas.microsoft.com/office/powerpoint/2010/main" val="3118212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a:bodyPr>
          <a:lstStyle/>
          <a:p>
            <a:pPr marL="82296" indent="0" algn="ctr">
              <a:buNone/>
            </a:pPr>
            <a:r>
              <a:rPr lang="pl-PL" sz="2800" b="1" dirty="0"/>
              <a:t>Prawo zatrzymania (ius retentionis)</a:t>
            </a:r>
            <a:endParaRPr lang="pl-PL" sz="2800" dirty="0"/>
          </a:p>
          <a:p>
            <a:r>
              <a:rPr lang="pl-PL" sz="2800" dirty="0"/>
              <a:t>Art. 461 § 1 k.c.: „Zobowiązany do wydania cudzej rzeczy może ją zatrzymać aż do chwili zaspokojenia lub zabezpieczenia przysługujących mu roszczeń o zwrot nakładów na rzecz oraz roszczeń o naprawienie szkody przez rzecz wyrządzonej</a:t>
            </a:r>
          </a:p>
          <a:p>
            <a:pPr marL="82296" indent="0">
              <a:buNone/>
            </a:pPr>
            <a:r>
              <a:rPr lang="pl-PL" sz="2800" dirty="0"/>
              <a:t>   (prawo zatrzymania).</a:t>
            </a:r>
          </a:p>
          <a:p>
            <a:r>
              <a:rPr lang="pl-PL" sz="2800" dirty="0"/>
              <a:t>§ 2: Przepisu powyższego nie stosuje się, gdy obowiązek wydania rzeczy wynika z czynu niedozwolonego albo gdy chodzi o zwrot rzeczy wynajętych, wydzierżawionych lub użyczonych”.</a:t>
            </a:r>
          </a:p>
          <a:p>
            <a:endParaRPr lang="pl-PL" sz="2800" dirty="0"/>
          </a:p>
        </p:txBody>
      </p:sp>
    </p:spTree>
    <p:extLst>
      <p:ext uri="{BB962C8B-B14F-4D97-AF65-F5344CB8AC3E}">
        <p14:creationId xmlns:p14="http://schemas.microsoft.com/office/powerpoint/2010/main" val="3381122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a:bodyPr>
          <a:lstStyle/>
          <a:p>
            <a:pPr marL="82296" indent="0" algn="ctr">
              <a:buNone/>
            </a:pPr>
            <a:r>
              <a:rPr lang="pl-PL" sz="2800" b="1" dirty="0"/>
              <a:t>ZWŁOKA WIERZYCIELA</a:t>
            </a:r>
          </a:p>
          <a:p>
            <a:pPr marL="82296" indent="0" algn="ctr">
              <a:buNone/>
            </a:pPr>
            <a:endParaRPr lang="pl-PL" sz="2800" b="1" dirty="0"/>
          </a:p>
          <a:p>
            <a:pPr algn="just"/>
            <a:r>
              <a:rPr lang="pl-PL" sz="2800" dirty="0"/>
              <a:t>art. 354 k.c.</a:t>
            </a:r>
          </a:p>
          <a:p>
            <a:r>
              <a:rPr lang="pl-PL" sz="2800" b="1" dirty="0"/>
              <a:t>wierzyciel dopuszcza się zwłoki, gdy bez uzasadnionego powodu </a:t>
            </a:r>
            <a:r>
              <a:rPr lang="pl-PL" sz="2800" dirty="0"/>
              <a:t>(art. 486 § 2 k.c.):</a:t>
            </a:r>
          </a:p>
          <a:p>
            <a:pPr marL="82296" indent="0">
              <a:buNone/>
            </a:pPr>
            <a:r>
              <a:rPr lang="pl-PL" sz="2800" b="1" dirty="0"/>
              <a:t>1)</a:t>
            </a:r>
            <a:r>
              <a:rPr lang="pl-PL" sz="2800" dirty="0"/>
              <a:t> uchyla się od </a:t>
            </a:r>
            <a:r>
              <a:rPr lang="pl-PL" sz="2800"/>
              <a:t>przyjęcia zaofiarowanego świadczenia</a:t>
            </a:r>
            <a:endParaRPr lang="pl-PL" sz="2800" dirty="0"/>
          </a:p>
          <a:p>
            <a:pPr marL="82296" indent="0">
              <a:buNone/>
            </a:pPr>
            <a:r>
              <a:rPr lang="pl-PL" sz="2800" b="1" dirty="0"/>
              <a:t>2)</a:t>
            </a:r>
            <a:r>
              <a:rPr lang="pl-PL" sz="2800" dirty="0"/>
              <a:t> odmawia dokonania czynności, bez której świadczenie nie może być spełnione</a:t>
            </a:r>
          </a:p>
          <a:p>
            <a:pPr marL="82296" indent="0">
              <a:buNone/>
            </a:pPr>
            <a:r>
              <a:rPr lang="pl-PL" sz="2800" b="1" dirty="0"/>
              <a:t>3)</a:t>
            </a:r>
            <a:r>
              <a:rPr lang="pl-PL" sz="2800" dirty="0"/>
              <a:t> oświadcza dłużnikowi, że świadczenia nie przyjmie</a:t>
            </a:r>
          </a:p>
          <a:p>
            <a:pPr algn="just"/>
            <a:endParaRPr lang="pl-PL" sz="2800" dirty="0"/>
          </a:p>
          <a:p>
            <a:pPr marL="82296" indent="0" algn="ctr">
              <a:buNone/>
            </a:pPr>
            <a:endParaRPr lang="pl-PL" sz="2800" dirty="0"/>
          </a:p>
        </p:txBody>
      </p:sp>
    </p:spTree>
    <p:extLst>
      <p:ext uri="{BB962C8B-B14F-4D97-AF65-F5344CB8AC3E}">
        <p14:creationId xmlns:p14="http://schemas.microsoft.com/office/powerpoint/2010/main" val="1218243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lnSpcReduction="10000"/>
          </a:bodyPr>
          <a:lstStyle/>
          <a:p>
            <a:pPr marL="82296" indent="0" algn="ctr">
              <a:buNone/>
            </a:pPr>
            <a:r>
              <a:rPr lang="pl-PL" sz="2800" b="1" dirty="0"/>
              <a:t>W razie zwłoki wierzyciela, dłużnik:</a:t>
            </a:r>
          </a:p>
          <a:p>
            <a:pPr marL="82296" indent="0">
              <a:buNone/>
            </a:pPr>
            <a:endParaRPr lang="pl-PL" sz="2800" b="1" dirty="0"/>
          </a:p>
          <a:p>
            <a:r>
              <a:rPr lang="pl-PL" sz="2800" dirty="0"/>
              <a:t>może złożyć przedmiot świadczenia do depozytu sądowego, co zwalnia go z obowiązku pieczy</a:t>
            </a:r>
          </a:p>
          <a:p>
            <a:r>
              <a:rPr lang="pl-PL" sz="2800" dirty="0"/>
              <a:t>może żądać od wierzyciela naprawienia szkody wynikłej ze zwłoki (art. </a:t>
            </a:r>
            <a:r>
              <a:rPr lang="pl-PL" sz="2800"/>
              <a:t>486 </a:t>
            </a:r>
            <a:r>
              <a:rPr lang="pl-PL" sz="2800" dirty="0"/>
              <a:t>§ 1 </a:t>
            </a:r>
            <a:r>
              <a:rPr lang="pl-PL" sz="2800"/>
              <a:t>k.c.)</a:t>
            </a:r>
            <a:endParaRPr lang="pl-PL" sz="2800" dirty="0"/>
          </a:p>
          <a:p>
            <a:r>
              <a:rPr lang="pl-PL" sz="2800" dirty="0"/>
              <a:t>niespełnienie w terminie świadczenia wskutek zwłoki wierzyciela powoduje uchylenie ujemnych dla dłużnika konsekwencji związanych z jego zwłoką, a nawet opóźnieniem (Z.Radwański, A. Olejniczak)</a:t>
            </a:r>
          </a:p>
          <a:p>
            <a:r>
              <a:rPr lang="pl-PL" sz="2800" dirty="0"/>
              <a:t>na dłużniku nadal ciąży odpowiedzialność za przypadkową utratę lub uszkodzenie rzeczy, chyba że złoży przedmiot świadczenia do depozytu sądowego</a:t>
            </a:r>
          </a:p>
          <a:p>
            <a:endParaRPr lang="pl-PL" sz="2800" dirty="0"/>
          </a:p>
          <a:p>
            <a:pPr marL="82296" indent="0">
              <a:buNone/>
            </a:pPr>
            <a:endParaRPr lang="pl-PL" sz="2800" dirty="0"/>
          </a:p>
        </p:txBody>
      </p:sp>
    </p:spTree>
    <p:extLst>
      <p:ext uri="{BB962C8B-B14F-4D97-AF65-F5344CB8AC3E}">
        <p14:creationId xmlns:p14="http://schemas.microsoft.com/office/powerpoint/2010/main" val="1062345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27584" y="404664"/>
            <a:ext cx="7859216" cy="6264696"/>
          </a:xfrm>
        </p:spPr>
        <p:txBody>
          <a:bodyPr>
            <a:normAutofit/>
          </a:bodyPr>
          <a:lstStyle/>
          <a:p>
            <a:r>
              <a:rPr lang="pl-PL" dirty="0"/>
              <a:t>art. 471 k.c.:</a:t>
            </a:r>
          </a:p>
          <a:p>
            <a:pPr marL="82296" indent="0">
              <a:buNone/>
            </a:pPr>
            <a:r>
              <a:rPr lang="pl-PL" dirty="0"/>
              <a:t>„Dłużnik zobowiązany jest do naprawienia szkody wynikłej z niewykonania lub nienależytego wykonania zobowiązania, chyba że niewykonanie lub nienależyte wykonanie zobowiązania jest następstwem okoliczności, za które dłużnik odpowiedzialności nie ponosi”</a:t>
            </a:r>
          </a:p>
          <a:p>
            <a:pPr marL="82296" indent="0">
              <a:buNone/>
            </a:pPr>
            <a:endParaRPr lang="pl-PL" dirty="0"/>
          </a:p>
          <a:p>
            <a:r>
              <a:rPr lang="pl-PL" dirty="0"/>
              <a:t>przesłanki odpowiedzialności kontraktowej</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264696"/>
          </a:xfrm>
        </p:spPr>
        <p:txBody>
          <a:bodyPr>
            <a:normAutofit fontScale="92500" lnSpcReduction="20000"/>
          </a:bodyPr>
          <a:lstStyle/>
          <a:p>
            <a:pPr marL="82296" indent="0" algn="ctr">
              <a:buNone/>
            </a:pPr>
            <a:r>
              <a:rPr lang="pl-PL" sz="2800" b="1" dirty="0"/>
              <a:t>Okoliczności, za które dłużnik odpowiada: </a:t>
            </a:r>
          </a:p>
          <a:p>
            <a:pPr marL="82296" indent="0">
              <a:buNone/>
            </a:pPr>
            <a:endParaRPr lang="pl-PL" sz="2800" b="1" dirty="0"/>
          </a:p>
          <a:p>
            <a:pPr marL="82296" indent="0">
              <a:buNone/>
            </a:pPr>
            <a:r>
              <a:rPr lang="pl-PL" sz="2800" b="1" dirty="0"/>
              <a:t>1) art. 472 k.c.</a:t>
            </a:r>
            <a:r>
              <a:rPr lang="pl-PL" sz="2800" dirty="0"/>
              <a:t>: „Jeżeli ze szczególnego przepisu ustawy albo z czynności prawnej nie wynika nic innego, dłużnik odpowiedzialny jest za </a:t>
            </a:r>
            <a:r>
              <a:rPr lang="pl-PL" sz="2800" b="1" dirty="0"/>
              <a:t>niezachowanie należytej staranności”</a:t>
            </a:r>
            <a:endParaRPr lang="pl-PL" sz="2800" dirty="0"/>
          </a:p>
          <a:p>
            <a:r>
              <a:rPr lang="pl-PL" sz="2800" dirty="0"/>
              <a:t>wzorzec należytej staranności według kryteriów obiektywnych; staranność ogólnie wymagana w stosunkach danego rodzaju (art. 355 § 1 k.c.)</a:t>
            </a:r>
          </a:p>
          <a:p>
            <a:r>
              <a:rPr lang="pl-PL" sz="2800" dirty="0"/>
              <a:t>wzorzec skonkretyzowany</a:t>
            </a:r>
          </a:p>
          <a:p>
            <a:r>
              <a:rPr lang="pl-PL" sz="2800" dirty="0"/>
              <a:t>zasada: nie uwzględnia się indywidualnych cech dłużnika</a:t>
            </a:r>
          </a:p>
          <a:p>
            <a:r>
              <a:rPr lang="pl-PL" sz="2800" dirty="0"/>
              <a:t>profesjonaliści – zasąpienie miernika powszechnego miernikiem grupowym albo pogląd o podwyższonym mierniku należytej staranności (art. 355 § 2 k.c.)</a:t>
            </a:r>
          </a:p>
          <a:p>
            <a:r>
              <a:rPr lang="pl-PL" sz="2800" dirty="0"/>
              <a:t>niezachowanie należytej staranności – element bezprawności czy winy?</a:t>
            </a:r>
          </a:p>
          <a:p>
            <a:endParaRPr lang="pl-PL" sz="2800" dirty="0"/>
          </a:p>
          <a:p>
            <a:endParaRPr lang="pl-P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1187624" y="332656"/>
            <a:ext cx="7499176" cy="5793507"/>
          </a:xfrm>
        </p:spPr>
        <p:txBody>
          <a:bodyPr>
            <a:normAutofit fontScale="85000" lnSpcReduction="20000"/>
          </a:bodyPr>
          <a:lstStyle/>
          <a:p>
            <a:pPr marL="82296" indent="0">
              <a:buNone/>
            </a:pPr>
            <a:r>
              <a:rPr lang="pl-PL" sz="2800" b="1" dirty="0"/>
              <a:t>2) ustawa:</a:t>
            </a:r>
            <a:endParaRPr lang="pl-PL" sz="2800" dirty="0"/>
          </a:p>
          <a:p>
            <a:r>
              <a:rPr lang="pl-PL" sz="2800" b="1" dirty="0"/>
              <a:t>zawężenie</a:t>
            </a:r>
            <a:endParaRPr lang="pl-PL" sz="2800" dirty="0"/>
          </a:p>
          <a:p>
            <a:r>
              <a:rPr lang="pl-PL" sz="2800" b="1" dirty="0"/>
              <a:t>rozszerzenie</a:t>
            </a:r>
            <a:endParaRPr lang="pl-PL" sz="2800" dirty="0"/>
          </a:p>
          <a:p>
            <a:pPr marL="82296" indent="0">
              <a:buNone/>
            </a:pPr>
            <a:endParaRPr lang="pl-PL" sz="2800" dirty="0"/>
          </a:p>
          <a:p>
            <a:pPr marL="82296" indent="0">
              <a:buNone/>
            </a:pPr>
            <a:r>
              <a:rPr lang="pl-PL" sz="2800" b="1" dirty="0"/>
              <a:t>3) umowa:</a:t>
            </a:r>
            <a:endParaRPr lang="pl-PL" sz="2800" dirty="0"/>
          </a:p>
          <a:p>
            <a:r>
              <a:rPr lang="pl-PL" sz="2800" b="1" dirty="0"/>
              <a:t>surowiej</a:t>
            </a:r>
            <a:endParaRPr lang="pl-PL" sz="2800" dirty="0"/>
          </a:p>
          <a:p>
            <a:r>
              <a:rPr lang="pl-PL" sz="2800" b="1" dirty="0"/>
              <a:t>łagodniej</a:t>
            </a:r>
            <a:endParaRPr lang="pl-PL" sz="2800" dirty="0"/>
          </a:p>
          <a:p>
            <a:r>
              <a:rPr lang="pl-PL" sz="2800" dirty="0"/>
              <a:t>art. 473 k.c.:</a:t>
            </a:r>
          </a:p>
          <a:p>
            <a:pPr marL="82296" indent="0" algn="just">
              <a:buNone/>
            </a:pPr>
            <a:r>
              <a:rPr lang="pl-PL" sz="2800" dirty="0"/>
              <a:t>„§ 1. Dłużnik może przez umowę przyjąć odpowiedzialność za niewykonanie lub za nienależyte wykonanie zobowiązania z powodu oznaczonych okoliczności, za które na mocy ustawy odpowiedzialności nie ponosi.</a:t>
            </a:r>
          </a:p>
          <a:p>
            <a:pPr marL="82296" indent="0" algn="just">
              <a:buNone/>
            </a:pPr>
            <a:r>
              <a:rPr lang="pl-PL" sz="2800" dirty="0"/>
              <a:t>§ 2. Nieważne jest zastrzeżenie, iż dłużnik nie będzie odpowiedzialny za szkodę, którą może wyrządzić wierzycielowi umyślnie”.</a:t>
            </a:r>
          </a:p>
          <a:p>
            <a:pPr marL="82296" indent="0">
              <a:buNone/>
            </a:pPr>
            <a:endParaRPr lang="pl-P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260648"/>
            <a:ext cx="8229600" cy="6336704"/>
          </a:xfrm>
        </p:spPr>
        <p:txBody>
          <a:bodyPr>
            <a:normAutofit/>
          </a:bodyPr>
          <a:lstStyle/>
          <a:p>
            <a:pPr marL="82296" indent="0" algn="ctr">
              <a:buNone/>
            </a:pPr>
            <a:r>
              <a:rPr lang="pl-PL" sz="2800" b="1" dirty="0"/>
              <a:t>Odpowiedzialność za inne osoby</a:t>
            </a:r>
          </a:p>
          <a:p>
            <a:pPr marL="82296" indent="0" algn="ctr">
              <a:buNone/>
            </a:pPr>
            <a:r>
              <a:rPr lang="pl-PL" sz="2800" b="1"/>
              <a:t>(wykonawców</a:t>
            </a:r>
            <a:r>
              <a:rPr lang="pl-PL" sz="2800" b="1" dirty="0"/>
              <a:t>, pomocników i przedstawiciela ustawowego)</a:t>
            </a:r>
          </a:p>
          <a:p>
            <a:pPr marL="82296" indent="0" algn="ctr">
              <a:buNone/>
            </a:pPr>
            <a:endParaRPr lang="pl-PL" sz="2800" dirty="0"/>
          </a:p>
          <a:p>
            <a:r>
              <a:rPr lang="pl-PL" sz="2800" b="1" dirty="0"/>
              <a:t>art. 474 k.c.</a:t>
            </a:r>
            <a:r>
              <a:rPr lang="pl-PL" sz="2800" dirty="0"/>
              <a:t>: „Dłużnik odpowiedzialny jest jak za własne działanie lub zaniechanie za działania i zaniechania osób, z których pomocą zobowiązanie wykonywa, jak również osób, którym wykonanie zobowiązania powierza. Przepis powyższy stosuje się także w wypadku, gdy zobowiązanie wykonywa przedstawiciel ustawowy dłużnika”.</a:t>
            </a:r>
          </a:p>
          <a:p>
            <a:pPr marL="82296" indent="0">
              <a:buNone/>
            </a:pPr>
            <a:endParaRPr lang="pl-PL" sz="2800" dirty="0"/>
          </a:p>
          <a:p>
            <a:r>
              <a:rPr lang="pl-PL" sz="2800" dirty="0"/>
              <a:t>odpowiedzialność na zasadzie ryzyka </a:t>
            </a:r>
          </a:p>
          <a:p>
            <a:endParaRPr lang="pl-PL" sz="2800" dirty="0"/>
          </a:p>
          <a:p>
            <a:pPr marL="82296" indent="0">
              <a:buNone/>
            </a:pPr>
            <a:endParaRPr lang="pl-P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99592" y="188640"/>
            <a:ext cx="7787208" cy="6336704"/>
          </a:xfrm>
        </p:spPr>
        <p:txBody>
          <a:bodyPr>
            <a:normAutofit lnSpcReduction="10000"/>
          </a:bodyPr>
          <a:lstStyle/>
          <a:p>
            <a:pPr marL="82296" indent="0" algn="ctr">
              <a:buNone/>
            </a:pPr>
            <a:r>
              <a:rPr lang="pl-PL" b="1" dirty="0"/>
              <a:t>Ciężar dowodu:</a:t>
            </a:r>
            <a:endParaRPr lang="pl-PL" dirty="0"/>
          </a:p>
          <a:p>
            <a:r>
              <a:rPr lang="pl-PL" dirty="0"/>
              <a:t>art. 6 k.c.</a:t>
            </a:r>
          </a:p>
          <a:p>
            <a:r>
              <a:rPr lang="pl-PL" dirty="0"/>
              <a:t>według dominującego stanowiska doktryny z faktem, iż dłużnik nie wykonał zobowiązania lub wykonał je nienależycie jest sprzężone domniemanie prawne, że nastąpiło to wskutek okoliczności, za które dłużnik ponosi odpowiedzialność</a:t>
            </a:r>
          </a:p>
          <a:p>
            <a:pPr marL="82296" indent="0">
              <a:buNone/>
            </a:pPr>
            <a:r>
              <a:rPr lang="pl-PL" dirty="0"/>
              <a:t>  (art. 471 k.c.)</a:t>
            </a:r>
          </a:p>
          <a:p>
            <a:r>
              <a:rPr lang="pl-PL" dirty="0"/>
              <a:t>pogląd przeciwny: </a:t>
            </a:r>
          </a:p>
          <a:p>
            <a:pPr marL="82296" indent="0">
              <a:buNone/>
            </a:pPr>
            <a:r>
              <a:rPr lang="pl-PL" dirty="0"/>
              <a:t>  np. Domański, Warkałło, Stefaniak,</a:t>
            </a:r>
          </a:p>
          <a:p>
            <a:pPr marL="82296" indent="0">
              <a:buNone/>
            </a:pPr>
            <a:r>
              <a:rPr lang="pl-PL" dirty="0"/>
              <a:t>       Żuławska, Skąpski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6192688"/>
          </a:xfrm>
        </p:spPr>
        <p:txBody>
          <a:bodyPr>
            <a:normAutofit/>
          </a:bodyPr>
          <a:lstStyle/>
          <a:p>
            <a:pPr marL="82296" indent="0" algn="ctr">
              <a:buNone/>
            </a:pPr>
            <a:r>
              <a:rPr lang="pl-PL" sz="2800" b="1" dirty="0"/>
              <a:t>NIEMOŻLIWOŚĆ ŚWIADCZENIA:</a:t>
            </a:r>
          </a:p>
          <a:p>
            <a:pPr marL="82296" indent="0" algn="ctr">
              <a:buNone/>
            </a:pPr>
            <a:endParaRPr lang="pl-PL" sz="2800" dirty="0"/>
          </a:p>
          <a:p>
            <a:r>
              <a:rPr lang="pl-PL" sz="2800" dirty="0"/>
              <a:t>2 ujęcia:</a:t>
            </a:r>
          </a:p>
          <a:p>
            <a:pPr marL="82296" indent="0">
              <a:buNone/>
            </a:pPr>
            <a:r>
              <a:rPr lang="pl-PL" sz="2800" b="1" dirty="0"/>
              <a:t>1) </a:t>
            </a:r>
            <a:r>
              <a:rPr lang="pl-PL" sz="2800" dirty="0"/>
              <a:t>koncepcja relatywna (subiektywna)</a:t>
            </a:r>
          </a:p>
          <a:p>
            <a:pPr marL="82296" indent="0">
              <a:buNone/>
            </a:pPr>
            <a:r>
              <a:rPr lang="pl-PL" sz="2800" b="1" dirty="0"/>
              <a:t>2) </a:t>
            </a:r>
            <a:r>
              <a:rPr lang="pl-PL" sz="2800" dirty="0"/>
              <a:t>koncepcja obiektywna – dominuje</a:t>
            </a:r>
          </a:p>
          <a:p>
            <a:pPr marL="82296" indent="0">
              <a:buNone/>
            </a:pPr>
            <a:endParaRPr lang="pl-PL" sz="2800" dirty="0"/>
          </a:p>
          <a:p>
            <a:r>
              <a:rPr lang="pl-PL" sz="2800" dirty="0"/>
              <a:t>przyczyny fizyczne, społeczne i prawne </a:t>
            </a:r>
            <a:endParaRPr lang="pl-PL" sz="2800" b="1" dirty="0"/>
          </a:p>
          <a:p>
            <a:r>
              <a:rPr lang="pl-PL" sz="2800" dirty="0"/>
              <a:t>przeszkody muszą mieć charakter trwały</a:t>
            </a:r>
          </a:p>
          <a:p>
            <a:r>
              <a:rPr lang="pl-PL" sz="2800" dirty="0"/>
              <a:t>tzw. niemożliwość gospodarcza (praktyczna) świadczenia </a:t>
            </a:r>
            <a:endParaRPr lang="pl-PL" sz="2800" dirty="0">
              <a:solidFill>
                <a:srgbClr val="FF0000"/>
              </a:solidFill>
            </a:endParaRPr>
          </a:p>
          <a:p>
            <a:pPr marL="82296" indent="0">
              <a:buNone/>
            </a:pPr>
            <a:endParaRPr lang="pl-PL" sz="2800" dirty="0"/>
          </a:p>
          <a:p>
            <a:pPr marL="82296" indent="0">
              <a:buNone/>
            </a:pPr>
            <a:endParaRPr lang="pl-P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04664"/>
            <a:ext cx="8229600" cy="5721499"/>
          </a:xfrm>
        </p:spPr>
        <p:txBody>
          <a:bodyPr>
            <a:normAutofit fontScale="85000" lnSpcReduction="20000"/>
          </a:bodyPr>
          <a:lstStyle/>
          <a:p>
            <a:pPr marL="82296" indent="0" algn="ctr">
              <a:buNone/>
            </a:pPr>
            <a:r>
              <a:rPr lang="pl-PL" b="1" dirty="0"/>
              <a:t>Skutki niemożliwości świadczenia:</a:t>
            </a:r>
            <a:endParaRPr lang="pl-PL" dirty="0"/>
          </a:p>
          <a:p>
            <a:r>
              <a:rPr lang="pl-PL" dirty="0"/>
              <a:t>różne skutki, decyduje:</a:t>
            </a:r>
          </a:p>
          <a:p>
            <a:pPr marL="82296" indent="0">
              <a:buNone/>
            </a:pPr>
            <a:r>
              <a:rPr lang="pl-PL" b="1" dirty="0"/>
              <a:t>1)</a:t>
            </a:r>
            <a:r>
              <a:rPr lang="pl-PL" dirty="0"/>
              <a:t> czas, w którym doszło do zdarzenia uniemożliwiającego wykonanie zobowiązania</a:t>
            </a:r>
          </a:p>
          <a:p>
            <a:pPr marL="82296" indent="0">
              <a:buNone/>
            </a:pPr>
            <a:r>
              <a:rPr lang="pl-PL" b="1" dirty="0"/>
              <a:t>2)</a:t>
            </a:r>
            <a:r>
              <a:rPr lang="pl-PL" dirty="0"/>
              <a:t> odpowiedzialność dłużnika za to zdarzenie</a:t>
            </a:r>
          </a:p>
          <a:p>
            <a:pPr marL="82296" indent="0">
              <a:buNone/>
            </a:pPr>
            <a:endParaRPr lang="pl-PL" dirty="0"/>
          </a:p>
          <a:p>
            <a:r>
              <a:rPr lang="pl-PL" b="1" dirty="0"/>
              <a:t>pierwotna niemożliwość świadczenia</a:t>
            </a:r>
            <a:r>
              <a:rPr lang="pl-PL" dirty="0"/>
              <a:t> – zobowiązanie w ogóle nie powstaje (art. 387 § 1 k.c.), impossibilium nulla obligatio est; </a:t>
            </a:r>
          </a:p>
          <a:p>
            <a:pPr marL="82296" indent="0">
              <a:buNone/>
            </a:pPr>
            <a:r>
              <a:rPr lang="pl-PL" dirty="0"/>
              <a:t>   możliwa odpowiedzialność z tytułu</a:t>
            </a:r>
          </a:p>
          <a:p>
            <a:pPr marL="82296" indent="0">
              <a:buNone/>
            </a:pPr>
            <a:r>
              <a:rPr lang="pl-PL" dirty="0"/>
              <a:t>   culpa in contrahendo (art. 387 § 2 k.c.)</a:t>
            </a:r>
          </a:p>
          <a:p>
            <a:r>
              <a:rPr lang="pl-PL" b="1" dirty="0"/>
              <a:t>następcza niemożliwość świadczenia</a:t>
            </a:r>
            <a:r>
              <a:rPr lang="pl-PL" dirty="0"/>
              <a:t> – już po powstaniu stosunku zobowiązaniowego; szczególnie unormowany przypadek niewykonania zobowiązania (art. 475, 493, 495 k.c.)</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normAutofit/>
          </a:bodyPr>
          <a:lstStyle/>
          <a:p>
            <a:pPr marL="82296" indent="0" algn="ctr">
              <a:buNone/>
            </a:pPr>
            <a:r>
              <a:rPr lang="pl-PL" sz="2800" b="1" dirty="0"/>
              <a:t>OPÓŹNIENIE I ZWŁOKA DŁUŻNIKA</a:t>
            </a:r>
          </a:p>
          <a:p>
            <a:pPr marL="82296" indent="0">
              <a:buNone/>
            </a:pPr>
            <a:endParaRPr lang="pl-PL" sz="2800" dirty="0"/>
          </a:p>
          <a:p>
            <a:r>
              <a:rPr lang="pl-PL" sz="2800" dirty="0"/>
              <a:t>spełnienie świadczenia jest możliwe, ale nie zostało ono wykonane w terminie</a:t>
            </a:r>
          </a:p>
          <a:p>
            <a:pPr marL="82296" indent="0">
              <a:buNone/>
            </a:pPr>
            <a:endParaRPr lang="pl-PL" sz="2800" dirty="0"/>
          </a:p>
          <a:p>
            <a:r>
              <a:rPr lang="pl-PL" sz="2800" dirty="0"/>
              <a:t>2 rodzaje opóźnienia (art. 476 k.c.):</a:t>
            </a:r>
          </a:p>
          <a:p>
            <a:pPr marL="82296" indent="0">
              <a:buNone/>
            </a:pPr>
            <a:r>
              <a:rPr lang="pl-PL" sz="2800" b="1" dirty="0"/>
              <a:t>1) </a:t>
            </a:r>
            <a:r>
              <a:rPr lang="pl-PL" sz="2800" dirty="0"/>
              <a:t>opóźnienie zwykłe, proste, sensu stricto</a:t>
            </a:r>
          </a:p>
          <a:p>
            <a:pPr marL="82296" indent="0">
              <a:buNone/>
            </a:pPr>
            <a:r>
              <a:rPr lang="pl-PL" sz="2800" b="1" dirty="0"/>
              <a:t>2) </a:t>
            </a:r>
            <a:r>
              <a:rPr lang="pl-PL" sz="2800" dirty="0"/>
              <a:t>zwłoka</a:t>
            </a:r>
          </a:p>
          <a:p>
            <a:pPr marL="82296" indent="0">
              <a:buNone/>
            </a:pPr>
            <a:endParaRPr lang="pl-PL" sz="2800" dirty="0"/>
          </a:p>
          <a:p>
            <a:endParaRPr lang="pl-PL" sz="28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rzesileni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Przesileni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zesileni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475</TotalTime>
  <Words>1358</Words>
  <Application>Microsoft Office PowerPoint</Application>
  <PresentationFormat>Pokaz na ekranie (4:3)</PresentationFormat>
  <Paragraphs>112</Paragraphs>
  <Slides>17</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17</vt:i4>
      </vt:variant>
    </vt:vector>
  </HeadingPairs>
  <TitlesOfParts>
    <vt:vector size="21" baseType="lpstr">
      <vt:lpstr>Gill Sans MT</vt:lpstr>
      <vt:lpstr>Verdana</vt:lpstr>
      <vt:lpstr>Wingdings 2</vt:lpstr>
      <vt:lpstr>Przesilenie</vt:lpstr>
      <vt:lpstr> ODPOWIEDZIALNOŚĆ ZA NIEWYKONANIE LUB NIENALEŻYTE WYKONANIE ZOBOWIĄZANIA</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obrotu gospodarczego i jego rodzaje (obrót profesjonalny i konsumencki) Pojęcie konsumenta i przedsiębiorcy</dc:title>
  <dc:creator>Monika</dc:creator>
  <cp:lastModifiedBy>Monika Tenenbaum-Kulig</cp:lastModifiedBy>
  <cp:revision>80</cp:revision>
  <dcterms:created xsi:type="dcterms:W3CDTF">2013-10-05T07:34:23Z</dcterms:created>
  <dcterms:modified xsi:type="dcterms:W3CDTF">2019-04-07T13:12:02Z</dcterms:modified>
</cp:coreProperties>
</file>