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23"/>
  </p:notesMasterIdLst>
  <p:sldIdLst>
    <p:sldId id="256" r:id="rId2"/>
    <p:sldId id="291" r:id="rId3"/>
    <p:sldId id="292" r:id="rId4"/>
    <p:sldId id="257" r:id="rId5"/>
    <p:sldId id="288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6387" autoAdjust="0"/>
  </p:normalViewPr>
  <p:slideViewPr>
    <p:cSldViewPr>
      <p:cViewPr varScale="1">
        <p:scale>
          <a:sx n="67" d="100"/>
          <a:sy n="67" d="100"/>
        </p:scale>
        <p:origin x="-98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6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95205-0EF5-4D46-803A-659D441E8A40}" type="datetimeFigureOut">
              <a:rPr lang="pl-PL" smtClean="0"/>
              <a:t>2014-04-14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E6104-1E67-4FD9-9FAD-7ABA4DA3FB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2724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6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476E2AD-FA1D-4570-816D-55B0EE842267}" type="datetimeFigureOut">
              <a:rPr lang="pl-PL"/>
              <a:pPr>
                <a:defRPr/>
              </a:pPr>
              <a:t>2014-04-14</a:t>
            </a:fld>
            <a:endParaRPr lang="pl-PL"/>
          </a:p>
        </p:txBody>
      </p:sp>
      <p:sp>
        <p:nvSpPr>
          <p:cNvPr id="7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BB94D1-8AE6-4B90-A38D-848BD18A149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5CECE-D7DD-470E-9B6B-89FFF1A8EF59}" type="datetimeFigureOut">
              <a:rPr lang="pl-PL"/>
              <a:pPr>
                <a:defRPr/>
              </a:pPr>
              <a:t>2014-04-14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CCBF7-FAE3-4CE0-A78E-A72FFF570C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4A16-93F2-4DC6-BC99-78D12220498D}" type="datetimeFigureOut">
              <a:rPr lang="pl-PL"/>
              <a:pPr>
                <a:defRPr/>
              </a:pPr>
              <a:t>2014-04-14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604CD-6C0A-4A2B-B73B-66D8B4387F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C5C3-E8D1-42DF-81A0-38DB8CCFD495}" type="datetimeFigureOut">
              <a:rPr lang="pl-PL"/>
              <a:pPr>
                <a:defRPr/>
              </a:pPr>
              <a:t>2014-04-14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9DE4C-BE28-4A55-9217-BAE196B8A9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8CEDAD-8561-486B-93A6-A91B4D6CF574}" type="datetimeFigureOut">
              <a:rPr lang="pl-PL"/>
              <a:pPr>
                <a:defRPr/>
              </a:pPr>
              <a:t>2014-04-14</a:t>
            </a:fld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875167-EC06-432B-B1F9-E8976ECD775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21C42-CA4A-4D95-807F-F4EA5F1EA690}" type="datetimeFigureOut">
              <a:rPr lang="pl-PL"/>
              <a:pPr>
                <a:defRPr/>
              </a:pPr>
              <a:t>2014-04-14</a:t>
            </a:fld>
            <a:endParaRPr lang="pl-PL"/>
          </a:p>
        </p:txBody>
      </p:sp>
      <p:sp>
        <p:nvSpPr>
          <p:cNvPr id="6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F59ED-87BC-40C2-8E72-BFAC5E0FE2C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A29159-34D2-4FAE-A1E1-B07205625F0C}" type="datetimeFigureOut">
              <a:rPr lang="pl-PL"/>
              <a:pPr>
                <a:defRPr/>
              </a:pPr>
              <a:t>2014-04-14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BF5CD4-A9DD-486D-8BA3-506E55D5728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8EE30-B5C5-4CDB-BCCC-7B86A12D9222}" type="datetimeFigureOut">
              <a:rPr lang="pl-PL"/>
              <a:pPr>
                <a:defRPr/>
              </a:pPr>
              <a:t>2014-04-14</a:t>
            </a:fld>
            <a:endParaRPr lang="pl-PL"/>
          </a:p>
        </p:txBody>
      </p:sp>
      <p:sp>
        <p:nvSpPr>
          <p:cNvPr id="4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981A9-BAC8-4147-B11F-B98FE723B3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rostokąt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5DB82D-8C09-4B25-9188-23206ECF24E9}" type="datetimeFigureOut">
              <a:rPr lang="pl-PL"/>
              <a:pPr>
                <a:defRPr/>
              </a:pPr>
              <a:t>2014-04-14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B31CC2-83E0-43B8-8EA8-1AEE39F5F3F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D943FD-49CD-4F62-86F8-0E2C0E2985E0}" type="datetimeFigureOut">
              <a:rPr lang="pl-PL"/>
              <a:pPr>
                <a:defRPr/>
              </a:pPr>
              <a:t>2014-04-14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887538-91FE-4DCF-9006-6677716A2B7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Schemat blokowy: proce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chemat blokowy: proce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C14ABFF-0B4C-4195-A9E7-17DDE384689F}" type="datetimeFigureOut">
              <a:rPr lang="pl-PL"/>
              <a:pPr>
                <a:defRPr/>
              </a:pPr>
              <a:t>2014-04-14</a:t>
            </a:fld>
            <a:endParaRPr lang="pl-PL"/>
          </a:p>
        </p:txBody>
      </p:sp>
      <p:sp>
        <p:nvSpPr>
          <p:cNvPr id="9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0DE73F-4A4A-4193-92F5-DAA9AE9FF0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ostokąt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3596D3A-0F5D-4042-8AF0-D3FD9CA5A02B}" type="datetimeFigureOut">
              <a:rPr lang="pl-PL"/>
              <a:pPr>
                <a:defRPr/>
              </a:pPr>
              <a:t>2014-04-14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93679E3-9340-467E-9464-2A1BDCCC22E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47" r:id="rId2"/>
    <p:sldLayoutId id="2147483953" r:id="rId3"/>
    <p:sldLayoutId id="2147483948" r:id="rId4"/>
    <p:sldLayoutId id="2147483954" r:id="rId5"/>
    <p:sldLayoutId id="2147483949" r:id="rId6"/>
    <p:sldLayoutId id="2147483955" r:id="rId7"/>
    <p:sldLayoutId id="2147483956" r:id="rId8"/>
    <p:sldLayoutId id="2147483957" r:id="rId9"/>
    <p:sldLayoutId id="2147483950" r:id="rId10"/>
    <p:sldLayoutId id="21474839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20769" y="260648"/>
            <a:ext cx="8604448" cy="4392488"/>
          </a:xfrm>
        </p:spPr>
        <p:txBody>
          <a:bodyPr>
            <a:normAutofit/>
          </a:bodyPr>
          <a:lstStyle/>
          <a:p>
            <a:pPr algn="ctr"/>
            <a:r>
              <a:rPr lang="pl-PL" sz="5400" b="1" dirty="0" smtClean="0">
                <a:effectLst/>
              </a:rPr>
              <a:t/>
            </a:r>
            <a:br>
              <a:rPr lang="pl-PL" sz="5400" b="1" dirty="0" smtClean="0">
                <a:effectLst/>
              </a:rPr>
            </a:br>
            <a:r>
              <a:rPr lang="pl-PL" sz="5400" b="1" dirty="0" smtClean="0">
                <a:effectLst/>
              </a:rPr>
              <a:t>ODPOWIEDZIALNOŚĆ ZA SZKODY WYRZĄDZONE PRZEZ ZWIERZĘTA I RZECZY</a:t>
            </a:r>
            <a:endParaRPr lang="pl-PL" sz="2200" b="1" dirty="0"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332656"/>
            <a:ext cx="7499350" cy="5832648"/>
          </a:xfrm>
        </p:spPr>
        <p:txBody>
          <a:bodyPr/>
          <a:lstStyle/>
          <a:p>
            <a:r>
              <a:rPr lang="pl-PL" sz="2400" dirty="0"/>
              <a:t>- odpowiedzialność osoby, która faktycznie włada pomieszczeniem</a:t>
            </a:r>
          </a:p>
          <a:p>
            <a:r>
              <a:rPr lang="pl-PL" sz="2400" dirty="0"/>
              <a:t>- brak uzależnienia od posiadania tytułu prawnego do pomieszczenia</a:t>
            </a:r>
          </a:p>
          <a:p>
            <a:r>
              <a:rPr lang="pl-PL" sz="2400" dirty="0"/>
              <a:t>- niezbędna jest względna stałość zajmowania pomieszczenia</a:t>
            </a:r>
          </a:p>
          <a:p>
            <a:r>
              <a:rPr lang="pl-PL" sz="2400" dirty="0"/>
              <a:t>- odpowiedzialność osób fizycznych, osób prawnych i ułomnych osób prawnych</a:t>
            </a:r>
          </a:p>
          <a:p>
            <a:r>
              <a:rPr lang="pl-PL" sz="2400" dirty="0"/>
              <a:t>- domownicy osoby zajmującej pomieszczenie ani podwładni przedsiębiorców lub instytucji, w których władaniu znajduje się pomieszczenie nie odpowiadają (A. Śmieja)</a:t>
            </a:r>
          </a:p>
          <a:p>
            <a:r>
              <a:rPr lang="pl-PL" sz="2400" dirty="0"/>
              <a:t>- jeżeli pomieszczenie zajmuje łącznie kilka osób, ich odpowiedzialność jest solidarna (art. 441 k.c.)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858174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7499350" cy="5976664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Co do części budynku objętych wspólnym korzystaniem przez wszystkich jego </a:t>
            </a:r>
            <a:r>
              <a:rPr lang="pl-PL" sz="2400" b="1" dirty="0" smtClean="0"/>
              <a:t>mieszkańców</a:t>
            </a:r>
          </a:p>
          <a:p>
            <a:pPr marL="82550" indent="0" algn="ctr">
              <a:buNone/>
            </a:pPr>
            <a:endParaRPr lang="pl-PL" sz="2400" dirty="0"/>
          </a:p>
          <a:p>
            <a:pPr marL="82550" indent="0">
              <a:buNone/>
            </a:pPr>
            <a:r>
              <a:rPr lang="pl-PL" sz="2400" b="1" dirty="0" smtClean="0"/>
              <a:t>1) </a:t>
            </a:r>
            <a:r>
              <a:rPr lang="pl-PL" sz="2400" dirty="0" smtClean="0"/>
              <a:t>odpowiedzialność </a:t>
            </a:r>
            <a:r>
              <a:rPr lang="pl-PL" sz="2400" dirty="0"/>
              <a:t>ponosi posiadacz </a:t>
            </a:r>
            <a:r>
              <a:rPr lang="pl-PL" sz="2400" dirty="0" smtClean="0"/>
              <a:t>budynku</a:t>
            </a:r>
          </a:p>
          <a:p>
            <a:pPr marL="82550" indent="0">
              <a:buNone/>
            </a:pPr>
            <a:r>
              <a:rPr lang="pl-PL" sz="2400" dirty="0" smtClean="0"/>
              <a:t>    (A</a:t>
            </a:r>
            <a:r>
              <a:rPr lang="pl-PL" sz="2400" dirty="0"/>
              <a:t>. Szpunar, W. Dubis, M. Safjan, A. Śmieja, SN)</a:t>
            </a:r>
            <a:endParaRPr lang="pl-PL" sz="2400" b="1" dirty="0"/>
          </a:p>
          <a:p>
            <a:r>
              <a:rPr lang="pl-PL" sz="2400" dirty="0"/>
              <a:t>eius damnum, cuius commodum</a:t>
            </a:r>
          </a:p>
          <a:p>
            <a:pPr marL="82550" indent="0">
              <a:buNone/>
            </a:pPr>
            <a:r>
              <a:rPr lang="pl-PL" sz="2400" b="1" dirty="0"/>
              <a:t>2) </a:t>
            </a:r>
            <a:r>
              <a:rPr lang="pl-PL" sz="2400" dirty="0"/>
              <a:t>nie ma wtedy osoby zajmującej </a:t>
            </a:r>
            <a:r>
              <a:rPr lang="pl-PL" sz="2400" dirty="0" smtClean="0"/>
              <a:t>pomieszczenie</a:t>
            </a:r>
          </a:p>
          <a:p>
            <a:pPr marL="82550" indent="0">
              <a:buNone/>
            </a:pPr>
            <a:r>
              <a:rPr lang="pl-PL" sz="2400" dirty="0"/>
              <a:t> </a:t>
            </a:r>
            <a:r>
              <a:rPr lang="pl-PL" sz="2400" dirty="0" smtClean="0"/>
              <a:t>   (M</a:t>
            </a:r>
            <a:r>
              <a:rPr lang="pl-PL" sz="2400" dirty="0"/>
              <a:t>. Nesterowicz, W. Czachórski, G. Bieniek)</a:t>
            </a:r>
            <a:endParaRPr lang="pl-PL" sz="2400" b="1" dirty="0"/>
          </a:p>
          <a:p>
            <a:endParaRPr lang="pl-PL" sz="2400" dirty="0" smtClean="0"/>
          </a:p>
          <a:p>
            <a:r>
              <a:rPr lang="pl-PL" sz="2400" dirty="0" smtClean="0"/>
              <a:t>pomieszczenie </a:t>
            </a:r>
            <a:r>
              <a:rPr lang="pl-PL" sz="2400" dirty="0"/>
              <a:t>– również balkon czy taras przynależny do pomieszczenia</a:t>
            </a:r>
            <a:endParaRPr lang="pl-PL" sz="2400" b="1" i="1" dirty="0"/>
          </a:p>
          <a:p>
            <a:r>
              <a:rPr lang="pl-PL" sz="2400" dirty="0" smtClean="0"/>
              <a:t>wylanie </a:t>
            </a:r>
            <a:r>
              <a:rPr lang="pl-PL" sz="2400" dirty="0"/>
              <a:t>dotyczy tylko </a:t>
            </a:r>
            <a:r>
              <a:rPr lang="pl-PL" sz="2400" dirty="0" smtClean="0"/>
              <a:t>cieczy</a:t>
            </a:r>
          </a:p>
          <a:p>
            <a:r>
              <a:rPr lang="pl-PL" sz="2400" dirty="0" smtClean="0"/>
              <a:t>spadnięcie </a:t>
            </a:r>
            <a:r>
              <a:rPr lang="pl-PL" sz="2400" dirty="0"/>
              <a:t>lub wyrzucenie – rzeczy ruchomej lub jej fragmentu 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728706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88640"/>
            <a:ext cx="7499350" cy="6120680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dirty="0"/>
              <a:t> </a:t>
            </a:r>
            <a:r>
              <a:rPr lang="pl-PL" sz="2400" b="1" dirty="0" smtClean="0"/>
              <a:t>Czy </a:t>
            </a:r>
            <a:r>
              <a:rPr lang="pl-PL" sz="2400" b="1" dirty="0"/>
              <a:t>art. 433 k.c. znajduje zastosowanie w przypadku zalania innego pomieszczenia zlokalizowanego w tym samym budynku? </a:t>
            </a:r>
            <a:endParaRPr lang="pl-PL" sz="2400" b="1" dirty="0" smtClean="0"/>
          </a:p>
          <a:p>
            <a:pPr marL="82550" indent="0" algn="ctr">
              <a:buNone/>
            </a:pPr>
            <a:endParaRPr lang="pl-PL" sz="2400" dirty="0"/>
          </a:p>
          <a:p>
            <a:pPr marL="82550" indent="0">
              <a:buNone/>
            </a:pPr>
            <a:r>
              <a:rPr lang="pl-PL" sz="2400" b="1" dirty="0" smtClean="0"/>
              <a:t>1)</a:t>
            </a:r>
            <a:r>
              <a:rPr lang="pl-PL" sz="2400" dirty="0" smtClean="0"/>
              <a:t> nie </a:t>
            </a:r>
            <a:r>
              <a:rPr lang="pl-PL" sz="2400" dirty="0"/>
              <a:t>- W. Czachórski, G. Bieniek, </a:t>
            </a:r>
            <a:r>
              <a:rPr lang="pl-PL" sz="2400" dirty="0" smtClean="0"/>
              <a:t>SN</a:t>
            </a:r>
          </a:p>
          <a:p>
            <a:pPr marL="82550" indent="0">
              <a:buNone/>
            </a:pPr>
            <a:r>
              <a:rPr lang="pl-PL" sz="2400" dirty="0" smtClean="0"/>
              <a:t>(uchwała SN z dnia 12 lutego 1969 r., III CZP 3/69, OSNC 1969, Nr 7-8, poz. 130; wyrok SN z dnia 11 października 1980 r., I CR 295/80, OSNC 1981, Nr 8, poz. 151; wyrok SN  z dnia 05 marca 2002 r., I CKN 1156/99, OSP 2003, Nr 1, poz. 5; uchwała SN z dnia 18 lipca 2012 r., III CZP 41/12, OSNC 2013, Nr 3, poz. 28)</a:t>
            </a:r>
          </a:p>
          <a:p>
            <a:pPr marL="82550" indent="0">
              <a:buNone/>
            </a:pPr>
            <a:r>
              <a:rPr lang="pl-PL" sz="2400" b="1" dirty="0" smtClean="0"/>
              <a:t>2)</a:t>
            </a:r>
            <a:r>
              <a:rPr lang="pl-PL" sz="2400" dirty="0" smtClean="0"/>
              <a:t> tak - M. Safjan, W. Dubis, Z. Masłowski, Z. Radwański,</a:t>
            </a:r>
          </a:p>
          <a:p>
            <a:pPr marL="82550" indent="0">
              <a:buNone/>
            </a:pPr>
            <a:r>
              <a:rPr lang="pl-PL" sz="2400" dirty="0"/>
              <a:t> </a:t>
            </a:r>
            <a:r>
              <a:rPr lang="pl-PL" sz="2400" dirty="0" smtClean="0"/>
              <a:t>            A. Olejniczak, A. Śmieja</a:t>
            </a:r>
          </a:p>
          <a:p>
            <a:pPr>
              <a:buFont typeface="Arial" pitchFamily="34" charset="0"/>
              <a:buChar char="•"/>
            </a:pPr>
            <a:r>
              <a:rPr lang="pl-PL" sz="2400" dirty="0" smtClean="0"/>
              <a:t>pogląd ten zasługuje na aprobatę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37342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7499350" cy="5976664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Czy art. 433 k.c. ma zastosowanie w razie umyślnego wyrzucenia przedmiotu</a:t>
            </a:r>
            <a:r>
              <a:rPr lang="pl-PL" sz="2400" b="1" dirty="0" smtClean="0"/>
              <a:t>:</a:t>
            </a:r>
            <a:endParaRPr lang="pl-PL" sz="2400" b="1" dirty="0"/>
          </a:p>
          <a:p>
            <a:pPr marL="82550" indent="0">
              <a:buNone/>
            </a:pPr>
            <a:r>
              <a:rPr lang="pl-PL" sz="2400" b="1" dirty="0" smtClean="0"/>
              <a:t>1) </a:t>
            </a:r>
            <a:r>
              <a:rPr lang="pl-PL" sz="2400" dirty="0" smtClean="0"/>
              <a:t>nie </a:t>
            </a:r>
            <a:r>
              <a:rPr lang="pl-PL" sz="2400" dirty="0"/>
              <a:t>– wyrok SN z dnia 7.2.1968 r., II CR 337/67, OSN 1969, Nr 1, poz. 15; W. Czachórski </a:t>
            </a:r>
          </a:p>
          <a:p>
            <a:pPr marL="82550" indent="0">
              <a:buNone/>
            </a:pPr>
            <a:r>
              <a:rPr lang="pl-PL" sz="2400" b="1" dirty="0" smtClean="0"/>
              <a:t>2) </a:t>
            </a:r>
            <a:r>
              <a:rPr lang="pl-PL" sz="2400" dirty="0" smtClean="0"/>
              <a:t>tak </a:t>
            </a:r>
            <a:r>
              <a:rPr lang="pl-PL" sz="2400" dirty="0"/>
              <a:t>–</a:t>
            </a:r>
            <a:r>
              <a:rPr lang="pl-PL" sz="2400" b="1" dirty="0"/>
              <a:t> </a:t>
            </a:r>
            <a:r>
              <a:rPr lang="pl-PL" sz="2400" dirty="0"/>
              <a:t>A. Szpunar, W. Wołodkiewicz, M. Nesterowicz, W. Dubis, M. Safjan, A. </a:t>
            </a:r>
            <a:r>
              <a:rPr lang="pl-PL" sz="2400" dirty="0" smtClean="0"/>
              <a:t>Śmieja</a:t>
            </a:r>
          </a:p>
          <a:p>
            <a:r>
              <a:rPr lang="pl-PL" sz="2400" dirty="0" smtClean="0"/>
              <a:t>pogląd </a:t>
            </a:r>
            <a:r>
              <a:rPr lang="pl-PL" sz="2400" dirty="0"/>
              <a:t>ten zasługuje na </a:t>
            </a:r>
            <a:r>
              <a:rPr lang="pl-PL" sz="2400" dirty="0" smtClean="0"/>
              <a:t>aprobatę</a:t>
            </a:r>
            <a:endParaRPr lang="pl-PL" sz="2400" dirty="0"/>
          </a:p>
          <a:p>
            <a:pPr marL="82550" indent="0">
              <a:buNone/>
            </a:pPr>
            <a:endParaRPr lang="pl-PL" sz="2400" b="1" dirty="0" smtClean="0"/>
          </a:p>
          <a:p>
            <a:pPr marL="82550" indent="0">
              <a:buNone/>
            </a:pPr>
            <a:r>
              <a:rPr lang="pl-PL" sz="2400" b="1" dirty="0" smtClean="0"/>
              <a:t>Okoliczności </a:t>
            </a:r>
            <a:r>
              <a:rPr lang="pl-PL" sz="2400" b="1" dirty="0"/>
              <a:t>egzoneracyjne:</a:t>
            </a:r>
            <a:endParaRPr lang="pl-PL" sz="2400" dirty="0"/>
          </a:p>
          <a:p>
            <a:pPr marL="82550" indent="0">
              <a:buNone/>
            </a:pPr>
            <a:r>
              <a:rPr lang="pl-PL" sz="2400" b="1" dirty="0"/>
              <a:t>1) </a:t>
            </a:r>
            <a:r>
              <a:rPr lang="pl-PL" sz="2400" dirty="0"/>
              <a:t>siła wyższa</a:t>
            </a:r>
            <a:endParaRPr lang="pl-PL" sz="2400" b="1" i="1" dirty="0"/>
          </a:p>
          <a:p>
            <a:pPr marL="82550" indent="0">
              <a:buNone/>
            </a:pPr>
            <a:r>
              <a:rPr lang="pl-PL" sz="2400" b="1" dirty="0"/>
              <a:t>2) </a:t>
            </a:r>
            <a:r>
              <a:rPr lang="pl-PL" sz="2400" dirty="0"/>
              <a:t>wyłączna wina poszkodowanego</a:t>
            </a:r>
            <a:endParaRPr lang="pl-PL" sz="2400" b="1" i="1" dirty="0"/>
          </a:p>
          <a:p>
            <a:pPr marL="82550" indent="0">
              <a:buNone/>
            </a:pPr>
            <a:r>
              <a:rPr lang="pl-PL" sz="2400" b="1" dirty="0"/>
              <a:t>3) </a:t>
            </a:r>
            <a:r>
              <a:rPr lang="pl-PL" sz="2400" dirty="0"/>
              <a:t>wyłączna wina osoby trzeciej, za którą zajmujący pomieszczenie nie ponosi odpowiedzialności której działaniu nie mógł zapobiec</a:t>
            </a:r>
            <a:endParaRPr lang="pl-PL" sz="2400" b="1" i="1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462121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7499350" cy="4800600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ODPOWIEDZIALNOŚĆ ZA SZKODĘ SPOWODOWANĄ ZAWALENIEM SIĘ BUDOWLI LUB ODERWANIEM SIĘ JEJ </a:t>
            </a:r>
            <a:r>
              <a:rPr lang="pl-PL" sz="2400" b="1" dirty="0" smtClean="0"/>
              <a:t>CZĘŚCI</a:t>
            </a:r>
          </a:p>
          <a:p>
            <a:pPr marL="82550" indent="0" algn="ctr">
              <a:buNone/>
            </a:pPr>
            <a:endParaRPr lang="pl-PL" sz="2400" b="1" dirty="0"/>
          </a:p>
          <a:p>
            <a:r>
              <a:rPr lang="pl-PL" sz="2400" dirty="0" smtClean="0"/>
              <a:t>art</a:t>
            </a:r>
            <a:r>
              <a:rPr lang="pl-PL" sz="2400" dirty="0"/>
              <a:t>. 434 k.c.</a:t>
            </a:r>
          </a:p>
          <a:p>
            <a:r>
              <a:rPr lang="pl-PL" sz="2400" dirty="0" smtClean="0"/>
              <a:t>budowla </a:t>
            </a:r>
            <a:r>
              <a:rPr lang="pl-PL" sz="2400" dirty="0"/>
              <a:t>– jakiekolwiek obiekty, które są trwale związane z gruntem, wydzielone z przestrzeni za pomocą przegród budowlanych, a przy tym posiadające fundamenty i dach (art. 3 pkt. 2 PrBud)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757466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60648"/>
            <a:ext cx="7499350" cy="4800600"/>
          </a:xfrm>
        </p:spPr>
        <p:txBody>
          <a:bodyPr/>
          <a:lstStyle/>
          <a:p>
            <a:r>
              <a:rPr lang="pl-PL" dirty="0" smtClean="0"/>
              <a:t>jakiekolwiek </a:t>
            </a:r>
            <a:r>
              <a:rPr lang="pl-PL" dirty="0"/>
              <a:t>urządzenie skonstruowane przez człowieka, związane z gruntem</a:t>
            </a:r>
          </a:p>
          <a:p>
            <a:r>
              <a:rPr lang="pl-PL" dirty="0"/>
              <a:t>A. Śmieja: należące ponadto do konstrukcji budowlanych, a zatem obiektów, które powinny być wznoszone na podstawie wskazań wiedzy budowlanej, czyli np. nie ławka </a:t>
            </a:r>
          </a:p>
          <a:p>
            <a:r>
              <a:rPr lang="pl-PL" dirty="0"/>
              <a:t>np. budynki, pomniki, mosty, mury, tamy, tunele, wieże, latarnie uliczne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9407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04664"/>
            <a:ext cx="7499350" cy="4800600"/>
          </a:xfrm>
        </p:spPr>
        <p:txBody>
          <a:bodyPr/>
          <a:lstStyle/>
          <a:p>
            <a:r>
              <a:rPr lang="pl-PL" sz="2400" dirty="0" smtClean="0"/>
              <a:t>zawalenie </a:t>
            </a:r>
            <a:r>
              <a:rPr lang="pl-PL" sz="2400" dirty="0"/>
              <a:t>się </a:t>
            </a:r>
            <a:r>
              <a:rPr lang="pl-PL" sz="2400" dirty="0" smtClean="0"/>
              <a:t>budowli – </a:t>
            </a:r>
            <a:r>
              <a:rPr lang="pl-PL" sz="2400" dirty="0"/>
              <a:t>załamanie się całej konstrukcji, upadek całego obiektu lub przyjmniej jego znacznej części, np. całej kondygnacji</a:t>
            </a:r>
          </a:p>
          <a:p>
            <a:r>
              <a:rPr lang="pl-PL" sz="2400" dirty="0" smtClean="0"/>
              <a:t>oderwanie </a:t>
            </a:r>
            <a:r>
              <a:rPr lang="pl-PL" sz="2400" dirty="0"/>
              <a:t>się części </a:t>
            </a:r>
            <a:r>
              <a:rPr lang="pl-PL" sz="2400" dirty="0" smtClean="0"/>
              <a:t>budowli – </a:t>
            </a:r>
            <a:r>
              <a:rPr lang="pl-PL" sz="2400" dirty="0"/>
              <a:t>naruszenie spoistości trwałych połączeń z pozostałymi częściami</a:t>
            </a:r>
          </a:p>
          <a:p>
            <a:r>
              <a:rPr lang="pl-PL" sz="2400" dirty="0" smtClean="0"/>
              <a:t>część </a:t>
            </a:r>
            <a:r>
              <a:rPr lang="pl-PL" sz="2400" dirty="0"/>
              <a:t>budowli – także elementy nie będące częściami składowymi w rozumieniu art. 47 § 2 k.c</a:t>
            </a:r>
            <a:r>
              <a:rPr lang="pl-PL" sz="2400" dirty="0" smtClean="0"/>
              <a:t>.</a:t>
            </a:r>
          </a:p>
          <a:p>
            <a:pPr marL="82550" indent="0">
              <a:buNone/>
            </a:pPr>
            <a:r>
              <a:rPr lang="pl-PL" sz="2400" dirty="0"/>
              <a:t> </a:t>
            </a:r>
            <a:r>
              <a:rPr lang="pl-PL" sz="2400" dirty="0" smtClean="0"/>
              <a:t>  (</a:t>
            </a:r>
            <a:r>
              <a:rPr lang="pl-PL" sz="2400" dirty="0"/>
              <a:t>M. Safjan, A. Śmieja)</a:t>
            </a:r>
          </a:p>
          <a:p>
            <a:r>
              <a:rPr lang="pl-PL" sz="2400" dirty="0" smtClean="0"/>
              <a:t>odpowiedzialność </a:t>
            </a:r>
            <a:r>
              <a:rPr lang="pl-PL" sz="2400" dirty="0"/>
              <a:t>także w razie oderwania się wewnętrznej części lokalu stanowiącego przedmiot odrębnej własności, np. zawalenia się ścianki działowej między salonem a kuchni (A. Śmieja)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789283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548680"/>
            <a:ext cx="7499350" cy="5232648"/>
          </a:xfrm>
        </p:spPr>
        <p:txBody>
          <a:bodyPr/>
          <a:lstStyle/>
          <a:p>
            <a:r>
              <a:rPr lang="pl-PL" sz="2400" dirty="0" smtClean="0"/>
              <a:t>samoistny </a:t>
            </a:r>
            <a:r>
              <a:rPr lang="pl-PL" sz="2400" dirty="0"/>
              <a:t>posiadacz budowli – ten, kto nią faktycznie włada jak właściciel (art. 336 k.c.)</a:t>
            </a:r>
          </a:p>
          <a:p>
            <a:r>
              <a:rPr lang="pl-PL" sz="2400" dirty="0" smtClean="0"/>
              <a:t>niezależnie </a:t>
            </a:r>
            <a:r>
              <a:rPr lang="pl-PL" sz="2400" dirty="0"/>
              <a:t>od tytułu prawnego</a:t>
            </a:r>
          </a:p>
          <a:p>
            <a:r>
              <a:rPr lang="pl-PL" sz="2400" dirty="0" smtClean="0"/>
              <a:t>kilku </a:t>
            </a:r>
            <a:r>
              <a:rPr lang="pl-PL" sz="2400" dirty="0"/>
              <a:t>samoistnych posiadaczy budynku odpowiada solidarnie (art. 441 § 1 k.c.)</a:t>
            </a:r>
          </a:p>
          <a:p>
            <a:r>
              <a:rPr lang="pl-PL" sz="2400" dirty="0" smtClean="0"/>
              <a:t>wyjątek</a:t>
            </a:r>
            <a:r>
              <a:rPr lang="pl-PL" sz="2400" dirty="0"/>
              <a:t>: art. 17 WłLokU </a:t>
            </a:r>
          </a:p>
          <a:p>
            <a:r>
              <a:rPr lang="pl-PL" sz="2400" dirty="0" smtClean="0"/>
              <a:t>od </a:t>
            </a:r>
            <a:r>
              <a:rPr lang="pl-PL" sz="2400" dirty="0"/>
              <a:t>chwili śmierci spadkodawcy odpowiedzialność ponoszą jego spadkobiercy, o ile nikt inny nie objął budowli w posiadanie (A. Śmieja)</a:t>
            </a:r>
          </a:p>
          <a:p>
            <a:pPr marL="82550" indent="0">
              <a:buNone/>
            </a:pPr>
            <a:endParaRPr lang="pl-PL" sz="2400" dirty="0"/>
          </a:p>
          <a:p>
            <a:r>
              <a:rPr lang="pl-PL" sz="2400" dirty="0" smtClean="0"/>
              <a:t>powierzenie </a:t>
            </a:r>
            <a:r>
              <a:rPr lang="pl-PL" sz="2400" dirty="0"/>
              <a:t>zarządu nieruchomością budynkową innemu podmiotowi nie zwalnia z odpowiedzialności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626413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7499350" cy="6120680"/>
          </a:xfrm>
        </p:spPr>
        <p:txBody>
          <a:bodyPr/>
          <a:lstStyle/>
          <a:p>
            <a:pPr marL="82550" indent="0">
              <a:buNone/>
            </a:pPr>
            <a:r>
              <a:rPr lang="pl-PL" sz="2400" b="1" dirty="0"/>
              <a:t>P</a:t>
            </a:r>
            <a:r>
              <a:rPr lang="pl-PL" sz="2400" b="1" dirty="0" smtClean="0"/>
              <a:t>roblem </a:t>
            </a:r>
            <a:r>
              <a:rPr lang="pl-PL" sz="2400" b="1" dirty="0"/>
              <a:t>kto ponosi odpowiedzialność na podstawie art. 434 k.c. w razie powierzenia przez inwestora prac budowlanych wykonawcy</a:t>
            </a:r>
            <a:r>
              <a:rPr lang="pl-PL" sz="2400" b="1" dirty="0" smtClean="0"/>
              <a:t>:</a:t>
            </a:r>
          </a:p>
          <a:p>
            <a:pPr marL="82550" indent="0">
              <a:buNone/>
            </a:pPr>
            <a:endParaRPr lang="pl-PL" sz="2400" dirty="0"/>
          </a:p>
          <a:p>
            <a:pPr marL="82550" indent="0">
              <a:buNone/>
            </a:pPr>
            <a:r>
              <a:rPr lang="pl-PL" sz="2400" b="1" dirty="0" smtClean="0"/>
              <a:t>1)</a:t>
            </a:r>
            <a:r>
              <a:rPr lang="pl-PL" sz="2400" dirty="0"/>
              <a:t> </a:t>
            </a:r>
            <a:r>
              <a:rPr lang="pl-PL" sz="2400" dirty="0" smtClean="0"/>
              <a:t>odpowiada </a:t>
            </a:r>
            <a:r>
              <a:rPr lang="pl-PL" sz="2400" dirty="0"/>
              <a:t>inwestor, który nadal jest posiadaczem samoistnym (M. Safjan, W. Dubis)</a:t>
            </a:r>
          </a:p>
          <a:p>
            <a:pPr marL="82550" indent="0">
              <a:buNone/>
            </a:pPr>
            <a:r>
              <a:rPr lang="pl-PL" sz="2400" b="1" dirty="0" smtClean="0"/>
              <a:t>2)</a:t>
            </a:r>
            <a:r>
              <a:rPr lang="pl-PL" sz="2400" dirty="0"/>
              <a:t> </a:t>
            </a:r>
            <a:r>
              <a:rPr lang="pl-PL" sz="2400" dirty="0" smtClean="0"/>
              <a:t>odpowiada </a:t>
            </a:r>
            <a:r>
              <a:rPr lang="pl-PL" sz="2400" dirty="0"/>
              <a:t>wykonawca, a nie inwestor; różne uzasadnienie:</a:t>
            </a:r>
          </a:p>
          <a:p>
            <a:pPr marL="82550" indent="0">
              <a:buNone/>
            </a:pPr>
            <a:r>
              <a:rPr lang="pl-PL" sz="2400" b="1" dirty="0" smtClean="0"/>
              <a:t>  a)</a:t>
            </a:r>
            <a:r>
              <a:rPr lang="pl-PL" sz="2400" dirty="0"/>
              <a:t> </a:t>
            </a:r>
            <a:r>
              <a:rPr lang="pl-PL" sz="2400" dirty="0" smtClean="0"/>
              <a:t>wykonawca </a:t>
            </a:r>
            <a:r>
              <a:rPr lang="pl-PL" sz="2400" dirty="0"/>
              <a:t>jest posiadaczem samoistnym (J. Frąckowiak, A. Szpunar, M. Nesterowicz)</a:t>
            </a:r>
          </a:p>
          <a:p>
            <a:pPr marL="82550" indent="0">
              <a:buNone/>
            </a:pPr>
            <a:r>
              <a:rPr lang="pl-PL" sz="2400" b="1" dirty="0" smtClean="0"/>
              <a:t>  b)</a:t>
            </a:r>
            <a:r>
              <a:rPr lang="pl-PL" sz="2400" dirty="0"/>
              <a:t> </a:t>
            </a:r>
            <a:r>
              <a:rPr lang="pl-PL" sz="2400" dirty="0" smtClean="0"/>
              <a:t>wykonawca </a:t>
            </a:r>
            <a:r>
              <a:rPr lang="pl-PL" sz="2400" dirty="0"/>
              <a:t>jest dzierżycielem, sprawującym władztwo </a:t>
            </a:r>
            <a:r>
              <a:rPr lang="pl-PL" sz="2400" dirty="0" smtClean="0"/>
              <a:t>  w </a:t>
            </a:r>
            <a:r>
              <a:rPr lang="pl-PL" sz="2400" dirty="0"/>
              <a:t>interesie i na rzecz inwestora, ale odpowiada na podstawie art. 434 k.c. zamiast inwestora ze względu na art. 652 k.c</a:t>
            </a:r>
            <a:r>
              <a:rPr lang="pl-PL" sz="2400" dirty="0" smtClean="0"/>
              <a:t>.</a:t>
            </a:r>
          </a:p>
          <a:p>
            <a:pPr marL="82550" indent="0">
              <a:buNone/>
            </a:pPr>
            <a:r>
              <a:rPr lang="pl-PL" sz="2400" dirty="0" smtClean="0"/>
              <a:t>(</a:t>
            </a:r>
            <a:r>
              <a:rPr lang="pl-PL" sz="2400" dirty="0"/>
              <a:t>Z. Masłowski, S. Buczkowski, W. Czachórski, A. Śmieja)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152381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60648"/>
            <a:ext cx="7499350" cy="4800600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Problem, czy zawalenie się budowli lub oderwanie się jej części ma nastąpić bez udziału człowieka, czy chodzi o naprawienie szkód bez względu na to, co było przyczyną wypadku</a:t>
            </a:r>
            <a:r>
              <a:rPr lang="pl-PL" sz="2400" b="1" dirty="0" smtClean="0"/>
              <a:t>:</a:t>
            </a:r>
          </a:p>
          <a:p>
            <a:pPr marL="82550" indent="0" algn="ctr">
              <a:buNone/>
            </a:pPr>
            <a:endParaRPr lang="pl-PL" sz="2400" dirty="0"/>
          </a:p>
          <a:p>
            <a:pPr marL="82550" indent="0">
              <a:buNone/>
            </a:pPr>
            <a:r>
              <a:rPr lang="pl-PL" sz="2400" b="1" dirty="0" smtClean="0"/>
              <a:t>1) </a:t>
            </a:r>
            <a:r>
              <a:rPr lang="pl-PL" sz="2400" dirty="0" smtClean="0"/>
              <a:t>bez </a:t>
            </a:r>
            <a:r>
              <a:rPr lang="pl-PL" sz="2400" dirty="0"/>
              <a:t>udziału </a:t>
            </a:r>
            <a:r>
              <a:rPr lang="pl-PL" sz="2400" dirty="0" smtClean="0"/>
              <a:t>człowieka</a:t>
            </a:r>
          </a:p>
          <a:p>
            <a:pPr marL="82550" indent="0">
              <a:buNone/>
            </a:pPr>
            <a:r>
              <a:rPr lang="pl-PL" sz="2400" dirty="0" smtClean="0"/>
              <a:t> (L</a:t>
            </a:r>
            <a:r>
              <a:rPr lang="pl-PL" sz="2400" dirty="0"/>
              <a:t>. Domański, S. Garlicki, Z. Masłowski, tak pierwotnie SN)</a:t>
            </a:r>
          </a:p>
          <a:p>
            <a:pPr marL="82550" indent="0">
              <a:buNone/>
            </a:pPr>
            <a:r>
              <a:rPr lang="pl-PL" sz="2400" b="1" dirty="0" smtClean="0"/>
              <a:t>2) </a:t>
            </a:r>
            <a:r>
              <a:rPr lang="pl-PL" sz="2400" dirty="0" smtClean="0"/>
              <a:t>przyczyną </a:t>
            </a:r>
            <a:r>
              <a:rPr lang="pl-PL" sz="2400" dirty="0"/>
              <a:t>mogą być również działania </a:t>
            </a:r>
            <a:r>
              <a:rPr lang="pl-PL" sz="2400" dirty="0" smtClean="0"/>
              <a:t>człowieka</a:t>
            </a:r>
          </a:p>
          <a:p>
            <a:pPr marL="82550" indent="0">
              <a:buNone/>
            </a:pPr>
            <a:r>
              <a:rPr lang="pl-PL" sz="2400" dirty="0" smtClean="0"/>
              <a:t> (A</a:t>
            </a:r>
            <a:r>
              <a:rPr lang="pl-PL" sz="2400" dirty="0"/>
              <a:t>. Szpunar, tak ostatecznie SN, A. Śmieja)</a:t>
            </a:r>
          </a:p>
          <a:p>
            <a:pPr marL="82550" indent="0">
              <a:buNone/>
            </a:pPr>
            <a:r>
              <a:rPr lang="pl-PL" sz="2400" dirty="0"/>
              <a:t> 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6747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052736"/>
            <a:ext cx="7499350" cy="4800600"/>
          </a:xfrm>
        </p:spPr>
        <p:txBody>
          <a:bodyPr/>
          <a:lstStyle/>
          <a:p>
            <a:r>
              <a:rPr lang="pl-PL" dirty="0" smtClean="0"/>
              <a:t>Odpowiedzialność </a:t>
            </a:r>
            <a:r>
              <a:rPr lang="pl-PL" dirty="0"/>
              <a:t>za szkody:</a:t>
            </a:r>
          </a:p>
          <a:p>
            <a:pPr marL="82550" indent="0">
              <a:buNone/>
            </a:pPr>
            <a:r>
              <a:rPr lang="pl-PL" b="1" dirty="0" smtClean="0"/>
              <a:t>1)</a:t>
            </a:r>
            <a:r>
              <a:rPr lang="pl-PL" dirty="0"/>
              <a:t> </a:t>
            </a:r>
            <a:r>
              <a:rPr lang="pl-PL" dirty="0" smtClean="0"/>
              <a:t>wyrządzone </a:t>
            </a:r>
            <a:r>
              <a:rPr lang="pl-PL" dirty="0"/>
              <a:t>przez zwierzęta</a:t>
            </a:r>
          </a:p>
          <a:p>
            <a:pPr marL="82550" indent="0">
              <a:buNone/>
            </a:pPr>
            <a:r>
              <a:rPr lang="pl-PL" b="1" dirty="0" smtClean="0"/>
              <a:t>2)</a:t>
            </a:r>
            <a:r>
              <a:rPr lang="pl-PL" dirty="0"/>
              <a:t> </a:t>
            </a:r>
            <a:r>
              <a:rPr lang="pl-PL" dirty="0" smtClean="0"/>
              <a:t>spowodowane </a:t>
            </a:r>
            <a:r>
              <a:rPr lang="pl-PL" dirty="0"/>
              <a:t>wyrzuceniem, spadnięciem lub wylaniem przedmiotu</a:t>
            </a:r>
          </a:p>
          <a:p>
            <a:pPr marL="82550" indent="0">
              <a:buNone/>
            </a:pPr>
            <a:r>
              <a:rPr lang="pl-PL" b="1" dirty="0" smtClean="0"/>
              <a:t>3)</a:t>
            </a:r>
            <a:r>
              <a:rPr lang="pl-PL" dirty="0"/>
              <a:t> </a:t>
            </a:r>
            <a:r>
              <a:rPr lang="pl-PL" dirty="0" smtClean="0"/>
              <a:t>spowodowane </a:t>
            </a:r>
            <a:r>
              <a:rPr lang="pl-PL" dirty="0"/>
              <a:t>zawaleniem się budowli lub oderwaniem się jej części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2175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332656"/>
            <a:ext cx="7499350" cy="6048672"/>
          </a:xfrm>
        </p:spPr>
        <p:txBody>
          <a:bodyPr/>
          <a:lstStyle/>
          <a:p>
            <a:r>
              <a:rPr lang="pl-PL" dirty="0" smtClean="0"/>
              <a:t>odpowiedzialność </a:t>
            </a:r>
            <a:r>
              <a:rPr lang="pl-PL" dirty="0"/>
              <a:t>na zasadzie ryzyka, ale łagodniejsza niż w innych </a:t>
            </a:r>
            <a:r>
              <a:rPr lang="pl-PL" dirty="0" smtClean="0"/>
              <a:t>przypadkach</a:t>
            </a:r>
          </a:p>
          <a:p>
            <a:endParaRPr lang="pl-PL" dirty="0"/>
          </a:p>
          <a:p>
            <a:r>
              <a:rPr lang="pl-PL" b="1" dirty="0" smtClean="0"/>
              <a:t>odpowiedzialność </a:t>
            </a:r>
            <a:r>
              <a:rPr lang="pl-PL" b="1" dirty="0"/>
              <a:t>w dwóch przypadkach:</a:t>
            </a:r>
            <a:endParaRPr lang="pl-PL" dirty="0"/>
          </a:p>
          <a:p>
            <a:pPr marL="82550" indent="0">
              <a:buNone/>
            </a:pPr>
            <a:r>
              <a:rPr lang="pl-PL" b="1" dirty="0" smtClean="0"/>
              <a:t>1)</a:t>
            </a:r>
            <a:r>
              <a:rPr lang="pl-PL" dirty="0" smtClean="0"/>
              <a:t> braku </a:t>
            </a:r>
            <a:r>
              <a:rPr lang="pl-PL" dirty="0"/>
              <a:t>utrzymania budowli w należytym stanie</a:t>
            </a:r>
          </a:p>
          <a:p>
            <a:pPr marL="82550" indent="0">
              <a:buNone/>
            </a:pPr>
            <a:r>
              <a:rPr lang="pl-PL" b="1" dirty="0" smtClean="0"/>
              <a:t>2)</a:t>
            </a:r>
            <a:r>
              <a:rPr lang="pl-PL" dirty="0"/>
              <a:t> </a:t>
            </a:r>
            <a:r>
              <a:rPr lang="pl-PL" dirty="0" smtClean="0"/>
              <a:t>wady </a:t>
            </a:r>
            <a:r>
              <a:rPr lang="pl-PL" dirty="0"/>
              <a:t>w </a:t>
            </a:r>
            <a:r>
              <a:rPr lang="pl-PL" dirty="0" smtClean="0"/>
              <a:t>budowie</a:t>
            </a:r>
          </a:p>
          <a:p>
            <a:pPr marL="82550" indent="0">
              <a:buNone/>
            </a:pPr>
            <a:endParaRPr lang="pl-PL" dirty="0"/>
          </a:p>
          <a:p>
            <a:r>
              <a:rPr lang="pl-PL" dirty="0" smtClean="0"/>
              <a:t>otwarty </a:t>
            </a:r>
            <a:r>
              <a:rPr lang="pl-PL" dirty="0"/>
              <a:t>katalog okoliczności egzoneracyjnych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4715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04664"/>
            <a:ext cx="7499350" cy="4800600"/>
          </a:xfrm>
        </p:spPr>
        <p:txBody>
          <a:bodyPr/>
          <a:lstStyle/>
          <a:p>
            <a:r>
              <a:rPr lang="pl-PL" b="1" dirty="0" smtClean="0"/>
              <a:t>kwestia</a:t>
            </a:r>
            <a:r>
              <a:rPr lang="pl-PL" b="1" dirty="0"/>
              <a:t>, czy art. 434 k.c. wyraża domniemanie prawne</a:t>
            </a:r>
            <a:r>
              <a:rPr lang="pl-PL" dirty="0"/>
              <a:t>, że w/w wydarzenia spowodowały zawalenie się budowli lub oderwanie się jej części – sporne:</a:t>
            </a:r>
          </a:p>
          <a:p>
            <a:pPr marL="82550" indent="0">
              <a:buNone/>
            </a:pPr>
            <a:r>
              <a:rPr lang="pl-PL" b="1" dirty="0" smtClean="0"/>
              <a:t>1)</a:t>
            </a:r>
            <a:r>
              <a:rPr lang="pl-PL" dirty="0"/>
              <a:t> </a:t>
            </a:r>
            <a:r>
              <a:rPr lang="pl-PL" dirty="0" smtClean="0"/>
              <a:t>tak </a:t>
            </a:r>
            <a:r>
              <a:rPr lang="pl-PL" dirty="0"/>
              <a:t>(R. Longchamps de Berier, Z. Radwański, A. Śmieja, M. Safjan)</a:t>
            </a:r>
          </a:p>
          <a:p>
            <a:pPr marL="82550" indent="0">
              <a:buNone/>
            </a:pPr>
            <a:r>
              <a:rPr lang="pl-PL" b="1" dirty="0" smtClean="0"/>
              <a:t>2)</a:t>
            </a:r>
            <a:r>
              <a:rPr lang="pl-PL" dirty="0"/>
              <a:t> </a:t>
            </a:r>
            <a:r>
              <a:rPr lang="pl-PL" dirty="0" smtClean="0"/>
              <a:t>nie </a:t>
            </a:r>
            <a:r>
              <a:rPr lang="pl-PL" dirty="0"/>
              <a:t>(A. Szpunar)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0164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60648"/>
            <a:ext cx="7499350" cy="6192688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/>
              <a:t>ODPOWIEDZIALNOŚĆ ZA SZKODY WYRZĄDZONE PRZEZ ZWIERZĘTA</a:t>
            </a:r>
            <a:endParaRPr lang="pl-PL" sz="2400" dirty="0"/>
          </a:p>
          <a:p>
            <a:pPr marL="82550" indent="0">
              <a:buNone/>
            </a:pPr>
            <a:endParaRPr lang="pl-PL" sz="2400" dirty="0"/>
          </a:p>
          <a:p>
            <a:r>
              <a:rPr lang="pl-PL" sz="2400" dirty="0" smtClean="0"/>
              <a:t>art</a:t>
            </a:r>
            <a:r>
              <a:rPr lang="pl-PL" sz="2400" dirty="0"/>
              <a:t>. 431 § 1 k.c</a:t>
            </a:r>
            <a:r>
              <a:rPr lang="pl-PL" sz="2400" dirty="0" smtClean="0"/>
              <a:t>.</a:t>
            </a:r>
          </a:p>
          <a:p>
            <a:pPr marL="82550" indent="0">
              <a:buNone/>
            </a:pPr>
            <a:endParaRPr lang="pl-PL" sz="2400" dirty="0"/>
          </a:p>
          <a:p>
            <a:pPr marL="82550" indent="0" algn="ctr">
              <a:buNone/>
            </a:pPr>
            <a:r>
              <a:rPr lang="pl-PL" sz="2400" b="1" dirty="0"/>
              <a:t>Zasada, na której opiera się odpowiedzialność z art. 431 k.c.:</a:t>
            </a:r>
            <a:endParaRPr lang="pl-PL" sz="2400" dirty="0"/>
          </a:p>
          <a:p>
            <a:pPr marL="82550" indent="0">
              <a:buNone/>
            </a:pPr>
            <a:r>
              <a:rPr lang="pl-PL" sz="2400" b="1" dirty="0" smtClean="0"/>
              <a:t>1) </a:t>
            </a:r>
            <a:r>
              <a:rPr lang="pl-PL" sz="2400" dirty="0" smtClean="0"/>
              <a:t>zdaniem </a:t>
            </a:r>
            <a:r>
              <a:rPr lang="pl-PL" sz="2400" dirty="0"/>
              <a:t>większości autorów jest to odpowiedzialność za własny czyn oparta na zasadzie winy w nadzorze (culpa in custodiendo)</a:t>
            </a:r>
            <a:r>
              <a:rPr lang="pl-PL" sz="2400" b="1" dirty="0"/>
              <a:t> </a:t>
            </a:r>
            <a:r>
              <a:rPr lang="pl-PL" sz="2400" dirty="0"/>
              <a:t>(Z. Masłowski, G. Bieniek, M. Safjan, W. Dubis, J. Kuźmicka-Sulikowska)</a:t>
            </a:r>
          </a:p>
          <a:p>
            <a:pPr marL="82550" indent="0">
              <a:buNone/>
            </a:pPr>
            <a:r>
              <a:rPr lang="pl-PL" sz="2400" b="1" dirty="0" smtClean="0"/>
              <a:t>2) </a:t>
            </a:r>
            <a:r>
              <a:rPr lang="pl-PL" sz="2400" dirty="0" smtClean="0"/>
              <a:t>P. </a:t>
            </a:r>
            <a:r>
              <a:rPr lang="pl-PL" sz="2400" dirty="0"/>
              <a:t>Machnikowski i A. Śmieja: nie jest możliwe abstrakcyjne wskazanie, ani czy jest to odpowiedzialność za czyn własny, czy również za czyn innego podmiotu, ani na jakiej zasadzie jest oparta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802785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zawartości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6120680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800" b="1" dirty="0"/>
              <a:t>Zachowania zwierzęcia </a:t>
            </a:r>
            <a:r>
              <a:rPr lang="pl-PL" sz="2800" b="1" dirty="0" smtClean="0"/>
              <a:t>objęte odpowiedzialnością </a:t>
            </a:r>
            <a:r>
              <a:rPr lang="pl-PL" sz="2800" b="1" dirty="0"/>
              <a:t>z art. 431 k.c.:</a:t>
            </a:r>
          </a:p>
          <a:p>
            <a:pPr marL="82550" indent="0" algn="just">
              <a:buNone/>
            </a:pPr>
            <a:r>
              <a:rPr lang="pl-PL" sz="2800" b="1" dirty="0" smtClean="0"/>
              <a:t>1) </a:t>
            </a:r>
            <a:r>
              <a:rPr lang="pl-PL" sz="2800" u="sng" dirty="0" smtClean="0"/>
              <a:t>t</a:t>
            </a:r>
            <a:r>
              <a:rPr lang="pl-PL" sz="2800" u="sng" dirty="0" smtClean="0"/>
              <a:t>radycyjny pogląd: </a:t>
            </a:r>
            <a:r>
              <a:rPr lang="pl-PL" sz="2800" dirty="0" smtClean="0"/>
              <a:t>wyłącznie </a:t>
            </a:r>
            <a:r>
              <a:rPr lang="pl-PL" sz="2800" dirty="0"/>
              <a:t>szkody </a:t>
            </a:r>
            <a:r>
              <a:rPr lang="pl-PL" sz="2800" dirty="0" smtClean="0"/>
              <a:t>wyrządzone </a:t>
            </a:r>
            <a:r>
              <a:rPr lang="pl-PL" sz="2800" dirty="0"/>
              <a:t>przez </a:t>
            </a:r>
            <a:r>
              <a:rPr lang="pl-PL" sz="2800" dirty="0" smtClean="0"/>
              <a:t>zwierzę </a:t>
            </a:r>
            <a:r>
              <a:rPr lang="pl-PL" sz="2800" dirty="0"/>
              <a:t>spontanicznie</a:t>
            </a:r>
            <a:r>
              <a:rPr lang="pl-PL" sz="2800" dirty="0" smtClean="0"/>
              <a:t>, </a:t>
            </a:r>
            <a:r>
              <a:rPr lang="pl-PL" sz="2800" dirty="0"/>
              <a:t>z jego własnego </a:t>
            </a:r>
            <a:r>
              <a:rPr lang="pl-PL" sz="2800" dirty="0" smtClean="0"/>
              <a:t>popędu (</a:t>
            </a:r>
            <a:r>
              <a:rPr lang="pl-PL" sz="2800" dirty="0"/>
              <a:t>Z. Radwański, A. Olejniczak, </a:t>
            </a:r>
            <a:r>
              <a:rPr lang="pl-PL" sz="2800" dirty="0" smtClean="0"/>
              <a:t>W</a:t>
            </a:r>
            <a:r>
              <a:rPr lang="pl-PL" sz="2800" dirty="0"/>
              <a:t>. </a:t>
            </a:r>
            <a:r>
              <a:rPr lang="pl-PL" sz="2800" dirty="0" smtClean="0"/>
              <a:t>Czachórski, W</a:t>
            </a:r>
            <a:r>
              <a:rPr lang="pl-PL" sz="2800" dirty="0"/>
              <a:t>. Dubis, </a:t>
            </a:r>
            <a:r>
              <a:rPr lang="pl-PL" sz="2800" dirty="0" smtClean="0"/>
              <a:t>G. </a:t>
            </a:r>
            <a:r>
              <a:rPr lang="pl-PL" sz="2800" dirty="0"/>
              <a:t>Bieniek, </a:t>
            </a:r>
            <a:r>
              <a:rPr lang="pl-PL" sz="2800" dirty="0" smtClean="0"/>
              <a:t>M</a:t>
            </a:r>
            <a:r>
              <a:rPr lang="pl-PL" sz="2800" dirty="0"/>
              <a:t>. </a:t>
            </a:r>
            <a:r>
              <a:rPr lang="pl-PL" sz="2800" dirty="0" smtClean="0"/>
              <a:t>Safjan)</a:t>
            </a:r>
          </a:p>
          <a:p>
            <a:pPr algn="just"/>
            <a:r>
              <a:rPr lang="pl-PL" sz="2800" dirty="0" smtClean="0"/>
              <a:t>art. </a:t>
            </a:r>
            <a:r>
              <a:rPr lang="pl-PL" sz="2800" dirty="0"/>
              <a:t>431 k.c. nie dotyczy przypadków, w których zachowaniem się zwierzęcia kierował </a:t>
            </a:r>
            <a:r>
              <a:rPr lang="pl-PL" sz="2800" dirty="0" smtClean="0"/>
              <a:t>człowiek</a:t>
            </a:r>
          </a:p>
          <a:p>
            <a:pPr algn="just"/>
            <a:r>
              <a:rPr lang="pl-PL" sz="2800" dirty="0"/>
              <a:t>art. 431 k.c. jest podstawą odpowiedzialności wtedy, gdy kierowane przez człowieka zwierzę wyrządza szkodę reagując pod wpływem strachu lub innego bodźca, a człowiek nie zdołał go powstrzymać</a:t>
            </a:r>
          </a:p>
          <a:p>
            <a:pPr algn="just"/>
            <a:endParaRPr lang="pl-PL" sz="2800" dirty="0" smtClean="0">
              <a:solidFill>
                <a:srgbClr val="FF0000"/>
              </a:solidFill>
            </a:endParaRPr>
          </a:p>
          <a:p>
            <a:pPr marL="82550" indent="0" algn="just">
              <a:buNone/>
            </a:pPr>
            <a:endParaRPr lang="pl-PL" sz="2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88640"/>
            <a:ext cx="8352928" cy="6552728"/>
          </a:xfrm>
        </p:spPr>
        <p:txBody>
          <a:bodyPr/>
          <a:lstStyle/>
          <a:p>
            <a:pPr marL="82550" indent="0" algn="just">
              <a:buNone/>
            </a:pPr>
            <a:r>
              <a:rPr lang="pl-PL" sz="2800" b="1" dirty="0" smtClean="0"/>
              <a:t>2) </a:t>
            </a:r>
            <a:r>
              <a:rPr lang="pl-PL" sz="2800" dirty="0" smtClean="0"/>
              <a:t>P. </a:t>
            </a:r>
            <a:r>
              <a:rPr lang="pl-PL" sz="2800" dirty="0"/>
              <a:t>Machnikowski i A. </a:t>
            </a:r>
            <a:r>
              <a:rPr lang="pl-PL" sz="2800" dirty="0" smtClean="0"/>
              <a:t>Śmieja:</a:t>
            </a:r>
          </a:p>
          <a:p>
            <a:pPr algn="just"/>
            <a:r>
              <a:rPr lang="pl-PL" sz="2800" dirty="0" smtClean="0"/>
              <a:t>art</a:t>
            </a:r>
            <a:r>
              <a:rPr lang="pl-PL" sz="2800" dirty="0"/>
              <a:t>. 431 k.c. </a:t>
            </a:r>
            <a:r>
              <a:rPr lang="pl-PL" sz="2800" dirty="0" smtClean="0"/>
              <a:t>nie odnosi </a:t>
            </a:r>
            <a:r>
              <a:rPr lang="pl-PL" sz="2800" dirty="0"/>
              <a:t>się wyłącznie do zachowań zwierzęcia sterowanych przez jego układ </a:t>
            </a:r>
            <a:r>
              <a:rPr lang="pl-PL" sz="2800" dirty="0" smtClean="0"/>
              <a:t>nerwowy</a:t>
            </a:r>
          </a:p>
          <a:p>
            <a:pPr algn="just"/>
            <a:r>
              <a:rPr lang="pl-PL" sz="2800" dirty="0"/>
              <a:t>art. 431 k.c. odnosi się zarówno do aktywnych, jak i pasywnych zachowań </a:t>
            </a:r>
            <a:r>
              <a:rPr lang="pl-PL" sz="2800" dirty="0" smtClean="0"/>
              <a:t>zwierząt</a:t>
            </a:r>
          </a:p>
          <a:p>
            <a:pPr algn="just"/>
            <a:r>
              <a:rPr lang="pl-PL" sz="2800" dirty="0" smtClean="0"/>
              <a:t>nie </a:t>
            </a:r>
            <a:r>
              <a:rPr lang="pl-PL" sz="2800" dirty="0"/>
              <a:t>należy dokonywać jego zawężającej wykładni, pozostawiając sądowi możliwość takiego rozstrzygnięcia, które pozwoli osiągnąć sprawiedliwe rozstrzygnięcie konkretnego przypadku</a:t>
            </a:r>
          </a:p>
          <a:p>
            <a:pPr algn="just"/>
            <a:endParaRPr lang="pl-PL" sz="27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31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60648"/>
            <a:ext cx="7499350" cy="6048672"/>
          </a:xfrm>
        </p:spPr>
        <p:txBody>
          <a:bodyPr/>
          <a:lstStyle/>
          <a:p>
            <a:r>
              <a:rPr lang="pl-PL" sz="2600" dirty="0" smtClean="0"/>
              <a:t>zwierzęta </a:t>
            </a:r>
            <a:r>
              <a:rPr lang="pl-PL" sz="2600" dirty="0"/>
              <a:t>domowe, gospodarskie, hodowlane i dzikie w zoo, zwierzyńcach, cyrkach, fermach hodowlanych, w placówkach naukowych dla celów badawczych czy dydaktycznych</a:t>
            </a:r>
          </a:p>
          <a:p>
            <a:r>
              <a:rPr lang="pl-PL" sz="2600" dirty="0" smtClean="0"/>
              <a:t>wirusy </a:t>
            </a:r>
            <a:r>
              <a:rPr lang="pl-PL" sz="2600" dirty="0"/>
              <a:t>i bakterie nie są zwierzętami wg systematyki przyjętej w nauce biologii</a:t>
            </a:r>
            <a:endParaRPr lang="pl-PL" sz="2600" b="1" dirty="0"/>
          </a:p>
          <a:p>
            <a:pPr marL="82550" indent="0">
              <a:buNone/>
            </a:pPr>
            <a:endParaRPr lang="pl-PL" sz="2600" dirty="0"/>
          </a:p>
          <a:p>
            <a:r>
              <a:rPr lang="pl-PL" sz="2600" dirty="0" smtClean="0"/>
              <a:t>zwierzę </a:t>
            </a:r>
            <a:r>
              <a:rPr lang="pl-PL" sz="2600" dirty="0"/>
              <a:t>chowa ten, kto przez dłuższy czas sprawuje nad nim pieczę dla własnych celów, niekoniecznie majątkowych, dostarczając mu schronienia i </a:t>
            </a:r>
            <a:r>
              <a:rPr lang="pl-PL" sz="2600" dirty="0" smtClean="0"/>
              <a:t>utrzymania</a:t>
            </a:r>
          </a:p>
          <a:p>
            <a:r>
              <a:rPr lang="pl-PL" sz="2600" dirty="0" smtClean="0"/>
              <a:t>władztwo </a:t>
            </a:r>
            <a:r>
              <a:rPr lang="pl-PL" sz="2600" dirty="0"/>
              <a:t>poparte tytułem prawnym lub </a:t>
            </a:r>
            <a:r>
              <a:rPr lang="pl-PL" sz="2600" dirty="0" smtClean="0"/>
              <a:t>nie</a:t>
            </a:r>
          </a:p>
          <a:p>
            <a:r>
              <a:rPr lang="pl-PL" sz="2600" dirty="0"/>
              <a:t>pojęcie „posługiwania się zwierzęciem”</a:t>
            </a:r>
          </a:p>
          <a:p>
            <a:pPr marL="82550" indent="0">
              <a:buNone/>
            </a:pPr>
            <a:endParaRPr lang="pl-PL" sz="2600" dirty="0" smtClean="0"/>
          </a:p>
          <a:p>
            <a:pPr marL="82550" indent="0">
              <a:buNone/>
            </a:pP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3551312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04664"/>
            <a:ext cx="7499350" cy="4800600"/>
          </a:xfrm>
        </p:spPr>
        <p:txBody>
          <a:bodyPr/>
          <a:lstStyle/>
          <a:p>
            <a:r>
              <a:rPr lang="pl-PL" dirty="0" smtClean="0"/>
              <a:t>art</a:t>
            </a:r>
            <a:r>
              <a:rPr lang="pl-PL" dirty="0"/>
              <a:t>. 431 k.c. nie dotyczy zwierząt żyjących w stanie wolnym</a:t>
            </a:r>
          </a:p>
          <a:p>
            <a:r>
              <a:rPr lang="pl-PL" dirty="0" smtClean="0"/>
              <a:t>odpowiedzialność </a:t>
            </a:r>
            <a:r>
              <a:rPr lang="pl-PL" dirty="0"/>
              <a:t>za niektóre gatunki żyjące w stanie wolnym – art. 46 Prawa łowieckiego</a:t>
            </a:r>
          </a:p>
          <a:p>
            <a:r>
              <a:rPr lang="pl-PL" dirty="0" smtClean="0"/>
              <a:t>art</a:t>
            </a:r>
            <a:r>
              <a:rPr lang="pl-PL" dirty="0"/>
              <a:t>. 126 ustawy o ochronie przyrody </a:t>
            </a:r>
          </a:p>
          <a:p>
            <a:pPr marL="8255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7539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476672"/>
            <a:ext cx="7499350" cy="5544616"/>
          </a:xfrm>
        </p:spPr>
        <p:txBody>
          <a:bodyPr/>
          <a:lstStyle/>
          <a:p>
            <a:pPr marL="82550" indent="0" algn="ctr">
              <a:buNone/>
            </a:pPr>
            <a:r>
              <a:rPr lang="pl-PL" sz="2400" b="1" dirty="0" smtClean="0"/>
              <a:t>Odpowiedzialność </a:t>
            </a:r>
            <a:r>
              <a:rPr lang="pl-PL" sz="2400" b="1" dirty="0"/>
              <a:t>na zasadzie </a:t>
            </a:r>
            <a:r>
              <a:rPr lang="pl-PL" sz="2400" b="1" dirty="0" smtClean="0"/>
              <a:t>słuszności</a:t>
            </a:r>
          </a:p>
          <a:p>
            <a:pPr marL="82550" indent="0" algn="ctr">
              <a:buNone/>
            </a:pPr>
            <a:r>
              <a:rPr lang="pl-PL" sz="2400" b="1" dirty="0" smtClean="0"/>
              <a:t>(art</a:t>
            </a:r>
            <a:r>
              <a:rPr lang="pl-PL" sz="2400" b="1" dirty="0"/>
              <a:t>. 431 § 2 k.c</a:t>
            </a:r>
            <a:r>
              <a:rPr lang="pl-PL" sz="2400" b="1" dirty="0" smtClean="0"/>
              <a:t>.)</a:t>
            </a:r>
          </a:p>
          <a:p>
            <a:r>
              <a:rPr lang="pl-PL" sz="2400" dirty="0" smtClean="0"/>
              <a:t>wykazanie </a:t>
            </a:r>
            <a:r>
              <a:rPr lang="pl-PL" sz="2400" dirty="0"/>
              <a:t>braku bezprawności wyklucza odpowiedzialność na zasadzie </a:t>
            </a:r>
            <a:r>
              <a:rPr lang="pl-PL" sz="2400" dirty="0" smtClean="0"/>
              <a:t>słuszności</a:t>
            </a:r>
          </a:p>
          <a:p>
            <a:endParaRPr lang="pl-PL" sz="2400" b="1" i="1" dirty="0"/>
          </a:p>
          <a:p>
            <a:r>
              <a:rPr lang="pl-PL" sz="2400" dirty="0" smtClean="0"/>
              <a:t>różnica </a:t>
            </a:r>
            <a:r>
              <a:rPr lang="pl-PL" sz="2400" dirty="0"/>
              <a:t>zdań co do tego, czy art. 431 § 2 k.c. stwarza podstawy do odpowiedzialności za szkody wyrządzone przez zwierzęta w stanie wolnym</a:t>
            </a:r>
          </a:p>
          <a:p>
            <a:pPr marL="82550" indent="0">
              <a:buNone/>
            </a:pPr>
            <a:r>
              <a:rPr lang="pl-PL" sz="2400" b="1" dirty="0"/>
              <a:t>1) </a:t>
            </a:r>
            <a:r>
              <a:rPr lang="pl-PL" sz="2400" dirty="0"/>
              <a:t>M. Safjan: nie</a:t>
            </a:r>
          </a:p>
          <a:p>
            <a:pPr marL="82550" indent="0">
              <a:buNone/>
            </a:pPr>
            <a:r>
              <a:rPr lang="pl-PL" sz="2400" b="1" dirty="0"/>
              <a:t>2) </a:t>
            </a:r>
            <a:r>
              <a:rPr lang="pl-PL" sz="2400" dirty="0"/>
              <a:t>Z. K. Nowakowski: </a:t>
            </a:r>
            <a:r>
              <a:rPr lang="pl-PL" sz="2400" dirty="0" smtClean="0"/>
              <a:t>tak</a:t>
            </a:r>
            <a:endParaRPr lang="pl-PL" sz="2400" dirty="0"/>
          </a:p>
          <a:p>
            <a:pPr marL="82550" indent="0">
              <a:buNone/>
            </a:pPr>
            <a:endParaRPr lang="pl-PL" sz="2400" dirty="0"/>
          </a:p>
          <a:p>
            <a:pPr marL="82550" indent="0" algn="ctr">
              <a:buNone/>
            </a:pPr>
            <a:r>
              <a:rPr lang="pl-PL" sz="2400" b="1" dirty="0"/>
              <a:t>Dozwolona </a:t>
            </a:r>
            <a:r>
              <a:rPr lang="pl-PL" sz="2400" b="1" dirty="0" smtClean="0"/>
              <a:t>samopomoc</a:t>
            </a:r>
          </a:p>
          <a:p>
            <a:r>
              <a:rPr lang="pl-PL" sz="2400" dirty="0" smtClean="0"/>
              <a:t>art</a:t>
            </a:r>
            <a:r>
              <a:rPr lang="pl-PL" sz="2400" dirty="0"/>
              <a:t>. 432 k.c.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5456585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476672"/>
            <a:ext cx="7499350" cy="4800600"/>
          </a:xfrm>
        </p:spPr>
        <p:txBody>
          <a:bodyPr/>
          <a:lstStyle/>
          <a:p>
            <a:pPr marL="82550" indent="0" algn="ctr">
              <a:buNone/>
            </a:pPr>
            <a:r>
              <a:rPr lang="pl-PL" b="1" dirty="0"/>
              <a:t>ODPOWIEDZIALNOŚĆ ZA SZKODĘ SPOWODOWANĄ WYRZUCENIEM, WYLANIEM LUB SPADNIĘCIEM PRZEDMIOTU Z POMIESZCZENIA</a:t>
            </a:r>
          </a:p>
          <a:p>
            <a:pPr marL="82550" indent="0">
              <a:buNone/>
            </a:pPr>
            <a:endParaRPr lang="pl-PL" dirty="0"/>
          </a:p>
          <a:p>
            <a:r>
              <a:rPr lang="pl-PL" dirty="0" smtClean="0"/>
              <a:t>art</a:t>
            </a:r>
            <a:r>
              <a:rPr lang="pl-PL" dirty="0"/>
              <a:t>. 433 k.c</a:t>
            </a:r>
            <a:r>
              <a:rPr lang="pl-PL" dirty="0" smtClean="0"/>
              <a:t>.</a:t>
            </a:r>
          </a:p>
          <a:p>
            <a:r>
              <a:rPr lang="pl-PL" dirty="0"/>
              <a:t>o</a:t>
            </a:r>
            <a:r>
              <a:rPr lang="pl-PL" dirty="0" smtClean="0"/>
              <a:t>dpowiedzialność na zasadzie ryzyka</a:t>
            </a:r>
            <a:endParaRPr lang="pl-PL" dirty="0"/>
          </a:p>
          <a:p>
            <a:r>
              <a:rPr lang="en-US" dirty="0" err="1" smtClean="0"/>
              <a:t>wzór</a:t>
            </a:r>
            <a:r>
              <a:rPr lang="en-US" dirty="0"/>
              <a:t>: </a:t>
            </a:r>
            <a:r>
              <a:rPr lang="en-US" dirty="0" err="1"/>
              <a:t>rzymska</a:t>
            </a:r>
            <a:r>
              <a:rPr lang="en-US" dirty="0"/>
              <a:t> </a:t>
            </a:r>
            <a:r>
              <a:rPr lang="en-US" dirty="0" err="1"/>
              <a:t>actio</a:t>
            </a:r>
            <a:r>
              <a:rPr lang="en-US" dirty="0"/>
              <a:t> de </a:t>
            </a:r>
            <a:r>
              <a:rPr lang="en-US" dirty="0" err="1"/>
              <a:t>effusis</a:t>
            </a:r>
            <a:r>
              <a:rPr lang="en-US" dirty="0"/>
              <a:t> et </a:t>
            </a:r>
            <a:r>
              <a:rPr lang="en-US" dirty="0" err="1"/>
              <a:t>deiectis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36864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957</TotalTime>
  <Words>1335</Words>
  <Application>Microsoft Office PowerPoint</Application>
  <PresentationFormat>On-screen Show (4:3)</PresentationFormat>
  <Paragraphs>120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Przesilenie</vt:lpstr>
      <vt:lpstr> ODPOWIEDZIALNOŚĆ ZA SZKODY WYRZĄDZONE PRZEZ ZWIERZĘTA I RZECZY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Pojęcie obrotu gospodarczego i jego rodzaje (obrót profesjonalny i konsumencki) Pojęcie konsumenta i przedsiębiorcy</dc:title>
  <dc:creator>Monika</dc:creator>
  <cp:lastModifiedBy>Monika</cp:lastModifiedBy>
  <cp:revision>129</cp:revision>
  <dcterms:created xsi:type="dcterms:W3CDTF">2013-10-05T07:34:23Z</dcterms:created>
  <dcterms:modified xsi:type="dcterms:W3CDTF">2014-04-14T07:49:34Z</dcterms:modified>
</cp:coreProperties>
</file>