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1"/>
  </p:notesMasterIdLst>
  <p:sldIdLst>
    <p:sldId id="256" r:id="rId2"/>
    <p:sldId id="291" r:id="rId3"/>
    <p:sldId id="292" r:id="rId4"/>
    <p:sldId id="257" r:id="rId5"/>
    <p:sldId id="288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87" autoAdjust="0"/>
  </p:normalViewPr>
  <p:slideViewPr>
    <p:cSldViewPr>
      <p:cViewPr varScale="1">
        <p:scale>
          <a:sx n="50" d="100"/>
          <a:sy n="50" d="100"/>
        </p:scale>
        <p:origin x="-7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6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95205-0EF5-4D46-803A-659D441E8A40}" type="datetimeFigureOut">
              <a:rPr lang="pl-PL" smtClean="0"/>
              <a:t>2014-05-19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E6104-1E67-4FD9-9FAD-7ABA4DA3FB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72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76E2AD-FA1D-4570-816D-55B0EE842267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7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BB94D1-8AE6-4B90-A38D-848BD18A14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CECE-D7DD-470E-9B6B-89FFF1A8EF59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CCBF7-FAE3-4CE0-A78E-A72FFF570C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4A16-93F2-4DC6-BC99-78D12220498D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604CD-6C0A-4A2B-B73B-66D8B4387F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C5C3-E8D1-42DF-81A0-38DB8CCFD495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9DE4C-BE28-4A55-9217-BAE196B8A9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8CEDAD-8561-486B-93A6-A91B4D6CF574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875167-EC06-432B-B1F9-E8976ECD77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21C42-CA4A-4D95-807F-F4EA5F1EA690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F59ED-87BC-40C2-8E72-BFAC5E0FE2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A29159-34D2-4FAE-A1E1-B07205625F0C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BF5CD4-A9DD-486D-8BA3-506E55D572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8EE30-B5C5-4CDB-BCCC-7B86A12D9222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4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81A9-BAC8-4147-B11F-B98FE723B3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rostokąt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5DB82D-8C09-4B25-9188-23206ECF24E9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B31CC2-83E0-43B8-8EA8-1AEE39F5F3F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D943FD-49CD-4F62-86F8-0E2C0E2985E0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887538-91FE-4DCF-9006-6677716A2B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Schemat blokowy: proce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chemat blokowy: proce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14ABFF-0B4C-4195-A9E7-17DDE384689F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0DE73F-4A4A-4193-92F5-DAA9AE9FF0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ostokąt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3596D3A-0F5D-4042-8AF0-D3FD9CA5A02B}" type="datetimeFigureOut">
              <a:rPr lang="pl-PL"/>
              <a:pPr>
                <a:defRPr/>
              </a:pPr>
              <a:t>2014-05-19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93679E3-9340-467E-9464-2A1BDCCC22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47" r:id="rId2"/>
    <p:sldLayoutId id="2147483953" r:id="rId3"/>
    <p:sldLayoutId id="2147483948" r:id="rId4"/>
    <p:sldLayoutId id="2147483954" r:id="rId5"/>
    <p:sldLayoutId id="2147483949" r:id="rId6"/>
    <p:sldLayoutId id="2147483955" r:id="rId7"/>
    <p:sldLayoutId id="2147483956" r:id="rId8"/>
    <p:sldLayoutId id="2147483957" r:id="rId9"/>
    <p:sldLayoutId id="2147483950" r:id="rId10"/>
    <p:sldLayoutId id="21474839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20769" y="-531440"/>
            <a:ext cx="8604448" cy="5184576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 smtClean="0">
                <a:effectLst/>
              </a:rPr>
              <a:t>ODPOWIEDZIALNOŚĆ</a:t>
            </a:r>
            <a:br>
              <a:rPr lang="pl-PL" sz="5400" b="1" dirty="0" smtClean="0">
                <a:effectLst/>
              </a:rPr>
            </a:br>
            <a:r>
              <a:rPr lang="pl-PL" sz="5400" b="1" dirty="0" smtClean="0">
                <a:effectLst/>
              </a:rPr>
              <a:t>ZWIĄZANA </a:t>
            </a:r>
            <a:r>
              <a:rPr lang="pl-PL" sz="5400" b="1" dirty="0">
                <a:effectLst/>
              </a:rPr>
              <a:t>Z UŻYCIEM SIŁ PRZYRODY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32656"/>
            <a:ext cx="7499350" cy="5832648"/>
          </a:xfrm>
        </p:spPr>
        <p:txBody>
          <a:bodyPr/>
          <a:lstStyle/>
          <a:p>
            <a:pPr marL="82550" indent="0" algn="ctr">
              <a:buNone/>
            </a:pPr>
            <a:endParaRPr lang="pl-PL" sz="2800" b="1" dirty="0" smtClean="0"/>
          </a:p>
          <a:p>
            <a:pPr marL="82550" indent="0" algn="ctr">
              <a:buNone/>
            </a:pPr>
            <a:r>
              <a:rPr lang="pl-PL" sz="2800" b="1" dirty="0" smtClean="0"/>
              <a:t>Przesłanki </a:t>
            </a:r>
            <a:r>
              <a:rPr lang="pl-PL" sz="2800" b="1" dirty="0"/>
              <a:t>odpowiedzialności prowadzącego przedsiębiorstwo lub zakład wprawiany w ruch za pomocą sił przyrody:</a:t>
            </a:r>
          </a:p>
          <a:p>
            <a:pPr marL="82550" indent="0">
              <a:buNone/>
            </a:pPr>
            <a:endParaRPr lang="pl-PL" sz="2800" dirty="0"/>
          </a:p>
          <a:p>
            <a:r>
              <a:rPr lang="pl-PL" sz="2800" dirty="0" smtClean="0"/>
              <a:t>odpowiedzialność </a:t>
            </a:r>
            <a:r>
              <a:rPr lang="pl-PL" sz="2800" dirty="0"/>
              <a:t>za szkodę na osobie lub mieniu, wyrządzoną komukolwiek przez ruch przedsiębiorstwa lub zakładu</a:t>
            </a:r>
          </a:p>
          <a:p>
            <a:pPr marL="8255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58174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5976664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Związek przyczynowy między ruchem przedsiębiorstwa a szkodą</a:t>
            </a:r>
            <a:r>
              <a:rPr lang="pl-PL" sz="2400" b="1" dirty="0" smtClean="0"/>
              <a:t>:</a:t>
            </a:r>
          </a:p>
          <a:p>
            <a:pPr marL="82550" indent="0" algn="ctr">
              <a:buNone/>
            </a:pPr>
            <a:endParaRPr lang="pl-PL" sz="2400" b="1" dirty="0"/>
          </a:p>
          <a:p>
            <a:r>
              <a:rPr lang="pl-PL" sz="2400" dirty="0" smtClean="0"/>
              <a:t>3 </a:t>
            </a:r>
            <a:r>
              <a:rPr lang="pl-PL" sz="2400" dirty="0"/>
              <a:t>koncepcje:</a:t>
            </a:r>
          </a:p>
          <a:p>
            <a:pPr marL="82550" indent="0">
              <a:buNone/>
            </a:pPr>
            <a:r>
              <a:rPr lang="pl-PL" sz="2400" b="1" dirty="0" smtClean="0"/>
              <a:t>  1)</a:t>
            </a:r>
            <a:r>
              <a:rPr lang="pl-PL" sz="2400" dirty="0" smtClean="0"/>
              <a:t> musi </a:t>
            </a:r>
            <a:r>
              <a:rPr lang="pl-PL" sz="2400" dirty="0"/>
              <a:t>zachodzić adekwatny związek </a:t>
            </a:r>
            <a:r>
              <a:rPr lang="pl-PL" sz="2400" dirty="0" smtClean="0"/>
              <a:t>przyczynowy</a:t>
            </a:r>
          </a:p>
          <a:p>
            <a:pPr marL="82550" indent="0">
              <a:buNone/>
            </a:pPr>
            <a:r>
              <a:rPr lang="pl-PL" sz="2400" dirty="0"/>
              <a:t> </a:t>
            </a:r>
            <a:r>
              <a:rPr lang="pl-PL" sz="2400" dirty="0" smtClean="0"/>
              <a:t>     (Z</a:t>
            </a:r>
            <a:r>
              <a:rPr lang="pl-PL" sz="2400" dirty="0"/>
              <a:t>. Radwański, A. Olejniczak); pogląd </a:t>
            </a:r>
            <a:r>
              <a:rPr lang="pl-PL" sz="2400" dirty="0" smtClean="0"/>
              <a:t>dominujący</a:t>
            </a:r>
          </a:p>
          <a:p>
            <a:pPr marL="82550" indent="0">
              <a:buNone/>
            </a:pPr>
            <a:r>
              <a:rPr lang="pl-PL" sz="2400" b="1" dirty="0"/>
              <a:t> </a:t>
            </a:r>
            <a:r>
              <a:rPr lang="pl-PL" sz="2400" b="1" dirty="0" smtClean="0"/>
              <a:t> 2) </a:t>
            </a:r>
            <a:r>
              <a:rPr lang="pl-PL" sz="2400" dirty="0" smtClean="0"/>
              <a:t>wystarcza </a:t>
            </a:r>
            <a:r>
              <a:rPr lang="pl-PL" sz="2400" dirty="0"/>
              <a:t>istnienie związku kauzalnego w ujęciu teorii </a:t>
            </a:r>
            <a:r>
              <a:rPr lang="pl-PL" sz="2400" dirty="0" smtClean="0"/>
              <a:t>   conditio </a:t>
            </a:r>
            <a:r>
              <a:rPr lang="pl-PL" sz="2400" dirty="0"/>
              <a:t>sine qua non (T. Dybowski, M. </a:t>
            </a:r>
            <a:r>
              <a:rPr lang="pl-PL" sz="2400" dirty="0" smtClean="0"/>
              <a:t>Safjan)</a:t>
            </a:r>
          </a:p>
          <a:p>
            <a:pPr marL="82550" indent="0">
              <a:buNone/>
            </a:pPr>
            <a:r>
              <a:rPr lang="pl-PL" sz="2400" b="1" dirty="0"/>
              <a:t> </a:t>
            </a:r>
            <a:r>
              <a:rPr lang="pl-PL" sz="2400" b="1" dirty="0" smtClean="0"/>
              <a:t> 3</a:t>
            </a:r>
            <a:r>
              <a:rPr lang="pl-PL" sz="2400" b="1" dirty="0"/>
              <a:t>)</a:t>
            </a:r>
            <a:r>
              <a:rPr lang="pl-PL" sz="2400" dirty="0"/>
              <a:t> w art. 435 k.c. wprowadzono domniemanie adekwatności szkody (jako skutku) w stosunku do ruchu przedsiębiorstwa; może ono zostać obalone tylko przez wykazanie jednej z trzech okoliczności egzoneracyjnych z art. 435 k.c. (B. Lewaszkiewicz-Petrykowska, A. Śmieja)</a:t>
            </a:r>
          </a:p>
          <a:p>
            <a:pPr marL="8255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28706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8640"/>
            <a:ext cx="7499350" cy="612068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Przesłanki odpowiedzialności posiadacza mechanicznego środka komunikacji poruszanego za pomocą sił przyrody</a:t>
            </a:r>
            <a:r>
              <a:rPr lang="pl-PL" sz="2400" b="1" dirty="0" smtClean="0"/>
              <a:t>:</a:t>
            </a:r>
          </a:p>
          <a:p>
            <a:r>
              <a:rPr lang="pl-PL" sz="2400" dirty="0" smtClean="0"/>
              <a:t>odpowiedzialność </a:t>
            </a:r>
            <a:r>
              <a:rPr lang="pl-PL" sz="2400" dirty="0"/>
              <a:t>za szkody wyrządzone przez ruch w/w środków </a:t>
            </a:r>
            <a:r>
              <a:rPr lang="pl-PL" sz="2400" dirty="0" smtClean="0"/>
              <a:t>komunikacji</a:t>
            </a:r>
          </a:p>
          <a:p>
            <a:pPr marL="82550" indent="0">
              <a:buNone/>
            </a:pPr>
            <a:endParaRPr lang="pl-PL" sz="2400" dirty="0"/>
          </a:p>
          <a:p>
            <a:pPr marL="82550" indent="0">
              <a:buNone/>
            </a:pPr>
            <a:r>
              <a:rPr lang="pl-PL" sz="2400" b="1" dirty="0"/>
              <a:t>P</a:t>
            </a:r>
            <a:r>
              <a:rPr lang="pl-PL" sz="2400" b="1" dirty="0" smtClean="0"/>
              <a:t>ojęcie </a:t>
            </a:r>
            <a:r>
              <a:rPr lang="pl-PL" sz="2400" b="1" dirty="0"/>
              <a:t>ruchu w rozumieniu art. 436 k.c.:</a:t>
            </a:r>
            <a:endParaRPr lang="pl-PL" sz="2400" dirty="0"/>
          </a:p>
          <a:p>
            <a:pPr marL="82550" indent="0">
              <a:buNone/>
            </a:pPr>
            <a:r>
              <a:rPr lang="pl-PL" sz="2400" b="1" dirty="0" smtClean="0"/>
              <a:t>  1</a:t>
            </a:r>
            <a:r>
              <a:rPr lang="pl-PL" sz="2400" b="1" dirty="0"/>
              <a:t>)</a:t>
            </a:r>
            <a:r>
              <a:rPr lang="pl-PL" sz="2400" dirty="0"/>
              <a:t>	tylko wtedy, gdy pracuje silnik lub mechaniczny środek komunikacji porusza się własnym napędem lub siłą bezwładności </a:t>
            </a:r>
          </a:p>
          <a:p>
            <a:pPr marL="82550" indent="0">
              <a:buNone/>
            </a:pPr>
            <a:r>
              <a:rPr lang="pl-PL" sz="2400" b="1" dirty="0" smtClean="0"/>
              <a:t>  2</a:t>
            </a:r>
            <a:r>
              <a:rPr lang="pl-PL" sz="2400" b="1" dirty="0"/>
              <a:t>)</a:t>
            </a:r>
            <a:r>
              <a:rPr lang="pl-PL" sz="2400" dirty="0"/>
              <a:t>	od chwili uruchomienia silnika do momentu dotarcia do miejsca przeznaczenia albo zakończenia jazdy wskutek planowanej przerwy w podróży </a:t>
            </a:r>
          </a:p>
          <a:p>
            <a:r>
              <a:rPr lang="pl-PL" sz="2400" dirty="0" smtClean="0"/>
              <a:t>pojazd </a:t>
            </a:r>
            <a:r>
              <a:rPr lang="pl-PL" sz="2400" dirty="0"/>
              <a:t>jest w ruchu, jeśli uczestniczy w ruchu drogowym</a:t>
            </a:r>
          </a:p>
          <a:p>
            <a:pPr marL="8255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37342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6408712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 smtClean="0"/>
              <a:t>  3)</a:t>
            </a:r>
            <a:r>
              <a:rPr lang="pl-PL" sz="2400" dirty="0" smtClean="0"/>
              <a:t> pojazd </a:t>
            </a:r>
            <a:r>
              <a:rPr lang="pl-PL" sz="2400" dirty="0"/>
              <a:t>zakończył ruch, gdy stoi prawidłowo zaparkowany w przeznaczonym do tego miejscu, o ile znajduje się ono poza obrębem </a:t>
            </a:r>
            <a:r>
              <a:rPr lang="pl-PL" sz="2400" dirty="0" smtClean="0"/>
              <a:t>jezdni</a:t>
            </a:r>
          </a:p>
          <a:p>
            <a:pPr marL="82550" indent="0">
              <a:buNone/>
            </a:pPr>
            <a:endParaRPr lang="pl-PL" sz="2400" dirty="0"/>
          </a:p>
          <a:p>
            <a:pPr marL="82550" indent="0">
              <a:buNone/>
            </a:pPr>
            <a:r>
              <a:rPr lang="pl-PL" sz="2400" b="1" dirty="0" smtClean="0"/>
              <a:t>  4</a:t>
            </a:r>
            <a:r>
              <a:rPr lang="pl-PL" sz="2400" b="1" dirty="0"/>
              <a:t>) </a:t>
            </a:r>
            <a:r>
              <a:rPr lang="pl-PL" sz="2400" u="sng" dirty="0"/>
              <a:t>A. Śmieja</a:t>
            </a:r>
            <a:r>
              <a:rPr lang="pl-PL" sz="2400" dirty="0"/>
              <a:t>: ruch dobiega końca, gdy mechaniczny środek komunikacji zostaje unieruchomiony w miejscu, które zgodnie z przepisami o ruchu drogowym jest przeznaczone do postoju, jego silnik został wyłączony, a podróżujące nim osoby opuściły pojazd; nie jest ważne z jakich powodów nastąpiło </a:t>
            </a:r>
            <a:r>
              <a:rPr lang="pl-PL" sz="2400" dirty="0" smtClean="0"/>
              <a:t>unieruchomienie</a:t>
            </a:r>
          </a:p>
          <a:p>
            <a:pPr marL="82550" indent="0">
              <a:buNone/>
            </a:pPr>
            <a:endParaRPr lang="pl-PL" sz="2400" dirty="0"/>
          </a:p>
          <a:p>
            <a:r>
              <a:rPr lang="pl-PL" sz="2400" dirty="0" smtClean="0"/>
              <a:t>nawet </a:t>
            </a:r>
            <a:r>
              <a:rPr lang="pl-PL" sz="2400" dirty="0"/>
              <a:t>gdy pojazd będzie unieruchomiony zgodnie z przepisami o ruchu drogowym, a jego silnik wyłączony, stosuje się art. 436 k.c., gdy szkoda zostanie wyrządzona w efekcie otwierania lub zamykania ruchomych elementów środka komunikacji</a:t>
            </a:r>
          </a:p>
          <a:p>
            <a:pPr marL="8255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62121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5256584"/>
          </a:xfrm>
        </p:spPr>
        <p:txBody>
          <a:bodyPr/>
          <a:lstStyle/>
          <a:p>
            <a:r>
              <a:rPr lang="pl-PL" sz="2800" dirty="0" smtClean="0"/>
              <a:t>pojęciem </a:t>
            </a:r>
            <a:r>
              <a:rPr lang="pl-PL" sz="2800" dirty="0"/>
              <a:t>szkód wyrządzonych przez ruch pojazdu trzeba też objąć uszczerbki doznane w trakcie wsiadania do pojazdu oraz wysiadania z niego, przy czym kwestia, w jaki miejscu znajduje się wówczas mechaniczny środek komunikacji i czy jego silnik jeszcze pracuje, nie ma tu </a:t>
            </a:r>
            <a:r>
              <a:rPr lang="pl-PL" sz="2800" dirty="0" smtClean="0"/>
              <a:t>znaczenia</a:t>
            </a:r>
          </a:p>
          <a:p>
            <a:endParaRPr lang="pl-PL" sz="2800" dirty="0"/>
          </a:p>
          <a:p>
            <a:r>
              <a:rPr lang="pl-PL" sz="2800" dirty="0" smtClean="0"/>
              <a:t>za </a:t>
            </a:r>
            <a:r>
              <a:rPr lang="pl-PL" sz="2800" dirty="0"/>
              <a:t>przejaw ruchu uważa się zawsze eksplozję silnika lub zbiornika z paliwem, choćby nastąpiło to po definitywnym zakończeniu jazdy</a:t>
            </a:r>
          </a:p>
          <a:p>
            <a:pPr marL="8255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57466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60648"/>
            <a:ext cx="7499350" cy="6048672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800" b="1" dirty="0"/>
              <a:t>Uchylenie zasady </a:t>
            </a:r>
            <a:r>
              <a:rPr lang="pl-PL" sz="2800" b="1" dirty="0" smtClean="0"/>
              <a:t>ryzyka</a:t>
            </a:r>
          </a:p>
          <a:p>
            <a:pPr marL="82550" indent="0" algn="ctr">
              <a:buNone/>
            </a:pPr>
            <a:r>
              <a:rPr lang="pl-PL" sz="2800" b="1" dirty="0" smtClean="0"/>
              <a:t>– </a:t>
            </a:r>
            <a:r>
              <a:rPr lang="pl-PL" sz="2800" b="1" dirty="0"/>
              <a:t>art. 436 § 2 k.c</a:t>
            </a:r>
            <a:r>
              <a:rPr lang="pl-PL" sz="2800" b="1" dirty="0" smtClean="0"/>
              <a:t>.</a:t>
            </a:r>
          </a:p>
          <a:p>
            <a:pPr marL="82550" indent="0" algn="ctr">
              <a:buNone/>
            </a:pPr>
            <a:endParaRPr lang="pl-PL" sz="2800" dirty="0"/>
          </a:p>
          <a:p>
            <a:pPr marL="82550" indent="0">
              <a:buNone/>
            </a:pPr>
            <a:r>
              <a:rPr lang="pl-PL" sz="2800" b="1" dirty="0" smtClean="0"/>
              <a:t>1)</a:t>
            </a:r>
            <a:r>
              <a:rPr lang="pl-PL" sz="2800" dirty="0"/>
              <a:t> </a:t>
            </a:r>
            <a:r>
              <a:rPr lang="pl-PL" sz="2800" dirty="0" smtClean="0"/>
              <a:t>zderzenie </a:t>
            </a:r>
            <a:r>
              <a:rPr lang="pl-PL" sz="2800" dirty="0"/>
              <a:t>się</a:t>
            </a:r>
          </a:p>
          <a:p>
            <a:pPr marL="82550" indent="0">
              <a:buNone/>
            </a:pPr>
            <a:r>
              <a:rPr lang="pl-PL" sz="2800" b="1" dirty="0" smtClean="0"/>
              <a:t>2)</a:t>
            </a:r>
            <a:r>
              <a:rPr lang="pl-PL" sz="2800" dirty="0"/>
              <a:t> </a:t>
            </a:r>
            <a:r>
              <a:rPr lang="pl-PL" sz="2800" dirty="0" smtClean="0"/>
              <a:t>przewóz </a:t>
            </a:r>
            <a:r>
              <a:rPr lang="pl-PL" sz="2800" dirty="0"/>
              <a:t>z grzeczności</a:t>
            </a:r>
          </a:p>
          <a:p>
            <a:r>
              <a:rPr lang="pl-PL" sz="2800" dirty="0" smtClean="0"/>
              <a:t>nieodpłatność </a:t>
            </a:r>
            <a:r>
              <a:rPr lang="pl-PL" sz="2800" dirty="0"/>
              <a:t>jest konieczna, ale nie wystarcza: musi być brak interesu własnego posiadacza pojazdu</a:t>
            </a:r>
          </a:p>
          <a:p>
            <a:r>
              <a:rPr lang="pl-PL" sz="2800" u="sng" dirty="0"/>
              <a:t>A. Śmieja de lege ferenda:</a:t>
            </a:r>
            <a:r>
              <a:rPr lang="pl-PL" sz="2800" b="1" dirty="0"/>
              <a:t> </a:t>
            </a:r>
            <a:r>
              <a:rPr lang="pl-PL" sz="2800" dirty="0"/>
              <a:t>przy zderzeniu i przewozie z grzeczności zasada winy powinna dotyczyć szkód na mieniu, a nie na osobie </a:t>
            </a:r>
          </a:p>
          <a:p>
            <a:pPr marL="8255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9407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04664"/>
            <a:ext cx="7499350" cy="480060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800" b="1" dirty="0"/>
              <a:t>Okoliczności </a:t>
            </a:r>
            <a:r>
              <a:rPr lang="pl-PL" sz="2800" b="1" dirty="0" smtClean="0"/>
              <a:t>egzoneracyjne</a:t>
            </a:r>
          </a:p>
          <a:p>
            <a:pPr marL="82550" indent="0" algn="ctr">
              <a:buNone/>
            </a:pPr>
            <a:endParaRPr lang="pl-PL" sz="2800" b="1" dirty="0"/>
          </a:p>
          <a:p>
            <a:pPr marL="82550" indent="0">
              <a:buNone/>
            </a:pPr>
            <a:r>
              <a:rPr lang="pl-PL" sz="2800" b="1" dirty="0" smtClean="0"/>
              <a:t>  1)</a:t>
            </a:r>
            <a:r>
              <a:rPr lang="pl-PL" sz="2800" dirty="0"/>
              <a:t> </a:t>
            </a:r>
            <a:r>
              <a:rPr lang="pl-PL" sz="2800" dirty="0" smtClean="0"/>
              <a:t>siła wyższa</a:t>
            </a:r>
          </a:p>
          <a:p>
            <a:pPr marL="82550" indent="0">
              <a:buNone/>
            </a:pPr>
            <a:r>
              <a:rPr lang="pl-PL" sz="2800" b="1" dirty="0"/>
              <a:t> </a:t>
            </a:r>
            <a:r>
              <a:rPr lang="pl-PL" sz="2800" b="1" dirty="0" smtClean="0"/>
              <a:t> 2)</a:t>
            </a:r>
            <a:r>
              <a:rPr lang="pl-PL" sz="2800" dirty="0"/>
              <a:t> </a:t>
            </a:r>
            <a:r>
              <a:rPr lang="pl-PL" sz="2800" dirty="0" smtClean="0"/>
              <a:t>wyłączna </a:t>
            </a:r>
            <a:r>
              <a:rPr lang="pl-PL" sz="2800" dirty="0"/>
              <a:t>wina poszkodowanego</a:t>
            </a:r>
          </a:p>
          <a:p>
            <a:pPr marL="82550" indent="0">
              <a:buNone/>
            </a:pPr>
            <a:r>
              <a:rPr lang="pl-PL" sz="2800" b="1" dirty="0" smtClean="0"/>
              <a:t>  3)</a:t>
            </a:r>
            <a:r>
              <a:rPr lang="pl-PL" sz="2800" dirty="0"/>
              <a:t> </a:t>
            </a:r>
            <a:r>
              <a:rPr lang="pl-PL" sz="2800" dirty="0" smtClean="0"/>
              <a:t>wyłączna </a:t>
            </a:r>
            <a:r>
              <a:rPr lang="pl-PL" sz="2800" dirty="0"/>
              <a:t>wina osoby trzeciej, za którą prowadzący w/w przedsiębiorstwo/zakład lub posiadacz w/w pojazdu nie ponosi odpowiedzialności</a:t>
            </a:r>
          </a:p>
        </p:txBody>
      </p:sp>
    </p:spTree>
    <p:extLst>
      <p:ext uri="{BB962C8B-B14F-4D97-AF65-F5344CB8AC3E}">
        <p14:creationId xmlns:p14="http://schemas.microsoft.com/office/powerpoint/2010/main" val="3789283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548680"/>
            <a:ext cx="7499350" cy="5832648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 smtClean="0"/>
              <a:t>   </a:t>
            </a:r>
            <a:r>
              <a:rPr lang="pl-PL" sz="2800" b="1" dirty="0" smtClean="0"/>
              <a:t>Ad1</a:t>
            </a:r>
            <a:r>
              <a:rPr lang="pl-PL" sz="2800" b="1" dirty="0"/>
              <a:t>)</a:t>
            </a:r>
            <a:r>
              <a:rPr lang="pl-PL" sz="2800" dirty="0"/>
              <a:t> </a:t>
            </a:r>
            <a:r>
              <a:rPr lang="pl-PL" sz="2800" b="1" dirty="0"/>
              <a:t>– rozumienie siły wyższej:</a:t>
            </a:r>
            <a:endParaRPr lang="pl-PL" sz="2800" dirty="0"/>
          </a:p>
          <a:p>
            <a:pPr marL="82550" indent="0">
              <a:buNone/>
            </a:pPr>
            <a:r>
              <a:rPr lang="pl-PL" sz="2800" b="1" dirty="0" smtClean="0"/>
              <a:t>   a</a:t>
            </a:r>
            <a:r>
              <a:rPr lang="pl-PL" sz="2800" b="1" dirty="0"/>
              <a:t>)	koncepcja czysto </a:t>
            </a:r>
            <a:r>
              <a:rPr lang="pl-PL" sz="2800" b="1" dirty="0" smtClean="0"/>
              <a:t>obiektywna</a:t>
            </a:r>
            <a:endParaRPr lang="pl-PL" sz="2800" dirty="0"/>
          </a:p>
          <a:p>
            <a:pPr marL="82550" indent="0">
              <a:buNone/>
            </a:pPr>
            <a:r>
              <a:rPr lang="pl-PL" sz="2800" dirty="0"/>
              <a:t> </a:t>
            </a:r>
            <a:r>
              <a:rPr lang="pl-PL" sz="2800" dirty="0" smtClean="0"/>
              <a:t>       (A</a:t>
            </a:r>
            <a:r>
              <a:rPr lang="pl-PL" sz="2800" dirty="0"/>
              <a:t>. Exner):</a:t>
            </a:r>
          </a:p>
          <a:p>
            <a:r>
              <a:rPr lang="pl-PL" sz="2800" dirty="0" smtClean="0"/>
              <a:t>zjawiska</a:t>
            </a:r>
            <a:r>
              <a:rPr lang="pl-PL" sz="2800" dirty="0"/>
              <a:t>, którym z ich natury człowiek lub grupa ludzi nie może się oprzeć</a:t>
            </a:r>
          </a:p>
          <a:p>
            <a:r>
              <a:rPr lang="pl-PL" sz="2800" dirty="0"/>
              <a:t>np. kataklizmy przyrodnicze, jak trzęsienie ziemi, tsunami, trąba powietrzna</a:t>
            </a:r>
          </a:p>
          <a:p>
            <a:r>
              <a:rPr lang="pl-PL" sz="2800" dirty="0" smtClean="0"/>
              <a:t>vis </a:t>
            </a:r>
            <a:r>
              <a:rPr lang="pl-PL" sz="2800" dirty="0"/>
              <a:t>armata – działania wojenne lub przybierające większą skalę zamieszki wewnętrzne (czasem też działania wzburzonego tłumu)</a:t>
            </a:r>
          </a:p>
          <a:p>
            <a:r>
              <a:rPr lang="pl-PL" sz="2800" dirty="0" smtClean="0"/>
              <a:t>vis </a:t>
            </a:r>
            <a:r>
              <a:rPr lang="pl-PL" sz="2800" dirty="0"/>
              <a:t>imperii – akty władzy publicznej, którym jednostka nie jest w stanie się oprzeć</a:t>
            </a:r>
          </a:p>
          <a:p>
            <a:pPr marL="82550" indent="0">
              <a:buNone/>
            </a:pPr>
            <a:r>
              <a:rPr lang="pl-PL" sz="2400" b="1" dirty="0" smtClean="0"/>
              <a:t>  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26413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6120680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 smtClean="0"/>
              <a:t>  </a:t>
            </a:r>
            <a:r>
              <a:rPr lang="pl-PL" sz="2800" b="1" dirty="0" smtClean="0"/>
              <a:t>b) koncepcja </a:t>
            </a:r>
            <a:r>
              <a:rPr lang="pl-PL" sz="2800" b="1" dirty="0"/>
              <a:t>subiektywna</a:t>
            </a:r>
            <a:r>
              <a:rPr lang="pl-PL" sz="2800" dirty="0"/>
              <a:t> (L. Goldschmidt):</a:t>
            </a:r>
          </a:p>
          <a:p>
            <a:r>
              <a:rPr lang="pl-PL" sz="2800" dirty="0" smtClean="0"/>
              <a:t>zdarzenie</a:t>
            </a:r>
            <a:r>
              <a:rPr lang="pl-PL" sz="2800" dirty="0"/>
              <a:t>, którego wystąpieniu lub skutkom nie można zapobiec nawet przy dołożeniu maksymalnych </a:t>
            </a:r>
            <a:r>
              <a:rPr lang="pl-PL" sz="2800" dirty="0" smtClean="0"/>
              <a:t>starań</a:t>
            </a:r>
          </a:p>
          <a:p>
            <a:pPr marL="82550" indent="0">
              <a:buNone/>
            </a:pPr>
            <a:endParaRPr lang="pl-PL" sz="2800" dirty="0"/>
          </a:p>
          <a:p>
            <a:pPr marL="82550" indent="0">
              <a:buNone/>
            </a:pPr>
            <a:r>
              <a:rPr lang="pl-PL" sz="2800" b="1" dirty="0" smtClean="0"/>
              <a:t>  c) teoria mieszana: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w </a:t>
            </a:r>
            <a:r>
              <a:rPr lang="pl-PL" sz="2800" dirty="0"/>
              <a:t>każdym przypadku siły wyższej chodzi o czynnik pochodzący z zewnątrz; w większości jest ona oparta na teorii A. Exnera, ale zaczerpuje też pewne elementy </a:t>
            </a:r>
            <a:r>
              <a:rPr lang="pl-PL" sz="2800" dirty="0" smtClean="0"/>
              <a:t>od L</a:t>
            </a:r>
            <a:r>
              <a:rPr lang="pl-PL" sz="2800" dirty="0"/>
              <a:t>. Goldschmidta</a:t>
            </a:r>
          </a:p>
          <a:p>
            <a:pPr marL="82550" indent="0">
              <a:buNone/>
            </a:pPr>
            <a:endParaRPr lang="pl-PL" sz="2400" dirty="0"/>
          </a:p>
          <a:p>
            <a:pPr marL="8255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152381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6192688"/>
          </a:xfrm>
        </p:spPr>
        <p:txBody>
          <a:bodyPr/>
          <a:lstStyle/>
          <a:p>
            <a:pPr marL="82550" indent="0">
              <a:buNone/>
            </a:pPr>
            <a:r>
              <a:rPr lang="pl-PL" sz="2800" b="1" dirty="0"/>
              <a:t>Ad 2)</a:t>
            </a:r>
            <a:r>
              <a:rPr lang="pl-PL" sz="2800" b="1" i="1" dirty="0"/>
              <a:t> </a:t>
            </a:r>
            <a:r>
              <a:rPr lang="pl-PL" sz="2800" b="1" dirty="0"/>
              <a:t>rozumienie „wyłącznej” winy poszkodowanego – sporne</a:t>
            </a:r>
            <a:r>
              <a:rPr lang="pl-PL" sz="2800" b="1" dirty="0" smtClean="0"/>
              <a:t>:</a:t>
            </a:r>
          </a:p>
          <a:p>
            <a:pPr marL="82550" indent="0">
              <a:buNone/>
            </a:pPr>
            <a:r>
              <a:rPr lang="pl-PL" sz="2800" b="1" dirty="0" smtClean="0"/>
              <a:t>  a)</a:t>
            </a:r>
            <a:r>
              <a:rPr lang="pl-PL" sz="2800" dirty="0"/>
              <a:t> </a:t>
            </a:r>
            <a:r>
              <a:rPr lang="pl-PL" sz="2800" u="sng" dirty="0" smtClean="0"/>
              <a:t>pogląd </a:t>
            </a:r>
            <a:r>
              <a:rPr lang="pl-PL" sz="2800" u="sng" dirty="0"/>
              <a:t>dominujący</a:t>
            </a:r>
            <a:r>
              <a:rPr lang="pl-PL" sz="2800" dirty="0"/>
              <a:t>: adekwatny związek przyczynowy między zawinionym zachowaniem a szkodą; ruch przedsiębiorstwa lub środka komunikacji jest tylko tłem</a:t>
            </a:r>
          </a:p>
          <a:p>
            <a:r>
              <a:rPr lang="pl-PL" sz="2800" dirty="0" smtClean="0"/>
              <a:t>wina </a:t>
            </a:r>
            <a:r>
              <a:rPr lang="pl-PL" sz="2800" dirty="0"/>
              <a:t>poszkodowanego jest jedyną przyczyną uszczerbku, a nie jedynie </a:t>
            </a:r>
            <a:r>
              <a:rPr lang="pl-PL" sz="2800" dirty="0" smtClean="0"/>
              <a:t>współprzyczyną</a:t>
            </a:r>
          </a:p>
          <a:p>
            <a:endParaRPr lang="pl-PL" sz="2800" dirty="0"/>
          </a:p>
          <a:p>
            <a:pPr marL="82550" indent="0">
              <a:buNone/>
            </a:pPr>
            <a:r>
              <a:rPr lang="pl-PL" sz="2800" b="1" dirty="0" smtClean="0"/>
              <a:t>  b)</a:t>
            </a:r>
            <a:r>
              <a:rPr lang="pl-PL" sz="2800" dirty="0"/>
              <a:t> </a:t>
            </a:r>
            <a:r>
              <a:rPr lang="pl-PL" sz="2800" u="sng" dirty="0" smtClean="0"/>
              <a:t>A</a:t>
            </a:r>
            <a:r>
              <a:rPr lang="pl-PL" sz="2800" u="sng" dirty="0"/>
              <a:t>. Szpunar</a:t>
            </a:r>
            <a:r>
              <a:rPr lang="pl-PL" sz="2800" dirty="0"/>
              <a:t>: rozstrzyga szczególny ciężar gatunkowy winy poszkodowanego; wina poszkodowanego usuwa w cień inne współprzyczyny </a:t>
            </a:r>
            <a:r>
              <a:rPr lang="pl-PL" sz="2800" dirty="0" smtClean="0"/>
              <a:t>szkody</a:t>
            </a:r>
          </a:p>
        </p:txBody>
      </p:sp>
    </p:spTree>
    <p:extLst>
      <p:ext uri="{BB962C8B-B14F-4D97-AF65-F5344CB8AC3E}">
        <p14:creationId xmlns:p14="http://schemas.microsoft.com/office/powerpoint/2010/main" val="426747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404664"/>
            <a:ext cx="7499350" cy="5760640"/>
          </a:xfrm>
        </p:spPr>
        <p:txBody>
          <a:bodyPr/>
          <a:lstStyle/>
          <a:p>
            <a:r>
              <a:rPr lang="pl-PL" sz="2400" dirty="0" smtClean="0"/>
              <a:t>zaostrzona </a:t>
            </a:r>
            <a:r>
              <a:rPr lang="pl-PL" sz="2400" dirty="0"/>
              <a:t>odpowiedzialność:</a:t>
            </a:r>
          </a:p>
          <a:p>
            <a:pPr marL="82550" indent="0">
              <a:buNone/>
            </a:pPr>
            <a:r>
              <a:rPr lang="pl-PL" sz="2400" b="1" dirty="0" smtClean="0"/>
              <a:t>1)</a:t>
            </a:r>
            <a:r>
              <a:rPr lang="pl-PL" sz="2400" dirty="0"/>
              <a:t> </a:t>
            </a:r>
            <a:r>
              <a:rPr lang="pl-PL" sz="2400" dirty="0" smtClean="0"/>
              <a:t>prowadzących </a:t>
            </a:r>
            <a:r>
              <a:rPr lang="pl-PL" sz="2400" dirty="0"/>
              <a:t>przedsiębiorstwa i zakłady wprawiane w ruch za pomocą sił przyrody oraz wytwarzających środki wybuchowe albo posługujących się takimi środkami</a:t>
            </a:r>
          </a:p>
          <a:p>
            <a:pPr marL="82550" indent="0">
              <a:buNone/>
            </a:pPr>
            <a:r>
              <a:rPr lang="pl-PL" sz="2400" b="1" dirty="0" smtClean="0"/>
              <a:t>2)</a:t>
            </a:r>
            <a:r>
              <a:rPr lang="pl-PL" sz="2400" dirty="0"/>
              <a:t> </a:t>
            </a:r>
            <a:r>
              <a:rPr lang="pl-PL" sz="2400" dirty="0" smtClean="0"/>
              <a:t>posiadaczy </a:t>
            </a:r>
            <a:r>
              <a:rPr lang="pl-PL" sz="2400" dirty="0"/>
              <a:t>mechanicznych środków komunikacji poruszanych za pomocą sił przyrody</a:t>
            </a:r>
          </a:p>
          <a:p>
            <a:pPr marL="82550" indent="0">
              <a:buNone/>
            </a:pPr>
            <a:endParaRPr lang="pl-PL" sz="2400" dirty="0"/>
          </a:p>
          <a:p>
            <a:r>
              <a:rPr lang="pl-PL" sz="2400" dirty="0" smtClean="0"/>
              <a:t>odpowiedzialność </a:t>
            </a:r>
            <a:r>
              <a:rPr lang="pl-PL" sz="2400" dirty="0"/>
              <a:t>na zasadzie ryzyka </a:t>
            </a:r>
            <a:endParaRPr lang="pl-PL" sz="2400" dirty="0" smtClean="0"/>
          </a:p>
          <a:p>
            <a:endParaRPr lang="pl-PL" sz="2400" dirty="0"/>
          </a:p>
          <a:p>
            <a:r>
              <a:rPr lang="pl-PL" sz="2400" dirty="0" smtClean="0"/>
              <a:t>uzasadnienie:</a:t>
            </a:r>
          </a:p>
          <a:p>
            <a:pPr marL="82550" indent="0">
              <a:buNone/>
            </a:pPr>
            <a:r>
              <a:rPr lang="pl-PL" sz="2400" dirty="0" smtClean="0"/>
              <a:t>1) wzmorzone niebezpieczeństwo</a:t>
            </a:r>
          </a:p>
          <a:p>
            <a:pPr marL="82550" indent="0">
              <a:buNone/>
            </a:pPr>
            <a:r>
              <a:rPr lang="pl-PL" sz="2400" dirty="0" smtClean="0"/>
              <a:t>2) zasada </a:t>
            </a:r>
            <a:r>
              <a:rPr lang="pl-PL" sz="2400" dirty="0"/>
              <a:t>cuius damnum eius </a:t>
            </a:r>
            <a:r>
              <a:rPr lang="pl-PL" sz="2400" dirty="0" smtClean="0"/>
              <a:t>periculum</a:t>
            </a:r>
          </a:p>
          <a:p>
            <a:pPr marL="82550" indent="0">
              <a:buNone/>
            </a:pPr>
            <a:r>
              <a:rPr lang="pl-PL" sz="2400" dirty="0" smtClean="0"/>
              <a:t>3) wzmocnienie </a:t>
            </a:r>
            <a:r>
              <a:rPr lang="pl-PL" sz="2400" dirty="0"/>
              <a:t>sytuacji dowodowej poszkodowanego</a:t>
            </a:r>
          </a:p>
          <a:p>
            <a:pPr marL="8255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32175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32656"/>
            <a:ext cx="7499350" cy="6048672"/>
          </a:xfrm>
        </p:spPr>
        <p:txBody>
          <a:bodyPr/>
          <a:lstStyle/>
          <a:p>
            <a:pPr marL="82550" indent="0">
              <a:buNone/>
            </a:pPr>
            <a:r>
              <a:rPr lang="pl-PL" b="1" dirty="0"/>
              <a:t> </a:t>
            </a:r>
            <a:r>
              <a:rPr lang="pl-PL" b="1" dirty="0" smtClean="0"/>
              <a:t> </a:t>
            </a:r>
            <a:r>
              <a:rPr lang="pl-PL" sz="2800" b="1" dirty="0" smtClean="0"/>
              <a:t>c</a:t>
            </a:r>
            <a:r>
              <a:rPr lang="pl-PL" sz="2800" b="1" dirty="0"/>
              <a:t>)	</a:t>
            </a:r>
            <a:r>
              <a:rPr lang="pl-PL" sz="2800" u="sng" dirty="0" smtClean="0"/>
              <a:t>W. Warkałło</a:t>
            </a:r>
            <a:r>
              <a:rPr lang="pl-PL" sz="2800" u="sng" dirty="0"/>
              <a:t>, A. </a:t>
            </a:r>
            <a:r>
              <a:rPr lang="pl-PL" sz="2800" u="sng" dirty="0" smtClean="0"/>
              <a:t>Ohanowicz:</a:t>
            </a:r>
            <a:endParaRPr lang="pl-PL" sz="2800" dirty="0" smtClean="0"/>
          </a:p>
          <a:p>
            <a:pPr marL="82550" indent="0">
              <a:buNone/>
            </a:pPr>
            <a:r>
              <a:rPr lang="pl-PL" sz="2800" dirty="0" smtClean="0"/>
              <a:t>wina </a:t>
            </a:r>
            <a:r>
              <a:rPr lang="pl-PL" sz="2800" dirty="0"/>
              <a:t>jest winą wyłączną w tym znaczeniu, że można ją przypisać tylko poszkodowanemu i nikomu </a:t>
            </a:r>
            <a:r>
              <a:rPr lang="pl-PL" sz="2800" dirty="0" smtClean="0"/>
              <a:t>więcej</a:t>
            </a:r>
          </a:p>
          <a:p>
            <a:pPr marL="82550" indent="0">
              <a:buNone/>
            </a:pPr>
            <a:endParaRPr lang="pl-PL" sz="2800" dirty="0"/>
          </a:p>
          <a:p>
            <a:pPr marL="82550" indent="0">
              <a:buNone/>
            </a:pPr>
            <a:r>
              <a:rPr lang="pl-PL" sz="2800" b="1" dirty="0" smtClean="0"/>
              <a:t>  d</a:t>
            </a:r>
            <a:r>
              <a:rPr lang="pl-PL" sz="2800" b="1" dirty="0"/>
              <a:t>)	</a:t>
            </a:r>
            <a:r>
              <a:rPr lang="pl-PL" sz="2800" u="sng" dirty="0"/>
              <a:t>J. S. </a:t>
            </a:r>
            <a:r>
              <a:rPr lang="pl-PL" sz="2800" u="sng" dirty="0" smtClean="0"/>
              <a:t>Piątowski</a:t>
            </a:r>
            <a:r>
              <a:rPr lang="pl-PL" sz="2800" dirty="0" smtClean="0"/>
              <a:t>:</a:t>
            </a:r>
          </a:p>
          <a:p>
            <a:pPr marL="82550" indent="0">
              <a:buNone/>
            </a:pPr>
            <a:r>
              <a:rPr lang="pl-PL" sz="2800" dirty="0" smtClean="0"/>
              <a:t>wina </a:t>
            </a:r>
            <a:r>
              <a:rPr lang="pl-PL" sz="2800" dirty="0"/>
              <a:t>ma mieć zewnętrzne pochodzenie w stosunku do zdarzenia uzasadniającego odpowiedzialność odszkodowawczą</a:t>
            </a:r>
          </a:p>
        </p:txBody>
      </p:sp>
    </p:spTree>
    <p:extLst>
      <p:ext uri="{BB962C8B-B14F-4D97-AF65-F5344CB8AC3E}">
        <p14:creationId xmlns:p14="http://schemas.microsoft.com/office/powerpoint/2010/main" val="2854715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04664"/>
            <a:ext cx="7499350" cy="6120680"/>
          </a:xfrm>
        </p:spPr>
        <p:txBody>
          <a:bodyPr/>
          <a:lstStyle/>
          <a:p>
            <a:r>
              <a:rPr lang="pl-PL" sz="2400" dirty="0" smtClean="0"/>
              <a:t>nie </a:t>
            </a:r>
            <a:r>
              <a:rPr lang="pl-PL" sz="2400" dirty="0"/>
              <a:t>można przypisać winy, jeżeli ktoś działa z pobudek altruistycznych, np. ratując cudze dobro, życie, zdrowie oraz gdy jest </a:t>
            </a:r>
            <a:r>
              <a:rPr lang="pl-PL" sz="2400" dirty="0" smtClean="0"/>
              <a:t>niepoczytalny</a:t>
            </a:r>
          </a:p>
          <a:p>
            <a:pPr marL="82550" indent="0">
              <a:buNone/>
            </a:pPr>
            <a:endParaRPr lang="pl-PL" sz="2400" dirty="0"/>
          </a:p>
          <a:p>
            <a:r>
              <a:rPr lang="pl-PL" sz="2400" b="1" dirty="0" smtClean="0"/>
              <a:t>gdy </a:t>
            </a:r>
            <a:r>
              <a:rPr lang="pl-PL" sz="2400" b="1" dirty="0"/>
              <a:t>poszkodowany podejmuje działanie jako akt poświęcenia, jego zachowanie się nie może być traktowanego jako okoliczność wyłączająca odpowiedzialność z art. 435 </a:t>
            </a:r>
            <a:r>
              <a:rPr lang="pl-PL" sz="2400" b="1" dirty="0" smtClean="0"/>
              <a:t>k.c.</a:t>
            </a:r>
            <a:endParaRPr lang="pl-PL" sz="2400" dirty="0"/>
          </a:p>
          <a:p>
            <a:pPr marL="82550" indent="0">
              <a:buNone/>
            </a:pPr>
            <a:r>
              <a:rPr lang="pl-PL" sz="2400" dirty="0" smtClean="0"/>
              <a:t>Muszą </a:t>
            </a:r>
            <a:r>
              <a:rPr lang="pl-PL" sz="2400" dirty="0"/>
              <a:t>być spełnione 3 warunki (B. Lewaszkiewicz-Petrykowska):</a:t>
            </a:r>
          </a:p>
          <a:p>
            <a:pPr marL="82550" indent="0">
              <a:buNone/>
            </a:pPr>
            <a:r>
              <a:rPr lang="pl-PL" sz="2400" dirty="0" smtClean="0"/>
              <a:t>  I) istnienie </a:t>
            </a:r>
            <a:r>
              <a:rPr lang="pl-PL" sz="2400" dirty="0"/>
              <a:t>niebezpiecznej sytuacji gorżącej powstaniem </a:t>
            </a:r>
            <a:r>
              <a:rPr lang="pl-PL" sz="2400" dirty="0" smtClean="0"/>
              <a:t>szkody</a:t>
            </a:r>
          </a:p>
          <a:p>
            <a:pPr marL="82550" indent="0">
              <a:buNone/>
            </a:pPr>
            <a:r>
              <a:rPr lang="pl-PL" sz="2400" dirty="0"/>
              <a:t> </a:t>
            </a:r>
            <a:r>
              <a:rPr lang="pl-PL" sz="2400" dirty="0" smtClean="0"/>
              <a:t> II) świadome </a:t>
            </a:r>
            <a:r>
              <a:rPr lang="pl-PL" sz="2400" dirty="0"/>
              <a:t>wkroczenie w nią ratującego</a:t>
            </a:r>
          </a:p>
          <a:p>
            <a:pPr marL="82550" indent="0">
              <a:buNone/>
            </a:pPr>
            <a:r>
              <a:rPr lang="pl-PL" sz="2400" dirty="0" smtClean="0"/>
              <a:t>  III) cel </a:t>
            </a:r>
            <a:r>
              <a:rPr lang="pl-PL" sz="2400" dirty="0"/>
              <a:t>działania, czyli ochrona ratowanego przed grożącym mu niebezpieczeństwem</a:t>
            </a:r>
          </a:p>
          <a:p>
            <a:pPr marL="82550" indent="0">
              <a:buNone/>
            </a:pPr>
            <a:endParaRPr lang="pl-PL" sz="2400" dirty="0"/>
          </a:p>
          <a:p>
            <a:pPr marL="8255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201643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404664"/>
            <a:ext cx="7499350" cy="4800600"/>
          </a:xfrm>
        </p:spPr>
        <p:txBody>
          <a:bodyPr/>
          <a:lstStyle/>
          <a:p>
            <a:pPr algn="just"/>
            <a:r>
              <a:rPr lang="pl-PL" sz="2800" dirty="0" smtClean="0"/>
              <a:t>nie </a:t>
            </a:r>
            <a:r>
              <a:rPr lang="pl-PL" sz="2800" dirty="0"/>
              <a:t>można mówić o zawinieniu przy nieprawidłowym nawet cofnięciu się przechodnia w czasie przechodzenia przez jezdnię, gdy owa nieprawidłowość została wywołana strachem przed innymi samochodami (wyrok SN z dnia 17.8.1973 r., I CR 362/73, niepubl.)</a:t>
            </a:r>
          </a:p>
          <a:p>
            <a:pPr marL="82550" indent="0">
              <a:buNone/>
            </a:pPr>
            <a:endParaRPr lang="pl-PL" dirty="0"/>
          </a:p>
          <a:p>
            <a:pPr marL="8255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7280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404664"/>
            <a:ext cx="7499350" cy="5832648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/>
              <a:t>Ad 3) analogiczne rozumienie</a:t>
            </a:r>
          </a:p>
          <a:p>
            <a:r>
              <a:rPr lang="pl-PL" sz="2400" dirty="0" smtClean="0"/>
              <a:t>obecnie </a:t>
            </a:r>
            <a:r>
              <a:rPr lang="pl-PL" sz="2400" dirty="0"/>
              <a:t>dyskutowane są głównie stanowiska B. Lewaszkiewicz-Petrykowskiej i A. Szpunara; oba zakładają </a:t>
            </a:r>
            <a:r>
              <a:rPr lang="pl-PL" sz="2400" dirty="0" smtClean="0"/>
              <a:t>3 </a:t>
            </a:r>
            <a:r>
              <a:rPr lang="pl-PL" sz="2400" dirty="0"/>
              <a:t>warunki:</a:t>
            </a:r>
          </a:p>
          <a:p>
            <a:pPr marL="82550" indent="0">
              <a:buNone/>
            </a:pPr>
            <a:r>
              <a:rPr lang="pl-PL" sz="2400" b="1" dirty="0" smtClean="0"/>
              <a:t>a)</a:t>
            </a:r>
            <a:r>
              <a:rPr lang="pl-PL" sz="2400" dirty="0"/>
              <a:t> </a:t>
            </a:r>
            <a:r>
              <a:rPr lang="pl-PL" sz="2400" dirty="0" smtClean="0"/>
              <a:t>okolicznością </a:t>
            </a:r>
            <a:r>
              <a:rPr lang="pl-PL" sz="2400" dirty="0"/>
              <a:t>zwalniającą może być tylko działanie (rzadziej zaniechanie) osoby, za którą prowadzący w/w przedsiębiorstwo / zakład / posiadacz mechanicznego środka komunikacji nie ponosi odpowiedzialności</a:t>
            </a:r>
          </a:p>
          <a:p>
            <a:pPr marL="82550" indent="0">
              <a:buNone/>
            </a:pPr>
            <a:r>
              <a:rPr lang="pl-PL" sz="2400" b="1" dirty="0" smtClean="0"/>
              <a:t>b)</a:t>
            </a:r>
            <a:r>
              <a:rPr lang="pl-PL" sz="2400" dirty="0"/>
              <a:t> </a:t>
            </a:r>
            <a:r>
              <a:rPr lang="pl-PL" sz="2400" dirty="0" smtClean="0"/>
              <a:t>wina </a:t>
            </a:r>
            <a:r>
              <a:rPr lang="pl-PL" sz="2400" dirty="0"/>
              <a:t>tej osoby musi być wyłączna w tym znaczeniu, że ani podmiotowi z art. 435 / 436 k.c. ani żadnej z osób, za które on odpowiada nie można przypisać winy</a:t>
            </a:r>
          </a:p>
          <a:p>
            <a:pPr marL="82550" indent="0">
              <a:buNone/>
            </a:pPr>
            <a:r>
              <a:rPr lang="pl-PL" sz="2400" b="1" dirty="0"/>
              <a:t>c)</a:t>
            </a:r>
            <a:r>
              <a:rPr lang="pl-PL" sz="2400" dirty="0"/>
              <a:t> postępowanie osoby trzeciej jest jedyną przyczyną szkody zgodnie z teorią adekwatnego związku przyczynowego</a:t>
            </a:r>
          </a:p>
          <a:p>
            <a:pPr marL="8255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415496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404664"/>
            <a:ext cx="7499350" cy="5688632"/>
          </a:xfrm>
        </p:spPr>
        <p:txBody>
          <a:bodyPr/>
          <a:lstStyle/>
          <a:p>
            <a:r>
              <a:rPr lang="pl-PL" sz="2800" dirty="0" smtClean="0"/>
              <a:t>szerokie </a:t>
            </a:r>
            <a:r>
              <a:rPr lang="pl-PL" sz="2800" dirty="0"/>
              <a:t>ujęcie katalogu osób, za które prowadzący w/w przedsiębiorstwo/zakład/ posiadacz mechanicznego środka komunikacji ponosi odpowiedzialność </a:t>
            </a:r>
          </a:p>
          <a:p>
            <a:endParaRPr lang="pl-PL" sz="2800" dirty="0"/>
          </a:p>
          <a:p>
            <a:r>
              <a:rPr lang="pl-PL" sz="2800" b="1" dirty="0" smtClean="0"/>
              <a:t>sporne </a:t>
            </a:r>
            <a:r>
              <a:rPr lang="pl-PL" sz="2800" b="1" dirty="0"/>
              <a:t>jest, czy osoba trzecia musi zostać </a:t>
            </a:r>
            <a:r>
              <a:rPr lang="pl-PL" sz="2800" b="1" dirty="0" smtClean="0"/>
              <a:t>zidentyfikowana:</a:t>
            </a:r>
            <a:endParaRPr lang="pl-PL" sz="2800" dirty="0"/>
          </a:p>
          <a:p>
            <a:pPr marL="82550" indent="0">
              <a:buNone/>
            </a:pPr>
            <a:r>
              <a:rPr lang="pl-PL" sz="2800" b="1" dirty="0" smtClean="0"/>
              <a:t>1)</a:t>
            </a:r>
            <a:r>
              <a:rPr lang="pl-PL" sz="2800" dirty="0"/>
              <a:t> </a:t>
            </a:r>
            <a:r>
              <a:rPr lang="pl-PL" sz="2800" dirty="0" smtClean="0"/>
              <a:t>tak </a:t>
            </a:r>
            <a:r>
              <a:rPr lang="pl-PL" sz="2800" dirty="0"/>
              <a:t>– dominujące stanowisko; winę można przypisać tylko konkretnej osobie</a:t>
            </a:r>
          </a:p>
          <a:p>
            <a:pPr marL="82550" indent="0">
              <a:buNone/>
            </a:pPr>
            <a:r>
              <a:rPr lang="pl-PL" sz="2800" b="1" dirty="0" smtClean="0"/>
              <a:t>2)</a:t>
            </a:r>
            <a:r>
              <a:rPr lang="pl-PL" sz="2800" dirty="0"/>
              <a:t> </a:t>
            </a:r>
            <a:r>
              <a:rPr lang="pl-PL" sz="2800" dirty="0" smtClean="0"/>
              <a:t>nie</a:t>
            </a:r>
            <a:r>
              <a:rPr lang="pl-PL" sz="2800" dirty="0"/>
              <a:t>; możliwe jest wykorzystanie konstrukcji winy anonimowej – (M. Safjan, A. Śmieja)</a:t>
            </a:r>
          </a:p>
          <a:p>
            <a:pPr marL="8255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48955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32656"/>
            <a:ext cx="7499350" cy="6336704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800" b="1" dirty="0" smtClean="0"/>
              <a:t>Poszkodowany</a:t>
            </a:r>
          </a:p>
          <a:p>
            <a:pPr marL="82550" indent="0" algn="ctr">
              <a:buNone/>
            </a:pPr>
            <a:endParaRPr lang="pl-PL" sz="2800" b="1" dirty="0"/>
          </a:p>
          <a:p>
            <a:r>
              <a:rPr lang="pl-PL" sz="2800" dirty="0" smtClean="0"/>
              <a:t>szkoda </a:t>
            </a:r>
            <a:r>
              <a:rPr lang="pl-PL" sz="2800" dirty="0"/>
              <a:t>na mieniu i na osobie</a:t>
            </a:r>
          </a:p>
          <a:p>
            <a:r>
              <a:rPr lang="pl-PL" sz="2800" dirty="0" smtClean="0"/>
              <a:t>szkoda </a:t>
            </a:r>
            <a:r>
              <a:rPr lang="pl-PL" sz="2800" dirty="0"/>
              <a:t>wyrządzona komukolwiek</a:t>
            </a:r>
          </a:p>
          <a:p>
            <a:r>
              <a:rPr lang="pl-PL" sz="2800" dirty="0" smtClean="0"/>
              <a:t>nie </a:t>
            </a:r>
            <a:r>
              <a:rPr lang="pl-PL" sz="2800" dirty="0"/>
              <a:t>można wyłączyć ani ograniczyć z góry odpowiedzialności z art. 435 i 436 k.c</a:t>
            </a:r>
            <a:r>
              <a:rPr lang="pl-PL" sz="2800" dirty="0" smtClean="0"/>
              <a:t>.</a:t>
            </a:r>
          </a:p>
          <a:p>
            <a:pPr marL="82550" indent="0">
              <a:buNone/>
            </a:pPr>
            <a:r>
              <a:rPr lang="pl-PL" sz="2800" dirty="0"/>
              <a:t> </a:t>
            </a:r>
            <a:r>
              <a:rPr lang="pl-PL" sz="2800" dirty="0" smtClean="0"/>
              <a:t>  (</a:t>
            </a:r>
            <a:r>
              <a:rPr lang="pl-PL" sz="2800" dirty="0"/>
              <a:t>art. 437 k.c.)</a:t>
            </a:r>
          </a:p>
          <a:p>
            <a:r>
              <a:rPr lang="pl-PL" sz="2800" dirty="0" smtClean="0"/>
              <a:t>odpowiedzialność </a:t>
            </a:r>
            <a:r>
              <a:rPr lang="pl-PL" sz="2800" dirty="0"/>
              <a:t>na zasadzie ryzyka nie uchyla odpowiedzialności za czyny własne lub cudze</a:t>
            </a:r>
          </a:p>
          <a:p>
            <a:r>
              <a:rPr lang="pl-PL" sz="2800" dirty="0" smtClean="0"/>
              <a:t>jeżeli </a:t>
            </a:r>
            <a:r>
              <a:rPr lang="pl-PL" sz="2800" dirty="0"/>
              <a:t>odpowiedzialność ponosi kilka osób, jest ona solidarna (art. 441 k.c</a:t>
            </a:r>
            <a:r>
              <a:rPr lang="pl-PL" sz="2800" dirty="0" smtClean="0"/>
              <a:t>.)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390891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332656"/>
            <a:ext cx="7499350" cy="480060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800" b="1" dirty="0"/>
              <a:t>Regulacja </a:t>
            </a:r>
            <a:r>
              <a:rPr lang="pl-PL" sz="2800" b="1" dirty="0" smtClean="0"/>
              <a:t>szczególna</a:t>
            </a:r>
          </a:p>
          <a:p>
            <a:pPr marL="82550" indent="0" algn="ctr">
              <a:buNone/>
            </a:pPr>
            <a:endParaRPr lang="pl-PL" sz="2800" b="1" dirty="0" smtClean="0"/>
          </a:p>
          <a:p>
            <a:pPr marL="82550" indent="0">
              <a:buNone/>
            </a:pPr>
            <a:r>
              <a:rPr lang="pl-PL" sz="2800" b="1" dirty="0" smtClean="0"/>
              <a:t>1)</a:t>
            </a:r>
            <a:r>
              <a:rPr lang="pl-PL" sz="2800" dirty="0"/>
              <a:t> </a:t>
            </a:r>
            <a:r>
              <a:rPr lang="pl-PL" sz="2800" dirty="0" smtClean="0"/>
              <a:t>ograniczona odpowiedzialność prowadzących przedsiębiorstwo / zakład wobec ich pracowników na podstawie przepisów szczególnych</a:t>
            </a:r>
          </a:p>
          <a:p>
            <a:pPr marL="82550" indent="0">
              <a:buNone/>
            </a:pPr>
            <a:r>
              <a:rPr lang="pl-PL" sz="2800" b="1" dirty="0" smtClean="0"/>
              <a:t>2)</a:t>
            </a:r>
            <a:r>
              <a:rPr lang="pl-PL" sz="2800" dirty="0" smtClean="0"/>
              <a:t> konwencje </a:t>
            </a:r>
            <a:r>
              <a:rPr lang="pl-PL" sz="2800" dirty="0"/>
              <a:t>międzynarodowe</a:t>
            </a:r>
          </a:p>
          <a:p>
            <a:pPr marL="82550" indent="0">
              <a:buNone/>
            </a:pPr>
            <a:r>
              <a:rPr lang="pl-PL" sz="2800" b="1" dirty="0" smtClean="0"/>
              <a:t>3) </a:t>
            </a:r>
            <a:r>
              <a:rPr lang="pl-PL" sz="2800" dirty="0" smtClean="0"/>
              <a:t>odpowiedzialność </a:t>
            </a:r>
            <a:r>
              <a:rPr lang="pl-PL" sz="2800" dirty="0"/>
              <a:t>za szkodę </a:t>
            </a:r>
          </a:p>
          <a:p>
            <a:pPr marL="82550" indent="0">
              <a:buNone/>
            </a:pPr>
            <a:endParaRPr lang="pl-PL" dirty="0"/>
          </a:p>
          <a:p>
            <a:pPr marL="8255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742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404664"/>
            <a:ext cx="7499350" cy="6453336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800" b="1" dirty="0"/>
              <a:t>Ubezpieczenia </a:t>
            </a:r>
            <a:r>
              <a:rPr lang="pl-PL" sz="2800" b="1" dirty="0" smtClean="0"/>
              <a:t>komunikacyjne</a:t>
            </a:r>
          </a:p>
          <a:p>
            <a:pPr marL="82550" indent="0" algn="ctr">
              <a:buNone/>
            </a:pPr>
            <a:endParaRPr lang="pl-PL" sz="2800" b="1" dirty="0" smtClean="0"/>
          </a:p>
          <a:p>
            <a:r>
              <a:rPr lang="pl-PL" sz="2800" dirty="0" smtClean="0"/>
              <a:t>obowiązek </a:t>
            </a:r>
            <a:r>
              <a:rPr lang="pl-PL" sz="2800" dirty="0"/>
              <a:t>ich ubezpieczenia się od odpowiedzialności cywilnej (OC) za szkody </a:t>
            </a:r>
            <a:r>
              <a:rPr lang="pl-PL" sz="2800" dirty="0" smtClean="0"/>
              <a:t>powstałe w związku z </a:t>
            </a:r>
            <a:r>
              <a:rPr lang="pl-PL" sz="2800" dirty="0"/>
              <a:t>ruchem </a:t>
            </a:r>
            <a:r>
              <a:rPr lang="pl-PL" sz="2800" dirty="0" smtClean="0"/>
              <a:t>pojazdów </a:t>
            </a:r>
            <a:r>
              <a:rPr lang="pl-PL" sz="2800" dirty="0" smtClean="0"/>
              <a:t>mechanicznych</a:t>
            </a:r>
            <a:endParaRPr lang="pl-PL" sz="2800" dirty="0"/>
          </a:p>
          <a:p>
            <a:r>
              <a:rPr lang="pl-PL" sz="2800" dirty="0" smtClean="0"/>
              <a:t>jeżeli nie ustalono tożsamości posiadacza pojazdu mechanicznego  lub kierującego pojazdem, a uzasadniona jest jego odpowiedzialność - Ubezpieczeniowy </a:t>
            </a:r>
            <a:r>
              <a:rPr lang="pl-PL" sz="2800" dirty="0"/>
              <a:t>Fundusz Gwarancyjny wypłaca odszkodowanie za szkodę na </a:t>
            </a:r>
            <a:r>
              <a:rPr lang="pl-PL" sz="2800" dirty="0" smtClean="0"/>
              <a:t>osobie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905679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8640"/>
            <a:ext cx="7499350" cy="631276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sz="2400" dirty="0"/>
              <a:t>jeżeli równocześnie u któregokolwiek uczestnika zdarzenia nastąpiła śmierć, naruszenie czynności narządu ciała lub rozstrój zdrowia trwający dłużej niż 14 dni, a szkoda została wyrządzona w okolicznościach uzasadniających odpowiedzialność cywilną posiadacza pojazdu mechanicznego lub kierującego nim, a nie ustalono ich tożsamości – Ubezpieczeniowy Fundusz Gwarancyjny wypłaca odszkodowanie za szkodę na </a:t>
            </a:r>
            <a:r>
              <a:rPr lang="pl-PL" sz="2400" dirty="0" smtClean="0"/>
              <a:t>mieniu. </a:t>
            </a:r>
            <a:r>
              <a:rPr lang="pl-PL" sz="2400" dirty="0"/>
              <a:t>W przypadku szkody w pojeździe mechanicznym świadczenie Funduszu podlega zmniejszeniu o kwotę stanowiącą równowartość 300 euro, ustalaną przy zastosowaniu kursu średniego ogłaszanego przez </a:t>
            </a:r>
            <a:r>
              <a:rPr lang="pl-PL" sz="2400" dirty="0" smtClean="0"/>
              <a:t>NBP obowiązującego </a:t>
            </a:r>
            <a:r>
              <a:rPr lang="pl-PL" sz="2400" dirty="0"/>
              <a:t>w dniu ustalenia </a:t>
            </a:r>
            <a:r>
              <a:rPr lang="pl-PL" sz="2400" dirty="0" smtClean="0"/>
              <a:t>odszkodowania</a:t>
            </a:r>
          </a:p>
          <a:p>
            <a:pPr marL="82550" indent="0">
              <a:buNone/>
            </a:pPr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10644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332656"/>
            <a:ext cx="7499350" cy="4800600"/>
          </a:xfrm>
        </p:spPr>
        <p:txBody>
          <a:bodyPr/>
          <a:lstStyle/>
          <a:p>
            <a:r>
              <a:rPr lang="pl-PL" dirty="0"/>
              <a:t>jeżeli posiadacz zidentyfikowanego  pojazdu mechanicznego, którego ruchem wyrządzono szkodę, nie był ubezpieczony obowiązkowym ubezpieczeniem OC - Ubezpieczeniowy Fundusz Gwarancyjny wypłaca odszkodowanie za szkodę na osobie, na mieniu, na mieniu i na osobie</a:t>
            </a:r>
          </a:p>
          <a:p>
            <a:pPr marL="8255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591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60648"/>
            <a:ext cx="7499350" cy="6192688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Prowadzący przedsiębiorstwo lub </a:t>
            </a:r>
            <a:r>
              <a:rPr lang="pl-PL" sz="2400" b="1" dirty="0" smtClean="0"/>
              <a:t>zakład</a:t>
            </a:r>
          </a:p>
          <a:p>
            <a:pPr marL="82550" indent="0" algn="ctr">
              <a:buNone/>
            </a:pPr>
            <a:r>
              <a:rPr lang="pl-PL" sz="2400" b="1" dirty="0" smtClean="0"/>
              <a:t>– </a:t>
            </a:r>
            <a:r>
              <a:rPr lang="pl-PL" sz="2400" b="1" dirty="0"/>
              <a:t>art. 435 k.c.</a:t>
            </a:r>
          </a:p>
          <a:p>
            <a:pPr marL="82550" indent="0">
              <a:buNone/>
            </a:pPr>
            <a:endParaRPr lang="pl-PL" sz="2400" dirty="0"/>
          </a:p>
          <a:p>
            <a:r>
              <a:rPr lang="pl-PL" sz="2400" dirty="0" smtClean="0"/>
              <a:t>każdy </a:t>
            </a:r>
            <a:r>
              <a:rPr lang="pl-PL" sz="2400" dirty="0"/>
              <a:t>podmiot prawa cywilnego</a:t>
            </a:r>
          </a:p>
          <a:p>
            <a:r>
              <a:rPr lang="pl-PL" sz="2400" dirty="0" smtClean="0"/>
              <a:t>brak </a:t>
            </a:r>
            <a:r>
              <a:rPr lang="pl-PL" sz="2400" dirty="0"/>
              <a:t>wymogu posiadania tytułu prawnego </a:t>
            </a:r>
          </a:p>
          <a:p>
            <a:r>
              <a:rPr lang="pl-PL" sz="2400" dirty="0" smtClean="0"/>
              <a:t>przedsiębiorstwo </a:t>
            </a:r>
            <a:r>
              <a:rPr lang="pl-PL" sz="2400" dirty="0"/>
              <a:t>– zespół składników materialnych i niematerialnych przeznaczonych do prowadzenia działalności gospodarczej (art. 55¹ k.c</a:t>
            </a:r>
            <a:r>
              <a:rPr lang="pl-PL" sz="2400" dirty="0" smtClean="0"/>
              <a:t>.);</a:t>
            </a:r>
          </a:p>
          <a:p>
            <a:pPr marL="82550" indent="0">
              <a:buNone/>
            </a:pPr>
            <a:r>
              <a:rPr lang="pl-PL" sz="2400" dirty="0"/>
              <a:t> </a:t>
            </a:r>
            <a:r>
              <a:rPr lang="pl-PL" sz="2400" dirty="0" smtClean="0"/>
              <a:t>  przykładowe </a:t>
            </a:r>
            <a:r>
              <a:rPr lang="pl-PL" sz="2400" dirty="0"/>
              <a:t>wyliczenie jego elementów w art. 55¹ k.c.</a:t>
            </a:r>
          </a:p>
          <a:p>
            <a:r>
              <a:rPr lang="pl-PL" sz="2400" dirty="0" smtClean="0"/>
              <a:t>zakład </a:t>
            </a:r>
            <a:r>
              <a:rPr lang="pl-PL" sz="2400" dirty="0"/>
              <a:t>– nie musi służyć do realizacji celów gospodarczych</a:t>
            </a:r>
          </a:p>
        </p:txBody>
      </p:sp>
    </p:spTree>
    <p:extLst>
      <p:ext uri="{BB962C8B-B14F-4D97-AF65-F5344CB8AC3E}">
        <p14:creationId xmlns:p14="http://schemas.microsoft.com/office/powerpoint/2010/main" val="280278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612068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Rozumienie pojęcia „przedsiębiorstwa wprawianego w ruch za pomocą sił przyrody</a:t>
            </a:r>
            <a:r>
              <a:rPr lang="pl-PL" sz="2400" b="1" dirty="0" smtClean="0"/>
              <a:t>”:</a:t>
            </a:r>
          </a:p>
          <a:p>
            <a:pPr marL="82550" indent="0" algn="ctr">
              <a:buNone/>
            </a:pPr>
            <a:endParaRPr lang="pl-PL" sz="2400" b="1" dirty="0"/>
          </a:p>
          <a:p>
            <a:r>
              <a:rPr lang="pl-PL" sz="2400" dirty="0" smtClean="0"/>
              <a:t>składniki </a:t>
            </a:r>
            <a:r>
              <a:rPr lang="pl-PL" sz="2400" dirty="0"/>
              <a:t>przedsiębiorstwa wyliczone </a:t>
            </a:r>
            <a:r>
              <a:rPr lang="pl-PL" sz="2400" dirty="0" smtClean="0"/>
              <a:t>przykładowo </a:t>
            </a:r>
            <a:r>
              <a:rPr lang="pl-PL" sz="2400" dirty="0"/>
              <a:t>w art. 55¹ k.c. powinny zostać wzbogacone o zespół ludzi zatrudnionych przez prowadzącego przedsiębiorstwo</a:t>
            </a:r>
            <a:r>
              <a:rPr lang="pl-PL" sz="2400" b="1" dirty="0"/>
              <a:t> </a:t>
            </a:r>
            <a:r>
              <a:rPr lang="pl-PL" sz="2400" dirty="0"/>
              <a:t>(A. Śmieja)</a:t>
            </a:r>
          </a:p>
          <a:p>
            <a:r>
              <a:rPr lang="pl-PL" sz="2400" dirty="0" smtClean="0"/>
              <a:t>cel </a:t>
            </a:r>
            <a:r>
              <a:rPr lang="pl-PL" sz="2400" dirty="0"/>
              <a:t>jakim jest wykorzystanie składników do prowadzenia działalności gospodarczej odróżnia przedsiębiorstwo od zakładu (tak: W. Dubis, G. Bieniek; inaczej: A. Śmieja)</a:t>
            </a:r>
          </a:p>
          <a:p>
            <a:r>
              <a:rPr lang="pl-PL" sz="2400" dirty="0" smtClean="0"/>
              <a:t>wymóg </a:t>
            </a:r>
            <a:r>
              <a:rPr lang="pl-PL" sz="2400" dirty="0"/>
              <a:t>wprawiania w ruch za pomocą sił przyrody; niewystarczające jest jedynie wykorzystywanie sił przyrody dla funkcjonowania przedsiębiorstwa / zakładu</a:t>
            </a:r>
          </a:p>
          <a:p>
            <a:r>
              <a:rPr lang="pl-PL" sz="2400" dirty="0" smtClean="0"/>
              <a:t>konieczność </a:t>
            </a:r>
            <a:r>
              <a:rPr lang="pl-PL" sz="2400" dirty="0"/>
              <a:t>ustalenia,</a:t>
            </a:r>
            <a:r>
              <a:rPr lang="pl-PL" sz="2400" b="1" dirty="0"/>
              <a:t> </a:t>
            </a:r>
            <a:r>
              <a:rPr lang="pl-PL" sz="2400" dirty="0"/>
              <a:t>czy cel funkcjonowania zależy od zastosowania sił przyrody i czy ich wykorzystanie jest niezbędnym elementem działania przedsiębiorstwa / zakładu</a:t>
            </a:r>
            <a:r>
              <a:rPr lang="pl-PL" sz="2400" b="1" dirty="0"/>
              <a:t> </a:t>
            </a:r>
            <a:endParaRPr lang="pl-PL" sz="2400" dirty="0"/>
          </a:p>
          <a:p>
            <a:pPr algn="just"/>
            <a:endParaRPr lang="pl-PL" sz="2800" dirty="0" smtClean="0">
              <a:solidFill>
                <a:srgbClr val="FF0000"/>
              </a:solidFill>
            </a:endParaRPr>
          </a:p>
          <a:p>
            <a:pPr marL="82550" indent="0" algn="just">
              <a:buNone/>
            </a:pPr>
            <a:endParaRPr lang="pl-PL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8640"/>
            <a:ext cx="8352928" cy="6552728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 smtClean="0"/>
              <a:t>Różnica </a:t>
            </a:r>
            <a:r>
              <a:rPr lang="pl-PL" sz="2400" b="1" dirty="0"/>
              <a:t>poglądów dotyczy gospodarstw rolnych, wykorzystujących maszyny na szeroką skalę</a:t>
            </a:r>
            <a:r>
              <a:rPr lang="pl-PL" sz="2400" b="1" dirty="0" smtClean="0"/>
              <a:t>:</a:t>
            </a:r>
          </a:p>
          <a:p>
            <a:pPr marL="82550" indent="0" algn="ctr">
              <a:buNone/>
            </a:pPr>
            <a:endParaRPr lang="pl-PL" sz="2400" dirty="0"/>
          </a:p>
          <a:p>
            <a:pPr marL="82550" indent="0">
              <a:buNone/>
            </a:pPr>
            <a:r>
              <a:rPr lang="pl-PL" sz="2400" b="1" dirty="0" smtClean="0"/>
              <a:t>1)</a:t>
            </a:r>
            <a:r>
              <a:rPr lang="pl-PL" sz="2400" dirty="0" smtClean="0"/>
              <a:t> tradycyjnie </a:t>
            </a:r>
            <a:r>
              <a:rPr lang="pl-PL" sz="2400" dirty="0"/>
              <a:t>są one wyłączane z pojęcia przedsiębiorstwa / zakładu wprawianego w ruch za pomocą sił </a:t>
            </a:r>
            <a:r>
              <a:rPr lang="pl-PL" sz="2400" dirty="0" smtClean="0"/>
              <a:t>przyrody</a:t>
            </a:r>
          </a:p>
          <a:p>
            <a:pPr marL="82550" indent="0">
              <a:buNone/>
            </a:pPr>
            <a:r>
              <a:rPr lang="pl-PL" sz="2400" dirty="0" smtClean="0"/>
              <a:t>  (Z</a:t>
            </a:r>
            <a:r>
              <a:rPr lang="pl-PL" sz="2400" dirty="0"/>
              <a:t>. Radwański, A. Olejniczak)</a:t>
            </a:r>
          </a:p>
          <a:p>
            <a:pPr marL="82550" indent="0">
              <a:buNone/>
            </a:pPr>
            <a:r>
              <a:rPr lang="pl-PL" sz="2400" b="1" dirty="0" smtClean="0"/>
              <a:t>2</a:t>
            </a:r>
            <a:r>
              <a:rPr lang="pl-PL" sz="2400" b="1" dirty="0"/>
              <a:t>)</a:t>
            </a:r>
            <a:r>
              <a:rPr lang="pl-PL" sz="2400" dirty="0"/>
              <a:t> kryterium stanowi skala wykorzystania urządzeń poruszanych za pomocą sił przyrody oraz to, czy stopień wykorzystania tych sił decyduje o prowadzeniu określonej produkcji w gospodarstwie, a nie jedynie o ułatwieniu jego </a:t>
            </a:r>
            <a:r>
              <a:rPr lang="pl-PL" sz="2400" dirty="0" smtClean="0"/>
              <a:t>działania</a:t>
            </a:r>
          </a:p>
          <a:p>
            <a:pPr marL="82550" indent="0">
              <a:buNone/>
            </a:pPr>
            <a:r>
              <a:rPr lang="pl-PL" sz="2400" dirty="0" smtClean="0"/>
              <a:t>   (W</a:t>
            </a:r>
            <a:r>
              <a:rPr lang="pl-PL" sz="2400" dirty="0"/>
              <a:t>. Dubis, A. Śmieja)</a:t>
            </a:r>
          </a:p>
          <a:p>
            <a:r>
              <a:rPr lang="pl-PL" sz="2400" dirty="0" smtClean="0"/>
              <a:t>SN</a:t>
            </a:r>
            <a:r>
              <a:rPr lang="pl-PL" sz="2400" dirty="0"/>
              <a:t>: kryteria rozstrzygnięcia to: skala zagrożenia wynikającego z urządzeń wykorzystywanych w przedsiębiorstwie, stopień skomplikowania w procesie przetwarzania energii elementarnej na pracę i ogólny poziom techniki (uchwała SN z dnia 12 lipca 1977 r., IV CR 216/77, OSNC 1978, nr 4, poz. 73</a:t>
            </a:r>
            <a:r>
              <a:rPr lang="pl-PL" sz="2400" dirty="0" smtClean="0"/>
              <a:t>)</a:t>
            </a:r>
            <a:endParaRPr lang="pl-PL" sz="2400" dirty="0"/>
          </a:p>
          <a:p>
            <a:pPr marL="82550" indent="0" algn="just">
              <a:buNone/>
            </a:pPr>
            <a:endParaRPr lang="pl-PL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31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0648"/>
            <a:ext cx="7499350" cy="6048672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Posiadacz mechanicznego środka komunikacji – </a:t>
            </a:r>
            <a:r>
              <a:rPr lang="pl-PL" sz="2400" b="1" dirty="0" smtClean="0"/>
              <a:t>art</a:t>
            </a:r>
            <a:r>
              <a:rPr lang="pl-PL" sz="2400" b="1" dirty="0"/>
              <a:t>. 436 § 1 k.c</a:t>
            </a:r>
            <a:r>
              <a:rPr lang="pl-PL" sz="2400" b="1" dirty="0" smtClean="0"/>
              <a:t>.</a:t>
            </a:r>
          </a:p>
          <a:p>
            <a:pPr marL="82550" indent="0" algn="ctr">
              <a:buNone/>
            </a:pPr>
            <a:endParaRPr lang="pl-PL" sz="2400" dirty="0"/>
          </a:p>
          <a:p>
            <a:r>
              <a:rPr lang="pl-PL" sz="2400" dirty="0" smtClean="0"/>
              <a:t>posiadacz </a:t>
            </a:r>
            <a:r>
              <a:rPr lang="pl-PL" sz="2400" dirty="0"/>
              <a:t>samoistny lub zależny – art. 336 k.c.</a:t>
            </a:r>
          </a:p>
          <a:p>
            <a:r>
              <a:rPr lang="pl-PL" sz="2400" dirty="0" smtClean="0"/>
              <a:t>brak </a:t>
            </a:r>
            <a:r>
              <a:rPr lang="pl-PL" sz="2400" dirty="0"/>
              <a:t>wymogu posiadania tytułu prawnego</a:t>
            </a:r>
          </a:p>
          <a:p>
            <a:r>
              <a:rPr lang="pl-PL" sz="2400" dirty="0" smtClean="0"/>
              <a:t>brak </a:t>
            </a:r>
            <a:r>
              <a:rPr lang="pl-PL" sz="2400" dirty="0"/>
              <a:t>wymogu prowadzenia </a:t>
            </a:r>
            <a:r>
              <a:rPr lang="pl-PL" sz="2400" dirty="0" smtClean="0"/>
              <a:t>pojazdu</a:t>
            </a:r>
            <a:endParaRPr lang="pl-PL" sz="2400" dirty="0"/>
          </a:p>
          <a:p>
            <a:r>
              <a:rPr lang="pl-PL" sz="2400" b="1" dirty="0" smtClean="0"/>
              <a:t>zagadnienie </a:t>
            </a:r>
            <a:r>
              <a:rPr lang="pl-PL" sz="2400" b="1" dirty="0"/>
              <a:t>krótkotrwałego zaboru środka mechanicznego</a:t>
            </a:r>
            <a:r>
              <a:rPr lang="pl-PL" sz="2400" dirty="0"/>
              <a:t>:</a:t>
            </a:r>
          </a:p>
          <a:p>
            <a:pPr marL="82550" indent="0">
              <a:buNone/>
            </a:pPr>
            <a:r>
              <a:rPr lang="pl-PL" sz="2400" dirty="0" smtClean="0"/>
              <a:t>dominuje </a:t>
            </a:r>
            <a:r>
              <a:rPr lang="pl-PL" sz="2400" dirty="0"/>
              <a:t>pogląd, że okazjonalny, krótkotrwały zabór pojazdu przez osobę trzecią nie prowadzi do wyłączenia odpowiedzialności podmiotu, który został czasowo pozbawiony nad nim władztwa</a:t>
            </a:r>
          </a:p>
          <a:p>
            <a:r>
              <a:rPr lang="pl-PL" sz="2400" dirty="0" smtClean="0"/>
              <a:t>brak </a:t>
            </a:r>
            <a:r>
              <a:rPr lang="pl-PL" sz="2400" dirty="0"/>
              <a:t>odpowiedzialności z art. 436 k.c. dzierżyciela</a:t>
            </a:r>
          </a:p>
          <a:p>
            <a:r>
              <a:rPr lang="pl-PL" sz="2400" dirty="0" smtClean="0"/>
              <a:t>brak </a:t>
            </a:r>
            <a:r>
              <a:rPr lang="pl-PL" sz="2400" dirty="0"/>
              <a:t>odpowiedzialności z art. 436 k.c. prekarysty</a:t>
            </a:r>
          </a:p>
          <a:p>
            <a:pPr marL="82550" indent="0">
              <a:buNone/>
            </a:pPr>
            <a:r>
              <a:rPr lang="pl-PL" sz="2800" dirty="0"/>
              <a:t> </a:t>
            </a:r>
          </a:p>
          <a:p>
            <a:pPr marL="82550" indent="0">
              <a:buNone/>
            </a:pP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551312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04664"/>
            <a:ext cx="7499350" cy="5832648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Pojęcie mechanicznego środka komunikacji poruszanego za pomocą sił przyrody</a:t>
            </a:r>
            <a:r>
              <a:rPr lang="pl-PL" sz="2400" b="1" dirty="0" smtClean="0"/>
              <a:t>:</a:t>
            </a:r>
          </a:p>
          <a:p>
            <a:pPr marL="82550" indent="0" algn="ctr">
              <a:buNone/>
            </a:pPr>
            <a:endParaRPr lang="pl-PL" sz="2400" b="1" dirty="0"/>
          </a:p>
          <a:p>
            <a:r>
              <a:rPr lang="pl-PL" sz="2400" dirty="0" smtClean="0"/>
              <a:t>4 </a:t>
            </a:r>
            <a:r>
              <a:rPr lang="pl-PL" sz="2400" dirty="0"/>
              <a:t>cechy (A. Śmieja):</a:t>
            </a:r>
          </a:p>
          <a:p>
            <a:pPr marL="82550" indent="0">
              <a:buNone/>
            </a:pPr>
            <a:r>
              <a:rPr lang="pl-PL" sz="2400" b="1" dirty="0" smtClean="0"/>
              <a:t> 1)</a:t>
            </a:r>
            <a:r>
              <a:rPr lang="pl-PL" sz="2400" dirty="0"/>
              <a:t> </a:t>
            </a:r>
            <a:r>
              <a:rPr lang="pl-PL" sz="2400" dirty="0" smtClean="0"/>
              <a:t>mechaniczny</a:t>
            </a:r>
            <a:r>
              <a:rPr lang="pl-PL" sz="2400" dirty="0"/>
              <a:t>, czyli sztucznie stworzony przez człowieka </a:t>
            </a:r>
          </a:p>
          <a:p>
            <a:pPr marL="82550" indent="0">
              <a:buNone/>
            </a:pPr>
            <a:r>
              <a:rPr lang="pl-PL" sz="2400" b="1" dirty="0" smtClean="0"/>
              <a:t> 2)</a:t>
            </a:r>
            <a:r>
              <a:rPr lang="pl-PL" sz="2400" dirty="0"/>
              <a:t> </a:t>
            </a:r>
            <a:r>
              <a:rPr lang="pl-PL" sz="2400" dirty="0" smtClean="0"/>
              <a:t>służący </a:t>
            </a:r>
            <a:r>
              <a:rPr lang="pl-PL" sz="2400" dirty="0"/>
              <a:t>do komunikacji</a:t>
            </a:r>
          </a:p>
          <a:p>
            <a:pPr marL="82550" indent="0">
              <a:buNone/>
            </a:pPr>
            <a:r>
              <a:rPr lang="pl-PL" sz="2400" b="1" dirty="0" smtClean="0"/>
              <a:t> 3)</a:t>
            </a:r>
            <a:r>
              <a:rPr lang="pl-PL" sz="2400" dirty="0"/>
              <a:t> </a:t>
            </a:r>
            <a:r>
              <a:rPr lang="pl-PL" sz="2400" dirty="0" smtClean="0"/>
              <a:t>napędzany </a:t>
            </a:r>
            <a:r>
              <a:rPr lang="pl-PL" sz="2400" dirty="0"/>
              <a:t>za pomocą sił przyrody</a:t>
            </a:r>
          </a:p>
          <a:p>
            <a:pPr marL="82550" indent="0">
              <a:buNone/>
            </a:pPr>
            <a:r>
              <a:rPr lang="pl-PL" sz="2400" b="1" dirty="0" smtClean="0"/>
              <a:t> 4</a:t>
            </a:r>
            <a:r>
              <a:rPr lang="pl-PL" sz="2400" b="1" dirty="0"/>
              <a:t>)</a:t>
            </a:r>
            <a:r>
              <a:rPr lang="pl-PL" sz="2400" dirty="0"/>
              <a:t> zdolny do samodzielnego ruchu, czyli do przemieszczania się w </a:t>
            </a:r>
            <a:r>
              <a:rPr lang="pl-PL" sz="2400" dirty="0" smtClean="0"/>
              <a:t>przestrzeni</a:t>
            </a:r>
          </a:p>
          <a:p>
            <a:r>
              <a:rPr lang="pl-PL" sz="2400" dirty="0" smtClean="0"/>
              <a:t>nie </a:t>
            </a:r>
            <a:r>
              <a:rPr lang="pl-PL" sz="2400" dirty="0"/>
              <a:t>ma znaczenia, czy osoba kierująca znajduje się w pojeździe </a:t>
            </a:r>
          </a:p>
          <a:p>
            <a:r>
              <a:rPr lang="pl-PL" sz="2400" dirty="0" smtClean="0"/>
              <a:t>konieczność </a:t>
            </a:r>
            <a:r>
              <a:rPr lang="pl-PL" sz="2400" dirty="0"/>
              <a:t>posiadania własnego środka napędu w postaci silnika</a:t>
            </a:r>
          </a:p>
          <a:p>
            <a:pPr marL="8255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753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476672"/>
            <a:ext cx="7499350" cy="5544616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Relacja między art. 436 i 435 k.c</a:t>
            </a:r>
            <a:r>
              <a:rPr lang="pl-PL" sz="2400" b="1" dirty="0" smtClean="0"/>
              <a:t>.:</a:t>
            </a:r>
          </a:p>
          <a:p>
            <a:pPr marL="82550" indent="0" algn="ctr">
              <a:buNone/>
            </a:pPr>
            <a:endParaRPr lang="pl-PL" sz="2400" b="1" dirty="0"/>
          </a:p>
          <a:p>
            <a:pPr marL="82550" indent="0">
              <a:buNone/>
            </a:pPr>
            <a:r>
              <a:rPr lang="pl-PL" sz="2400" b="1" dirty="0" smtClean="0"/>
              <a:t>1)</a:t>
            </a:r>
            <a:r>
              <a:rPr lang="pl-PL" sz="2400" dirty="0" smtClean="0"/>
              <a:t> </a:t>
            </a:r>
            <a:r>
              <a:rPr lang="pl-PL" sz="2400" u="sng" dirty="0" smtClean="0"/>
              <a:t>Z</a:t>
            </a:r>
            <a:r>
              <a:rPr lang="pl-PL" sz="2400" u="sng" dirty="0"/>
              <a:t>. Radwański, A. Olejniczak, G. Bieniek</a:t>
            </a:r>
            <a:r>
              <a:rPr lang="pl-PL" sz="2400" dirty="0"/>
              <a:t>: jeżeli mechaniczne środki komunikacji poruszane za pomocą sił przyrody wchodzą w skład przedsiębiorstwa lub zakładu, to odpowiedzialność na podstawie art. 435 k.c., jeżeli działalność przedsiębiorstwa wykorzystuje siły przyrody</a:t>
            </a:r>
            <a:r>
              <a:rPr lang="pl-PL" sz="2400" dirty="0" smtClean="0"/>
              <a:t>;</a:t>
            </a:r>
          </a:p>
          <a:p>
            <a:pPr marL="82550" indent="0">
              <a:buNone/>
            </a:pPr>
            <a:endParaRPr lang="pl-PL" sz="2400" dirty="0"/>
          </a:p>
          <a:p>
            <a:r>
              <a:rPr lang="pl-PL" sz="2400" dirty="0"/>
              <a:t>jeżeli posługiwanie się przez przedsiębiorcę w/w środkami komunikacji ma jedynie charakter komplementarny wobec głównego przedmiotu jego działalności – art. 436 k.c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4565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476672"/>
            <a:ext cx="7499350" cy="4800600"/>
          </a:xfrm>
        </p:spPr>
        <p:txBody>
          <a:bodyPr/>
          <a:lstStyle/>
          <a:p>
            <a:pPr marL="82550" indent="0">
              <a:buNone/>
            </a:pPr>
            <a:r>
              <a:rPr lang="pl-PL" sz="2800" b="1" dirty="0"/>
              <a:t>2)</a:t>
            </a:r>
            <a:r>
              <a:rPr lang="pl-PL" sz="2800" dirty="0"/>
              <a:t> </a:t>
            </a:r>
            <a:r>
              <a:rPr lang="pl-PL" sz="2800" u="sng" dirty="0"/>
              <a:t>A. Śmieja</a:t>
            </a:r>
            <a:r>
              <a:rPr lang="pl-PL" sz="2800" dirty="0"/>
              <a:t>: na rzecz takiej interpretacji nie przemawia brzmienie art. 435 k.c</a:t>
            </a:r>
            <a:r>
              <a:rPr lang="pl-PL" sz="2800" dirty="0" smtClean="0"/>
              <a:t>.;</a:t>
            </a:r>
          </a:p>
          <a:p>
            <a:pPr marL="82550" indent="0">
              <a:buNone/>
            </a:pPr>
            <a:endParaRPr lang="pl-PL" sz="2800" dirty="0"/>
          </a:p>
          <a:p>
            <a:r>
              <a:rPr lang="pl-PL" sz="2800" dirty="0"/>
              <a:t>jest to istotne przy art. 436 § 2 k.c. – należy stosować art. 436 § 2 k.c., a nie 435 k.c., bo zagrożenie stwarza konkretny pojazd uczestniczący w kolizji, a nie przedsiębiorstwo, w którego skład on wchodzi; podobnie </a:t>
            </a:r>
            <a:r>
              <a:rPr lang="pl-PL" sz="2800" u="sng" dirty="0"/>
              <a:t>W. Czachórski</a:t>
            </a:r>
            <a:endParaRPr lang="pl-PL" sz="2800" dirty="0"/>
          </a:p>
          <a:p>
            <a:pPr marL="82550" indent="0">
              <a:buNone/>
            </a:pPr>
            <a:endParaRPr lang="pl-PL" dirty="0"/>
          </a:p>
          <a:p>
            <a:pPr marL="8255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3686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1045</TotalTime>
  <Words>1791</Words>
  <Application>Microsoft Office PowerPoint</Application>
  <PresentationFormat>On-screen Show (4:3)</PresentationFormat>
  <Paragraphs>157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Przesilenie</vt:lpstr>
      <vt:lpstr>ODPOWIEDZIALNOŚĆ ZWIĄZANA Z UŻYCIEM SIŁ PRZYRODY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</cp:lastModifiedBy>
  <cp:revision>139</cp:revision>
  <dcterms:created xsi:type="dcterms:W3CDTF">2013-10-05T07:34:23Z</dcterms:created>
  <dcterms:modified xsi:type="dcterms:W3CDTF">2014-05-19T09:19:56Z</dcterms:modified>
</cp:coreProperties>
</file>