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7" r:id="rId7"/>
    <p:sldId id="268" r:id="rId8"/>
    <p:sldId id="262" r:id="rId9"/>
    <p:sldId id="263" r:id="rId10"/>
    <p:sldId id="264" r:id="rId11"/>
    <p:sldId id="265" r:id="rId12"/>
    <p:sldId id="266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C7A2F-7B89-4E65-9566-CD6922CB37C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D5CB2B3-1074-4C1D-A1A8-B332C48FEB05}">
      <dgm:prSet/>
      <dgm:spPr/>
      <dgm:t>
        <a:bodyPr/>
        <a:lstStyle/>
        <a:p>
          <a:r>
            <a:rPr lang="pl-PL"/>
            <a:t>Konkretny człowiek, który ponosi szkodę, doznaje nieuzasadnionej krzywdy lub cierpienia w wyniku popełnionego przestępstwa</a:t>
          </a:r>
          <a:endParaRPr lang="en-US"/>
        </a:p>
      </dgm:t>
    </dgm:pt>
    <dgm:pt modelId="{8B9B695D-3290-4BA5-99C9-4302D54CDFC5}" type="parTrans" cxnId="{56BF67F7-3B3E-4C72-9468-184D2F308072}">
      <dgm:prSet/>
      <dgm:spPr/>
      <dgm:t>
        <a:bodyPr/>
        <a:lstStyle/>
        <a:p>
          <a:endParaRPr lang="en-US"/>
        </a:p>
      </dgm:t>
    </dgm:pt>
    <dgm:pt modelId="{EE07F490-C686-4D3F-ACC5-0857BECE150C}" type="sibTrans" cxnId="{56BF67F7-3B3E-4C72-9468-184D2F308072}">
      <dgm:prSet/>
      <dgm:spPr/>
      <dgm:t>
        <a:bodyPr/>
        <a:lstStyle/>
        <a:p>
          <a:endParaRPr lang="en-US"/>
        </a:p>
      </dgm:t>
    </dgm:pt>
    <dgm:pt modelId="{BDC804D1-DA89-4F85-BFD6-002D52B9AF02}">
      <dgm:prSet/>
      <dgm:spPr/>
      <dgm:t>
        <a:bodyPr/>
        <a:lstStyle/>
        <a:p>
          <a:r>
            <a:rPr lang="pl-PL"/>
            <a:t>Oprócz jednostki ludzkiej ofiarą jest również grupa lub instytucja pokrzywdzona bądź poszkodowana</a:t>
          </a:r>
          <a:endParaRPr lang="en-US"/>
        </a:p>
      </dgm:t>
    </dgm:pt>
    <dgm:pt modelId="{35281B54-0F1D-4124-848F-92E2BD8FEA39}" type="parTrans" cxnId="{8C2026FF-9392-4530-BC57-AB934D4BDF14}">
      <dgm:prSet/>
      <dgm:spPr/>
      <dgm:t>
        <a:bodyPr/>
        <a:lstStyle/>
        <a:p>
          <a:endParaRPr lang="en-US"/>
        </a:p>
      </dgm:t>
    </dgm:pt>
    <dgm:pt modelId="{D6F9AC69-7B78-48DF-B5EF-E7AC683E627C}" type="sibTrans" cxnId="{8C2026FF-9392-4530-BC57-AB934D4BDF14}">
      <dgm:prSet/>
      <dgm:spPr/>
      <dgm:t>
        <a:bodyPr/>
        <a:lstStyle/>
        <a:p>
          <a:endParaRPr lang="en-US"/>
        </a:p>
      </dgm:t>
    </dgm:pt>
    <dgm:pt modelId="{DE2102C5-AAE8-4C9F-B27B-B2E766701B6E}">
      <dgm:prSet/>
      <dgm:spPr/>
      <dgm:t>
        <a:bodyPr/>
        <a:lstStyle/>
        <a:p>
          <a:r>
            <a:rPr lang="pl-PL"/>
            <a:t>Nie tylko jednostka i instytucja, ale również porządek moralny lub prawny, zagrożony, poszkodowany lub zniszczony przez czyn karalny</a:t>
          </a:r>
          <a:endParaRPr lang="en-US"/>
        </a:p>
      </dgm:t>
    </dgm:pt>
    <dgm:pt modelId="{ACAD6108-AB3B-4FA4-AEB5-29F0240C0B1A}" type="parTrans" cxnId="{A9956DE5-E1EE-438C-B542-942CFA4C9375}">
      <dgm:prSet/>
      <dgm:spPr/>
      <dgm:t>
        <a:bodyPr/>
        <a:lstStyle/>
        <a:p>
          <a:endParaRPr lang="en-US"/>
        </a:p>
      </dgm:t>
    </dgm:pt>
    <dgm:pt modelId="{59680BBC-6581-435E-ABF0-237124E24A42}" type="sibTrans" cxnId="{A9956DE5-E1EE-438C-B542-942CFA4C9375}">
      <dgm:prSet/>
      <dgm:spPr/>
      <dgm:t>
        <a:bodyPr/>
        <a:lstStyle/>
        <a:p>
          <a:endParaRPr lang="en-US"/>
        </a:p>
      </dgm:t>
    </dgm:pt>
    <dgm:pt modelId="{E70827E7-5E91-4ABE-A140-67AD9A31E7BC}" type="pres">
      <dgm:prSet presAssocID="{6F1C7A2F-7B89-4E65-9566-CD6922CB37CF}" presName="linear" presStyleCnt="0">
        <dgm:presLayoutVars>
          <dgm:animLvl val="lvl"/>
          <dgm:resizeHandles val="exact"/>
        </dgm:presLayoutVars>
      </dgm:prSet>
      <dgm:spPr/>
    </dgm:pt>
    <dgm:pt modelId="{61573219-D856-4382-85B1-64B9F35347C8}" type="pres">
      <dgm:prSet presAssocID="{4D5CB2B3-1074-4C1D-A1A8-B332C48FEB0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1833D14-DCFF-4800-8E63-911E1F875CCA}" type="pres">
      <dgm:prSet presAssocID="{EE07F490-C686-4D3F-ACC5-0857BECE150C}" presName="spacer" presStyleCnt="0"/>
      <dgm:spPr/>
    </dgm:pt>
    <dgm:pt modelId="{79F64717-D8EE-4D21-8DBF-D924F5928483}" type="pres">
      <dgm:prSet presAssocID="{BDC804D1-DA89-4F85-BFD6-002D52B9AF0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4F2F27B-316A-447D-99BC-2155E41C3274}" type="pres">
      <dgm:prSet presAssocID="{D6F9AC69-7B78-48DF-B5EF-E7AC683E627C}" presName="spacer" presStyleCnt="0"/>
      <dgm:spPr/>
    </dgm:pt>
    <dgm:pt modelId="{ABF63C7B-CC70-4A2D-BE49-1C85E6684C0A}" type="pres">
      <dgm:prSet presAssocID="{DE2102C5-AAE8-4C9F-B27B-B2E766701B6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9290D45-29AE-4659-867D-70551027B78C}" type="presOf" srcId="{6F1C7A2F-7B89-4E65-9566-CD6922CB37CF}" destId="{E70827E7-5E91-4ABE-A140-67AD9A31E7BC}" srcOrd="0" destOrd="0" presId="urn:microsoft.com/office/officeart/2005/8/layout/vList2"/>
    <dgm:cxn modelId="{FC6A9172-B4BB-4705-8A2E-6DDDC8CFA438}" type="presOf" srcId="{DE2102C5-AAE8-4C9F-B27B-B2E766701B6E}" destId="{ABF63C7B-CC70-4A2D-BE49-1C85E6684C0A}" srcOrd="0" destOrd="0" presId="urn:microsoft.com/office/officeart/2005/8/layout/vList2"/>
    <dgm:cxn modelId="{AD143BA6-1021-41FD-BB55-FCDCE02C952F}" type="presOf" srcId="{BDC804D1-DA89-4F85-BFD6-002D52B9AF02}" destId="{79F64717-D8EE-4D21-8DBF-D924F5928483}" srcOrd="0" destOrd="0" presId="urn:microsoft.com/office/officeart/2005/8/layout/vList2"/>
    <dgm:cxn modelId="{A9956DE5-E1EE-438C-B542-942CFA4C9375}" srcId="{6F1C7A2F-7B89-4E65-9566-CD6922CB37CF}" destId="{DE2102C5-AAE8-4C9F-B27B-B2E766701B6E}" srcOrd="2" destOrd="0" parTransId="{ACAD6108-AB3B-4FA4-AEB5-29F0240C0B1A}" sibTransId="{59680BBC-6581-435E-ABF0-237124E24A42}"/>
    <dgm:cxn modelId="{56BF67F7-3B3E-4C72-9468-184D2F308072}" srcId="{6F1C7A2F-7B89-4E65-9566-CD6922CB37CF}" destId="{4D5CB2B3-1074-4C1D-A1A8-B332C48FEB05}" srcOrd="0" destOrd="0" parTransId="{8B9B695D-3290-4BA5-99C9-4302D54CDFC5}" sibTransId="{EE07F490-C686-4D3F-ACC5-0857BECE150C}"/>
    <dgm:cxn modelId="{4D88F2FC-9345-4074-B70D-C3DC2D8D4007}" type="presOf" srcId="{4D5CB2B3-1074-4C1D-A1A8-B332C48FEB05}" destId="{61573219-D856-4382-85B1-64B9F35347C8}" srcOrd="0" destOrd="0" presId="urn:microsoft.com/office/officeart/2005/8/layout/vList2"/>
    <dgm:cxn modelId="{8C2026FF-9392-4530-BC57-AB934D4BDF14}" srcId="{6F1C7A2F-7B89-4E65-9566-CD6922CB37CF}" destId="{BDC804D1-DA89-4F85-BFD6-002D52B9AF02}" srcOrd="1" destOrd="0" parTransId="{35281B54-0F1D-4124-848F-92E2BD8FEA39}" sibTransId="{D6F9AC69-7B78-48DF-B5EF-E7AC683E627C}"/>
    <dgm:cxn modelId="{3BCDDD7C-A771-4936-97E8-EBB71482424D}" type="presParOf" srcId="{E70827E7-5E91-4ABE-A140-67AD9A31E7BC}" destId="{61573219-D856-4382-85B1-64B9F35347C8}" srcOrd="0" destOrd="0" presId="urn:microsoft.com/office/officeart/2005/8/layout/vList2"/>
    <dgm:cxn modelId="{B53BB0F7-BA52-4AC9-A5AD-9D0CA3E0D613}" type="presParOf" srcId="{E70827E7-5E91-4ABE-A140-67AD9A31E7BC}" destId="{B1833D14-DCFF-4800-8E63-911E1F875CCA}" srcOrd="1" destOrd="0" presId="urn:microsoft.com/office/officeart/2005/8/layout/vList2"/>
    <dgm:cxn modelId="{08540764-F2FE-4BC8-904A-DBD64BB84393}" type="presParOf" srcId="{E70827E7-5E91-4ABE-A140-67AD9A31E7BC}" destId="{79F64717-D8EE-4D21-8DBF-D924F5928483}" srcOrd="2" destOrd="0" presId="urn:microsoft.com/office/officeart/2005/8/layout/vList2"/>
    <dgm:cxn modelId="{13F2EEEB-4873-4EAC-ACB4-D91749028E6A}" type="presParOf" srcId="{E70827E7-5E91-4ABE-A140-67AD9A31E7BC}" destId="{94F2F27B-316A-447D-99BC-2155E41C3274}" srcOrd="3" destOrd="0" presId="urn:microsoft.com/office/officeart/2005/8/layout/vList2"/>
    <dgm:cxn modelId="{3C6795E8-83E8-4202-A2E5-5CB97D61D7D7}" type="presParOf" srcId="{E70827E7-5E91-4ABE-A140-67AD9A31E7BC}" destId="{ABF63C7B-CC70-4A2D-BE49-1C85E6684C0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73219-D856-4382-85B1-64B9F35347C8}">
      <dsp:nvSpPr>
        <dsp:cNvPr id="0" name=""/>
        <dsp:cNvSpPr/>
      </dsp:nvSpPr>
      <dsp:spPr>
        <a:xfrm>
          <a:off x="0" y="56986"/>
          <a:ext cx="5741533" cy="16415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Konkretny człowiek, który ponosi szkodę, doznaje nieuzasadnionej krzywdy lub cierpienia w wyniku popełnionego przestępstwa</a:t>
          </a:r>
          <a:endParaRPr lang="en-US" sz="2300" kern="1200"/>
        </a:p>
      </dsp:txBody>
      <dsp:txXfrm>
        <a:off x="80132" y="137118"/>
        <a:ext cx="5581269" cy="1481245"/>
      </dsp:txXfrm>
    </dsp:sp>
    <dsp:sp modelId="{79F64717-D8EE-4D21-8DBF-D924F5928483}">
      <dsp:nvSpPr>
        <dsp:cNvPr id="0" name=""/>
        <dsp:cNvSpPr/>
      </dsp:nvSpPr>
      <dsp:spPr>
        <a:xfrm>
          <a:off x="0" y="1764736"/>
          <a:ext cx="5741533" cy="1641509"/>
        </a:xfrm>
        <a:prstGeom prst="roundRect">
          <a:avLst/>
        </a:prstGeom>
        <a:solidFill>
          <a:schemeClr val="accent2">
            <a:hueOff val="-1555074"/>
            <a:satOff val="-8227"/>
            <a:lumOff val="-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Oprócz jednostki ludzkiej ofiarą jest również grupa lub instytucja pokrzywdzona bądź poszkodowana</a:t>
          </a:r>
          <a:endParaRPr lang="en-US" sz="2300" kern="1200"/>
        </a:p>
      </dsp:txBody>
      <dsp:txXfrm>
        <a:off x="80132" y="1844868"/>
        <a:ext cx="5581269" cy="1481245"/>
      </dsp:txXfrm>
    </dsp:sp>
    <dsp:sp modelId="{ABF63C7B-CC70-4A2D-BE49-1C85E6684C0A}">
      <dsp:nvSpPr>
        <dsp:cNvPr id="0" name=""/>
        <dsp:cNvSpPr/>
      </dsp:nvSpPr>
      <dsp:spPr>
        <a:xfrm>
          <a:off x="0" y="3472486"/>
          <a:ext cx="5741533" cy="1641509"/>
        </a:xfrm>
        <a:prstGeom prst="roundRect">
          <a:avLst/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Nie tylko jednostka i instytucja, ale również porządek moralny lub prawny, zagrożony, poszkodowany lub zniszczony przez czyn karalny</a:t>
          </a:r>
          <a:endParaRPr lang="en-US" sz="2300" kern="1200"/>
        </a:p>
      </dsp:txBody>
      <dsp:txXfrm>
        <a:off x="80132" y="3552618"/>
        <a:ext cx="5581269" cy="1481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bos.pl/SPISKOM.POL/2019/K_072_19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E96521-86E3-4215-8DC7-6EA8EFB320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Ofiary przestępczości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1618BA8-CE97-4CD6-BC5E-0394E27CF6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984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E9A6FE-3BA0-448D-A8C3-3D4D7A099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29A098-FCA1-4B62-A18A-3254FE30E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3A1E08B-97BE-417F-B3DF-B9E92BD5A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911543"/>
            <a:ext cx="10911663" cy="533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53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719199-ABCA-4E34-80C4-A08DAFEE4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0F81BE-F87D-428E-BA61-D87593C66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DE2BE92-DCF2-4639-A4D9-AD2B4ACC0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431800"/>
            <a:ext cx="1164336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56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56E9D1-BBEF-43C2-990C-67771244F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0644A5-2C24-488E-BF35-7302BE309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8F1693E-7AF0-40F3-A071-734F02AFF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80" y="838200"/>
            <a:ext cx="1071844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58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4310ED-BB81-46F6-B6F9-9D45AFCA3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Badanie CBOS na temat bezpieczeństwa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E4000E-7D0B-446F-9A79-8D7EFC12B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https://cbos.pl/SPISKOM.POL/2019/K_072_19.PDF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9261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618A339-9F2F-4617-8B78-0692B18D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Pojęcie ofiary</a:t>
            </a: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CB39BBFE-6C64-4F09-93B4-EBAD4910BE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48184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4733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787C0A-C295-4812-86A1-2236E477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CD2A8B-6A09-40A6-BE91-44FD2F162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51285"/>
            <a:ext cx="10131426" cy="4539916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pl-PL" sz="5500" dirty="0"/>
              <a:t>„Ofiara” oznacza osobę, która, indywidualnie lub wspólnie z innymi osobami, poniosła szkodę, włączając w to uszczerbek fizyczny lub psychiczny, dolegliwość emocjonalną, stratę materialną lub znaczące naruszenie jej podstawowych praw, w rezultacie działań lub zaniechań stanowiących naruszenie przepisów prawa karnego będących w mocy na terenie Państw Członkowskich, włącznie z przepisami zakazującymi kryminalnego nadużycia władzy.</a:t>
            </a:r>
          </a:p>
          <a:p>
            <a:pPr algn="just"/>
            <a:r>
              <a:rPr lang="pl-PL" sz="5500" dirty="0"/>
              <a:t>Osoba może być uznana za ofiarę niezależnie od tego, czy sprawca jest zidentyfikowany, zatrzymany, prowadzone jest przeciwko niemu postępowanie karne, czy jest skazany, i niezależnie od relacji rodzinnej pomiędzy sprawcą a ofiarą. Wyrażenie „ofiara” w odpowiednich sytuacjach obejmuje również najbliższą rodzinę i osoby pozostające na utrzymaniu bezpośredniej ofiary, jak również osoby, które poniosły szkodę angażując się w udzielenie pomocy ofierze lub w zapobieżenie staniu się ofiarą.</a:t>
            </a:r>
          </a:p>
          <a:p>
            <a:endParaRPr lang="pl-PL" sz="3800" dirty="0"/>
          </a:p>
          <a:p>
            <a:endParaRPr lang="pl-PL" sz="3800" dirty="0"/>
          </a:p>
          <a:p>
            <a:pPr marL="0" indent="0">
              <a:buNone/>
            </a:pPr>
            <a:r>
              <a:rPr lang="pl-PL" sz="3800" i="1" dirty="0"/>
              <a:t>Deklaracja podstawowych zasad wymiaru sprawiedliwości odnoszących się do ofiar przestępstw i nadużyć władzy. Rezolucja Zgromadzenia Ogólnego ONZ 40/34 z dnia 29 listopada 1985 r.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320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7E49C2-2D15-4750-B21D-1D1A73035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Pokrzywdzony przestępstwem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0DD64F-65D1-49F4-8974-008EF6122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6688755" cy="3649133"/>
          </a:xfrm>
        </p:spPr>
        <p:txBody>
          <a:bodyPr>
            <a:normAutofit/>
          </a:bodyPr>
          <a:lstStyle/>
          <a:p>
            <a:r>
              <a:rPr lang="pl-PL" sz="2400" dirty="0"/>
              <a:t>Osoba fizyczna lub prawna, której dobro prawne zostało naruszone bezpośrednio lub zagrożone przestępstwem</a:t>
            </a:r>
          </a:p>
        </p:txBody>
      </p:sp>
      <p:pic>
        <p:nvPicPr>
          <p:cNvPr id="5" name="Obraz 4" descr="Obraz zawierający okno, czarny, patrzenie, mężczyzna&#10;&#10;Opis wygenerowany automatycznie">
            <a:extLst>
              <a:ext uri="{FF2B5EF4-FFF2-40B4-BE49-F238E27FC236}">
                <a16:creationId xmlns:a16="http://schemas.microsoft.com/office/drawing/2014/main" id="{753AFF09-9D6A-47A0-A719-497C1AC63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556" y="2142067"/>
            <a:ext cx="4462914" cy="334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1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816B3E-F27A-4D10-BBED-BD2DCD71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pl-PL" dirty="0"/>
              <a:t>Przestępstwa bez ofiar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461EE7-7A76-49AE-970B-53E13F986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r>
              <a:rPr lang="pl-PL" dirty="0"/>
              <a:t>Ludzie wiedzą co czynią</a:t>
            </a:r>
          </a:p>
          <a:p>
            <a:r>
              <a:rPr lang="pl-PL" dirty="0"/>
              <a:t>Zgadzają się na to</a:t>
            </a:r>
          </a:p>
          <a:p>
            <a:r>
              <a:rPr lang="pl-PL" dirty="0"/>
              <a:t>Nikt albo przynajmniej nikt poza uczestniczącymi w danej aktywności nie jest poszkodowany</a:t>
            </a:r>
          </a:p>
          <a:p>
            <a:r>
              <a:rPr lang="pl-PL" dirty="0"/>
              <a:t>Czyn jest zakazany przez ustawę karną</a:t>
            </a:r>
          </a:p>
          <a:p>
            <a:endParaRPr lang="pl-PL" dirty="0"/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B045281E-98D7-4F18-804D-20A41006F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752" y="1610640"/>
            <a:ext cx="6095593" cy="3474488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987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CD865B-8236-497D-8018-7D36CC771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Wiktymizacja</a:t>
            </a:r>
            <a:r>
              <a:rPr lang="pl-PL" dirty="0"/>
              <a:t> pierwotna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DCA606-65EC-41DC-BBFE-D59BB0A73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000" dirty="0"/>
              <a:t>Proces stawania się ofiarą w wyniku popełnionego przestępstwa, jego konsekwencją jest wyrządzenie szkody ofierze- może polegać na utracie lub uszkodzeniu własności oraz doznaniu krzywdy psychicznej i fizycznej</a:t>
            </a:r>
          </a:p>
          <a:p>
            <a:pPr marL="0" indent="0" algn="just">
              <a:buNone/>
            </a:pPr>
            <a:r>
              <a:rPr lang="pl-PL" sz="3000" dirty="0"/>
              <a:t>Skutki odczuwane są indywidualnie</a:t>
            </a:r>
          </a:p>
          <a:p>
            <a:pPr marL="0" indent="0" algn="just">
              <a:buNone/>
            </a:pPr>
            <a:r>
              <a:rPr lang="pl-PL" sz="3000" dirty="0" err="1"/>
              <a:t>Wiktymizacja</a:t>
            </a:r>
            <a:r>
              <a:rPr lang="pl-PL" sz="3000" dirty="0"/>
              <a:t> bezpośrednia i pośrednia</a:t>
            </a:r>
          </a:p>
        </p:txBody>
      </p:sp>
    </p:spTree>
    <p:extLst>
      <p:ext uri="{BB962C8B-B14F-4D97-AF65-F5344CB8AC3E}">
        <p14:creationId xmlns:p14="http://schemas.microsoft.com/office/powerpoint/2010/main" val="998106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41B065-95E0-4166-89D7-9731AAFA8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>
            <a:normAutofit/>
          </a:bodyPr>
          <a:lstStyle/>
          <a:p>
            <a:r>
              <a:rPr lang="pl-PL" dirty="0" err="1"/>
              <a:t>Wiktymizacja</a:t>
            </a:r>
            <a:r>
              <a:rPr lang="pl-PL" dirty="0"/>
              <a:t> wtórna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2FF478-4B58-4B69-9526-B94C1131E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219699" cy="3649133"/>
          </a:xfrm>
        </p:spPr>
        <p:txBody>
          <a:bodyPr>
            <a:normAutofit/>
          </a:bodyPr>
          <a:lstStyle/>
          <a:p>
            <a:r>
              <a:rPr lang="pl-PL" dirty="0"/>
              <a:t>Jednostka oprócz pokrzywdzenia przez sprawcę przestępstwa może doznać powtórnie krzywd i szkód w wyniku </a:t>
            </a:r>
            <a:r>
              <a:rPr lang="pl-PL" b="1" dirty="0"/>
              <a:t>reakcji społecznej </a:t>
            </a:r>
            <a:r>
              <a:rPr lang="pl-PL" dirty="0"/>
              <a:t>na jej </a:t>
            </a:r>
            <a:r>
              <a:rPr lang="pl-PL" dirty="0" err="1"/>
              <a:t>wiktymizację</a:t>
            </a:r>
            <a:r>
              <a:rPr lang="pl-PL" dirty="0"/>
              <a:t>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48046FD-DEFA-449C-8AB3-90F507EE5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13" r="17595" b="-2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071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9F4BDD-8702-41DF-8369-1E5937F9B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Strach przed przestępczością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B798EC-C043-43A5-8115-32B1CDB04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000" dirty="0"/>
              <a:t>Składnik afektywny (emocjonalny)- subiektywne poczucie bezpieczeństwa doświadczane w życiu codziennym</a:t>
            </a:r>
          </a:p>
          <a:p>
            <a:r>
              <a:rPr lang="pl-PL" sz="3000" dirty="0"/>
              <a:t>Składnik kognitywny (racjonalny)- ocena rozwoju przestępczości oraz prawdopodobieństwa </a:t>
            </a:r>
            <a:r>
              <a:rPr lang="pl-PL" sz="3000" dirty="0" err="1"/>
              <a:t>wiktymizacji</a:t>
            </a:r>
            <a:r>
              <a:rPr lang="pl-PL" sz="3000" dirty="0"/>
              <a:t>, ocena ryzyka </a:t>
            </a:r>
            <a:r>
              <a:rPr lang="pl-PL" sz="3000" dirty="0" err="1"/>
              <a:t>wiktymizacji</a:t>
            </a:r>
            <a:r>
              <a:rPr lang="pl-PL" sz="3000" dirty="0"/>
              <a:t> </a:t>
            </a:r>
          </a:p>
          <a:p>
            <a:r>
              <a:rPr lang="pl-PL" sz="3000" dirty="0"/>
              <a:t>Składnik </a:t>
            </a:r>
            <a:r>
              <a:rPr lang="pl-PL" sz="3000" dirty="0" err="1"/>
              <a:t>konatywny</a:t>
            </a:r>
            <a:r>
              <a:rPr lang="pl-PL" sz="3000" dirty="0"/>
              <a:t> (behawioralny)- środki ostrożności w celu uniknięcia </a:t>
            </a:r>
            <a:r>
              <a:rPr lang="pl-PL" sz="3000" dirty="0" err="1"/>
              <a:t>wiktymizacji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4203174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F8EC1C-809F-452B-A875-535E58D0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79D0EC-825C-4B41-A2F0-D6075F8D9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4A5CB6D-66DC-4017-B00E-B981DDD3F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69" y="581960"/>
            <a:ext cx="11285462" cy="566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061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lepienie niebieski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387</Words>
  <Application>Microsoft Office PowerPoint</Application>
  <PresentationFormat>Panoramiczny</PresentationFormat>
  <Paragraphs>29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Sklepienie niebieskie</vt:lpstr>
      <vt:lpstr>Ofiary przestępczości</vt:lpstr>
      <vt:lpstr>Pojęcie ofiary</vt:lpstr>
      <vt:lpstr>Prezentacja programu PowerPoint</vt:lpstr>
      <vt:lpstr>Pokrzywdzony przestępstwem</vt:lpstr>
      <vt:lpstr>Przestępstwa bez ofiar</vt:lpstr>
      <vt:lpstr>Wiktymizacja pierwotna</vt:lpstr>
      <vt:lpstr>Wiktymizacja wtórna</vt:lpstr>
      <vt:lpstr>Strach przed przestępczością</vt:lpstr>
      <vt:lpstr>Prezentacja programu PowerPoint</vt:lpstr>
      <vt:lpstr>Prezentacja programu PowerPoint</vt:lpstr>
      <vt:lpstr>Prezentacja programu PowerPoint</vt:lpstr>
      <vt:lpstr>Prezentacja programu PowerPoint</vt:lpstr>
      <vt:lpstr>Badanie CBOS na temat bezpieczeństwa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Ofiary przestępczości</dc:title>
  <dc:creator>Agnieszka Hłuszij</dc:creator>
  <cp:lastModifiedBy>Agnieszka Hłuszij</cp:lastModifiedBy>
  <cp:revision>2</cp:revision>
  <dcterms:created xsi:type="dcterms:W3CDTF">2020-01-10T21:54:53Z</dcterms:created>
  <dcterms:modified xsi:type="dcterms:W3CDTF">2020-01-10T22:19:37Z</dcterms:modified>
</cp:coreProperties>
</file>