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0" d="100"/>
          <a:sy n="60" d="100"/>
        </p:scale>
        <p:origin x="-1160"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xfrm>
            <a:off x="1143000" y="685800"/>
            <a:ext cx="4572000" cy="3429000"/>
          </a:xfrm>
          <a:prstGeom prst="rect">
            <a:avLst/>
          </a:prstGeom>
        </p:spPr>
        <p:txBody>
          <a:bodyPr/>
          <a:lstStyle/>
          <a:p>
            <a:endParaRPr/>
          </a:p>
        </p:txBody>
      </p:sp>
      <p:sp>
        <p:nvSpPr>
          <p:cNvPr id="150" name="Shape 1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53081403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ytuł i podtytuł">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270000" y="1638300"/>
            <a:ext cx="10464800" cy="3302000"/>
          </a:xfrm>
          <a:prstGeom prst="rect">
            <a:avLst/>
          </a:prstGeom>
        </p:spPr>
        <p:txBody>
          <a:bodyPr anchor="b"/>
          <a:lstStyle/>
          <a:p>
            <a:r>
              <a:t>Tekst tytułowy</a:t>
            </a:r>
          </a:p>
        </p:txBody>
      </p:sp>
      <p:sp>
        <p:nvSpPr>
          <p:cNvPr id="12" name="Treść - poziom 1…"/>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Treść - poziom 1…"/>
          <p:cNvSpPr txBox="1">
            <a:spLocks noGrp="1"/>
          </p:cNvSpPr>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33" indent="-296333" algn="ctr">
              <a:spcBef>
                <a:spcPts val="0"/>
              </a:spcBef>
              <a:defRPr sz="2400">
                <a:latin typeface="+mj-lt"/>
                <a:ea typeface="+mj-ea"/>
                <a:cs typeface="+mj-cs"/>
                <a:sym typeface="Helvetica"/>
              </a:defRPr>
            </a:lvl2pPr>
            <a:lvl3pPr marL="1185333" indent="-296333" algn="ctr">
              <a:spcBef>
                <a:spcPts val="0"/>
              </a:spcBef>
              <a:defRPr sz="2400">
                <a:latin typeface="+mj-lt"/>
                <a:ea typeface="+mj-ea"/>
                <a:cs typeface="+mj-cs"/>
                <a:sym typeface="Helvetica"/>
              </a:defRPr>
            </a:lvl3pPr>
            <a:lvl4pPr marL="1629833" indent="-296333" algn="ctr">
              <a:spcBef>
                <a:spcPts val="0"/>
              </a:spcBef>
              <a:defRPr sz="2400">
                <a:latin typeface="+mj-lt"/>
                <a:ea typeface="+mj-ea"/>
                <a:cs typeface="+mj-cs"/>
                <a:sym typeface="Helvetica"/>
              </a:defRPr>
            </a:lvl4pPr>
            <a:lvl5pPr marL="2074333" indent="-296333" algn="ctr">
              <a:spcBef>
                <a:spcPts val="0"/>
              </a:spcBef>
              <a:defRPr sz="2400">
                <a:latin typeface="+mj-lt"/>
                <a:ea typeface="+mj-ea"/>
                <a:cs typeface="+mj-cs"/>
                <a:sym typeface="Helvetica"/>
              </a:defRPr>
            </a:lvl5pPr>
          </a:lstStyle>
          <a:p>
            <a:r>
              <a:t>Treść - poziom 1</a:t>
            </a:r>
          </a:p>
          <a:p>
            <a:pPr lvl="1"/>
            <a:r>
              <a:t>Treść - poziom 2</a:t>
            </a:r>
          </a:p>
          <a:p>
            <a:pPr lvl="2"/>
            <a:r>
              <a:t>Treść - poziom 3</a:t>
            </a:r>
          </a:p>
          <a:p>
            <a:pPr lvl="3"/>
            <a:r>
              <a:t>Treść - poziom 4</a:t>
            </a:r>
          </a:p>
          <a:p>
            <a:pPr lvl="4"/>
            <a:r>
              <a:t>Treść - poziom 5</a:t>
            </a:r>
          </a:p>
        </p:txBody>
      </p:sp>
      <p:sp>
        <p:nvSpPr>
          <p:cNvPr id="94" name="Prostokąt"/>
          <p:cNvSpPr>
            <a:spLocks noGrp="1"/>
          </p:cNvSpPr>
          <p:nvPr>
            <p:ph type="body" sz="quarter" idx="13"/>
          </p:nvPr>
        </p:nvSpPr>
        <p:spPr>
          <a:xfrm>
            <a:off x="1270000" y="4267200"/>
            <a:ext cx="10464800" cy="685800"/>
          </a:xfrm>
          <a:prstGeom prst="rect">
            <a:avLst/>
          </a:prstGeom>
        </p:spPr>
        <p:txBody>
          <a:bodyPr/>
          <a:lstStyle/>
          <a:p>
            <a:pPr marL="0" indent="0" algn="ctr">
              <a:spcBef>
                <a:spcPts val="0"/>
              </a:spcBef>
              <a:buSzTx/>
              <a:buNone/>
              <a:defRPr sz="3800"/>
            </a:pPr>
            <a:endParaRPr/>
          </a:p>
        </p:txBody>
      </p:sp>
      <p:sp>
        <p:nvSpPr>
          <p:cNvPr id="95"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Zdjęcie">
    <p:spTree>
      <p:nvGrpSpPr>
        <p:cNvPr id="1" name=""/>
        <p:cNvGrpSpPr/>
        <p:nvPr/>
      </p:nvGrpSpPr>
      <p:grpSpPr>
        <a:xfrm>
          <a:off x="0" y="0"/>
          <a:ext cx="0" cy="0"/>
          <a:chOff x="0" y="0"/>
          <a:chExt cx="0" cy="0"/>
        </a:xfrm>
      </p:grpSpPr>
      <p:sp>
        <p:nvSpPr>
          <p:cNvPr id="102" name="Obrazek"/>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110"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ytuł i zawartość">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17" name="Tekst tytułowy"/>
          <p:cNvSpPr txBox="1">
            <a:spLocks noGrp="1"/>
          </p:cNvSpPr>
          <p:nvPr>
            <p:ph type="title"/>
          </p:nvPr>
        </p:nvSpPr>
        <p:spPr>
          <a:xfrm>
            <a:off x="650238" y="390595"/>
            <a:ext cx="11704324" cy="1625603"/>
          </a:xfrm>
          <a:prstGeom prst="rect">
            <a:avLst/>
          </a:prstGeom>
        </p:spPr>
        <p:txBody>
          <a:bodyPr lIns="65022" tIns="65022" rIns="65022" bIns="65022"/>
          <a:lstStyle>
            <a:lvl1pPr defTabSz="1300480">
              <a:defRPr sz="6200">
                <a:latin typeface="Calibri"/>
                <a:ea typeface="Calibri"/>
                <a:cs typeface="Calibri"/>
                <a:sym typeface="Calibri"/>
              </a:defRPr>
            </a:lvl1pPr>
          </a:lstStyle>
          <a:p>
            <a:r>
              <a:t>Tekst tytułowy</a:t>
            </a:r>
          </a:p>
        </p:txBody>
      </p:sp>
      <p:sp>
        <p:nvSpPr>
          <p:cNvPr id="118" name="Treść - poziom 1…"/>
          <p:cNvSpPr txBox="1">
            <a:spLocks noGrp="1"/>
          </p:cNvSpPr>
          <p:nvPr>
            <p:ph type="body" idx="1"/>
          </p:nvPr>
        </p:nvSpPr>
        <p:spPr>
          <a:xfrm>
            <a:off x="650238" y="2275838"/>
            <a:ext cx="11704324" cy="6436928"/>
          </a:xfrm>
          <a:prstGeom prst="rect">
            <a:avLst/>
          </a:prstGeom>
        </p:spPr>
        <p:txBody>
          <a:bodyPr lIns="65022" tIns="65022" rIns="65022" bIns="65022" anchor="t"/>
          <a:lstStyle>
            <a:lvl1pPr marL="471487" indent="-471487" defTabSz="1300480">
              <a:spcBef>
                <a:spcPts val="900"/>
              </a:spcBef>
              <a:buSzPct val="100000"/>
              <a:buFont typeface="Arial"/>
              <a:defRPr sz="4400">
                <a:latin typeface="Calibri"/>
                <a:ea typeface="Calibri"/>
                <a:cs typeface="Calibri"/>
                <a:sym typeface="Calibri"/>
              </a:defRPr>
            </a:lvl1pPr>
            <a:lvl2pPr marL="906234" indent="-449034" defTabSz="1300480">
              <a:spcBef>
                <a:spcPts val="900"/>
              </a:spcBef>
              <a:buSzPct val="100000"/>
              <a:buFont typeface="Arial"/>
              <a:buChar char="–"/>
              <a:defRPr sz="4400">
                <a:latin typeface="Calibri"/>
                <a:ea typeface="Calibri"/>
                <a:cs typeface="Calibri"/>
                <a:sym typeface="Calibri"/>
              </a:defRPr>
            </a:lvl2pPr>
            <a:lvl3pPr indent="-419100" defTabSz="1300480">
              <a:spcBef>
                <a:spcPts val="900"/>
              </a:spcBef>
              <a:buSzPct val="100000"/>
              <a:buFont typeface="Arial"/>
              <a:defRPr sz="4400">
                <a:latin typeface="Calibri"/>
                <a:ea typeface="Calibri"/>
                <a:cs typeface="Calibri"/>
                <a:sym typeface="Calibri"/>
              </a:defRPr>
            </a:lvl3pPr>
            <a:lvl4pPr marL="1874520" indent="-502919" defTabSz="1300480">
              <a:spcBef>
                <a:spcPts val="900"/>
              </a:spcBef>
              <a:buSzPct val="100000"/>
              <a:buFont typeface="Arial"/>
              <a:buChar char="–"/>
              <a:defRPr sz="4400">
                <a:latin typeface="Calibri"/>
                <a:ea typeface="Calibri"/>
                <a:cs typeface="Calibri"/>
                <a:sym typeface="Calibri"/>
              </a:defRPr>
            </a:lvl4pPr>
            <a:lvl5pPr marL="2331720" indent="-502920" defTabSz="1300480">
              <a:spcBef>
                <a:spcPts val="900"/>
              </a:spcBef>
              <a:buSzPct val="100000"/>
              <a:buFont typeface="Arial"/>
              <a:buChar char="»"/>
              <a:defRPr sz="4400">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19" name="Numer slajdu"/>
          <p:cNvSpPr txBox="1">
            <a:spLocks noGrp="1"/>
          </p:cNvSpPr>
          <p:nvPr>
            <p:ph type="sldNum" sz="quarter" idx="2"/>
          </p:nvPr>
        </p:nvSpPr>
        <p:spPr>
          <a:xfrm>
            <a:off x="12005839"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ylko tytuł">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26" name="Tekst tytułowy"/>
          <p:cNvSpPr txBox="1">
            <a:spLocks noGrp="1"/>
          </p:cNvSpPr>
          <p:nvPr>
            <p:ph type="title"/>
          </p:nvPr>
        </p:nvSpPr>
        <p:spPr>
          <a:xfrm>
            <a:off x="650238" y="390595"/>
            <a:ext cx="11704324" cy="1625603"/>
          </a:xfrm>
          <a:prstGeom prst="rect">
            <a:avLst/>
          </a:prstGeom>
        </p:spPr>
        <p:txBody>
          <a:bodyPr lIns="65022" tIns="65022" rIns="65022" bIns="65022"/>
          <a:lstStyle>
            <a:lvl1pPr defTabSz="1300480">
              <a:defRPr sz="6200">
                <a:latin typeface="Calibri"/>
                <a:ea typeface="Calibri"/>
                <a:cs typeface="Calibri"/>
                <a:sym typeface="Calibri"/>
              </a:defRPr>
            </a:lvl1pPr>
          </a:lstStyle>
          <a:p>
            <a:r>
              <a:t>Tekst tytułowy</a:t>
            </a:r>
          </a:p>
        </p:txBody>
      </p:sp>
      <p:sp>
        <p:nvSpPr>
          <p:cNvPr id="127" name="Numer slajdu"/>
          <p:cNvSpPr txBox="1">
            <a:spLocks noGrp="1"/>
          </p:cNvSpPr>
          <p:nvPr>
            <p:ph type="sldNum" sz="quarter" idx="2"/>
          </p:nvPr>
        </p:nvSpPr>
        <p:spPr>
          <a:xfrm>
            <a:off x="12005839"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usty">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34" name="Numer slajdu"/>
          <p:cNvSpPr txBox="1">
            <a:spLocks noGrp="1"/>
          </p:cNvSpPr>
          <p:nvPr>
            <p:ph type="sldNum" sz="quarter" idx="2"/>
          </p:nvPr>
        </p:nvSpPr>
        <p:spPr>
          <a:xfrm>
            <a:off x="12005839"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Slajd tytułowy">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41" name="Tekst tytułowy"/>
          <p:cNvSpPr txBox="1">
            <a:spLocks noGrp="1"/>
          </p:cNvSpPr>
          <p:nvPr>
            <p:ph type="title"/>
          </p:nvPr>
        </p:nvSpPr>
        <p:spPr>
          <a:xfrm>
            <a:off x="975358" y="3029936"/>
            <a:ext cx="11054083" cy="2090705"/>
          </a:xfrm>
          <a:prstGeom prst="rect">
            <a:avLst/>
          </a:prstGeom>
        </p:spPr>
        <p:txBody>
          <a:bodyPr lIns="65022" tIns="65022" rIns="65022" bIns="65022"/>
          <a:lstStyle>
            <a:lvl1pPr defTabSz="1300480">
              <a:defRPr sz="6200">
                <a:latin typeface="Calibri"/>
                <a:ea typeface="Calibri"/>
                <a:cs typeface="Calibri"/>
                <a:sym typeface="Calibri"/>
              </a:defRPr>
            </a:lvl1pPr>
          </a:lstStyle>
          <a:p>
            <a:r>
              <a:t>Tekst tytułowy</a:t>
            </a:r>
          </a:p>
        </p:txBody>
      </p:sp>
      <p:sp>
        <p:nvSpPr>
          <p:cNvPr id="142" name="Treść - poziom 1…"/>
          <p:cNvSpPr txBox="1">
            <a:spLocks noGrp="1"/>
          </p:cNvSpPr>
          <p:nvPr>
            <p:ph type="body" sz="quarter" idx="1"/>
          </p:nvPr>
        </p:nvSpPr>
        <p:spPr>
          <a:xfrm>
            <a:off x="1950718" y="5527040"/>
            <a:ext cx="9103364" cy="2492588"/>
          </a:xfrm>
          <a:prstGeom prst="rect">
            <a:avLst/>
          </a:prstGeom>
        </p:spPr>
        <p:txBody>
          <a:bodyPr lIns="65022" tIns="65022" rIns="65022" bIns="65022" anchor="t"/>
          <a:lstStyle>
            <a:lvl1pPr marL="0" indent="0" algn="ctr" defTabSz="1300480">
              <a:spcBef>
                <a:spcPts val="900"/>
              </a:spcBef>
              <a:buSzTx/>
              <a:buNone/>
              <a:defRPr sz="4400">
                <a:solidFill>
                  <a:srgbClr val="888888"/>
                </a:solidFill>
                <a:latin typeface="Calibri"/>
                <a:ea typeface="Calibri"/>
                <a:cs typeface="Calibri"/>
                <a:sym typeface="Calibri"/>
              </a:defRPr>
            </a:lvl1pPr>
            <a:lvl2pPr marL="0" indent="0" algn="ctr" defTabSz="1300480">
              <a:spcBef>
                <a:spcPts val="900"/>
              </a:spcBef>
              <a:buSzTx/>
              <a:buNone/>
              <a:defRPr sz="4400">
                <a:solidFill>
                  <a:srgbClr val="888888"/>
                </a:solidFill>
                <a:latin typeface="Calibri"/>
                <a:ea typeface="Calibri"/>
                <a:cs typeface="Calibri"/>
                <a:sym typeface="Calibri"/>
              </a:defRPr>
            </a:lvl2pPr>
            <a:lvl3pPr marL="0" indent="0" algn="ctr" defTabSz="1300480">
              <a:spcBef>
                <a:spcPts val="900"/>
              </a:spcBef>
              <a:buSzTx/>
              <a:buNone/>
              <a:defRPr sz="4400">
                <a:solidFill>
                  <a:srgbClr val="888888"/>
                </a:solidFill>
                <a:latin typeface="Calibri"/>
                <a:ea typeface="Calibri"/>
                <a:cs typeface="Calibri"/>
                <a:sym typeface="Calibri"/>
              </a:defRPr>
            </a:lvl3pPr>
            <a:lvl4pPr marL="0" indent="0" algn="ctr" defTabSz="1300480">
              <a:spcBef>
                <a:spcPts val="900"/>
              </a:spcBef>
              <a:buSzTx/>
              <a:buNone/>
              <a:defRPr sz="4400">
                <a:solidFill>
                  <a:srgbClr val="888888"/>
                </a:solidFill>
                <a:latin typeface="Calibri"/>
                <a:ea typeface="Calibri"/>
                <a:cs typeface="Calibri"/>
                <a:sym typeface="Calibri"/>
              </a:defRPr>
            </a:lvl4pPr>
            <a:lvl5pPr marL="0" indent="0" algn="ctr" defTabSz="1300480">
              <a:spcBef>
                <a:spcPts val="900"/>
              </a:spcBef>
              <a:buSzTx/>
              <a:buNone/>
              <a:defRPr sz="4400">
                <a:solidFill>
                  <a:srgbClr val="888888"/>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43" name="Numer slajdu"/>
          <p:cNvSpPr txBox="1">
            <a:spLocks noGrp="1"/>
          </p:cNvSpPr>
          <p:nvPr>
            <p:ph type="sldNum" sz="quarter" idx="2"/>
          </p:nvPr>
        </p:nvSpPr>
        <p:spPr>
          <a:xfrm>
            <a:off x="12005839" y="9114115"/>
            <a:ext cx="348723" cy="371345"/>
          </a:xfrm>
          <a:prstGeom prst="rect">
            <a:avLst/>
          </a:prstGeom>
        </p:spPr>
        <p:txBody>
          <a:bodyPr lIns="65022" tIns="65022" rIns="65022" bIns="65022"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Zdjęcie (poziomo)">
    <p:spTree>
      <p:nvGrpSpPr>
        <p:cNvPr id="1" name=""/>
        <p:cNvGrpSpPr/>
        <p:nvPr/>
      </p:nvGrpSpPr>
      <p:grpSpPr>
        <a:xfrm>
          <a:off x="0" y="0"/>
          <a:ext cx="0" cy="0"/>
          <a:chOff x="0" y="0"/>
          <a:chExt cx="0" cy="0"/>
        </a:xfrm>
      </p:grpSpPr>
      <p:sp>
        <p:nvSpPr>
          <p:cNvPr id="20" name="Obrazek"/>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Tekst tytułowy"/>
          <p:cNvSpPr txBox="1">
            <a:spLocks noGrp="1"/>
          </p:cNvSpPr>
          <p:nvPr>
            <p:ph type="title"/>
          </p:nvPr>
        </p:nvSpPr>
        <p:spPr>
          <a:xfrm>
            <a:off x="1270000" y="6718300"/>
            <a:ext cx="10464800" cy="1422400"/>
          </a:xfrm>
          <a:prstGeom prst="rect">
            <a:avLst/>
          </a:prstGeom>
        </p:spPr>
        <p:txBody>
          <a:bodyPr anchor="b"/>
          <a:lstStyle/>
          <a:p>
            <a:r>
              <a:t>Tekst tytułowy</a:t>
            </a:r>
          </a:p>
        </p:txBody>
      </p:sp>
      <p:sp>
        <p:nvSpPr>
          <p:cNvPr id="22" name="Treść - poziom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23" name="Numer slajdu"/>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ytuł (na środku)">
    <p:spTree>
      <p:nvGrpSpPr>
        <p:cNvPr id="1" name=""/>
        <p:cNvGrpSpPr/>
        <p:nvPr/>
      </p:nvGrpSpPr>
      <p:grpSpPr>
        <a:xfrm>
          <a:off x="0" y="0"/>
          <a:ext cx="0" cy="0"/>
          <a:chOff x="0" y="0"/>
          <a:chExt cx="0" cy="0"/>
        </a:xfrm>
      </p:grpSpPr>
      <p:sp>
        <p:nvSpPr>
          <p:cNvPr id="30" name="Tekst tytułowy"/>
          <p:cNvSpPr txBox="1">
            <a:spLocks noGrp="1"/>
          </p:cNvSpPr>
          <p:nvPr>
            <p:ph type="title"/>
          </p:nvPr>
        </p:nvSpPr>
        <p:spPr>
          <a:xfrm>
            <a:off x="1270000" y="3225800"/>
            <a:ext cx="10464800" cy="3302000"/>
          </a:xfrm>
          <a:prstGeom prst="rect">
            <a:avLst/>
          </a:prstGeom>
        </p:spPr>
        <p:txBody>
          <a:bodyPr/>
          <a:lstStyle/>
          <a:p>
            <a:r>
              <a:t>Tekst tytułowy</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djęcie (pionowo)">
    <p:spTree>
      <p:nvGrpSpPr>
        <p:cNvPr id="1" name=""/>
        <p:cNvGrpSpPr/>
        <p:nvPr/>
      </p:nvGrpSpPr>
      <p:grpSpPr>
        <a:xfrm>
          <a:off x="0" y="0"/>
          <a:ext cx="0" cy="0"/>
          <a:chOff x="0" y="0"/>
          <a:chExt cx="0" cy="0"/>
        </a:xfrm>
      </p:grpSpPr>
      <p:sp>
        <p:nvSpPr>
          <p:cNvPr id="38" name="Obrazek"/>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Tekst tytułowy"/>
          <p:cNvSpPr txBox="1">
            <a:spLocks noGrp="1"/>
          </p:cNvSpPr>
          <p:nvPr>
            <p:ph type="title"/>
          </p:nvPr>
        </p:nvSpPr>
        <p:spPr>
          <a:xfrm>
            <a:off x="952500" y="635000"/>
            <a:ext cx="5334000" cy="3987800"/>
          </a:xfrm>
          <a:prstGeom prst="rect">
            <a:avLst/>
          </a:prstGeom>
        </p:spPr>
        <p:txBody>
          <a:bodyPr anchor="b"/>
          <a:lstStyle>
            <a:lvl1pPr>
              <a:defRPr sz="6000"/>
            </a:lvl1pPr>
          </a:lstStyle>
          <a:p>
            <a:r>
              <a:t>Tekst tytułowy</a:t>
            </a:r>
          </a:p>
        </p:txBody>
      </p:sp>
      <p:sp>
        <p:nvSpPr>
          <p:cNvPr id="40" name="Treść - poziom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4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ytuł (na górze)">
    <p:spTree>
      <p:nvGrpSpPr>
        <p:cNvPr id="1" name=""/>
        <p:cNvGrpSpPr/>
        <p:nvPr/>
      </p:nvGrpSpPr>
      <p:grpSpPr>
        <a:xfrm>
          <a:off x="0" y="0"/>
          <a:ext cx="0" cy="0"/>
          <a:chOff x="0" y="0"/>
          <a:chExt cx="0" cy="0"/>
        </a:xfrm>
      </p:grpSpPr>
      <p:sp>
        <p:nvSpPr>
          <p:cNvPr id="48" name="Tekst tytułowy"/>
          <p:cNvSpPr txBox="1">
            <a:spLocks noGrp="1"/>
          </p:cNvSpPr>
          <p:nvPr>
            <p:ph type="title"/>
          </p:nvPr>
        </p:nvSpPr>
        <p:spPr>
          <a:prstGeom prst="rect">
            <a:avLst/>
          </a:prstGeom>
        </p:spPr>
        <p:txBody>
          <a:bodyPr/>
          <a:lstStyle/>
          <a:p>
            <a:r>
              <a:t>Tekst tytułowy</a:t>
            </a:r>
          </a:p>
        </p:txBody>
      </p:sp>
      <p:sp>
        <p:nvSpPr>
          <p:cNvPr id="49"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tuł i punktory">
    <p:spTree>
      <p:nvGrpSpPr>
        <p:cNvPr id="1" name=""/>
        <p:cNvGrpSpPr/>
        <p:nvPr/>
      </p:nvGrpSpPr>
      <p:grpSpPr>
        <a:xfrm>
          <a:off x="0" y="0"/>
          <a:ext cx="0" cy="0"/>
          <a:chOff x="0" y="0"/>
          <a:chExt cx="0" cy="0"/>
        </a:xfrm>
      </p:grpSpPr>
      <p:sp>
        <p:nvSpPr>
          <p:cNvPr id="56" name="Tekst tytułowy"/>
          <p:cNvSpPr txBox="1">
            <a:spLocks noGrp="1"/>
          </p:cNvSpPr>
          <p:nvPr>
            <p:ph type="title"/>
          </p:nvPr>
        </p:nvSpPr>
        <p:spPr>
          <a:prstGeom prst="rect">
            <a:avLst/>
          </a:prstGeom>
        </p:spPr>
        <p:txBody>
          <a:bodyPr/>
          <a:lstStyle/>
          <a:p>
            <a:r>
              <a:t>Tekst tytułowy</a:t>
            </a:r>
          </a:p>
        </p:txBody>
      </p:sp>
      <p:sp>
        <p:nvSpPr>
          <p:cNvPr id="57"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ytuł i punktory ze zdjęciem">
    <p:spTree>
      <p:nvGrpSpPr>
        <p:cNvPr id="1" name=""/>
        <p:cNvGrpSpPr/>
        <p:nvPr/>
      </p:nvGrpSpPr>
      <p:grpSpPr>
        <a:xfrm>
          <a:off x="0" y="0"/>
          <a:ext cx="0" cy="0"/>
          <a:chOff x="0" y="0"/>
          <a:chExt cx="0" cy="0"/>
        </a:xfrm>
      </p:grpSpPr>
      <p:sp>
        <p:nvSpPr>
          <p:cNvPr id="65" name="Obrazek"/>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Tekst tytułowy"/>
          <p:cNvSpPr txBox="1">
            <a:spLocks noGrp="1"/>
          </p:cNvSpPr>
          <p:nvPr>
            <p:ph type="title"/>
          </p:nvPr>
        </p:nvSpPr>
        <p:spPr>
          <a:prstGeom prst="rect">
            <a:avLst/>
          </a:prstGeom>
        </p:spPr>
        <p:txBody>
          <a:bodyPr/>
          <a:lstStyle/>
          <a:p>
            <a:r>
              <a:t>Tekst tytułowy</a:t>
            </a:r>
          </a:p>
        </p:txBody>
      </p:sp>
      <p:sp>
        <p:nvSpPr>
          <p:cNvPr id="67" name="Treść - poziom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Treść - poziom 1</a:t>
            </a:r>
          </a:p>
          <a:p>
            <a:pPr lvl="1"/>
            <a:r>
              <a:t>Treść - poziom 2</a:t>
            </a:r>
          </a:p>
          <a:p>
            <a:pPr lvl="2"/>
            <a:r>
              <a:t>Treść - poziom 3</a:t>
            </a:r>
          </a:p>
          <a:p>
            <a:pPr lvl="3"/>
            <a:r>
              <a:t>Treść - poziom 4</a:t>
            </a:r>
          </a:p>
          <a:p>
            <a:pPr lvl="4"/>
            <a:r>
              <a:t>Treść - poziom 5</a:t>
            </a:r>
          </a:p>
        </p:txBody>
      </p:sp>
      <p:sp>
        <p:nvSpPr>
          <p:cNvPr id="6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ktory">
    <p:spTree>
      <p:nvGrpSpPr>
        <p:cNvPr id="1" name=""/>
        <p:cNvGrpSpPr/>
        <p:nvPr/>
      </p:nvGrpSpPr>
      <p:grpSpPr>
        <a:xfrm>
          <a:off x="0" y="0"/>
          <a:ext cx="0" cy="0"/>
          <a:chOff x="0" y="0"/>
          <a:chExt cx="0" cy="0"/>
        </a:xfrm>
      </p:grpSpPr>
      <p:sp>
        <p:nvSpPr>
          <p:cNvPr id="75" name="Treść - poziom 1…"/>
          <p:cNvSpPr txBox="1">
            <a:spLocks noGrp="1"/>
          </p:cNvSpPr>
          <p:nvPr>
            <p:ph type="body" idx="1"/>
          </p:nvPr>
        </p:nvSpPr>
        <p:spPr>
          <a:xfrm>
            <a:off x="952500" y="1270000"/>
            <a:ext cx="11099800" cy="7213600"/>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7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Zdjęcie (3 sztuki)">
    <p:spTree>
      <p:nvGrpSpPr>
        <p:cNvPr id="1" name=""/>
        <p:cNvGrpSpPr/>
        <p:nvPr/>
      </p:nvGrpSpPr>
      <p:grpSpPr>
        <a:xfrm>
          <a:off x="0" y="0"/>
          <a:ext cx="0" cy="0"/>
          <a:chOff x="0" y="0"/>
          <a:chExt cx="0" cy="0"/>
        </a:xfrm>
      </p:grpSpPr>
      <p:sp>
        <p:nvSpPr>
          <p:cNvPr id="83" name="Obrazek"/>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Obrazek"/>
          <p:cNvSpPr>
            <a:spLocks noGrp="1"/>
          </p:cNvSpPr>
          <p:nvPr>
            <p:ph type="pic" sz="quarter" idx="14"/>
          </p:nvPr>
        </p:nvSpPr>
        <p:spPr>
          <a:xfrm>
            <a:off x="6724518" y="889000"/>
            <a:ext cx="5334002" cy="3771900"/>
          </a:xfrm>
          <a:prstGeom prst="rect">
            <a:avLst/>
          </a:prstGeom>
        </p:spPr>
        <p:txBody>
          <a:bodyPr lIns="91439" tIns="45719" rIns="91439" bIns="45719" anchor="t">
            <a:noAutofit/>
          </a:bodyPr>
          <a:lstStyle/>
          <a:p>
            <a:endParaRPr/>
          </a:p>
        </p:txBody>
      </p:sp>
      <p:sp>
        <p:nvSpPr>
          <p:cNvPr id="85" name="Obrazek"/>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Tekst tytułowy</a:t>
            </a:r>
          </a:p>
        </p:txBody>
      </p:sp>
      <p:sp>
        <p:nvSpPr>
          <p:cNvPr id="3" name="Treść - poziom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Prawo rzymskie 2017…"/>
          <p:cNvSpPr txBox="1">
            <a:spLocks noGrp="1"/>
          </p:cNvSpPr>
          <p:nvPr>
            <p:ph type="title"/>
          </p:nvPr>
        </p:nvSpPr>
        <p:spPr>
          <a:xfrm>
            <a:off x="664950" y="1394812"/>
            <a:ext cx="11054082" cy="2765111"/>
          </a:xfrm>
          <a:prstGeom prst="rect">
            <a:avLst/>
          </a:prstGeom>
        </p:spPr>
        <p:txBody>
          <a:bodyPr/>
          <a:lstStyle/>
          <a:p>
            <a:pPr defTabSz="663244">
              <a:defRPr sz="2600">
                <a:solidFill>
                  <a:srgbClr val="FFFFFF"/>
                </a:solidFill>
                <a:latin typeface="Book Antiqua"/>
                <a:ea typeface="Book Antiqua"/>
                <a:cs typeface="Book Antiqua"/>
                <a:sym typeface="Book Antiqua"/>
              </a:defRPr>
            </a:pPr>
            <a:r>
              <a:t>Prawo rzymskie 2017</a:t>
            </a:r>
          </a:p>
          <a:p>
            <a:pPr defTabSz="663244">
              <a:defRPr sz="2600">
                <a:solidFill>
                  <a:srgbClr val="FFFFFF"/>
                </a:solidFill>
                <a:latin typeface="Book Antiqua"/>
                <a:ea typeface="Book Antiqua"/>
                <a:cs typeface="Book Antiqua"/>
                <a:sym typeface="Book Antiqua"/>
              </a:defRPr>
            </a:pPr>
            <a:r>
              <a:t> Zajęcia IV: Ograniczone prawa rzeczowe.</a:t>
            </a:r>
          </a:p>
        </p:txBody>
      </p:sp>
      <p:sp>
        <p:nvSpPr>
          <p:cNvPr id="153" name="dr Mateusz Szymura…"/>
          <p:cNvSpPr txBox="1">
            <a:spLocks noGrp="1"/>
          </p:cNvSpPr>
          <p:nvPr>
            <p:ph type="body" sz="quarter" idx="1"/>
          </p:nvPr>
        </p:nvSpPr>
        <p:spPr>
          <a:xfrm>
            <a:off x="1950718" y="6105030"/>
            <a:ext cx="9103364" cy="2492588"/>
          </a:xfrm>
          <a:prstGeom prst="rect">
            <a:avLst/>
          </a:prstGeom>
        </p:spPr>
        <p:txBody>
          <a:bodyPr/>
          <a:lstStyle/>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dirty="0" smtClean="0"/>
              <a:t>Zakład </a:t>
            </a:r>
            <a:r>
              <a:rPr dirty="0"/>
              <a:t>Prawa Rzymskiego</a:t>
            </a:r>
          </a:p>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dirty="0"/>
              <a:t>Wydział Prawa Administracji i Ekonomii</a:t>
            </a:r>
          </a:p>
          <a:p>
            <a:pPr defTabSz="1274469">
              <a:lnSpc>
                <a:spcPct val="80000"/>
              </a:lnSpc>
              <a:spcBef>
                <a:spcPts val="800"/>
              </a:spcBef>
              <a:defRPr sz="3600" i="1">
                <a:solidFill>
                  <a:srgbClr val="FFFFFF"/>
                </a:solidFill>
                <a:effectLst>
                  <a:outerShdw blurRad="38100" dist="37338" dir="2700000" rotWithShape="0">
                    <a:srgbClr val="000000">
                      <a:alpha val="43137"/>
                    </a:srgbClr>
                  </a:outerShdw>
                </a:effectLst>
                <a:latin typeface="Book Antiqua"/>
                <a:ea typeface="Book Antiqua"/>
                <a:cs typeface="Book Antiqua"/>
                <a:sym typeface="Book Antiqua"/>
              </a:defRPr>
            </a:pPr>
            <a:r>
              <a:rPr dirty="0"/>
              <a:t>Uniwersytet Wrocławski</a:t>
            </a: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197" name="Servitutes praediorum urbanorum…"/>
          <p:cNvSpPr txBox="1">
            <a:spLocks noGrp="1"/>
          </p:cNvSpPr>
          <p:nvPr>
            <p:ph type="body" idx="1"/>
          </p:nvPr>
        </p:nvSpPr>
        <p:spPr>
          <a:xfrm>
            <a:off x="357716" y="-2"/>
            <a:ext cx="12647085" cy="10611839"/>
          </a:xfrm>
          <a:prstGeom prst="rect">
            <a:avLst/>
          </a:prstGeom>
        </p:spPr>
        <p:txBody>
          <a:bodyPr/>
          <a:lstStyle/>
          <a:p>
            <a:pPr marL="487680" indent="-487680" algn="ctr">
              <a:lnSpc>
                <a:spcPct val="80000"/>
              </a:lnSpc>
              <a:spcBef>
                <a:spcPts val="1100"/>
              </a:spcBef>
              <a:buSzTx/>
              <a:buNone/>
              <a:defRPr sz="5000"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Servitutes praediorum urbanorum</a:t>
            </a:r>
            <a:endParaRPr sz="8200"/>
          </a:p>
          <a:p>
            <a:pPr marL="487680" indent="-487680" algn="ctr">
              <a:lnSpc>
                <a:spcPct val="80000"/>
              </a:lnSpc>
              <a:spcBef>
                <a:spcPts val="500"/>
              </a:spcBef>
              <a:buSzTx/>
              <a:buNone/>
              <a:defRPr sz="2400">
                <a:solidFill>
                  <a:srgbClr val="FFFF00"/>
                </a:solidFill>
                <a:latin typeface="Times New Roman"/>
                <a:ea typeface="Times New Roman"/>
                <a:cs typeface="Times New Roman"/>
                <a:sym typeface="Times New Roman"/>
              </a:defRPr>
            </a:pPr>
            <a:endParaRPr sz="82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oneris ferendi  - prawo oparcia budynku o ścianę sąsiada</a:t>
            </a:r>
            <a:endParaRPr sz="28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tigni immitendi – prawo „wpuszczenia belki”</a:t>
            </a:r>
            <a:endParaRPr sz="28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stillicidii – służebność ścieku</a:t>
            </a:r>
            <a:endParaRPr sz="28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altius non tollendi – służebność „widoku”</a:t>
            </a:r>
            <a:endParaRPr sz="28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luminis – służebność „światła”</a:t>
            </a:r>
            <a:endParaRPr sz="2800"/>
          </a:p>
          <a:p>
            <a:pPr marL="465363" indent="-465363">
              <a:lnSpc>
                <a:spcPct val="136000"/>
              </a:lnSpc>
              <a:spcBef>
                <a:spcPts val="800"/>
              </a:spcBef>
              <a:buFontTx/>
              <a:buChar char="➢"/>
              <a:defRPr sz="38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servitus fumi immittendi  - prawo dozwolonych immisji</a:t>
            </a:r>
            <a:endParaRPr sz="2800"/>
          </a:p>
          <a:p>
            <a:pPr marL="465363" indent="-465363">
              <a:lnSpc>
                <a:spcPct val="80000"/>
              </a:lnSpc>
              <a:spcBef>
                <a:spcPts val="500"/>
              </a:spcBef>
              <a:defRPr sz="3800">
                <a:solidFill>
                  <a:srgbClr val="FF9900"/>
                </a:solidFill>
                <a:latin typeface="Times New Roman"/>
                <a:ea typeface="Times New Roman"/>
                <a:cs typeface="Times New Roman"/>
                <a:sym typeface="Times New Roman"/>
              </a:defRPr>
            </a:pPr>
            <a:endParaRPr sz="2800"/>
          </a:p>
          <a:p>
            <a:pPr marL="487680" indent="-487680" algn="just">
              <a:lnSpc>
                <a:spcPct val="80000"/>
              </a:lnSpc>
              <a:spcBef>
                <a:spcPts val="1700"/>
              </a:spcBef>
              <a:buSzTx/>
              <a:buNone/>
              <a:defRPr sz="2800" b="1">
                <a:solidFill>
                  <a:srgbClr val="FF9900"/>
                </a:solidFill>
                <a:latin typeface="Times New Roman"/>
                <a:ea typeface="Times New Roman"/>
                <a:cs typeface="Times New Roman"/>
                <a:sym typeface="Times New Roman"/>
              </a:defRPr>
            </a:pPr>
            <a:endParaRPr sz="2800"/>
          </a:p>
          <a:p>
            <a:pPr marL="480059" indent="-480059" algn="just">
              <a:lnSpc>
                <a:spcPct val="80000"/>
              </a:lnSpc>
              <a:spcBef>
                <a:spcPts val="1700"/>
              </a:spcBef>
              <a:defRPr sz="2800" b="1">
                <a:solidFill>
                  <a:srgbClr val="FF9900"/>
                </a:solidFill>
                <a:latin typeface="Times New Roman"/>
                <a:ea typeface="Times New Roman"/>
                <a:cs typeface="Times New Roman"/>
                <a:sym typeface="Times New Roman"/>
              </a:defRPr>
            </a:pPr>
            <a:endParaRPr sz="2800"/>
          </a:p>
          <a:p>
            <a:pPr marL="487680" indent="-487680" algn="just">
              <a:lnSpc>
                <a:spcPct val="80000"/>
              </a:lnSpc>
              <a:spcBef>
                <a:spcPts val="1700"/>
              </a:spcBef>
              <a:buSzTx/>
              <a:buNone/>
              <a:defRPr sz="2800" b="1">
                <a:solidFill>
                  <a:srgbClr val="FF9900"/>
                </a:solidFill>
                <a:latin typeface="Times New Roman"/>
                <a:ea typeface="Times New Roman"/>
                <a:cs typeface="Times New Roman"/>
                <a:sym typeface="Times New Roman"/>
              </a:defRPr>
            </a:pPr>
            <a:r>
              <a:t> </a:t>
            </a: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00" name="Servitutes personarum…"/>
          <p:cNvSpPr txBox="1">
            <a:spLocks noGrp="1"/>
          </p:cNvSpPr>
          <p:nvPr>
            <p:ph type="body" idx="1"/>
          </p:nvPr>
        </p:nvSpPr>
        <p:spPr>
          <a:xfrm>
            <a:off x="507999" y="268286"/>
            <a:ext cx="11846561" cy="9729084"/>
          </a:xfrm>
          <a:prstGeom prst="rect">
            <a:avLst/>
          </a:prstGeom>
        </p:spPr>
        <p:txBody>
          <a:bodyPr/>
          <a:lstStyle/>
          <a:p>
            <a:pPr marL="453541" indent="-453541" algn="ctr" defTabSz="1209444">
              <a:lnSpc>
                <a:spcPct val="120000"/>
              </a:lnSpc>
              <a:spcBef>
                <a:spcPts val="800"/>
              </a:spcBef>
              <a:buSzTx/>
              <a:buNone/>
              <a:defRPr sz="3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Servitutes personarum</a:t>
            </a:r>
            <a:endParaRPr sz="7800"/>
          </a:p>
          <a:p>
            <a:pPr marL="453541" indent="-453541" algn="just" defTabSz="1209444">
              <a:lnSpc>
                <a:spcPct val="120000"/>
              </a:lnSpc>
              <a:spcBef>
                <a:spcPts val="400"/>
              </a:spcBef>
              <a:buSzTx/>
              <a:buNone/>
              <a:defRPr sz="6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endParaRPr sz="7800"/>
          </a:p>
          <a:p>
            <a:pPr marL="453541" indent="-453541" algn="just" defTabSz="1209444">
              <a:lnSpc>
                <a:spcPct val="120000"/>
              </a:lnSpc>
              <a:spcBef>
                <a:spcPts val="700"/>
              </a:spcBef>
              <a:buSzTx/>
              <a:buNone/>
              <a:defRPr sz="30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Kategoria praw rzeczowy stworzona w celu tymczasowego zaopatrzenia w dobra materialne „nieposiadających” członków rzymskiej famili (np. żony, dzieci alieni iuris, dzieci pozamałżeńskich) . W treści tych praw ujawnia się ich charakter alimentacyjny, a głównymi cechami były ich niezbywalność, ograniczoność w czasie (prawa najwyżej dożywotnie) oraz szeroki zakres przedmiotowy.</a:t>
            </a:r>
            <a:endParaRPr sz="1800"/>
          </a:p>
          <a:p>
            <a:pPr marL="453541" indent="-453541" algn="ctr" defTabSz="1209444">
              <a:lnSpc>
                <a:spcPct val="120000"/>
              </a:lnSpc>
              <a:spcBef>
                <a:spcPts val="400"/>
              </a:spcBef>
              <a:buSzTx/>
              <a:buNone/>
              <a:defRPr sz="5800">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endParaRPr sz="1800"/>
          </a:p>
          <a:p>
            <a:pPr marL="436384" indent="-436384" defTabSz="1209444">
              <a:lnSpc>
                <a:spcPct val="120000"/>
              </a:lnSpc>
              <a:spcBef>
                <a:spcPts val="500"/>
              </a:spcBef>
              <a:buFontTx/>
              <a:buChar char="➢"/>
              <a:defRPr sz="2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Ususfructus – użytkowanie (quasi-usufructus)</a:t>
            </a:r>
          </a:p>
          <a:p>
            <a:pPr marL="436384" indent="-436384" defTabSz="1209444">
              <a:lnSpc>
                <a:spcPct val="120000"/>
              </a:lnSpc>
              <a:spcBef>
                <a:spcPts val="500"/>
              </a:spcBef>
              <a:buFontTx/>
              <a:buChar char="➢"/>
              <a:defRPr sz="2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Usus - używanie</a:t>
            </a:r>
          </a:p>
          <a:p>
            <a:pPr marL="436384" indent="-436384" defTabSz="1209444">
              <a:lnSpc>
                <a:spcPct val="120000"/>
              </a:lnSpc>
              <a:spcBef>
                <a:spcPts val="500"/>
              </a:spcBef>
              <a:buFontTx/>
              <a:buChar char="➢"/>
              <a:defRPr sz="2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Habitatio – prawo mieszkania</a:t>
            </a:r>
          </a:p>
          <a:p>
            <a:pPr marL="436384" indent="-436384" defTabSz="1209444">
              <a:lnSpc>
                <a:spcPct val="120000"/>
              </a:lnSpc>
              <a:spcBef>
                <a:spcPts val="500"/>
              </a:spcBef>
              <a:buFontTx/>
              <a:buChar char="➢"/>
              <a:defRPr sz="2600" b="1" i="1">
                <a:solidFill>
                  <a:srgbClr val="FFFFFF"/>
                </a:solidFill>
                <a:effectLst>
                  <a:outerShdw blurRad="38100" dist="35433" dir="2700000" rotWithShape="0">
                    <a:srgbClr val="000000">
                      <a:alpha val="43137"/>
                    </a:srgbClr>
                  </a:outerShdw>
                </a:effectLst>
                <a:latin typeface="Times New Roman"/>
                <a:ea typeface="Times New Roman"/>
                <a:cs typeface="Times New Roman"/>
                <a:sym typeface="Times New Roman"/>
              </a:defRPr>
            </a:pPr>
            <a:r>
              <a:t>Operae servorum et animalium – prawo korzystania z usług niewolników i zwierząt</a:t>
            </a: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03" name="Treść"/>
          <p:cNvSpPr txBox="1">
            <a:spLocks noGrp="1"/>
          </p:cNvSpPr>
          <p:nvPr>
            <p:ph type="body" idx="1"/>
          </p:nvPr>
        </p:nvSpPr>
        <p:spPr>
          <a:xfrm>
            <a:off x="507999" y="370697"/>
            <a:ext cx="11846561" cy="8704972"/>
          </a:xfrm>
          <a:prstGeom prst="rect">
            <a:avLst/>
          </a:prstGeom>
        </p:spPr>
        <p:txBody>
          <a:bodyPr/>
          <a:lstStyle/>
          <a:p>
            <a:pPr marL="487680" indent="-487680" algn="ctr">
              <a:buSzTx/>
              <a:buNone/>
              <a:defRPr sz="2400">
                <a:solidFill>
                  <a:srgbClr val="FFFF00"/>
                </a:solidFill>
              </a:defRPr>
            </a:pPr>
            <a:endParaRPr/>
          </a:p>
          <a:p>
            <a:pPr>
              <a:defRPr>
                <a:solidFill>
                  <a:srgbClr val="FFFF00"/>
                </a:solidFill>
              </a:defRPr>
            </a:pPr>
            <a:endParaRPr/>
          </a:p>
          <a:p>
            <a:pPr>
              <a:defRPr>
                <a:solidFill>
                  <a:srgbClr val="FFFF00"/>
                </a:solidFill>
              </a:defRPr>
            </a:pPr>
            <a:endParaRPr/>
          </a:p>
          <a:p>
            <a:pPr>
              <a:defRPr i="1">
                <a:solidFill>
                  <a:srgbClr val="FFFF00"/>
                </a:solidFill>
              </a:defRPr>
            </a:pPr>
            <a:endParaRPr/>
          </a:p>
          <a:p>
            <a:pPr>
              <a:defRPr>
                <a:solidFill>
                  <a:srgbClr val="FF9900"/>
                </a:solidFill>
              </a:defRPr>
            </a:pPr>
            <a:endParaRPr/>
          </a:p>
          <a:p>
            <a:pPr>
              <a:defRPr>
                <a:solidFill>
                  <a:srgbClr val="FF9900"/>
                </a:solidFill>
              </a:defRPr>
            </a:pPr>
            <a:endParaRPr/>
          </a:p>
          <a:p>
            <a:pPr marL="465363" indent="-465363">
              <a:defRPr sz="3800">
                <a:solidFill>
                  <a:srgbClr val="FF9900"/>
                </a:solidFill>
              </a:defRPr>
            </a:pPr>
            <a:endParaRPr/>
          </a:p>
          <a:p>
            <a:pPr marL="487680" indent="-487680" algn="just">
              <a:spcBef>
                <a:spcPts val="2700"/>
              </a:spcBef>
              <a:buSzTx/>
              <a:buNone/>
              <a:defRPr b="1">
                <a:solidFill>
                  <a:srgbClr val="FF9900"/>
                </a:solidFill>
              </a:defRPr>
            </a:pPr>
            <a:endParaRPr/>
          </a:p>
          <a:p>
            <a:pPr algn="just">
              <a:spcBef>
                <a:spcPts val="2700"/>
              </a:spcBef>
              <a:defRPr b="1">
                <a:solidFill>
                  <a:srgbClr val="FF9900"/>
                </a:solidFill>
              </a:defRPr>
            </a:pPr>
            <a:endParaRPr/>
          </a:p>
          <a:p>
            <a:pPr marL="487680" indent="-487680" algn="just">
              <a:spcBef>
                <a:spcPts val="2700"/>
              </a:spcBef>
              <a:buSzTx/>
              <a:buNone/>
              <a:defRPr b="1">
                <a:solidFill>
                  <a:srgbClr val="FF9900"/>
                </a:solidFill>
              </a:defRPr>
            </a:pPr>
            <a:r>
              <a:t> </a:t>
            </a:r>
          </a:p>
        </p:txBody>
      </p:sp>
      <p:grpSp>
        <p:nvGrpSpPr>
          <p:cNvPr id="223" name="Grupuj"/>
          <p:cNvGrpSpPr/>
          <p:nvPr/>
        </p:nvGrpSpPr>
        <p:grpSpPr>
          <a:xfrm>
            <a:off x="163392" y="3031201"/>
            <a:ext cx="12678019" cy="3336331"/>
            <a:chOff x="-1" y="-1"/>
            <a:chExt cx="12678017" cy="3336329"/>
          </a:xfrm>
        </p:grpSpPr>
        <p:grpSp>
          <p:nvGrpSpPr>
            <p:cNvPr id="206" name="Grupuj"/>
            <p:cNvGrpSpPr/>
            <p:nvPr/>
          </p:nvGrpSpPr>
          <p:grpSpPr>
            <a:xfrm>
              <a:off x="5004477" y="-3"/>
              <a:ext cx="2669061" cy="1334536"/>
              <a:chOff x="0" y="0"/>
              <a:chExt cx="2669059" cy="1334534"/>
            </a:xfrm>
          </p:grpSpPr>
          <p:sp>
            <p:nvSpPr>
              <p:cNvPr id="204" name="Prostokąt"/>
              <p:cNvSpPr/>
              <p:nvPr/>
            </p:nvSpPr>
            <p:spPr>
              <a:xfrm>
                <a:off x="0" y="-1"/>
                <a:ext cx="2669060" cy="1334535"/>
              </a:xfrm>
              <a:prstGeom prst="rect">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t">
                <a:noAutofit/>
              </a:bodyPr>
              <a:lstStyle/>
              <a:p>
                <a:pPr algn="l" defTabSz="1300480">
                  <a:defRPr sz="16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05" name="Zasady ogólne dotyczące służebności"/>
              <p:cNvSpPr txBox="1"/>
              <p:nvPr/>
            </p:nvSpPr>
            <p:spPr>
              <a:xfrm>
                <a:off x="0" y="-1"/>
                <a:ext cx="2669060" cy="12349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defTabSz="1300480">
                  <a:defRPr sz="2400" b="1"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Zasady ogólne dotyczące służebności</a:t>
                </a:r>
              </a:p>
            </p:txBody>
          </p:sp>
        </p:grpSp>
        <p:grpSp>
          <p:nvGrpSpPr>
            <p:cNvPr id="209" name="Grupuj"/>
            <p:cNvGrpSpPr/>
            <p:nvPr/>
          </p:nvGrpSpPr>
          <p:grpSpPr>
            <a:xfrm>
              <a:off x="-2" y="2001793"/>
              <a:ext cx="2669060" cy="1334535"/>
              <a:chOff x="0" y="0"/>
              <a:chExt cx="2669058" cy="1334534"/>
            </a:xfrm>
          </p:grpSpPr>
          <p:sp>
            <p:nvSpPr>
              <p:cNvPr id="207" name="Prostokąt"/>
              <p:cNvSpPr/>
              <p:nvPr/>
            </p:nvSpPr>
            <p:spPr>
              <a:xfrm>
                <a:off x="-1" y="-1"/>
                <a:ext cx="2669060" cy="1334535"/>
              </a:xfrm>
              <a:prstGeom prst="rect">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t">
                <a:noAutofit/>
              </a:bodyPr>
              <a:lstStyle/>
              <a:p>
                <a:pPr algn="l" defTabSz="1300480">
                  <a:defRPr sz="16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08" name="servitus in faciendo consistere nequit"/>
              <p:cNvSpPr txBox="1"/>
              <p:nvPr/>
            </p:nvSpPr>
            <p:spPr>
              <a:xfrm>
                <a:off x="-1" y="-1"/>
                <a:ext cx="2669060" cy="7396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defTabSz="1300480">
                  <a:defRPr sz="2000" b="1"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servitus in faciendo consistere nequit</a:t>
                </a:r>
              </a:p>
            </p:txBody>
          </p:sp>
        </p:grpSp>
        <p:sp>
          <p:nvSpPr>
            <p:cNvPr id="210" name="Linia"/>
            <p:cNvSpPr/>
            <p:nvPr/>
          </p:nvSpPr>
          <p:spPr>
            <a:xfrm>
              <a:off x="1334527" y="1334522"/>
              <a:ext cx="5004482" cy="6672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800"/>
                  </a:lnTo>
                  <a:lnTo>
                    <a:pt x="0" y="10800"/>
                  </a:lnTo>
                  <a:lnTo>
                    <a:pt x="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13" name="Grupuj"/>
            <p:cNvGrpSpPr/>
            <p:nvPr/>
          </p:nvGrpSpPr>
          <p:grpSpPr>
            <a:xfrm>
              <a:off x="3336319" y="2001793"/>
              <a:ext cx="2669061" cy="1334535"/>
              <a:chOff x="0" y="0"/>
              <a:chExt cx="2669059" cy="1334534"/>
            </a:xfrm>
          </p:grpSpPr>
          <p:sp>
            <p:nvSpPr>
              <p:cNvPr id="211" name="Prostokąt"/>
              <p:cNvSpPr/>
              <p:nvPr/>
            </p:nvSpPr>
            <p:spPr>
              <a:xfrm>
                <a:off x="0" y="-1"/>
                <a:ext cx="2669060" cy="1334535"/>
              </a:xfrm>
              <a:prstGeom prst="rect">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t">
                <a:noAutofit/>
              </a:bodyPr>
              <a:lstStyle/>
              <a:p>
                <a:pPr algn="l" defTabSz="1300480">
                  <a:defRPr sz="16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12" name="servitutibus civiliter utendum est"/>
              <p:cNvSpPr txBox="1"/>
              <p:nvPr/>
            </p:nvSpPr>
            <p:spPr>
              <a:xfrm>
                <a:off x="0" y="-1"/>
                <a:ext cx="2669060" cy="790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defTabSz="1300480">
                  <a:defRPr sz="21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servitutibus civiliter utendum est</a:t>
                </a:r>
              </a:p>
            </p:txBody>
          </p:sp>
        </p:grpSp>
        <p:sp>
          <p:nvSpPr>
            <p:cNvPr id="214" name="Linia"/>
            <p:cNvSpPr/>
            <p:nvPr/>
          </p:nvSpPr>
          <p:spPr>
            <a:xfrm>
              <a:off x="4670844" y="1334522"/>
              <a:ext cx="1668165" cy="6672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800"/>
                  </a:lnTo>
                  <a:lnTo>
                    <a:pt x="0" y="10800"/>
                  </a:lnTo>
                  <a:lnTo>
                    <a:pt x="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17" name="Grupuj"/>
            <p:cNvGrpSpPr/>
            <p:nvPr/>
          </p:nvGrpSpPr>
          <p:grpSpPr>
            <a:xfrm>
              <a:off x="6672638" y="2001793"/>
              <a:ext cx="2669062" cy="1334535"/>
              <a:chOff x="0" y="0"/>
              <a:chExt cx="2669061" cy="1334534"/>
            </a:xfrm>
          </p:grpSpPr>
          <p:sp>
            <p:nvSpPr>
              <p:cNvPr id="215" name="Prostokąt"/>
              <p:cNvSpPr/>
              <p:nvPr/>
            </p:nvSpPr>
            <p:spPr>
              <a:xfrm>
                <a:off x="-1" y="-1"/>
                <a:ext cx="2669063" cy="1334535"/>
              </a:xfrm>
              <a:prstGeom prst="rect">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t">
                <a:noAutofit/>
              </a:bodyPr>
              <a:lstStyle/>
              <a:p>
                <a:pPr algn="l" defTabSz="1300480">
                  <a:defRPr sz="16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16" name="servitus servitutis esse non potest"/>
              <p:cNvSpPr txBox="1"/>
              <p:nvPr/>
            </p:nvSpPr>
            <p:spPr>
              <a:xfrm>
                <a:off x="-1" y="-1"/>
                <a:ext cx="2669063" cy="790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defTabSz="1300480">
                  <a:defRPr sz="2100" b="1"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servitus servitutis esse non potest</a:t>
                </a:r>
              </a:p>
            </p:txBody>
          </p:sp>
        </p:grpSp>
        <p:sp>
          <p:nvSpPr>
            <p:cNvPr id="218" name="Linia"/>
            <p:cNvSpPr/>
            <p:nvPr/>
          </p:nvSpPr>
          <p:spPr>
            <a:xfrm>
              <a:off x="6339007" y="1334522"/>
              <a:ext cx="1668163" cy="6672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800"/>
                  </a:lnTo>
                  <a:lnTo>
                    <a:pt x="21600" y="10800"/>
                  </a:lnTo>
                  <a:lnTo>
                    <a:pt x="2160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21" name="Grupuj"/>
            <p:cNvGrpSpPr/>
            <p:nvPr/>
          </p:nvGrpSpPr>
          <p:grpSpPr>
            <a:xfrm>
              <a:off x="10008956" y="2001793"/>
              <a:ext cx="2669061" cy="1334535"/>
              <a:chOff x="0" y="0"/>
              <a:chExt cx="2669059" cy="1334534"/>
            </a:xfrm>
          </p:grpSpPr>
          <p:sp>
            <p:nvSpPr>
              <p:cNvPr id="219" name="Prostokąt"/>
              <p:cNvSpPr/>
              <p:nvPr/>
            </p:nvSpPr>
            <p:spPr>
              <a:xfrm>
                <a:off x="0" y="-1"/>
                <a:ext cx="2669060" cy="1334535"/>
              </a:xfrm>
              <a:prstGeom prst="rect">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t">
                <a:noAutofit/>
              </a:bodyPr>
              <a:lstStyle/>
              <a:p>
                <a:pPr algn="l" defTabSz="1300480">
                  <a:defRPr sz="16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20" name="nemini res sua servit"/>
              <p:cNvSpPr txBox="1"/>
              <p:nvPr/>
            </p:nvSpPr>
            <p:spPr>
              <a:xfrm>
                <a:off x="0" y="-1"/>
                <a:ext cx="2669060" cy="4729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defTabSz="1300480">
                  <a:defRPr sz="2200" b="1"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nemini res sua servit</a:t>
                </a:r>
              </a:p>
            </p:txBody>
          </p:sp>
        </p:grpSp>
        <p:sp>
          <p:nvSpPr>
            <p:cNvPr id="222" name="Linia"/>
            <p:cNvSpPr/>
            <p:nvPr/>
          </p:nvSpPr>
          <p:spPr>
            <a:xfrm>
              <a:off x="6339006" y="1334522"/>
              <a:ext cx="5004482" cy="6672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800"/>
                  </a:lnTo>
                  <a:lnTo>
                    <a:pt x="21600" y="10800"/>
                  </a:lnTo>
                  <a:lnTo>
                    <a:pt x="2160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26" name="Zasady szczególne dotyczące służebności…"/>
          <p:cNvSpPr txBox="1">
            <a:spLocks noGrp="1"/>
          </p:cNvSpPr>
          <p:nvPr>
            <p:ph type="body" idx="1"/>
          </p:nvPr>
        </p:nvSpPr>
        <p:spPr>
          <a:xfrm>
            <a:off x="507999" y="370697"/>
            <a:ext cx="11846561" cy="8500149"/>
          </a:xfrm>
          <a:prstGeom prst="rect">
            <a:avLst/>
          </a:prstGeom>
        </p:spPr>
        <p:txBody>
          <a:bodyPr/>
          <a:lstStyle/>
          <a:p>
            <a:pPr marL="487680" indent="-487680" algn="ctr">
              <a:lnSpc>
                <a:spcPct val="80000"/>
              </a:lnSpc>
              <a:spcBef>
                <a:spcPts val="1200"/>
              </a:spcBef>
              <a:buSzTx/>
              <a:buNone/>
              <a:defRPr sz="54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Zasady szczególne dotyczące służebności</a:t>
            </a:r>
            <a:endParaRPr sz="4000"/>
          </a:p>
          <a:p>
            <a:pPr marL="487680" indent="-487680">
              <a:lnSpc>
                <a:spcPct val="80000"/>
              </a:lnSpc>
              <a:spcBef>
                <a:spcPts val="800"/>
              </a:spcBef>
              <a:buSzTx/>
              <a:buNone/>
              <a:defRPr sz="3800">
                <a:solidFill>
                  <a:srgbClr val="FFFFFF"/>
                </a:solidFill>
                <a:latin typeface="Times New Roman"/>
                <a:ea typeface="Times New Roman"/>
                <a:cs typeface="Times New Roman"/>
                <a:sym typeface="Times New Roman"/>
              </a:defRPr>
            </a:pPr>
            <a:r>
              <a:t>I. Służebności osobiste  trwały najdalej do końca życia uprawnionego</a:t>
            </a:r>
            <a:endParaRPr sz="4000"/>
          </a:p>
          <a:p>
            <a:pPr marL="487680" indent="-487680">
              <a:lnSpc>
                <a:spcPct val="80000"/>
              </a:lnSpc>
              <a:spcBef>
                <a:spcPts val="800"/>
              </a:spcBef>
              <a:buSzTx/>
              <a:buNone/>
              <a:defRPr sz="4000">
                <a:solidFill>
                  <a:srgbClr val="FFFF00"/>
                </a:solidFill>
                <a:latin typeface="Times New Roman"/>
                <a:ea typeface="Times New Roman"/>
                <a:cs typeface="Times New Roman"/>
                <a:sym typeface="Times New Roman"/>
              </a:defRPr>
            </a:pPr>
            <a:endParaRPr sz="4000"/>
          </a:p>
          <a:p>
            <a:pPr marL="487680" indent="-487680">
              <a:lnSpc>
                <a:spcPct val="80000"/>
              </a:lnSpc>
              <a:spcBef>
                <a:spcPts val="800"/>
              </a:spcBef>
              <a:buSzTx/>
              <a:buNone/>
              <a:defRPr sz="38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II. Służebności gruntowe powinny odpowiadać następującym warunkom:</a:t>
            </a:r>
            <a:endParaRPr sz="4000"/>
          </a:p>
          <a:p>
            <a:pPr marL="472964" indent="-472964">
              <a:lnSpc>
                <a:spcPct val="80000"/>
              </a:lnSpc>
              <a:spcBef>
                <a:spcPts val="800"/>
              </a:spcBef>
              <a:defRPr sz="4000">
                <a:solidFill>
                  <a:srgbClr val="FF9900"/>
                </a:solidFill>
                <a:latin typeface="Times New Roman"/>
                <a:ea typeface="Times New Roman"/>
                <a:cs typeface="Times New Roman"/>
                <a:sym typeface="Times New Roman"/>
              </a:defRPr>
            </a:pPr>
            <a:endParaRPr sz="4000"/>
          </a:p>
          <a:p>
            <a:pPr marL="465363" indent="-465363">
              <a:lnSpc>
                <a:spcPct val="80000"/>
              </a:lnSpc>
              <a:spcBef>
                <a:spcPts val="800"/>
              </a:spcBef>
              <a:defRPr sz="3800">
                <a:solidFill>
                  <a:srgbClr val="FF9900"/>
                </a:solidFill>
                <a:latin typeface="Times New Roman"/>
                <a:ea typeface="Times New Roman"/>
                <a:cs typeface="Times New Roman"/>
                <a:sym typeface="Times New Roman"/>
              </a:defRPr>
            </a:pPr>
            <a:endParaRPr sz="4000"/>
          </a:p>
          <a:p>
            <a:pPr marL="487680" indent="-487680" algn="just">
              <a:lnSpc>
                <a:spcPct val="80000"/>
              </a:lnSpc>
              <a:spcBef>
                <a:spcPts val="2400"/>
              </a:spcBef>
              <a:buSzTx/>
              <a:buNone/>
              <a:defRPr sz="4000" b="1">
                <a:solidFill>
                  <a:srgbClr val="FF9900"/>
                </a:solidFill>
                <a:latin typeface="Times New Roman"/>
                <a:ea typeface="Times New Roman"/>
                <a:cs typeface="Times New Roman"/>
                <a:sym typeface="Times New Roman"/>
              </a:defRPr>
            </a:pPr>
            <a:endParaRPr sz="4000"/>
          </a:p>
          <a:p>
            <a:pPr marL="472964" indent="-472964" algn="just">
              <a:lnSpc>
                <a:spcPct val="80000"/>
              </a:lnSpc>
              <a:spcBef>
                <a:spcPts val="2400"/>
              </a:spcBef>
              <a:defRPr sz="4000" b="1">
                <a:solidFill>
                  <a:srgbClr val="FF9900"/>
                </a:solidFill>
                <a:latin typeface="Times New Roman"/>
                <a:ea typeface="Times New Roman"/>
                <a:cs typeface="Times New Roman"/>
                <a:sym typeface="Times New Roman"/>
              </a:defRPr>
            </a:pPr>
            <a:endParaRPr sz="4000"/>
          </a:p>
          <a:p>
            <a:pPr marL="487680" indent="-487680" algn="just">
              <a:lnSpc>
                <a:spcPct val="80000"/>
              </a:lnSpc>
              <a:spcBef>
                <a:spcPts val="2400"/>
              </a:spcBef>
              <a:buSzTx/>
              <a:buNone/>
              <a:defRPr sz="4000" b="1">
                <a:solidFill>
                  <a:srgbClr val="FF9900"/>
                </a:solidFill>
                <a:latin typeface="Times New Roman"/>
                <a:ea typeface="Times New Roman"/>
                <a:cs typeface="Times New Roman"/>
                <a:sym typeface="Times New Roman"/>
              </a:defRPr>
            </a:pPr>
            <a:r>
              <a:t> </a:t>
            </a:r>
          </a:p>
        </p:txBody>
      </p:sp>
      <p:grpSp>
        <p:nvGrpSpPr>
          <p:cNvPr id="238" name="Grupuj"/>
          <p:cNvGrpSpPr/>
          <p:nvPr/>
        </p:nvGrpSpPr>
        <p:grpSpPr>
          <a:xfrm>
            <a:off x="1074595" y="4698105"/>
            <a:ext cx="10855616" cy="2098384"/>
            <a:chOff x="0" y="-1"/>
            <a:chExt cx="10855614" cy="2098383"/>
          </a:xfrm>
        </p:grpSpPr>
        <p:grpSp>
          <p:nvGrpSpPr>
            <p:cNvPr id="229" name="Grupuj"/>
            <p:cNvGrpSpPr/>
            <p:nvPr/>
          </p:nvGrpSpPr>
          <p:grpSpPr>
            <a:xfrm>
              <a:off x="-1" y="-2"/>
              <a:ext cx="2797842" cy="2098384"/>
              <a:chOff x="0" y="0"/>
              <a:chExt cx="2797840" cy="2098383"/>
            </a:xfrm>
          </p:grpSpPr>
          <p:sp>
            <p:nvSpPr>
              <p:cNvPr id="227" name="Prostokąt zaokrąglony"/>
              <p:cNvSpPr/>
              <p:nvPr/>
            </p:nvSpPr>
            <p:spPr>
              <a:xfrm>
                <a:off x="-1" y="-1"/>
                <a:ext cx="2797842" cy="2098384"/>
              </a:xfrm>
              <a:prstGeom prst="roundRect">
                <a:avLst>
                  <a:gd name="adj" fmla="val 7500"/>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ctr">
                <a:noAutofit/>
              </a:bodyPr>
              <a:lstStyle/>
              <a:p>
                <a:pPr defTabSz="1300480">
                  <a:defRPr sz="3200" i="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28" name="utilitas"/>
              <p:cNvSpPr txBox="1"/>
              <p:nvPr/>
            </p:nvSpPr>
            <p:spPr>
              <a:xfrm>
                <a:off x="46046" y="736516"/>
                <a:ext cx="2705748" cy="6253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utilitas</a:t>
                </a:r>
              </a:p>
            </p:txBody>
          </p:sp>
        </p:grpSp>
        <p:sp>
          <p:nvSpPr>
            <p:cNvPr id="230" name="Strzałka"/>
            <p:cNvSpPr/>
            <p:nvPr/>
          </p:nvSpPr>
          <p:spPr>
            <a:xfrm>
              <a:off x="3105597" y="741426"/>
              <a:ext cx="615529" cy="615529"/>
            </a:xfrm>
            <a:prstGeom prst="rightArrow">
              <a:avLst>
                <a:gd name="adj1" fmla="val 64000"/>
                <a:gd name="adj2" fmla="val 50000"/>
              </a:avLst>
            </a:prstGeom>
            <a:solidFill>
              <a:srgbClr val="B1C0DA"/>
            </a:soli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33" name="Grupuj"/>
            <p:cNvGrpSpPr/>
            <p:nvPr/>
          </p:nvGrpSpPr>
          <p:grpSpPr>
            <a:xfrm>
              <a:off x="4028884" y="-2"/>
              <a:ext cx="2797844" cy="2098384"/>
              <a:chOff x="0" y="0"/>
              <a:chExt cx="2797842" cy="2098383"/>
            </a:xfrm>
          </p:grpSpPr>
          <p:sp>
            <p:nvSpPr>
              <p:cNvPr id="231" name="Prostokąt zaokrąglony"/>
              <p:cNvSpPr/>
              <p:nvPr/>
            </p:nvSpPr>
            <p:spPr>
              <a:xfrm>
                <a:off x="0" y="-1"/>
                <a:ext cx="2797843" cy="2098384"/>
              </a:xfrm>
              <a:prstGeom prst="roundRect">
                <a:avLst>
                  <a:gd name="adj" fmla="val 7500"/>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ctr">
                <a:noAutofit/>
              </a:bodyPr>
              <a:lstStyle/>
              <a:p>
                <a:pPr defTabSz="1300480">
                  <a:defRPr sz="32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32" name="vicinitas"/>
              <p:cNvSpPr txBox="1"/>
              <p:nvPr/>
            </p:nvSpPr>
            <p:spPr>
              <a:xfrm>
                <a:off x="46047" y="736516"/>
                <a:ext cx="2705747" cy="6253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vicinitas</a:t>
                </a:r>
              </a:p>
            </p:txBody>
          </p:sp>
        </p:grpSp>
        <p:sp>
          <p:nvSpPr>
            <p:cNvPr id="234" name="Strzałka"/>
            <p:cNvSpPr/>
            <p:nvPr/>
          </p:nvSpPr>
          <p:spPr>
            <a:xfrm>
              <a:off x="7134483" y="741426"/>
              <a:ext cx="615530" cy="615529"/>
            </a:xfrm>
            <a:prstGeom prst="rightArrow">
              <a:avLst>
                <a:gd name="adj1" fmla="val 64000"/>
                <a:gd name="adj2" fmla="val 50000"/>
              </a:avLst>
            </a:prstGeom>
            <a:solidFill>
              <a:srgbClr val="B1C0DA"/>
            </a:soli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37" name="Grupuj"/>
            <p:cNvGrpSpPr/>
            <p:nvPr/>
          </p:nvGrpSpPr>
          <p:grpSpPr>
            <a:xfrm>
              <a:off x="8057771" y="-2"/>
              <a:ext cx="2797844" cy="2098384"/>
              <a:chOff x="0" y="0"/>
              <a:chExt cx="2797842" cy="2098383"/>
            </a:xfrm>
          </p:grpSpPr>
          <p:sp>
            <p:nvSpPr>
              <p:cNvPr id="235" name="Prostokąt zaokrąglony"/>
              <p:cNvSpPr/>
              <p:nvPr/>
            </p:nvSpPr>
            <p:spPr>
              <a:xfrm>
                <a:off x="0" y="-1"/>
                <a:ext cx="2797843" cy="2098384"/>
              </a:xfrm>
              <a:prstGeom prst="roundRect">
                <a:avLst>
                  <a:gd name="adj" fmla="val 7500"/>
                </a:avLst>
              </a:prstGeom>
              <a:gradFill flip="none" rotWithShape="1">
                <a:gsLst>
                  <a:gs pos="0">
                    <a:srgbClr val="2E5E97"/>
                  </a:gs>
                  <a:gs pos="80000">
                    <a:srgbClr val="3C7BC7"/>
                  </a:gs>
                  <a:gs pos="100000">
                    <a:srgbClr val="3A7CCA"/>
                  </a:gs>
                </a:gsLst>
                <a:lin ang="16200000" scaled="0"/>
              </a:gradFill>
              <a:ln w="12700" cap="flat">
                <a:noFill/>
                <a:miter lim="400000"/>
                <a:tailEnd type="triangle" w="med" len="med"/>
              </a:ln>
              <a:effectLst>
                <a:outerShdw blurRad="50800" dist="25400" dir="5400000" rotWithShape="0">
                  <a:srgbClr val="000000">
                    <a:alpha val="35000"/>
                  </a:srgbClr>
                </a:outerShdw>
              </a:effectLst>
            </p:spPr>
            <p:txBody>
              <a:bodyPr wrap="square" lIns="50800" tIns="50800" rIns="50800" bIns="50800" numCol="1" anchor="ctr">
                <a:noAutofit/>
              </a:bodyPr>
              <a:lstStyle/>
              <a:p>
                <a:pPr defTabSz="1300480">
                  <a:defRPr sz="32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236" name="perpetua causa"/>
              <p:cNvSpPr txBox="1"/>
              <p:nvPr/>
            </p:nvSpPr>
            <p:spPr>
              <a:xfrm>
                <a:off x="46047" y="736517"/>
                <a:ext cx="2705747" cy="6253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perpetua causa</a:t>
                </a:r>
              </a:p>
            </p:txBody>
          </p:sp>
        </p:grpSp>
      </p:gr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Powstanie służebności"/>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Powstanie służebności</a:t>
            </a:r>
          </a:p>
        </p:txBody>
      </p:sp>
      <p:sp>
        <p:nvSpPr>
          <p:cNvPr id="241" name="najczęściej w drodze czynności prawnej (pactonibus et stipulationibus)…"/>
          <p:cNvSpPr txBox="1">
            <a:spLocks noGrp="1"/>
          </p:cNvSpPr>
          <p:nvPr>
            <p:ph type="body" idx="1"/>
          </p:nvPr>
        </p:nvSpPr>
        <p:spPr>
          <a:xfrm>
            <a:off x="460127" y="1804456"/>
            <a:ext cx="12544674" cy="7578447"/>
          </a:xfrm>
          <a:prstGeom prst="rect">
            <a:avLst/>
          </a:prstGeom>
        </p:spPr>
        <p:txBody>
          <a:bodyPr/>
          <a:lstStyle/>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najczęściej w drodze czynności prawnej (</a:t>
            </a:r>
            <a:r>
              <a:rPr i="1"/>
              <a:t>pactonibus et stipulationibus</a:t>
            </a:r>
            <a:r>
              <a:t>) </a:t>
            </a:r>
          </a:p>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za pomocą sposobów przenoszenia własności (z wyjątkiem tradycji – nieprzydatnej do przenoszenia własności rzeczy niematerialnych)</a:t>
            </a:r>
          </a:p>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w drodze zapisu (</a:t>
            </a:r>
            <a:r>
              <a:rPr i="1"/>
              <a:t>testament</a:t>
            </a:r>
            <a:r>
              <a:t>)</a:t>
            </a:r>
          </a:p>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sprzedaż gruntu a</a:t>
            </a:r>
            <a:r>
              <a:rPr i="1"/>
              <a:t> deductio servitutis</a:t>
            </a:r>
          </a:p>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sądowy podział gruntu a </a:t>
            </a:r>
            <a:r>
              <a:rPr i="1"/>
              <a:t>adudicatio servitutis </a:t>
            </a:r>
          </a:p>
          <a:p>
            <a:pPr marL="472964" indent="-472964" algn="just">
              <a:lnSpc>
                <a:spcPct val="120000"/>
              </a:lnSpc>
              <a:spcBef>
                <a:spcPts val="800"/>
              </a:spcBef>
              <a:defRPr sz="3600">
                <a:solidFill>
                  <a:srgbClr val="FFFFFF"/>
                </a:solidFill>
                <a:latin typeface="Times New Roman"/>
                <a:ea typeface="Times New Roman"/>
                <a:cs typeface="Times New Roman"/>
                <a:sym typeface="Times New Roman"/>
              </a:defRPr>
            </a:pPr>
            <a:r>
              <a:t>zasiedzenie służebności – do </a:t>
            </a:r>
            <a:r>
              <a:rPr i="1"/>
              <a:t>lex Scribonia</a:t>
            </a:r>
            <a:r>
              <a:t>, ponownie w prawie justyniańskim (</a:t>
            </a:r>
            <a:r>
              <a:rPr i="1"/>
              <a:t>longi temporis praescriptio</a:t>
            </a:r>
            <a:r>
              <a:t>) </a:t>
            </a: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Wygaśnięcie służebności i ich ochrona"/>
          <p:cNvSpPr txBox="1">
            <a:spLocks noGrp="1"/>
          </p:cNvSpPr>
          <p:nvPr>
            <p:ph type="title"/>
          </p:nvPr>
        </p:nvSpPr>
        <p:spPr>
          <a:xfrm>
            <a:off x="562539" y="-3"/>
            <a:ext cx="11704324" cy="1189996"/>
          </a:xfrm>
          <a:prstGeom prst="rect">
            <a:avLst/>
          </a:prstGeom>
        </p:spPr>
        <p:txBody>
          <a:bodyPr/>
          <a:lstStyle>
            <a:lvl1pPr>
              <a:defRPr sz="5400">
                <a:solidFill>
                  <a:srgbClr val="FFFFFF"/>
                </a:solidFill>
              </a:defRPr>
            </a:lvl1pPr>
          </a:lstStyle>
          <a:p>
            <a:r>
              <a:t>Wygaśnięcie służebności i ich ochrona</a:t>
            </a:r>
          </a:p>
        </p:txBody>
      </p:sp>
      <p:sp>
        <p:nvSpPr>
          <p:cNvPr id="244" name="Przyczyny wygaśnięcia służebności:…"/>
          <p:cNvSpPr txBox="1">
            <a:spLocks noGrp="1"/>
          </p:cNvSpPr>
          <p:nvPr>
            <p:ph type="body" idx="1"/>
          </p:nvPr>
        </p:nvSpPr>
        <p:spPr>
          <a:xfrm>
            <a:off x="255306" y="1292399"/>
            <a:ext cx="12749494" cy="8090505"/>
          </a:xfrm>
          <a:prstGeom prst="rect">
            <a:avLst/>
          </a:prstGeom>
        </p:spPr>
        <p:txBody>
          <a:bodyPr/>
          <a:lstStyle/>
          <a:p>
            <a:pPr marL="460708" indent="-460708" algn="just" defTabSz="1287472">
              <a:spcBef>
                <a:spcPts val="800"/>
              </a:spcBef>
              <a:defRPr sz="3800">
                <a:solidFill>
                  <a:srgbClr val="FFFFFF"/>
                </a:solidFill>
                <a:latin typeface="Times New Roman"/>
                <a:ea typeface="Times New Roman"/>
                <a:cs typeface="Times New Roman"/>
                <a:sym typeface="Times New Roman"/>
              </a:defRPr>
            </a:pPr>
            <a:r>
              <a:t>Przyczyny wygaśnięcia służebności:</a:t>
            </a:r>
          </a:p>
          <a:p>
            <a:pPr marL="691064" indent="-691064" algn="just" defTabSz="1287472">
              <a:spcBef>
                <a:spcPts val="800"/>
              </a:spcBef>
              <a:buFontTx/>
              <a:buAutoNum type="alphaLcPeriod"/>
              <a:defRPr sz="3800">
                <a:solidFill>
                  <a:srgbClr val="FFFFFF"/>
                </a:solidFill>
                <a:latin typeface="Times New Roman"/>
                <a:ea typeface="Times New Roman"/>
                <a:cs typeface="Times New Roman"/>
                <a:sym typeface="Times New Roman"/>
              </a:defRPr>
            </a:pPr>
            <a:r>
              <a:t>zniszczenie przedmiotu służebności/ porzucenie go</a:t>
            </a:r>
          </a:p>
          <a:p>
            <a:pPr marL="691064" indent="-691064" algn="just" defTabSz="1287472">
              <a:spcBef>
                <a:spcPts val="800"/>
              </a:spcBef>
              <a:buFontTx/>
              <a:buAutoNum type="alphaLcPeriod"/>
              <a:defRPr sz="3800">
                <a:solidFill>
                  <a:srgbClr val="FFFFFF"/>
                </a:solidFill>
                <a:latin typeface="Times New Roman"/>
                <a:ea typeface="Times New Roman"/>
                <a:cs typeface="Times New Roman"/>
                <a:sym typeface="Times New Roman"/>
              </a:defRPr>
            </a:pPr>
            <a:r>
              <a:t>przyczyny leżące po stronie uprawnionego (capitis deminutio media oraz maxima/śmierć)</a:t>
            </a:r>
          </a:p>
          <a:p>
            <a:pPr marL="691064" indent="-691064" algn="just" defTabSz="1287472">
              <a:spcBef>
                <a:spcPts val="800"/>
              </a:spcBef>
              <a:buFontTx/>
              <a:buAutoNum type="alphaLcPeriod"/>
              <a:defRPr sz="3800" i="1">
                <a:solidFill>
                  <a:srgbClr val="FFFFFF"/>
                </a:solidFill>
                <a:latin typeface="Times New Roman"/>
                <a:ea typeface="Times New Roman"/>
                <a:cs typeface="Times New Roman"/>
                <a:sym typeface="Times New Roman"/>
              </a:defRPr>
            </a:pPr>
            <a:r>
              <a:t>confusio</a:t>
            </a:r>
          </a:p>
          <a:p>
            <a:pPr marL="691064" indent="-691064" algn="just" defTabSz="1287472">
              <a:spcBef>
                <a:spcPts val="800"/>
              </a:spcBef>
              <a:buFontTx/>
              <a:buAutoNum type="alphaLcPeriod"/>
              <a:defRPr sz="3800">
                <a:solidFill>
                  <a:srgbClr val="FFFFFF"/>
                </a:solidFill>
                <a:latin typeface="Times New Roman"/>
                <a:ea typeface="Times New Roman"/>
                <a:cs typeface="Times New Roman"/>
                <a:sym typeface="Times New Roman"/>
              </a:defRPr>
            </a:pPr>
            <a:r>
              <a:t>zrzeczenie się uprawnienia</a:t>
            </a:r>
          </a:p>
          <a:p>
            <a:pPr marL="691064" indent="-691064" algn="just" defTabSz="1287472">
              <a:spcBef>
                <a:spcPts val="800"/>
              </a:spcBef>
              <a:buFontTx/>
              <a:buAutoNum type="alphaLcPeriod"/>
              <a:defRPr sz="3800" i="1">
                <a:solidFill>
                  <a:srgbClr val="FFFFFF"/>
                </a:solidFill>
                <a:latin typeface="Times New Roman"/>
                <a:ea typeface="Times New Roman"/>
                <a:cs typeface="Times New Roman"/>
                <a:sym typeface="Times New Roman"/>
              </a:defRPr>
            </a:pPr>
            <a:r>
              <a:t>non usus</a:t>
            </a:r>
            <a:r>
              <a:rPr i="0"/>
              <a:t>  </a:t>
            </a:r>
          </a:p>
          <a:p>
            <a:pPr marL="691064" indent="-691064" algn="just" defTabSz="1287472">
              <a:spcBef>
                <a:spcPts val="800"/>
              </a:spcBef>
              <a:defRPr sz="3800">
                <a:solidFill>
                  <a:srgbClr val="FFFFFF"/>
                </a:solidFill>
                <a:latin typeface="Times New Roman"/>
                <a:ea typeface="Times New Roman"/>
                <a:cs typeface="Times New Roman"/>
                <a:sym typeface="Times New Roman"/>
              </a:defRPr>
            </a:pPr>
            <a:r>
              <a:t>Ochrona procesowa</a:t>
            </a:r>
          </a:p>
          <a:p>
            <a:pPr marL="724204" indent="-724204" algn="just" defTabSz="1287472">
              <a:spcBef>
                <a:spcPts val="800"/>
              </a:spcBef>
              <a:buSzTx/>
              <a:buNone/>
              <a:defRPr sz="3800" i="1">
                <a:solidFill>
                  <a:srgbClr val="FFFFFF"/>
                </a:solidFill>
                <a:latin typeface="Times New Roman"/>
                <a:ea typeface="Times New Roman"/>
                <a:cs typeface="Times New Roman"/>
                <a:sym typeface="Times New Roman"/>
              </a:defRPr>
            </a:pPr>
            <a:r>
              <a:t>actio confessoria</a:t>
            </a:r>
            <a:r>
              <a:rPr i="0"/>
              <a:t> – powództwo in rem, skuteczne nie tylko przeciwko właścicielowi, ale też każdemu, kto kwestionował prawa uprawnionego </a:t>
            </a: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Dzierżawa wieczysta – geneza i ustanowienie…"/>
          <p:cNvSpPr txBox="1">
            <a:spLocks noGrp="1"/>
          </p:cNvSpPr>
          <p:nvPr>
            <p:ph type="body" idx="1"/>
          </p:nvPr>
        </p:nvSpPr>
        <p:spPr>
          <a:xfrm>
            <a:off x="357714" y="370698"/>
            <a:ext cx="12289372" cy="9114616"/>
          </a:xfrm>
          <a:prstGeom prst="rect">
            <a:avLst/>
          </a:prstGeom>
        </p:spPr>
        <p:txBody>
          <a:bodyPr/>
          <a:lstStyle/>
          <a:p>
            <a:pPr marL="477926" indent="-477926" algn="ctr" defTabSz="1274469">
              <a:lnSpc>
                <a:spcPct val="90000"/>
              </a:lnSpc>
              <a:spcBef>
                <a:spcPts val="800"/>
              </a:spcBef>
              <a:buSzTx/>
              <a:buNone/>
              <a:defRPr sz="3800" b="1">
                <a:solidFill>
                  <a:srgbClr val="FFFFFF"/>
                </a:solidFill>
                <a:effectLst>
                  <a:outerShdw blurRad="38100" dist="37338" dir="2700000" rotWithShape="0">
                    <a:srgbClr val="000000">
                      <a:alpha val="43137"/>
                    </a:srgbClr>
                  </a:outerShdw>
                </a:effectLst>
                <a:latin typeface="Times New Roman"/>
                <a:ea typeface="Times New Roman"/>
                <a:cs typeface="Times New Roman"/>
                <a:sym typeface="Times New Roman"/>
              </a:defRPr>
            </a:pPr>
            <a:r>
              <a:t>Dzierżawa wieczysta – geneza i ustanowienie</a:t>
            </a:r>
          </a:p>
          <a:p>
            <a:pPr marL="477926" indent="-477926" algn="just" defTabSz="1274469">
              <a:lnSpc>
                <a:spcPct val="90000"/>
              </a:lnSpc>
              <a:buSzTx/>
              <a:buNone/>
              <a:defRPr sz="3400">
                <a:solidFill>
                  <a:srgbClr val="FFFFFF"/>
                </a:solidFill>
                <a:latin typeface="Times New Roman"/>
                <a:ea typeface="Times New Roman"/>
                <a:cs typeface="Times New Roman"/>
                <a:sym typeface="Times New Roman"/>
              </a:defRPr>
            </a:pPr>
            <a:endParaRPr/>
          </a:p>
          <a:p>
            <a:pPr marL="476059" indent="-476059" algn="just" defTabSz="1274469">
              <a:lnSpc>
                <a:spcPct val="90000"/>
              </a:lnSpc>
              <a:spcBef>
                <a:spcPts val="700"/>
              </a:spcBef>
              <a:defRPr sz="3400">
                <a:solidFill>
                  <a:srgbClr val="FFFFFF"/>
                </a:solidFill>
                <a:latin typeface="Times New Roman"/>
                <a:ea typeface="Times New Roman"/>
                <a:cs typeface="Times New Roman"/>
                <a:sym typeface="Times New Roman"/>
              </a:defRPr>
            </a:pPr>
            <a:r>
              <a:t>W okresie cesarstwa coraz to większe obszary ziemi skupiały się w rękach niewielu właścicieli – państwa, gmin, instytucji kościelnych i osób prywatnych.</a:t>
            </a:r>
          </a:p>
          <a:p>
            <a:pPr marL="476059" indent="-476059" algn="just" defTabSz="1274469">
              <a:lnSpc>
                <a:spcPct val="90000"/>
              </a:lnSpc>
              <a:spcBef>
                <a:spcPts val="700"/>
              </a:spcBef>
              <a:defRPr sz="3400">
                <a:solidFill>
                  <a:srgbClr val="FFFFFF"/>
                </a:solidFill>
                <a:latin typeface="Times New Roman"/>
                <a:ea typeface="Times New Roman"/>
                <a:cs typeface="Times New Roman"/>
                <a:sym typeface="Times New Roman"/>
              </a:defRPr>
            </a:pPr>
            <a:r>
              <a:t> Przejawem wielkiego kryzysu ekonomicznego w III w. były mnożące się „grunty opuszczone” </a:t>
            </a:r>
            <a:r>
              <a:rPr i="1"/>
              <a:t>(agri deserti</a:t>
            </a:r>
            <a:r>
              <a:t>)</a:t>
            </a:r>
          </a:p>
          <a:p>
            <a:pPr marL="476059" indent="-476059" algn="just" defTabSz="1274469">
              <a:lnSpc>
                <a:spcPct val="90000"/>
              </a:lnSpc>
              <a:spcBef>
                <a:spcPts val="700"/>
              </a:spcBef>
              <a:defRPr sz="3400">
                <a:solidFill>
                  <a:srgbClr val="FFFFFF"/>
                </a:solidFill>
                <a:latin typeface="Times New Roman"/>
                <a:ea typeface="Times New Roman"/>
                <a:cs typeface="Times New Roman"/>
                <a:sym typeface="Times New Roman"/>
              </a:defRPr>
            </a:pPr>
            <a:r>
              <a:t>Zwykła dzierżawa na podstawie umowy obligacyjnej (locatio conductio) dawała dzierżawcy jedynie zabezpieczenie krótkoterminowe</a:t>
            </a:r>
          </a:p>
          <a:p>
            <a:pPr marL="477926" indent="-477926" algn="just" defTabSz="1274469">
              <a:lnSpc>
                <a:spcPct val="90000"/>
              </a:lnSpc>
              <a:spcBef>
                <a:spcPts val="700"/>
              </a:spcBef>
              <a:buSzTx/>
              <a:buNone/>
              <a:defRPr sz="3400">
                <a:solidFill>
                  <a:srgbClr val="FFFFFF"/>
                </a:solidFill>
                <a:latin typeface="Times New Roman"/>
                <a:ea typeface="Times New Roman"/>
                <a:cs typeface="Times New Roman"/>
                <a:sym typeface="Times New Roman"/>
              </a:defRPr>
            </a:pPr>
            <a:r>
              <a:t>   </a:t>
            </a:r>
          </a:p>
          <a:p>
            <a:pPr marL="477926" indent="-477926" algn="just" defTabSz="1274469">
              <a:lnSpc>
                <a:spcPct val="90000"/>
              </a:lnSpc>
              <a:buSzTx/>
              <a:buNone/>
              <a:defRPr>
                <a:solidFill>
                  <a:srgbClr val="FFFFFF"/>
                </a:solidFill>
                <a:latin typeface="Times New Roman"/>
                <a:ea typeface="Times New Roman"/>
                <a:cs typeface="Times New Roman"/>
                <a:sym typeface="Times New Roman"/>
              </a:defRPr>
            </a:pPr>
            <a:endParaRPr/>
          </a:p>
          <a:p>
            <a:pPr marL="477926" indent="-477926" algn="just" defTabSz="1274469">
              <a:lnSpc>
                <a:spcPct val="90000"/>
              </a:lnSpc>
              <a:buSzTx/>
              <a:buNone/>
              <a:defRPr>
                <a:solidFill>
                  <a:srgbClr val="FFFFFF"/>
                </a:solidFill>
                <a:latin typeface="Times New Roman"/>
                <a:ea typeface="Times New Roman"/>
                <a:cs typeface="Times New Roman"/>
                <a:sym typeface="Times New Roman"/>
              </a:defRPr>
            </a:pPr>
            <a:endParaRPr/>
          </a:p>
          <a:p>
            <a:pPr marL="477926" indent="-477926" algn="just" defTabSz="1274469">
              <a:lnSpc>
                <a:spcPct val="90000"/>
              </a:lnSpc>
              <a:buSzTx/>
              <a:buNone/>
              <a:defRPr>
                <a:solidFill>
                  <a:srgbClr val="FFFFFF"/>
                </a:solidFill>
                <a:latin typeface="Times New Roman"/>
                <a:ea typeface="Times New Roman"/>
                <a:cs typeface="Times New Roman"/>
                <a:sym typeface="Times New Roman"/>
              </a:defRPr>
            </a:pPr>
            <a:r>
              <a:t>wykształcenie się dzierżawy wieczystej (na skutek zlania się 2 instytucji)</a:t>
            </a:r>
          </a:p>
        </p:txBody>
      </p:sp>
      <p:sp>
        <p:nvSpPr>
          <p:cNvPr id="247" name="Kształt"/>
          <p:cNvSpPr/>
          <p:nvPr/>
        </p:nvSpPr>
        <p:spPr>
          <a:xfrm>
            <a:off x="6502400" y="5146366"/>
            <a:ext cx="689256" cy="2108397"/>
          </a:xfrm>
          <a:custGeom>
            <a:avLst/>
            <a:gdLst/>
            <a:ahLst/>
            <a:cxnLst>
              <a:cxn ang="0">
                <a:pos x="wd2" y="hd2"/>
              </a:cxn>
              <a:cxn ang="5400000">
                <a:pos x="wd2" y="hd2"/>
              </a:cxn>
              <a:cxn ang="10800000">
                <a:pos x="wd2" y="hd2"/>
              </a:cxn>
              <a:cxn ang="16200000">
                <a:pos x="wd2" y="hd2"/>
              </a:cxn>
            </a:cxnLst>
            <a:rect l="0" t="0" r="r" b="b"/>
            <a:pathLst>
              <a:path w="21600" h="21600" extrusionOk="0">
                <a:moveTo>
                  <a:pt x="0" y="18069"/>
                </a:moveTo>
                <a:lnTo>
                  <a:pt x="5400" y="18069"/>
                </a:lnTo>
                <a:lnTo>
                  <a:pt x="5400" y="0"/>
                </a:lnTo>
                <a:lnTo>
                  <a:pt x="16200" y="0"/>
                </a:lnTo>
                <a:lnTo>
                  <a:pt x="16200" y="18069"/>
                </a:lnTo>
                <a:lnTo>
                  <a:pt x="21600" y="18069"/>
                </a:lnTo>
                <a:lnTo>
                  <a:pt x="10800" y="21600"/>
                </a:lnTo>
                <a:close/>
              </a:path>
            </a:pathLst>
          </a:custGeom>
          <a:solidFill>
            <a:srgbClr val="FFFFFF"/>
          </a:solidFill>
          <a:ln w="25400">
            <a:solidFill>
              <a:srgbClr val="F79646"/>
            </a:solidFill>
          </a:ln>
        </p:spPr>
        <p:txBody>
          <a:bodyPr lIns="50800" tIns="50800" rIns="50800" bIns="50800" anchor="ctr"/>
          <a:lstStyle/>
          <a:p>
            <a:pPr defTabSz="1300480">
              <a:defRPr sz="2400">
                <a:ln w="24552">
                  <a:solidFill>
                    <a:srgbClr val="FFFFFF"/>
                  </a:solidFill>
                </a:ln>
                <a:solidFill>
                  <a:srgbClr val="FFFFFF"/>
                </a:solidFill>
                <a:effectLst>
                  <a:outerShdw blurRad="63500" dir="3600000" rotWithShape="0">
                    <a:srgbClr val="000000">
                      <a:alpha val="70000"/>
                    </a:srgbClr>
                  </a:outerShdw>
                </a:effectLst>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0" name="Grupuj"/>
          <p:cNvGrpSpPr/>
          <p:nvPr/>
        </p:nvGrpSpPr>
        <p:grpSpPr>
          <a:xfrm>
            <a:off x="201776" y="2826012"/>
            <a:ext cx="12259669" cy="3159716"/>
            <a:chOff x="0" y="0"/>
            <a:chExt cx="12259668" cy="3159714"/>
          </a:xfrm>
        </p:grpSpPr>
        <p:grpSp>
          <p:nvGrpSpPr>
            <p:cNvPr id="251" name="Grupuj"/>
            <p:cNvGrpSpPr/>
            <p:nvPr/>
          </p:nvGrpSpPr>
          <p:grpSpPr>
            <a:xfrm>
              <a:off x="-1" y="-1"/>
              <a:ext cx="3159713" cy="3159716"/>
              <a:chOff x="0" y="0"/>
              <a:chExt cx="3159712" cy="3159714"/>
            </a:xfrm>
          </p:grpSpPr>
          <p:sp>
            <p:nvSpPr>
              <p:cNvPr id="249" name="Prostokąt zaokrąglony"/>
              <p:cNvSpPr/>
              <p:nvPr/>
            </p:nvSpPr>
            <p:spPr>
              <a:xfrm>
                <a:off x="-1" y="-1"/>
                <a:ext cx="3159714" cy="3159716"/>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4200">
                    <a:solidFill>
                      <a:srgbClr val="FFFFFF"/>
                    </a:solidFill>
                    <a:latin typeface="Calibri"/>
                    <a:ea typeface="Calibri"/>
                    <a:cs typeface="Calibri"/>
                    <a:sym typeface="Calibri"/>
                  </a:defRPr>
                </a:pPr>
                <a:endParaRPr/>
              </a:p>
            </p:txBody>
          </p:sp>
          <p:sp>
            <p:nvSpPr>
              <p:cNvPr id="250" name="Ius in agro vectigali"/>
              <p:cNvSpPr txBox="1"/>
              <p:nvPr/>
            </p:nvSpPr>
            <p:spPr>
              <a:xfrm>
                <a:off x="69337" y="867134"/>
                <a:ext cx="3021036" cy="1425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4200">
                    <a:solidFill>
                      <a:srgbClr val="FFFFFF"/>
                    </a:solidFill>
                    <a:latin typeface="Calibri"/>
                    <a:ea typeface="Calibri"/>
                    <a:cs typeface="Calibri"/>
                    <a:sym typeface="Calibri"/>
                  </a:defRPr>
                </a:lvl1pPr>
              </a:lstStyle>
              <a:p>
                <a:r>
                  <a:t>Ius in agro vectigali</a:t>
                </a:r>
              </a:p>
            </p:txBody>
          </p:sp>
        </p:grpSp>
        <p:sp>
          <p:nvSpPr>
            <p:cNvPr id="252" name="Strzałka"/>
            <p:cNvSpPr/>
            <p:nvPr/>
          </p:nvSpPr>
          <p:spPr>
            <a:xfrm>
              <a:off x="3507273" y="1232284"/>
              <a:ext cx="695139" cy="695141"/>
            </a:xfrm>
            <a:prstGeom prst="rightArrow">
              <a:avLst>
                <a:gd name="adj1" fmla="val 64000"/>
                <a:gd name="adj2" fmla="val 46346"/>
              </a:avLst>
            </a:prstGeom>
            <a:solidFill>
              <a:srgbClr val="B1C0DA"/>
            </a:solidFill>
            <a:ln w="12700" cap="flat">
              <a:noFill/>
              <a:miter lim="400000"/>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55" name="Grupuj"/>
            <p:cNvGrpSpPr/>
            <p:nvPr/>
          </p:nvGrpSpPr>
          <p:grpSpPr>
            <a:xfrm>
              <a:off x="4549976" y="-1"/>
              <a:ext cx="3159714" cy="3159716"/>
              <a:chOff x="0" y="0"/>
              <a:chExt cx="3159712" cy="3159714"/>
            </a:xfrm>
          </p:grpSpPr>
          <p:sp>
            <p:nvSpPr>
              <p:cNvPr id="253" name="Prostokąt zaokrąglony"/>
              <p:cNvSpPr/>
              <p:nvPr/>
            </p:nvSpPr>
            <p:spPr>
              <a:xfrm>
                <a:off x="-1" y="-1"/>
                <a:ext cx="3159714" cy="3159716"/>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4200">
                    <a:solidFill>
                      <a:srgbClr val="FFFFFF"/>
                    </a:solidFill>
                    <a:latin typeface="Calibri"/>
                    <a:ea typeface="Calibri"/>
                    <a:cs typeface="Calibri"/>
                    <a:sym typeface="Calibri"/>
                  </a:defRPr>
                </a:pPr>
                <a:endParaRPr/>
              </a:p>
            </p:txBody>
          </p:sp>
          <p:sp>
            <p:nvSpPr>
              <p:cNvPr id="254" name="Grecka emfiteuza"/>
              <p:cNvSpPr txBox="1"/>
              <p:nvPr/>
            </p:nvSpPr>
            <p:spPr>
              <a:xfrm>
                <a:off x="69337" y="867134"/>
                <a:ext cx="3021036" cy="1425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4200">
                    <a:solidFill>
                      <a:srgbClr val="FFFFFF"/>
                    </a:solidFill>
                    <a:latin typeface="Calibri"/>
                    <a:ea typeface="Calibri"/>
                    <a:cs typeface="Calibri"/>
                    <a:sym typeface="Calibri"/>
                  </a:defRPr>
                </a:lvl1pPr>
              </a:lstStyle>
              <a:p>
                <a:r>
                  <a:t>Grecka emfiteuza</a:t>
                </a:r>
              </a:p>
            </p:txBody>
          </p:sp>
        </p:grpSp>
        <p:sp>
          <p:nvSpPr>
            <p:cNvPr id="256" name="Strzałka"/>
            <p:cNvSpPr/>
            <p:nvPr/>
          </p:nvSpPr>
          <p:spPr>
            <a:xfrm>
              <a:off x="8057252" y="1232284"/>
              <a:ext cx="695139" cy="695141"/>
            </a:xfrm>
            <a:prstGeom prst="rightArrow">
              <a:avLst>
                <a:gd name="adj1" fmla="val 64000"/>
                <a:gd name="adj2" fmla="val 50000"/>
              </a:avLst>
            </a:prstGeom>
            <a:solidFill>
              <a:srgbClr val="B1C0DA"/>
            </a:solidFill>
            <a:ln w="12700" cap="flat">
              <a:noFill/>
              <a:miter lim="400000"/>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59" name="Grupuj"/>
            <p:cNvGrpSpPr/>
            <p:nvPr/>
          </p:nvGrpSpPr>
          <p:grpSpPr>
            <a:xfrm>
              <a:off x="9099955" y="-1"/>
              <a:ext cx="3159713" cy="3159716"/>
              <a:chOff x="0" y="0"/>
              <a:chExt cx="3159712" cy="3159714"/>
            </a:xfrm>
          </p:grpSpPr>
          <p:sp>
            <p:nvSpPr>
              <p:cNvPr id="257" name="Prostokąt zaokrąglony"/>
              <p:cNvSpPr/>
              <p:nvPr/>
            </p:nvSpPr>
            <p:spPr>
              <a:xfrm>
                <a:off x="-1" y="-1"/>
                <a:ext cx="3159714" cy="3159716"/>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4200">
                    <a:solidFill>
                      <a:srgbClr val="FFFFFF"/>
                    </a:solidFill>
                    <a:latin typeface="Calibri"/>
                    <a:ea typeface="Calibri"/>
                    <a:cs typeface="Calibri"/>
                    <a:sym typeface="Calibri"/>
                  </a:defRPr>
                </a:pPr>
                <a:endParaRPr/>
              </a:p>
            </p:txBody>
          </p:sp>
          <p:sp>
            <p:nvSpPr>
              <p:cNvPr id="258" name="Ius emphyteuticum"/>
              <p:cNvSpPr txBox="1"/>
              <p:nvPr/>
            </p:nvSpPr>
            <p:spPr>
              <a:xfrm>
                <a:off x="69337" y="994134"/>
                <a:ext cx="3021036" cy="1171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400">
                    <a:solidFill>
                      <a:srgbClr val="FFFFFF"/>
                    </a:solidFill>
                    <a:latin typeface="Calibri"/>
                    <a:ea typeface="Calibri"/>
                    <a:cs typeface="Calibri"/>
                    <a:sym typeface="Calibri"/>
                  </a:defRPr>
                </a:lvl1pPr>
              </a:lstStyle>
              <a:p>
                <a:r>
                  <a:t>Ius emphyteuticum </a:t>
                </a:r>
              </a:p>
            </p:txBody>
          </p:sp>
        </p:grpSp>
      </p:gr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IUS IN AGRO VECTIGALI"/>
          <p:cNvSpPr txBox="1">
            <a:spLocks noGrp="1"/>
          </p:cNvSpPr>
          <p:nvPr>
            <p:ph type="title"/>
          </p:nvPr>
        </p:nvSpPr>
        <p:spPr>
          <a:xfrm>
            <a:off x="650238" y="390596"/>
            <a:ext cx="11704324" cy="1625602"/>
          </a:xfrm>
          <a:prstGeom prst="rect">
            <a:avLst/>
          </a:prstGeom>
        </p:spPr>
        <p:txBody>
          <a:bodyPr/>
          <a:lstStyle>
            <a:lvl1pPr>
              <a:defRPr i="1">
                <a:solidFill>
                  <a:srgbClr val="FFFFFF"/>
                </a:solidFill>
                <a:latin typeface="Times New Roman"/>
                <a:ea typeface="Times New Roman"/>
                <a:cs typeface="Times New Roman"/>
                <a:sym typeface="Times New Roman"/>
              </a:defRPr>
            </a:lvl1pPr>
          </a:lstStyle>
          <a:p>
            <a:r>
              <a:t>IUS IN AGRO VECTIGALI</a:t>
            </a:r>
          </a:p>
        </p:txBody>
      </p:sp>
      <p:sp>
        <p:nvSpPr>
          <p:cNvPr id="263" name="dzierżawa gruntów stanowiących własność gmin (municipia) lub państwa rzymskiego…"/>
          <p:cNvSpPr txBox="1">
            <a:spLocks noGrp="1"/>
          </p:cNvSpPr>
          <p:nvPr>
            <p:ph type="body" idx="1"/>
          </p:nvPr>
        </p:nvSpPr>
        <p:spPr>
          <a:xfrm>
            <a:off x="460127" y="1816045"/>
            <a:ext cx="11704323" cy="7324422"/>
          </a:xfrm>
          <a:prstGeom prst="rect">
            <a:avLst/>
          </a:prstGeom>
        </p:spPr>
        <p:txBody>
          <a:bodyPr/>
          <a:lstStyle/>
          <a:p>
            <a:pPr algn="just">
              <a:lnSpc>
                <a:spcPct val="90000"/>
              </a:lnSpc>
              <a:defRPr sz="3900">
                <a:solidFill>
                  <a:srgbClr val="FFFFFF"/>
                </a:solidFill>
                <a:latin typeface="Times New Roman"/>
                <a:ea typeface="Times New Roman"/>
                <a:cs typeface="Times New Roman"/>
                <a:sym typeface="Times New Roman"/>
              </a:defRPr>
            </a:pPr>
            <a:r>
              <a:t>dzierżawa gruntów stanowiących własność gmin (municipia) lub państwa rzymskiego</a:t>
            </a:r>
          </a:p>
          <a:p>
            <a:pPr algn="just">
              <a:lnSpc>
                <a:spcPct val="90000"/>
              </a:lnSpc>
              <a:defRPr sz="3900">
                <a:solidFill>
                  <a:srgbClr val="FFFFFF"/>
                </a:solidFill>
                <a:latin typeface="Times New Roman"/>
                <a:ea typeface="Times New Roman"/>
                <a:cs typeface="Times New Roman"/>
                <a:sym typeface="Times New Roman"/>
              </a:defRPr>
            </a:pPr>
            <a:endParaRPr/>
          </a:p>
          <a:p>
            <a:pPr algn="just">
              <a:lnSpc>
                <a:spcPct val="90000"/>
              </a:lnSpc>
              <a:defRPr sz="3900">
                <a:solidFill>
                  <a:srgbClr val="FFFFFF"/>
                </a:solidFill>
                <a:latin typeface="Times New Roman"/>
                <a:ea typeface="Times New Roman"/>
                <a:cs typeface="Times New Roman"/>
                <a:sym typeface="Times New Roman"/>
              </a:defRPr>
            </a:pPr>
            <a:r>
              <a:t>w celu zagospodarowania nimi</a:t>
            </a:r>
          </a:p>
          <a:p>
            <a:pPr algn="just">
              <a:lnSpc>
                <a:spcPct val="90000"/>
              </a:lnSpc>
              <a:defRPr sz="3900">
                <a:solidFill>
                  <a:srgbClr val="FFFFFF"/>
                </a:solidFill>
                <a:latin typeface="Times New Roman"/>
                <a:ea typeface="Times New Roman"/>
                <a:cs typeface="Times New Roman"/>
                <a:sym typeface="Times New Roman"/>
              </a:defRPr>
            </a:pPr>
            <a:endParaRPr/>
          </a:p>
          <a:p>
            <a:pPr algn="just">
              <a:lnSpc>
                <a:spcPct val="90000"/>
              </a:lnSpc>
              <a:defRPr sz="3900">
                <a:solidFill>
                  <a:srgbClr val="FFFFFF"/>
                </a:solidFill>
                <a:latin typeface="Times New Roman"/>
                <a:ea typeface="Times New Roman"/>
                <a:cs typeface="Times New Roman"/>
                <a:sym typeface="Times New Roman"/>
              </a:defRPr>
            </a:pPr>
            <a:r>
              <a:t>dokonywana wieczyście – </a:t>
            </a:r>
            <a:r>
              <a:rPr u="sng"/>
              <a:t>in perpetuum </a:t>
            </a:r>
            <a:r>
              <a:t>(dzierżawa trwała, dopóki dzierżawcy i ich dziedzice opłacali ustalony czynsz – </a:t>
            </a:r>
            <a:r>
              <a:rPr b="1"/>
              <a:t>vectigal</a:t>
            </a:r>
            <a:r>
              <a:t>)</a:t>
            </a:r>
          </a:p>
          <a:p>
            <a:pPr algn="just">
              <a:lnSpc>
                <a:spcPct val="90000"/>
              </a:lnSpc>
              <a:defRPr sz="3900">
                <a:solidFill>
                  <a:srgbClr val="FFFFFF"/>
                </a:solidFill>
                <a:latin typeface="Times New Roman"/>
                <a:ea typeface="Times New Roman"/>
                <a:cs typeface="Times New Roman"/>
                <a:sym typeface="Times New Roman"/>
              </a:defRPr>
            </a:pPr>
            <a:endParaRPr/>
          </a:p>
          <a:p>
            <a:pPr algn="just">
              <a:lnSpc>
                <a:spcPct val="90000"/>
              </a:lnSpc>
              <a:defRPr sz="3900">
                <a:solidFill>
                  <a:srgbClr val="FFFFFF"/>
                </a:solidFill>
                <a:latin typeface="Times New Roman"/>
                <a:ea typeface="Times New Roman"/>
                <a:cs typeface="Times New Roman"/>
                <a:sym typeface="Times New Roman"/>
              </a:defRPr>
            </a:pPr>
            <a:r>
              <a:t>dzierżawcy przysługiwała ochrona interdyktalna, a w wypadku utraty posiadania także actio in rem</a:t>
            </a: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Greckie emphyteusis"/>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Greckie emphyteusis</a:t>
            </a:r>
          </a:p>
        </p:txBody>
      </p:sp>
      <p:sp>
        <p:nvSpPr>
          <p:cNvPr id="266" name="długoterminowa lub dziedziczna dzierżawa gruntów z obowiązkiem ich uprawiania oraz płacenia rocznego czynszu (canon)…"/>
          <p:cNvSpPr txBox="1">
            <a:spLocks noGrp="1"/>
          </p:cNvSpPr>
          <p:nvPr>
            <p:ph type="body" idx="1"/>
          </p:nvPr>
        </p:nvSpPr>
        <p:spPr>
          <a:xfrm>
            <a:off x="650238" y="2275839"/>
            <a:ext cx="11704324" cy="6436928"/>
          </a:xfrm>
          <a:prstGeom prst="rect">
            <a:avLst/>
          </a:prstGeom>
        </p:spPr>
        <p:txBody>
          <a:bodyPr/>
          <a:lstStyle/>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r>
              <a:t>długoterminowa lub dziedziczna dzierżawa gruntów z obowiązkiem ich uprawiania oraz płacenia rocznego czynszu (</a:t>
            </a:r>
            <a:r>
              <a:rPr b="1"/>
              <a:t>canon</a:t>
            </a:r>
            <a:r>
              <a:t>)</a:t>
            </a:r>
          </a:p>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r>
              <a:t>we wschodniej części imperium</a:t>
            </a:r>
          </a:p>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endParaRPr/>
          </a:p>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endParaRPr/>
          </a:p>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endParaRPr/>
          </a:p>
          <a:p>
            <a:pPr marL="482600" indent="-482600">
              <a:lnSpc>
                <a:spcPct val="80000"/>
              </a:lnSpc>
              <a:spcBef>
                <a:spcPts val="800"/>
              </a:spcBef>
              <a:defRPr sz="3800">
                <a:solidFill>
                  <a:srgbClr val="FFFFFF"/>
                </a:solidFill>
                <a:latin typeface="Times New Roman"/>
                <a:ea typeface="Times New Roman"/>
                <a:cs typeface="Times New Roman"/>
                <a:sym typeface="Times New Roman"/>
              </a:defRPr>
            </a:pPr>
            <a:r>
              <a:t>480 r.  - cesarz Zenon uznał emfiteuzę za „kontrakt emfiteutyczny” (odrębny od sprzedaży i od zwykłej dzierżawy) =&gt; od V w. emfiteuza kształtowała się jako odrębne prawo rzeczowe</a:t>
            </a:r>
          </a:p>
        </p:txBody>
      </p:sp>
      <p:sp>
        <p:nvSpPr>
          <p:cNvPr id="267" name="Linia"/>
          <p:cNvSpPr/>
          <p:nvPr/>
        </p:nvSpPr>
        <p:spPr>
          <a:xfrm>
            <a:off x="6195164" y="4569564"/>
            <a:ext cx="1300482" cy="13004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ln w="12700">
            <a:solidFill>
              <a:srgbClr val="4A7EBB"/>
            </a:solidFill>
            <a:headEnd type="triangle"/>
          </a:ln>
        </p:spPr>
        <p:txBody>
          <a:bodyPr lIns="50800" tIns="50800" rIns="50800" bIns="50800" anchor="ctr"/>
          <a:lstStyle/>
          <a:p>
            <a:pPr algn="l" defTabSz="1300480">
              <a:defRPr sz="2400">
                <a:latin typeface="Calibri"/>
                <a:ea typeface="Calibri"/>
                <a:cs typeface="Calibri"/>
                <a:sym typeface="Calibri"/>
              </a:defRPr>
            </a:pPr>
            <a:endParaRP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Kazus I"/>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a:t>
            </a:r>
          </a:p>
        </p:txBody>
      </p:sp>
      <p:sp>
        <p:nvSpPr>
          <p:cNvPr id="156" name="Paulus, przechadzając się w okolicach akweduktu, znalazł różne przedmioty, które zabrał do swojego domu. Oceń, czy – a jeżeli tak, to w jaki sposób – Paulus nabędzie własność następujących rzeczy:…"/>
          <p:cNvSpPr txBox="1">
            <a:spLocks noGrp="1"/>
          </p:cNvSpPr>
          <p:nvPr>
            <p:ph type="body" idx="1"/>
          </p:nvPr>
        </p:nvSpPr>
        <p:spPr>
          <a:xfrm>
            <a:off x="357714" y="1702044"/>
            <a:ext cx="12289372" cy="8051559"/>
          </a:xfrm>
          <a:prstGeom prst="rect">
            <a:avLst/>
          </a:prstGeom>
        </p:spPr>
        <p:txBody>
          <a:bodyPr/>
          <a:lstStyle/>
          <a:p>
            <a:pPr marL="0" indent="0" algn="just" defTabSz="1248460">
              <a:lnSpc>
                <a:spcPct val="120000"/>
              </a:lnSpc>
              <a:spcBef>
                <a:spcPts val="800"/>
              </a:spcBef>
              <a:buSzTx/>
              <a:buFontTx/>
              <a:buNone/>
              <a:defRPr sz="3800">
                <a:solidFill>
                  <a:srgbClr val="FFFFFF"/>
                </a:solidFill>
                <a:latin typeface="Times New Roman"/>
                <a:ea typeface="Times New Roman"/>
                <a:cs typeface="Times New Roman"/>
                <a:sym typeface="Times New Roman"/>
              </a:defRPr>
            </a:pPr>
            <a:r>
              <a:t>Paulus, przechadzając się w okolicach akweduktu, znalazł różne przedmioty, które zabrał do swojego domu. Oceń, czy – a jeżeli tak, to w jaki sposób – Paulus nabędzie własność następujących rzeczy:</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 złotego łańcuszka, który okazał się być zgubiony przez Julię.</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 zranionego przez myśliwych dzika</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 biegających po polu gęsi</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porzuconego przez właściciela płaszcza</a:t>
            </a: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harakterystyka"/>
          <p:cNvSpPr txBox="1">
            <a:spLocks noGrp="1"/>
          </p:cNvSpPr>
          <p:nvPr>
            <p:ph type="title"/>
          </p:nvPr>
        </p:nvSpPr>
        <p:spPr>
          <a:xfrm>
            <a:off x="650238" y="390596"/>
            <a:ext cx="11704324" cy="1625602"/>
          </a:xfrm>
          <a:prstGeom prst="rect">
            <a:avLst/>
          </a:prstGeom>
        </p:spPr>
        <p:txBody>
          <a:bodyPr/>
          <a:lstStyle>
            <a:lvl1pPr>
              <a:defRPr>
                <a:solidFill>
                  <a:srgbClr val="FFFFFF"/>
                </a:solidFill>
                <a:latin typeface="Times New Roman"/>
                <a:ea typeface="Times New Roman"/>
                <a:cs typeface="Times New Roman"/>
                <a:sym typeface="Times New Roman"/>
              </a:defRPr>
            </a:lvl1pPr>
          </a:lstStyle>
          <a:p>
            <a:r>
              <a:t>Charakterystyka</a:t>
            </a:r>
          </a:p>
        </p:txBody>
      </p:sp>
      <p:sp>
        <p:nvSpPr>
          <p:cNvPr id="270" name="Powstawała najczęściej na podstawie nieformalnej umowy między właścicielem gruntu a emfiteutą / testamentu właściciela…"/>
          <p:cNvSpPr txBox="1">
            <a:spLocks noGrp="1"/>
          </p:cNvSpPr>
          <p:nvPr>
            <p:ph type="body" idx="1"/>
          </p:nvPr>
        </p:nvSpPr>
        <p:spPr>
          <a:xfrm>
            <a:off x="650238" y="2275839"/>
            <a:ext cx="11704324" cy="6436928"/>
          </a:xfrm>
          <a:prstGeom prst="rect">
            <a:avLst/>
          </a:prstGeom>
        </p:spPr>
        <p:txBody>
          <a:bodyPr/>
          <a:lstStyle/>
          <a:p>
            <a:pPr marL="485775" indent="-485775">
              <a:lnSpc>
                <a:spcPct val="80000"/>
              </a:lnSpc>
              <a:spcBef>
                <a:spcPts val="700"/>
              </a:spcBef>
              <a:defRPr sz="3400">
                <a:solidFill>
                  <a:srgbClr val="FFFFFF"/>
                </a:solidFill>
                <a:latin typeface="Times New Roman"/>
                <a:ea typeface="Times New Roman"/>
                <a:cs typeface="Times New Roman"/>
                <a:sym typeface="Times New Roman"/>
              </a:defRPr>
            </a:pPr>
            <a:r>
              <a:t>Powstawała najczęściej na podstawie </a:t>
            </a:r>
            <a:r>
              <a:rPr u="sng"/>
              <a:t>nieformalnej umowy</a:t>
            </a:r>
            <a:r>
              <a:t> między właścicielem gruntu a emfiteutą / </a:t>
            </a:r>
            <a:r>
              <a:rPr u="sng"/>
              <a:t>testamentu właściciela</a:t>
            </a:r>
          </a:p>
          <a:p>
            <a:pPr marL="485775" indent="-485775">
              <a:lnSpc>
                <a:spcPct val="80000"/>
              </a:lnSpc>
              <a:spcBef>
                <a:spcPts val="700"/>
              </a:spcBef>
              <a:defRPr sz="3400">
                <a:solidFill>
                  <a:srgbClr val="FFFFFF"/>
                </a:solidFill>
                <a:latin typeface="Times New Roman"/>
                <a:ea typeface="Times New Roman"/>
                <a:cs typeface="Times New Roman"/>
                <a:sym typeface="Times New Roman"/>
              </a:defRPr>
            </a:pPr>
            <a:endParaRPr u="sng"/>
          </a:p>
          <a:p>
            <a:pPr marL="485775" indent="-485775">
              <a:lnSpc>
                <a:spcPct val="80000"/>
              </a:lnSpc>
              <a:spcBef>
                <a:spcPts val="700"/>
              </a:spcBef>
              <a:defRPr sz="3400" u="sng">
                <a:solidFill>
                  <a:srgbClr val="FFFFFF"/>
                </a:solidFill>
                <a:latin typeface="Times New Roman"/>
                <a:ea typeface="Times New Roman"/>
                <a:cs typeface="Times New Roman"/>
                <a:sym typeface="Times New Roman"/>
              </a:defRPr>
            </a:pPr>
            <a:r>
              <a:t>Najszersze </a:t>
            </a:r>
            <a:r>
              <a:rPr u="none"/>
              <a:t>pod względem treści ograniczone prawo rzeczowe</a:t>
            </a:r>
          </a:p>
          <a:p>
            <a:pPr marL="485775" indent="-485775">
              <a:lnSpc>
                <a:spcPct val="80000"/>
              </a:lnSpc>
              <a:spcBef>
                <a:spcPts val="700"/>
              </a:spcBef>
              <a:defRPr sz="3400">
                <a:solidFill>
                  <a:srgbClr val="FFFFFF"/>
                </a:solidFill>
                <a:latin typeface="Times New Roman"/>
                <a:ea typeface="Times New Roman"/>
                <a:cs typeface="Times New Roman"/>
                <a:sym typeface="Times New Roman"/>
              </a:defRPr>
            </a:pPr>
            <a:endParaRPr u="none"/>
          </a:p>
          <a:p>
            <a:pPr marL="485775" indent="-485775">
              <a:lnSpc>
                <a:spcPct val="80000"/>
              </a:lnSpc>
              <a:spcBef>
                <a:spcPts val="700"/>
              </a:spcBef>
              <a:defRPr sz="3400">
                <a:solidFill>
                  <a:srgbClr val="FFFFFF"/>
                </a:solidFill>
                <a:latin typeface="Times New Roman"/>
                <a:ea typeface="Times New Roman"/>
                <a:cs typeface="Times New Roman"/>
                <a:sym typeface="Times New Roman"/>
              </a:defRPr>
            </a:pPr>
            <a:r>
              <a:t>Emfiteucie przysługiwało w zakresie ochrony petytoryjnej – </a:t>
            </a:r>
            <a:r>
              <a:rPr u="sng"/>
              <a:t>powództwo rzeczow</a:t>
            </a:r>
            <a:r>
              <a:t>e (actio in rem vectigalis) + ochrona posesoryjna za pomocą </a:t>
            </a:r>
            <a:r>
              <a:rPr u="sng"/>
              <a:t>interdyktów pretorskich</a:t>
            </a:r>
          </a:p>
          <a:p>
            <a:pPr marL="485775" indent="-485775">
              <a:lnSpc>
                <a:spcPct val="80000"/>
              </a:lnSpc>
              <a:spcBef>
                <a:spcPts val="700"/>
              </a:spcBef>
              <a:defRPr sz="3400" u="sng">
                <a:solidFill>
                  <a:srgbClr val="FFFFFF"/>
                </a:solidFill>
                <a:latin typeface="Times New Roman"/>
                <a:ea typeface="Times New Roman"/>
                <a:cs typeface="Times New Roman"/>
                <a:sym typeface="Times New Roman"/>
              </a:defRPr>
            </a:pPr>
            <a:endParaRPr u="sng"/>
          </a:p>
          <a:p>
            <a:pPr marL="485775" indent="-485775">
              <a:lnSpc>
                <a:spcPct val="80000"/>
              </a:lnSpc>
              <a:spcBef>
                <a:spcPts val="700"/>
              </a:spcBef>
              <a:defRPr sz="3400" u="sng">
                <a:solidFill>
                  <a:srgbClr val="FFFFFF"/>
                </a:solidFill>
                <a:latin typeface="Times New Roman"/>
                <a:ea typeface="Times New Roman"/>
                <a:cs typeface="Times New Roman"/>
                <a:sym typeface="Times New Roman"/>
              </a:defRPr>
            </a:pPr>
            <a:r>
              <a:t>Znaczenie:</a:t>
            </a:r>
            <a:r>
              <a:rPr u="none"/>
              <a:t> zalążek feudalizacji stosunków społecznych</a:t>
            </a:r>
          </a:p>
        </p:txBody>
      </p:sp>
    </p:spTree>
  </p:cSld>
  <p:clrMapOvr>
    <a:masterClrMapping/>
  </p:clrMapOvr>
  <p:transition xmlns:p14="http://schemas.microsoft.com/office/powerpoint/2010/mai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73" name="Dzierżawa wieczysta – uprawnienia emfiteuty…"/>
          <p:cNvSpPr txBox="1">
            <a:spLocks noGrp="1"/>
          </p:cNvSpPr>
          <p:nvPr>
            <p:ph type="body" idx="1"/>
          </p:nvPr>
        </p:nvSpPr>
        <p:spPr>
          <a:xfrm>
            <a:off x="507999" y="473109"/>
            <a:ext cx="11846561" cy="8704971"/>
          </a:xfrm>
          <a:prstGeom prst="rect">
            <a:avLst/>
          </a:prstGeom>
        </p:spPr>
        <p:txBody>
          <a:bodyPr/>
          <a:lstStyle/>
          <a:p>
            <a:pPr marL="487680" indent="-487680" algn="ctr">
              <a:lnSpc>
                <a:spcPct val="90000"/>
              </a:lnSpc>
              <a:spcBef>
                <a:spcPts val="1200"/>
              </a:spcBef>
              <a:buSzTx/>
              <a:buNone/>
              <a:defRPr sz="5400" b="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Dzierżawa wieczysta – uprawnienia emfiteuty</a:t>
            </a:r>
          </a:p>
          <a:p>
            <a:pPr marL="487680" indent="-487680" algn="ctr">
              <a:lnSpc>
                <a:spcPct val="135000"/>
              </a:lnSpc>
              <a:buSzTx/>
              <a:buNone/>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endParaRPr/>
          </a:p>
          <a:p>
            <a:pPr marL="472964" indent="-472964">
              <a:lnSpc>
                <a:spcPct val="135000"/>
              </a:lnSpc>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Uzyskiwanie pożytków w chwili </a:t>
            </a:r>
            <a:r>
              <a:rPr i="1"/>
              <a:t>separatio</a:t>
            </a:r>
          </a:p>
          <a:p>
            <a:pPr marL="472964" indent="-472964">
              <a:lnSpc>
                <a:spcPct val="135000"/>
              </a:lnSpc>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Możliwość samodzielnego decydowania o zmianie rodzaju upraw</a:t>
            </a:r>
          </a:p>
          <a:p>
            <a:pPr marL="472964" indent="-472964">
              <a:lnSpc>
                <a:spcPct val="135000"/>
              </a:lnSpc>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Posługiwanie się środkami posesoryjnymi i petytoryjnymi</a:t>
            </a:r>
          </a:p>
          <a:p>
            <a:pPr marL="472964" indent="-472964">
              <a:lnSpc>
                <a:spcPct val="135000"/>
              </a:lnSpc>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Uprawnienie do zbycia emfiteuzy</a:t>
            </a:r>
          </a:p>
        </p:txBody>
      </p:sp>
    </p:spTree>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76" name="Dzierżawa wieczysta – obowiązki emfiteuty…"/>
          <p:cNvSpPr txBox="1">
            <a:spLocks noGrp="1"/>
          </p:cNvSpPr>
          <p:nvPr>
            <p:ph type="body" idx="1"/>
          </p:nvPr>
        </p:nvSpPr>
        <p:spPr>
          <a:xfrm>
            <a:off x="507999" y="370698"/>
            <a:ext cx="11846561" cy="8909793"/>
          </a:xfrm>
          <a:prstGeom prst="rect">
            <a:avLst/>
          </a:prstGeom>
        </p:spPr>
        <p:txBody>
          <a:bodyPr/>
          <a:lstStyle/>
          <a:p>
            <a:pPr marL="487680" indent="-487680" algn="ctr">
              <a:spcBef>
                <a:spcPts val="1200"/>
              </a:spcBef>
              <a:buSzTx/>
              <a:buNone/>
              <a:defRPr sz="5400" b="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Dzierżawa wieczysta – obowiązki emfiteuty</a:t>
            </a:r>
          </a:p>
          <a:p>
            <a:pPr marL="487680" indent="-487680" algn="ctr">
              <a:buSzTx/>
              <a:buNone/>
              <a:defRPr sz="2400">
                <a:solidFill>
                  <a:srgbClr val="FFFF00"/>
                </a:solidFill>
                <a:latin typeface="Times New Roman"/>
                <a:ea typeface="Times New Roman"/>
                <a:cs typeface="Times New Roman"/>
                <a:sym typeface="Times New Roman"/>
              </a:defRPr>
            </a:pPr>
            <a:endParaRPr/>
          </a:p>
          <a:p>
            <a:pPr marL="487680" indent="-487680" algn="ctr">
              <a:buSzTx/>
              <a:buNone/>
              <a:defRPr sz="2400">
                <a:solidFill>
                  <a:srgbClr val="FFFF00"/>
                </a:solidFill>
                <a:latin typeface="Times New Roman"/>
                <a:ea typeface="Times New Roman"/>
                <a:cs typeface="Times New Roman"/>
                <a:sym typeface="Times New Roman"/>
              </a:defRPr>
            </a:pPr>
            <a:endParaRP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Coroczna zapłata czynszu właścicielowi</a:t>
            </a: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Uiszczanie wszystkich podatków ciążących na gruncie</a:t>
            </a: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Utrzymywanie gruntu w dobrym stanie</a:t>
            </a: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Informowanie właściciela o zamiarze zbycia emfiteuzy</a:t>
            </a: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Zapłata </a:t>
            </a:r>
            <a:r>
              <a:rPr i="1"/>
              <a:t>laudemium</a:t>
            </a:r>
            <a:r>
              <a:t> w przypadku skutecznego zbycia emfiteuzy</a:t>
            </a:r>
          </a:p>
        </p:txBody>
      </p:sp>
    </p:spTree>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79" name="Dzierżawa wieczysta – wygaśnięcie…"/>
          <p:cNvSpPr txBox="1">
            <a:spLocks noGrp="1"/>
          </p:cNvSpPr>
          <p:nvPr>
            <p:ph type="body" idx="1"/>
          </p:nvPr>
        </p:nvSpPr>
        <p:spPr>
          <a:xfrm>
            <a:off x="507999" y="370696"/>
            <a:ext cx="11846561" cy="8602562"/>
          </a:xfrm>
          <a:prstGeom prst="rect">
            <a:avLst/>
          </a:prstGeom>
        </p:spPr>
        <p:txBody>
          <a:bodyPr/>
          <a:lstStyle/>
          <a:p>
            <a:pPr marL="487680" indent="-487680" algn="ctr">
              <a:spcBef>
                <a:spcPts val="1200"/>
              </a:spcBef>
              <a:buSzTx/>
              <a:buNone/>
              <a:defRPr sz="5400" b="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Dzierżawa wieczysta – wygaśnięcie</a:t>
            </a:r>
          </a:p>
          <a:p>
            <a:pPr marL="487680" indent="-487680" algn="ctr">
              <a:buSzTx/>
              <a:buNone/>
              <a:defRPr sz="2400">
                <a:solidFill>
                  <a:srgbClr val="FFFF00"/>
                </a:solidFill>
                <a:latin typeface="Times New Roman"/>
                <a:ea typeface="Times New Roman"/>
                <a:cs typeface="Times New Roman"/>
                <a:sym typeface="Times New Roman"/>
              </a:defRPr>
            </a:pPr>
            <a:endParaRPr/>
          </a:p>
          <a:p>
            <a:pPr marL="472964" indent="-472964">
              <a:spcBef>
                <a:spcPts val="800"/>
              </a:spcBef>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Zniszczenie gruntu</a:t>
            </a:r>
          </a:p>
          <a:p>
            <a:pPr marL="472964" indent="-472964">
              <a:buFontTx/>
              <a:buAutoNum type="arabicPeriod"/>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endParaRPr/>
          </a:p>
          <a:p>
            <a:pPr marL="472964" indent="-472964">
              <a:spcBef>
                <a:spcPts val="800"/>
              </a:spcBef>
              <a:buFontTx/>
              <a:buAutoNum type="arabicPeriod" startAt="2"/>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Zejście się emfiteuzy z własnością (np. wskutek wykonania przez właściciela prawa pierwokupu)</a:t>
            </a:r>
          </a:p>
          <a:p>
            <a:pPr marL="472964" indent="-472964">
              <a:buFontTx/>
              <a:buAutoNum type="arabicPeriod" startAt="2"/>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endParaRPr/>
          </a:p>
          <a:p>
            <a:pPr marL="472964" indent="-472964">
              <a:spcBef>
                <a:spcPts val="800"/>
              </a:spcBef>
              <a:buFontTx/>
              <a:buAutoNum type="arabicPeriod" startAt="3"/>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Usunięcie emfiteuty (np. za niepłacenie czynszu przez trzy kolejne lata)</a:t>
            </a:r>
          </a:p>
        </p:txBody>
      </p:sp>
    </p:spTree>
  </p:cSld>
  <p:clrMapOvr>
    <a:masterClrMapping/>
  </p:clrMapOvr>
  <p:transition xmlns:p14="http://schemas.microsoft.com/office/powerpoint/2010/mai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82" name="Superficies…"/>
          <p:cNvSpPr txBox="1">
            <a:spLocks noGrp="1"/>
          </p:cNvSpPr>
          <p:nvPr>
            <p:ph type="body" idx="1"/>
          </p:nvPr>
        </p:nvSpPr>
        <p:spPr>
          <a:xfrm>
            <a:off x="-1" y="370699"/>
            <a:ext cx="13004802" cy="9012202"/>
          </a:xfrm>
          <a:prstGeom prst="rect">
            <a:avLst/>
          </a:prstGeom>
        </p:spPr>
        <p:txBody>
          <a:bodyPr/>
          <a:lstStyle/>
          <a:p>
            <a:pPr marL="487680" indent="-487680" algn="ctr">
              <a:lnSpc>
                <a:spcPct val="80000"/>
              </a:lnSpc>
              <a:spcBef>
                <a:spcPts val="2500"/>
              </a:spcBef>
              <a:buSzTx/>
              <a:buNone/>
              <a:defRPr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Superficies</a:t>
            </a:r>
            <a:endParaRPr sz="5800"/>
          </a:p>
          <a:p>
            <a:pPr marL="487680" indent="-487680" algn="just">
              <a:lnSpc>
                <a:spcPct val="80000"/>
              </a:lnSpc>
              <a:spcBef>
                <a:spcPts val="1900"/>
              </a:spcBef>
              <a:buSzTx/>
              <a:buNone/>
              <a:defRPr sz="3400" b="1">
                <a:solidFill>
                  <a:srgbClr val="FFFFFF"/>
                </a:solidFill>
                <a:latin typeface="Times New Roman"/>
                <a:ea typeface="Times New Roman"/>
                <a:cs typeface="Times New Roman"/>
                <a:sym typeface="Times New Roman"/>
              </a:defRPr>
            </a:pPr>
            <a:endParaRPr sz="5800"/>
          </a:p>
          <a:p>
            <a:pPr marL="485775" indent="-485775" algn="just">
              <a:lnSpc>
                <a:spcPct val="80000"/>
              </a:lnSpc>
              <a:spcBef>
                <a:spcPts val="700"/>
              </a:spcBef>
              <a:defRPr sz="3400">
                <a:solidFill>
                  <a:srgbClr val="FFFFFF"/>
                </a:solidFill>
                <a:latin typeface="Times New Roman"/>
                <a:ea typeface="Times New Roman"/>
                <a:cs typeface="Times New Roman"/>
                <a:sym typeface="Times New Roman"/>
              </a:defRPr>
            </a:pPr>
            <a:r>
              <a:t>prawo rzeczowe do korzystania z budynku na cudzym gruncie</a:t>
            </a:r>
          </a:p>
          <a:p>
            <a:pPr marL="485775" indent="-485775" algn="just">
              <a:lnSpc>
                <a:spcPct val="80000"/>
              </a:lnSpc>
              <a:spcBef>
                <a:spcPts val="700"/>
              </a:spcBef>
              <a:defRPr sz="3400" u="sng">
                <a:solidFill>
                  <a:srgbClr val="FFFFFF"/>
                </a:solidFill>
                <a:latin typeface="Times New Roman"/>
                <a:ea typeface="Times New Roman"/>
                <a:cs typeface="Times New Roman"/>
                <a:sym typeface="Times New Roman"/>
              </a:defRPr>
            </a:pPr>
            <a:r>
              <a:t>dziedziczne</a:t>
            </a:r>
            <a:r>
              <a:rPr u="none"/>
              <a:t> i </a:t>
            </a:r>
            <a:r>
              <a:t>zbywalne</a:t>
            </a:r>
          </a:p>
          <a:p>
            <a:pPr marL="485775" indent="-485775" algn="just">
              <a:lnSpc>
                <a:spcPct val="80000"/>
              </a:lnSpc>
              <a:spcBef>
                <a:spcPts val="700"/>
              </a:spcBef>
              <a:defRPr sz="3400" u="sng">
                <a:solidFill>
                  <a:srgbClr val="FFFFFF"/>
                </a:solidFill>
                <a:latin typeface="Times New Roman"/>
                <a:ea typeface="Times New Roman"/>
                <a:cs typeface="Times New Roman"/>
                <a:sym typeface="Times New Roman"/>
              </a:defRPr>
            </a:pPr>
            <a:r>
              <a:t>długoterminowe</a:t>
            </a:r>
            <a:r>
              <a:rPr u="none"/>
              <a:t> lub </a:t>
            </a:r>
            <a:r>
              <a:t>wieczyste</a:t>
            </a:r>
          </a:p>
          <a:p>
            <a:pPr marL="485775" indent="-485775" algn="just">
              <a:lnSpc>
                <a:spcPct val="80000"/>
              </a:lnSpc>
              <a:spcBef>
                <a:spcPts val="700"/>
              </a:spcBef>
              <a:defRPr sz="3400">
                <a:solidFill>
                  <a:srgbClr val="FFFFFF"/>
                </a:solidFill>
                <a:latin typeface="Times New Roman"/>
                <a:ea typeface="Times New Roman"/>
                <a:cs typeface="Times New Roman"/>
                <a:sym typeface="Times New Roman"/>
              </a:defRPr>
            </a:pPr>
            <a:r>
              <a:t>jako odrębne prawo rzeczowe ukształtowało się w okresie prawa justyniańskiego: superficiariuszowi przyznano </a:t>
            </a:r>
            <a:r>
              <a:rPr i="1"/>
              <a:t>actiones in rem</a:t>
            </a:r>
          </a:p>
          <a:p>
            <a:pPr marL="485775" indent="-485775" algn="just">
              <a:lnSpc>
                <a:spcPct val="80000"/>
              </a:lnSpc>
              <a:spcBef>
                <a:spcPts val="700"/>
              </a:spcBef>
              <a:defRPr sz="3400">
                <a:solidFill>
                  <a:srgbClr val="FFFFFF"/>
                </a:solidFill>
                <a:latin typeface="Times New Roman"/>
                <a:ea typeface="Times New Roman"/>
                <a:cs typeface="Times New Roman"/>
                <a:sym typeface="Times New Roman"/>
              </a:defRPr>
            </a:pPr>
            <a:r>
              <a:t>miało na celu rozwój budownictwa mieszkaniowego (w okresie republiki grunty należące do gmin oddawano osobom prywatnym pod zabudowę)</a:t>
            </a:r>
          </a:p>
          <a:p>
            <a:pPr marL="485775" indent="-485775" algn="just">
              <a:lnSpc>
                <a:spcPct val="80000"/>
              </a:lnSpc>
              <a:spcBef>
                <a:spcPts val="700"/>
              </a:spcBef>
              <a:defRPr sz="3400">
                <a:solidFill>
                  <a:srgbClr val="FFFFFF"/>
                </a:solidFill>
                <a:latin typeface="Times New Roman"/>
                <a:ea typeface="Times New Roman"/>
                <a:cs typeface="Times New Roman"/>
                <a:sym typeface="Times New Roman"/>
              </a:defRPr>
            </a:pPr>
            <a:endParaRPr/>
          </a:p>
          <a:p>
            <a:pPr marL="487680" indent="-487680" algn="just">
              <a:lnSpc>
                <a:spcPct val="80000"/>
              </a:lnSpc>
              <a:spcBef>
                <a:spcPts val="700"/>
              </a:spcBef>
              <a:buSzTx/>
              <a:buNone/>
              <a:defRPr sz="3400" b="1">
                <a:solidFill>
                  <a:srgbClr val="FFFFFF"/>
                </a:solidFill>
                <a:latin typeface="Times New Roman"/>
                <a:ea typeface="Times New Roman"/>
                <a:cs typeface="Times New Roman"/>
                <a:sym typeface="Times New Roman"/>
              </a:defRPr>
            </a:pPr>
            <a:endParaRPr/>
          </a:p>
          <a:p>
            <a:pPr marL="487680" indent="-487680" algn="just">
              <a:lnSpc>
                <a:spcPct val="80000"/>
              </a:lnSpc>
              <a:spcBef>
                <a:spcPts val="700"/>
              </a:spcBef>
              <a:buSzTx/>
              <a:buNone/>
              <a:defRPr sz="3400" b="1">
                <a:solidFill>
                  <a:srgbClr val="FFFFFF"/>
                </a:solidFill>
                <a:latin typeface="Times New Roman"/>
                <a:ea typeface="Times New Roman"/>
                <a:cs typeface="Times New Roman"/>
                <a:sym typeface="Times New Roman"/>
              </a:defRPr>
            </a:pPr>
            <a:r>
              <a:t>Superficjariusz</a:t>
            </a:r>
            <a:r>
              <a:rPr b="0"/>
              <a:t> otrzymywał pełne prawo do korzystania z budynku w zamian za uiszczenie niewielkiej opłaty – </a:t>
            </a:r>
            <a:r>
              <a:t>solarium</a:t>
            </a:r>
          </a:p>
          <a:p>
            <a:pPr marL="487680" indent="-487680" algn="just">
              <a:lnSpc>
                <a:spcPct val="80000"/>
              </a:lnSpc>
              <a:spcBef>
                <a:spcPts val="700"/>
              </a:spcBef>
              <a:buSzTx/>
              <a:buNone/>
              <a:defRPr sz="3400">
                <a:solidFill>
                  <a:srgbClr val="FFFFFF"/>
                </a:solidFill>
                <a:latin typeface="Times New Roman"/>
                <a:ea typeface="Times New Roman"/>
                <a:cs typeface="Times New Roman"/>
                <a:sym typeface="Times New Roman"/>
              </a:defRPr>
            </a:pPr>
            <a:r>
              <a:t>W szczególności miał prawo do:</a:t>
            </a:r>
          </a:p>
          <a:p>
            <a:pPr marL="487680" indent="-487680" algn="just">
              <a:lnSpc>
                <a:spcPct val="80000"/>
              </a:lnSpc>
              <a:spcBef>
                <a:spcPts val="700"/>
              </a:spcBef>
              <a:buSzTx/>
              <a:buNone/>
              <a:defRPr sz="3400">
                <a:solidFill>
                  <a:srgbClr val="FFFFFF"/>
                </a:solidFill>
                <a:latin typeface="Times New Roman"/>
                <a:ea typeface="Times New Roman"/>
                <a:cs typeface="Times New Roman"/>
                <a:sym typeface="Times New Roman"/>
              </a:defRPr>
            </a:pPr>
            <a:r>
              <a:t>*Podnajmowania mieszkania</a:t>
            </a:r>
          </a:p>
          <a:p>
            <a:pPr marL="487680" indent="-487680" algn="just">
              <a:lnSpc>
                <a:spcPct val="80000"/>
              </a:lnSpc>
              <a:spcBef>
                <a:spcPts val="700"/>
              </a:spcBef>
              <a:buSzTx/>
              <a:buNone/>
              <a:defRPr sz="3400">
                <a:solidFill>
                  <a:srgbClr val="FFFFFF"/>
                </a:solidFill>
                <a:latin typeface="Times New Roman"/>
                <a:ea typeface="Times New Roman"/>
                <a:cs typeface="Times New Roman"/>
                <a:sym typeface="Times New Roman"/>
              </a:defRPr>
            </a:pPr>
            <a:r>
              <a:t>*Przekazywania swoich uprawnień za życia lub na wypadek śmierci</a:t>
            </a:r>
          </a:p>
        </p:txBody>
      </p:sp>
    </p:spTree>
  </p:cSld>
  <p:clrMapOvr>
    <a:masterClrMapping/>
  </p:clrMapOvr>
  <p:transition xmlns:p14="http://schemas.microsoft.com/office/powerpoint/2010/mai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285" name="Zastaw – istota…"/>
          <p:cNvSpPr txBox="1">
            <a:spLocks noGrp="1"/>
          </p:cNvSpPr>
          <p:nvPr>
            <p:ph type="body" idx="1"/>
          </p:nvPr>
        </p:nvSpPr>
        <p:spPr>
          <a:xfrm>
            <a:off x="507999" y="-2"/>
            <a:ext cx="11846561" cy="9382905"/>
          </a:xfrm>
          <a:prstGeom prst="rect">
            <a:avLst/>
          </a:prstGeom>
        </p:spPr>
        <p:txBody>
          <a:bodyPr/>
          <a:lstStyle/>
          <a:p>
            <a:pPr marL="473048" indent="-473048" algn="ctr" defTabSz="1261464">
              <a:lnSpc>
                <a:spcPct val="80000"/>
              </a:lnSpc>
              <a:spcBef>
                <a:spcPts val="2800"/>
              </a:spcBef>
              <a:buSzTx/>
              <a:buNone/>
              <a:defRPr sz="4800" b="1">
                <a:solidFill>
                  <a:srgbClr val="FFFFFF"/>
                </a:solidFill>
                <a:effectLst>
                  <a:outerShdw blurRad="38100" dist="36957" dir="2700000" rotWithShape="0">
                    <a:srgbClr val="000000">
                      <a:alpha val="43137"/>
                    </a:srgbClr>
                  </a:outerShdw>
                </a:effectLst>
                <a:latin typeface="Times New Roman"/>
                <a:ea typeface="Times New Roman"/>
                <a:cs typeface="Times New Roman"/>
                <a:sym typeface="Times New Roman"/>
              </a:defRPr>
            </a:pPr>
            <a:r>
              <a:t>Zastaw – istota</a:t>
            </a:r>
            <a:endParaRPr sz="1400"/>
          </a:p>
          <a:p>
            <a:pPr marL="677104" indent="-677104" algn="just" defTabSz="1261464">
              <a:lnSpc>
                <a:spcPct val="80000"/>
              </a:lnSpc>
              <a:spcBef>
                <a:spcPts val="2200"/>
              </a:spcBef>
              <a:buFontTx/>
              <a:buChar char="➢"/>
              <a:defRPr sz="3800">
                <a:solidFill>
                  <a:srgbClr val="FFFFFF"/>
                </a:solidFill>
                <a:latin typeface="Times New Roman"/>
                <a:ea typeface="Times New Roman"/>
                <a:cs typeface="Times New Roman"/>
                <a:sym typeface="Times New Roman"/>
              </a:defRPr>
            </a:pPr>
            <a:r>
              <a:t>Zabezpieczenie realne długu</a:t>
            </a:r>
            <a:endParaRPr sz="1400"/>
          </a:p>
          <a:p>
            <a:pPr marL="677104" indent="-677104" algn="just" defTabSz="1261464">
              <a:lnSpc>
                <a:spcPct val="80000"/>
              </a:lnSpc>
              <a:spcBef>
                <a:spcPts val="2200"/>
              </a:spcBef>
              <a:buFontTx/>
              <a:buChar char="➢"/>
              <a:defRPr sz="3800">
                <a:solidFill>
                  <a:srgbClr val="FFFFFF"/>
                </a:solidFill>
                <a:latin typeface="Times New Roman"/>
                <a:ea typeface="Times New Roman"/>
                <a:cs typeface="Times New Roman"/>
                <a:sym typeface="Times New Roman"/>
              </a:defRPr>
            </a:pPr>
            <a:r>
              <a:t>Zabezpieczał tylko oznaczoną wierzytelność (wyjątek: </a:t>
            </a:r>
            <a:r>
              <a:rPr i="1"/>
              <a:t>pignus Gordianum</a:t>
            </a:r>
            <a:r>
              <a:t>)</a:t>
            </a:r>
            <a:endParaRPr sz="1400"/>
          </a:p>
          <a:p>
            <a:pPr marL="473048" indent="-473048" algn="ctr" defTabSz="1261464">
              <a:lnSpc>
                <a:spcPct val="80000"/>
              </a:lnSpc>
              <a:spcBef>
                <a:spcPts val="800"/>
              </a:spcBef>
              <a:buSzTx/>
              <a:buNone/>
              <a:defRPr sz="9000" b="1" i="1">
                <a:solidFill>
                  <a:srgbClr val="FFFFFF"/>
                </a:solidFill>
                <a:effectLst>
                  <a:outerShdw blurRad="38100" dist="36957" dir="2700000" rotWithShape="0">
                    <a:srgbClr val="000000">
                      <a:alpha val="43137"/>
                    </a:srgbClr>
                  </a:outerShdw>
                </a:effectLst>
                <a:latin typeface="Times New Roman"/>
                <a:ea typeface="Times New Roman"/>
                <a:cs typeface="Times New Roman"/>
                <a:sym typeface="Times New Roman"/>
              </a:defRPr>
            </a:pPr>
            <a:endParaRPr sz="1400"/>
          </a:p>
          <a:p>
            <a:pPr marL="473048" indent="-473048" algn="ctr" defTabSz="1261464">
              <a:lnSpc>
                <a:spcPct val="80000"/>
              </a:lnSpc>
              <a:spcBef>
                <a:spcPts val="800"/>
              </a:spcBef>
              <a:buSzTx/>
              <a:buNone/>
              <a:defRPr sz="9000" b="1" i="1">
                <a:solidFill>
                  <a:srgbClr val="FFFFFF"/>
                </a:solidFill>
                <a:effectLst>
                  <a:outerShdw blurRad="38100" dist="36957" dir="2700000" rotWithShape="0">
                    <a:srgbClr val="000000">
                      <a:alpha val="43137"/>
                    </a:srgbClr>
                  </a:outerShdw>
                </a:effectLst>
                <a:latin typeface="Times New Roman"/>
                <a:ea typeface="Times New Roman"/>
                <a:cs typeface="Times New Roman"/>
                <a:sym typeface="Times New Roman"/>
              </a:defRPr>
            </a:pPr>
            <a:endParaRPr sz="1400"/>
          </a:p>
          <a:p>
            <a:pPr marL="473048" indent="-473048" algn="ctr" defTabSz="1261464">
              <a:lnSpc>
                <a:spcPct val="80000"/>
              </a:lnSpc>
              <a:spcBef>
                <a:spcPts val="2500"/>
              </a:spcBef>
              <a:buSzTx/>
              <a:buNone/>
              <a:defRPr b="1" i="1">
                <a:solidFill>
                  <a:srgbClr val="FFFFFF"/>
                </a:solidFill>
                <a:effectLst>
                  <a:outerShdw blurRad="38100" dist="36957" dir="2700000" rotWithShape="0">
                    <a:srgbClr val="000000">
                      <a:alpha val="43137"/>
                    </a:srgbClr>
                  </a:outerShdw>
                </a:effectLst>
                <a:latin typeface="Times New Roman"/>
                <a:ea typeface="Times New Roman"/>
                <a:cs typeface="Times New Roman"/>
                <a:sym typeface="Times New Roman"/>
              </a:defRPr>
            </a:pPr>
            <a:r>
              <a:t>Zastaw – rozwój historyczny</a:t>
            </a:r>
            <a:endParaRPr sz="1400"/>
          </a:p>
          <a:p>
            <a:pPr marL="634987" indent="-634987" algn="just" defTabSz="1261464">
              <a:lnSpc>
                <a:spcPct val="80000"/>
              </a:lnSpc>
              <a:spcBef>
                <a:spcPts val="800"/>
              </a:spcBef>
              <a:defRPr sz="1400" i="1">
                <a:solidFill>
                  <a:srgbClr val="FFFF00"/>
                </a:solidFill>
                <a:latin typeface="Times New Roman"/>
                <a:ea typeface="Times New Roman"/>
                <a:cs typeface="Times New Roman"/>
                <a:sym typeface="Times New Roman"/>
              </a:defRPr>
            </a:pPr>
            <a:endParaRPr sz="1400"/>
          </a:p>
          <a:p>
            <a:pPr marL="634987" indent="-634987" algn="just" defTabSz="1261464">
              <a:lnSpc>
                <a:spcPct val="80000"/>
              </a:lnSpc>
              <a:spcBef>
                <a:spcPts val="800"/>
              </a:spcBef>
              <a:defRPr sz="1400">
                <a:solidFill>
                  <a:srgbClr val="FFFF00"/>
                </a:solidFill>
                <a:latin typeface="Times New Roman"/>
                <a:ea typeface="Times New Roman"/>
                <a:cs typeface="Times New Roman"/>
                <a:sym typeface="Times New Roman"/>
              </a:defRPr>
            </a:pPr>
            <a:endParaRPr sz="1400"/>
          </a:p>
          <a:p>
            <a:pPr marL="634987" indent="-634987" algn="just" defTabSz="1261464">
              <a:lnSpc>
                <a:spcPct val="80000"/>
              </a:lnSpc>
              <a:spcBef>
                <a:spcPts val="800"/>
              </a:spcBef>
              <a:defRPr sz="1400" i="1">
                <a:solidFill>
                  <a:srgbClr val="FFFF00"/>
                </a:solidFill>
                <a:latin typeface="Times New Roman"/>
                <a:ea typeface="Times New Roman"/>
                <a:cs typeface="Times New Roman"/>
                <a:sym typeface="Times New Roman"/>
              </a:defRPr>
            </a:pPr>
            <a:endParaRPr sz="1400"/>
          </a:p>
          <a:p>
            <a:pPr marL="634987" indent="-634987" algn="just" defTabSz="1261464">
              <a:lnSpc>
                <a:spcPct val="80000"/>
              </a:lnSpc>
              <a:spcBef>
                <a:spcPts val="800"/>
              </a:spcBef>
              <a:defRPr sz="1400">
                <a:solidFill>
                  <a:srgbClr val="FFFF00"/>
                </a:solidFill>
                <a:latin typeface="Times New Roman"/>
                <a:ea typeface="Times New Roman"/>
                <a:cs typeface="Times New Roman"/>
                <a:sym typeface="Times New Roman"/>
              </a:defRPr>
            </a:pPr>
            <a:endParaRPr sz="1400"/>
          </a:p>
          <a:p>
            <a:pPr marL="634987" indent="-634987" algn="just" defTabSz="1261464">
              <a:lnSpc>
                <a:spcPct val="80000"/>
              </a:lnSpc>
              <a:spcBef>
                <a:spcPts val="800"/>
              </a:spcBef>
              <a:defRPr sz="1400" b="1" i="1">
                <a:solidFill>
                  <a:srgbClr val="FFFF00"/>
                </a:solidFill>
                <a:latin typeface="Times New Roman"/>
                <a:ea typeface="Times New Roman"/>
                <a:cs typeface="Times New Roman"/>
                <a:sym typeface="Times New Roman"/>
              </a:defRPr>
            </a:pPr>
            <a:endParaRPr sz="1400"/>
          </a:p>
          <a:p>
            <a:pPr marL="709573" indent="-709573" algn="just" defTabSz="1261464">
              <a:lnSpc>
                <a:spcPct val="80000"/>
              </a:lnSpc>
              <a:spcBef>
                <a:spcPts val="800"/>
              </a:spcBef>
              <a:buSzTx/>
              <a:buNone/>
              <a:defRPr sz="1400">
                <a:solidFill>
                  <a:srgbClr val="FF9900"/>
                </a:solidFill>
                <a:latin typeface="Times New Roman"/>
                <a:ea typeface="Times New Roman"/>
                <a:cs typeface="Times New Roman"/>
                <a:sym typeface="Times New Roman"/>
              </a:defRPr>
            </a:pPr>
            <a:endParaRPr sz="1400"/>
          </a:p>
          <a:p>
            <a:pPr marL="473048" indent="-473048" algn="just" defTabSz="1261464">
              <a:lnSpc>
                <a:spcPct val="80000"/>
              </a:lnSpc>
              <a:spcBef>
                <a:spcPts val="800"/>
              </a:spcBef>
              <a:buSzTx/>
              <a:buNone/>
              <a:defRPr sz="1400" b="1">
                <a:solidFill>
                  <a:srgbClr val="FF9900"/>
                </a:solidFill>
                <a:latin typeface="Times New Roman"/>
                <a:ea typeface="Times New Roman"/>
                <a:cs typeface="Times New Roman"/>
                <a:sym typeface="Times New Roman"/>
              </a:defRPr>
            </a:pPr>
            <a:endParaRPr sz="1400"/>
          </a:p>
          <a:p>
            <a:pPr marL="423324" indent="-423324" algn="just" defTabSz="1261464">
              <a:lnSpc>
                <a:spcPct val="80000"/>
              </a:lnSpc>
              <a:spcBef>
                <a:spcPts val="800"/>
              </a:spcBef>
              <a:defRPr sz="1400" b="1">
                <a:solidFill>
                  <a:srgbClr val="FF9900"/>
                </a:solidFill>
                <a:latin typeface="Times New Roman"/>
                <a:ea typeface="Times New Roman"/>
                <a:cs typeface="Times New Roman"/>
                <a:sym typeface="Times New Roman"/>
              </a:defRPr>
            </a:pPr>
            <a:endParaRPr sz="1400"/>
          </a:p>
          <a:p>
            <a:pPr marL="473048" indent="-473048" algn="just" defTabSz="1261464">
              <a:lnSpc>
                <a:spcPct val="80000"/>
              </a:lnSpc>
              <a:spcBef>
                <a:spcPts val="800"/>
              </a:spcBef>
              <a:buSzTx/>
              <a:buNone/>
              <a:defRPr sz="1400" b="1">
                <a:solidFill>
                  <a:srgbClr val="FF9900"/>
                </a:solidFill>
                <a:latin typeface="Times New Roman"/>
                <a:ea typeface="Times New Roman"/>
                <a:cs typeface="Times New Roman"/>
                <a:sym typeface="Times New Roman"/>
              </a:defRPr>
            </a:pPr>
            <a:r>
              <a:t> </a:t>
            </a:r>
          </a:p>
        </p:txBody>
      </p:sp>
      <p:grpSp>
        <p:nvGrpSpPr>
          <p:cNvPr id="297" name="Grupuj"/>
          <p:cNvGrpSpPr/>
          <p:nvPr/>
        </p:nvGrpSpPr>
        <p:grpSpPr>
          <a:xfrm>
            <a:off x="1177007" y="6447603"/>
            <a:ext cx="10036325" cy="1940019"/>
            <a:chOff x="0" y="-1"/>
            <a:chExt cx="10036324" cy="1940018"/>
          </a:xfrm>
        </p:grpSpPr>
        <p:grpSp>
          <p:nvGrpSpPr>
            <p:cNvPr id="288" name="Grupuj"/>
            <p:cNvGrpSpPr/>
            <p:nvPr/>
          </p:nvGrpSpPr>
          <p:grpSpPr>
            <a:xfrm>
              <a:off x="0" y="-2"/>
              <a:ext cx="2586684" cy="1940019"/>
              <a:chOff x="0" y="0"/>
              <a:chExt cx="2586683" cy="1940018"/>
            </a:xfrm>
          </p:grpSpPr>
          <p:sp>
            <p:nvSpPr>
              <p:cNvPr id="286" name="Prostokąt zaokrąglony"/>
              <p:cNvSpPr/>
              <p:nvPr/>
            </p:nvSpPr>
            <p:spPr>
              <a:xfrm>
                <a:off x="0" y="-1"/>
                <a:ext cx="2586684" cy="1940019"/>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2800">
                    <a:solidFill>
                      <a:srgbClr val="FFFFFF"/>
                    </a:solidFill>
                    <a:latin typeface="Calibri"/>
                    <a:ea typeface="Calibri"/>
                    <a:cs typeface="Calibri"/>
                    <a:sym typeface="Calibri"/>
                  </a:defRPr>
                </a:pPr>
                <a:endParaRPr/>
              </a:p>
            </p:txBody>
          </p:sp>
          <p:sp>
            <p:nvSpPr>
              <p:cNvPr id="287" name="Fiducia"/>
              <p:cNvSpPr txBox="1"/>
              <p:nvPr/>
            </p:nvSpPr>
            <p:spPr>
              <a:xfrm>
                <a:off x="42571" y="709337"/>
                <a:ext cx="2501540" cy="52133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p>
                <a:pPr defTabSz="1300480">
                  <a:defRPr sz="2800" b="1" i="1">
                    <a:solidFill>
                      <a:srgbClr val="FFFFFF"/>
                    </a:solidFill>
                    <a:latin typeface="Times New Roman"/>
                    <a:ea typeface="Times New Roman"/>
                    <a:cs typeface="Times New Roman"/>
                    <a:sym typeface="Times New Roman"/>
                  </a:defRPr>
                </a:pPr>
                <a:r>
                  <a:t>Fiducia</a:t>
                </a:r>
                <a:r>
                  <a:rPr b="0">
                    <a:solidFill>
                      <a:srgbClr val="FFFF00"/>
                    </a:solidFill>
                  </a:rPr>
                  <a:t> </a:t>
                </a:r>
              </a:p>
            </p:txBody>
          </p:sp>
        </p:grpSp>
        <p:sp>
          <p:nvSpPr>
            <p:cNvPr id="289" name="Strzałka"/>
            <p:cNvSpPr/>
            <p:nvPr/>
          </p:nvSpPr>
          <p:spPr>
            <a:xfrm>
              <a:off x="2871214" y="685470"/>
              <a:ext cx="569073" cy="569074"/>
            </a:xfrm>
            <a:prstGeom prst="rightArrow">
              <a:avLst>
                <a:gd name="adj1" fmla="val 64000"/>
                <a:gd name="adj2" fmla="val 50000"/>
              </a:avLst>
            </a:prstGeom>
            <a:solidFill>
              <a:srgbClr val="B1C0DA"/>
            </a:solidFill>
            <a:ln w="12700" cap="flat">
              <a:noFill/>
              <a:miter lim="400000"/>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92" name="Grupuj"/>
            <p:cNvGrpSpPr/>
            <p:nvPr/>
          </p:nvGrpSpPr>
          <p:grpSpPr>
            <a:xfrm>
              <a:off x="3724818" y="-2"/>
              <a:ext cx="2586686" cy="1940019"/>
              <a:chOff x="0" y="0"/>
              <a:chExt cx="2586685" cy="1940018"/>
            </a:xfrm>
          </p:grpSpPr>
          <p:sp>
            <p:nvSpPr>
              <p:cNvPr id="290" name="Prostokąt zaokrąglony"/>
              <p:cNvSpPr/>
              <p:nvPr/>
            </p:nvSpPr>
            <p:spPr>
              <a:xfrm>
                <a:off x="-1" y="-1"/>
                <a:ext cx="2586687" cy="1940019"/>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2800">
                    <a:solidFill>
                      <a:srgbClr val="FFFFFF"/>
                    </a:solidFill>
                    <a:latin typeface="Calibri"/>
                    <a:ea typeface="Calibri"/>
                    <a:cs typeface="Calibri"/>
                    <a:sym typeface="Calibri"/>
                  </a:defRPr>
                </a:pPr>
                <a:endParaRPr/>
              </a:p>
            </p:txBody>
          </p:sp>
          <p:sp>
            <p:nvSpPr>
              <p:cNvPr id="291" name="Pignus"/>
              <p:cNvSpPr txBox="1"/>
              <p:nvPr/>
            </p:nvSpPr>
            <p:spPr>
              <a:xfrm>
                <a:off x="42570" y="709337"/>
                <a:ext cx="2501542" cy="52133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2800" b="1" i="1">
                    <a:solidFill>
                      <a:srgbClr val="FFFFFF"/>
                    </a:solidFill>
                    <a:latin typeface="Times New Roman"/>
                    <a:ea typeface="Times New Roman"/>
                    <a:cs typeface="Times New Roman"/>
                    <a:sym typeface="Times New Roman"/>
                  </a:defRPr>
                </a:lvl1pPr>
              </a:lstStyle>
              <a:p>
                <a:r>
                  <a:t>Pignus</a:t>
                </a:r>
              </a:p>
            </p:txBody>
          </p:sp>
        </p:grpSp>
        <p:sp>
          <p:nvSpPr>
            <p:cNvPr id="293" name="Strzałka"/>
            <p:cNvSpPr/>
            <p:nvPr/>
          </p:nvSpPr>
          <p:spPr>
            <a:xfrm>
              <a:off x="6596033" y="685470"/>
              <a:ext cx="569074" cy="569074"/>
            </a:xfrm>
            <a:prstGeom prst="rightArrow">
              <a:avLst>
                <a:gd name="adj1" fmla="val 64000"/>
                <a:gd name="adj2" fmla="val 50000"/>
              </a:avLst>
            </a:prstGeom>
            <a:solidFill>
              <a:srgbClr val="B1C0DA"/>
            </a:solidFill>
            <a:ln w="12700" cap="flat">
              <a:noFill/>
              <a:miter lim="400000"/>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296" name="Grupuj"/>
            <p:cNvGrpSpPr/>
            <p:nvPr/>
          </p:nvGrpSpPr>
          <p:grpSpPr>
            <a:xfrm>
              <a:off x="7449638" y="-2"/>
              <a:ext cx="2586687" cy="1940019"/>
              <a:chOff x="0" y="0"/>
              <a:chExt cx="2586685" cy="1940018"/>
            </a:xfrm>
          </p:grpSpPr>
          <p:sp>
            <p:nvSpPr>
              <p:cNvPr id="294" name="Prostokąt zaokrąglony"/>
              <p:cNvSpPr/>
              <p:nvPr/>
            </p:nvSpPr>
            <p:spPr>
              <a:xfrm>
                <a:off x="-1" y="-1"/>
                <a:ext cx="2586687" cy="1940019"/>
              </a:xfrm>
              <a:prstGeom prst="roundRect">
                <a:avLst>
                  <a:gd name="adj" fmla="val 7500"/>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2800">
                    <a:solidFill>
                      <a:srgbClr val="FFFFFF"/>
                    </a:solidFill>
                    <a:latin typeface="Calibri"/>
                    <a:ea typeface="Calibri"/>
                    <a:cs typeface="Calibri"/>
                    <a:sym typeface="Calibri"/>
                  </a:defRPr>
                </a:pPr>
                <a:endParaRPr/>
              </a:p>
            </p:txBody>
          </p:sp>
          <p:sp>
            <p:nvSpPr>
              <p:cNvPr id="295" name="Hypotheca"/>
              <p:cNvSpPr txBox="1"/>
              <p:nvPr/>
            </p:nvSpPr>
            <p:spPr>
              <a:xfrm>
                <a:off x="42570" y="709337"/>
                <a:ext cx="2501542" cy="52133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2800" b="1" i="1">
                    <a:solidFill>
                      <a:srgbClr val="FFFFFF"/>
                    </a:solidFill>
                    <a:latin typeface="Times New Roman"/>
                    <a:ea typeface="Times New Roman"/>
                    <a:cs typeface="Times New Roman"/>
                    <a:sym typeface="Times New Roman"/>
                  </a:defRPr>
                </a:lvl1pPr>
              </a:lstStyle>
              <a:p>
                <a:r>
                  <a:t>Hypotheca</a:t>
                </a:r>
              </a:p>
            </p:txBody>
          </p:sp>
        </p:grpSp>
      </p:grpSp>
    </p:spTree>
  </p:cSld>
  <p:clrMapOvr>
    <a:masterClrMapping/>
  </p:clrMapOvr>
  <p:transition xmlns:p14="http://schemas.microsoft.com/office/powerpoint/2010/mai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Powstanie i zagaśnięcie zastawu"/>
          <p:cNvSpPr txBox="1">
            <a:spLocks noGrp="1"/>
          </p:cNvSpPr>
          <p:nvPr>
            <p:ph type="title" idx="4294967295"/>
          </p:nvPr>
        </p:nvSpPr>
        <p:spPr>
          <a:xfrm>
            <a:off x="650238" y="390596"/>
            <a:ext cx="11704324" cy="1625602"/>
          </a:xfrm>
          <a:prstGeom prst="rect">
            <a:avLst/>
          </a:prstGeom>
        </p:spPr>
        <p:txBody>
          <a:bodyPr lIns="65022" tIns="65022" rIns="65022" bIns="65022"/>
          <a:lstStyle>
            <a:lvl1pPr defTabSz="1300480">
              <a:defRPr sz="6200">
                <a:solidFill>
                  <a:srgbClr val="FFFFFF"/>
                </a:solidFill>
                <a:latin typeface="Times New Roman"/>
                <a:ea typeface="Times New Roman"/>
                <a:cs typeface="Times New Roman"/>
                <a:sym typeface="Times New Roman"/>
              </a:defRPr>
            </a:lvl1pPr>
          </a:lstStyle>
          <a:p>
            <a:r>
              <a:t>Powstanie i zagaśnięcie zastawu</a:t>
            </a:r>
          </a:p>
        </p:txBody>
      </p:sp>
      <p:sp>
        <p:nvSpPr>
          <p:cNvPr id="300" name="Zastaw powstawał przede wszystkim z woli osób zainteresowanych, przez prywatną i nieformalną umowę pomiędzy zastawcą a zastawnikiem.…"/>
          <p:cNvSpPr txBox="1">
            <a:spLocks noGrp="1"/>
          </p:cNvSpPr>
          <p:nvPr>
            <p:ph type="body" idx="4294967295"/>
          </p:nvPr>
        </p:nvSpPr>
        <p:spPr>
          <a:xfrm>
            <a:off x="955790" y="1898108"/>
            <a:ext cx="11317658" cy="7768592"/>
          </a:xfrm>
          <a:prstGeom prst="rect">
            <a:avLst/>
          </a:prstGeom>
        </p:spPr>
        <p:txBody>
          <a:bodyPr lIns="65022" tIns="65022" rIns="65022" bIns="65022" anchor="t"/>
          <a:lstStyle/>
          <a:p>
            <a:pPr marL="199198" indent="-91198" algn="just" defTabSz="1300480">
              <a:lnSpc>
                <a:spcPct val="90000"/>
              </a:lnSpc>
              <a:spcBef>
                <a:spcPts val="700"/>
              </a:spcBef>
              <a:buSzTx/>
              <a:buNone/>
              <a:defRPr sz="3200">
                <a:solidFill>
                  <a:srgbClr val="E6E6E6"/>
                </a:solidFill>
                <a:latin typeface="Arial"/>
                <a:ea typeface="Arial"/>
                <a:cs typeface="Arial"/>
                <a:sym typeface="Arial"/>
              </a:defRPr>
            </a:pPr>
            <a:r>
              <a:t>Zastaw powstawał przede wszystkim z woli osób</a:t>
            </a:r>
            <a:r>
              <a:rPr sz="4000">
                <a:latin typeface="Thorndale"/>
                <a:ea typeface="Thorndale"/>
                <a:cs typeface="Thorndale"/>
                <a:sym typeface="Thorndale"/>
              </a:rPr>
              <a:t> </a:t>
            </a:r>
            <a:r>
              <a:t>zainteresowanych, przez prywatną i nieformalną</a:t>
            </a:r>
            <a:r>
              <a:rPr sz="4000">
                <a:latin typeface="Thorndale"/>
                <a:ea typeface="Thorndale"/>
                <a:cs typeface="Thorndale"/>
                <a:sym typeface="Thorndale"/>
              </a:rPr>
              <a:t> </a:t>
            </a:r>
            <a:r>
              <a:t>umowę pomiędzy zastawcą a zastawnikiem.</a:t>
            </a:r>
            <a:endParaRPr sz="4000">
              <a:latin typeface="Thorndale"/>
              <a:ea typeface="Thorndale"/>
              <a:cs typeface="Thorndale"/>
              <a:sym typeface="Thorndale"/>
            </a:endParaRPr>
          </a:p>
          <a:p>
            <a:pPr marL="199198" indent="-91198" algn="just" defTabSz="1300480">
              <a:lnSpc>
                <a:spcPct val="90000"/>
              </a:lnSpc>
              <a:spcBef>
                <a:spcPts val="800"/>
              </a:spcBef>
              <a:buSzTx/>
              <a:buNone/>
              <a:defRPr sz="3400">
                <a:solidFill>
                  <a:srgbClr val="E6E6E6"/>
                </a:solidFill>
                <a:latin typeface="Arial"/>
                <a:ea typeface="Arial"/>
                <a:cs typeface="Arial"/>
                <a:sym typeface="Arial"/>
              </a:defRPr>
            </a:pPr>
            <a:endParaRPr sz="4000">
              <a:latin typeface="Thorndale"/>
              <a:ea typeface="Thorndale"/>
              <a:cs typeface="Thorndale"/>
              <a:sym typeface="Thorndale"/>
            </a:endParaRPr>
          </a:p>
          <a:p>
            <a:pPr marL="199198" indent="-91198" algn="just" defTabSz="1300480">
              <a:lnSpc>
                <a:spcPct val="90000"/>
              </a:lnSpc>
              <a:spcBef>
                <a:spcPts val="700"/>
              </a:spcBef>
              <a:buSzTx/>
              <a:buNone/>
              <a:defRPr sz="3200">
                <a:solidFill>
                  <a:srgbClr val="E6E6E6"/>
                </a:solidFill>
                <a:latin typeface="Arial"/>
                <a:ea typeface="Arial"/>
                <a:cs typeface="Arial"/>
                <a:sym typeface="Arial"/>
              </a:defRPr>
            </a:pPr>
            <a:r>
              <a:t>Zastaw gasł przede wszystkim wtedy, gdy</a:t>
            </a:r>
            <a:r>
              <a:rPr sz="4000">
                <a:latin typeface="Thorndale"/>
                <a:ea typeface="Thorndale"/>
                <a:cs typeface="Thorndale"/>
                <a:sym typeface="Thorndale"/>
              </a:rPr>
              <a:t> </a:t>
            </a:r>
            <a:r>
              <a:t>spełnił swoje zadanie. Jako prawo akcesoryjne</a:t>
            </a:r>
            <a:r>
              <a:rPr sz="4000">
                <a:latin typeface="Thorndale"/>
                <a:ea typeface="Thorndale"/>
                <a:cs typeface="Thorndale"/>
                <a:sym typeface="Thorndale"/>
              </a:rPr>
              <a:t> </a:t>
            </a:r>
            <a:r>
              <a:t>tracił więc rację bytu, gdy zostało umorzone</a:t>
            </a:r>
            <a:r>
              <a:rPr sz="4000">
                <a:latin typeface="Thorndale"/>
                <a:ea typeface="Thorndale"/>
                <a:cs typeface="Thorndale"/>
                <a:sym typeface="Thorndale"/>
              </a:rPr>
              <a:t> </a:t>
            </a:r>
            <a:r>
              <a:t>zobowiązanie, którego wykonanie zabezpieczał,</a:t>
            </a:r>
            <a:r>
              <a:rPr sz="4000">
                <a:latin typeface="Thorndale"/>
                <a:ea typeface="Thorndale"/>
                <a:cs typeface="Thorndale"/>
                <a:sym typeface="Thorndale"/>
              </a:rPr>
              <a:t> </a:t>
            </a:r>
            <a:r>
              <a:t>np. przez zapłatę czy zaspokojenie wierzyciela</a:t>
            </a:r>
            <a:r>
              <a:rPr sz="4000">
                <a:latin typeface="Thorndale"/>
                <a:ea typeface="Thorndale"/>
                <a:cs typeface="Thorndale"/>
                <a:sym typeface="Thorndale"/>
              </a:rPr>
              <a:t> </a:t>
            </a:r>
            <a:r>
              <a:t>właśnie z zastawu. Musiało to być jednak</a:t>
            </a:r>
            <a:r>
              <a:rPr sz="4000">
                <a:latin typeface="Thorndale"/>
                <a:ea typeface="Thorndale"/>
                <a:cs typeface="Thorndale"/>
                <a:sym typeface="Thorndale"/>
              </a:rPr>
              <a:t> </a:t>
            </a:r>
            <a:r>
              <a:t>zaspokojenie całkowite, zastaw zabezpieczał</a:t>
            </a:r>
            <a:r>
              <a:rPr sz="4000">
                <a:latin typeface="Thorndale"/>
                <a:ea typeface="Thorndale"/>
                <a:cs typeface="Thorndale"/>
                <a:sym typeface="Thorndale"/>
              </a:rPr>
              <a:t> </a:t>
            </a:r>
            <a:r>
              <a:t>bowiem niepodzielnie całość należności.</a:t>
            </a:r>
          </a:p>
        </p:txBody>
      </p:sp>
    </p:spTree>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Przedmiot zastawu"/>
          <p:cNvSpPr txBox="1">
            <a:spLocks noGrp="1"/>
          </p:cNvSpPr>
          <p:nvPr>
            <p:ph type="title" idx="4294967295"/>
          </p:nvPr>
        </p:nvSpPr>
        <p:spPr>
          <a:xfrm>
            <a:off x="664950" y="-3"/>
            <a:ext cx="11704323" cy="1087585"/>
          </a:xfrm>
          <a:prstGeom prst="rect">
            <a:avLst/>
          </a:prstGeom>
        </p:spPr>
        <p:txBody>
          <a:bodyPr lIns="65022" tIns="65022" rIns="65022" bIns="65022"/>
          <a:lstStyle>
            <a:lvl1pPr defTabSz="1287472">
              <a:defRPr sz="6000">
                <a:solidFill>
                  <a:srgbClr val="FFFFFF"/>
                </a:solidFill>
                <a:latin typeface="Times New Roman"/>
                <a:ea typeface="Times New Roman"/>
                <a:cs typeface="Times New Roman"/>
                <a:sym typeface="Times New Roman"/>
              </a:defRPr>
            </a:lvl1pPr>
          </a:lstStyle>
          <a:p>
            <a:r>
              <a:t>Przedmiot zastawu</a:t>
            </a:r>
          </a:p>
        </p:txBody>
      </p:sp>
      <p:sp>
        <p:nvSpPr>
          <p:cNvPr id="303" name="Najstarszym i najczęstszym przedmiotem zastawu były poszczególne rzeczy materialne, nieruchome i ruchome (w tym niewolnicy). W okresie cesarstwa pojawiła się hipoteka generalna, na całym majątku dłużnika, nie tylko aktualnym, ale nawet przyszłym. W majątku zaś mieściły się nie tylko rzeczy materialne, ale także i niematerialne (res incorporales).…"/>
          <p:cNvSpPr txBox="1">
            <a:spLocks noGrp="1"/>
          </p:cNvSpPr>
          <p:nvPr>
            <p:ph type="body" idx="4294967295"/>
          </p:nvPr>
        </p:nvSpPr>
        <p:spPr>
          <a:xfrm>
            <a:off x="255304" y="1087578"/>
            <a:ext cx="12391781" cy="8666024"/>
          </a:xfrm>
          <a:prstGeom prst="rect">
            <a:avLst/>
          </a:prstGeom>
        </p:spPr>
        <p:txBody>
          <a:bodyPr lIns="65022" tIns="65022" rIns="65022" bIns="65022" anchor="t"/>
          <a:lstStyle/>
          <a:p>
            <a:pPr marL="199198" indent="-91198" algn="just" defTabSz="1300480">
              <a:spcBef>
                <a:spcPts val="700"/>
              </a:spcBef>
              <a:buSzTx/>
              <a:buNone/>
              <a:defRPr sz="3000">
                <a:solidFill>
                  <a:srgbClr val="E6E6E6"/>
                </a:solidFill>
                <a:latin typeface="Arial"/>
                <a:ea typeface="Arial"/>
                <a:cs typeface="Arial"/>
                <a:sym typeface="Arial"/>
              </a:defRPr>
            </a:pPr>
            <a:endParaRPr/>
          </a:p>
          <a:p>
            <a:pPr marL="199198" indent="-91198" algn="just" defTabSz="1300480">
              <a:spcBef>
                <a:spcPts val="700"/>
              </a:spcBef>
              <a:buSzTx/>
              <a:buNone/>
              <a:defRPr sz="3000">
                <a:solidFill>
                  <a:srgbClr val="E6E6E6"/>
                </a:solidFill>
                <a:latin typeface="Arial"/>
                <a:ea typeface="Arial"/>
                <a:cs typeface="Arial"/>
                <a:sym typeface="Arial"/>
              </a:defRPr>
            </a:pPr>
            <a:r>
              <a:t>Najstarszym i najczęstszym przedmiotem zastawu były poszczególne rzeczy materialne, nieruchome i ruchome (w tym niewolnicy). W okresie cesarstwa pojawiła się hipoteka generalna, na całym majątku dłużnika, nie tylko aktualnym, ale nawet przyszłym. W majątku zaś mieściły się nie tylko rzeczy materialne, ale także i niematerialne </a:t>
            </a:r>
            <a:r>
              <a:rPr i="1"/>
              <a:t>(res incorporales). </a:t>
            </a:r>
          </a:p>
          <a:p>
            <a:pPr marL="199198" indent="-91198" algn="just" defTabSz="1300480">
              <a:spcBef>
                <a:spcPts val="900"/>
              </a:spcBef>
              <a:buSzTx/>
              <a:buNone/>
              <a:defRPr sz="3000" i="1">
                <a:solidFill>
                  <a:srgbClr val="E6E6E6"/>
                </a:solidFill>
                <a:latin typeface="Arial"/>
                <a:ea typeface="Arial"/>
                <a:cs typeface="Arial"/>
                <a:sym typeface="Arial"/>
              </a:defRPr>
            </a:pPr>
            <a:endParaRPr i="1"/>
          </a:p>
          <a:p>
            <a:pPr marL="199198" indent="-91198" algn="just" defTabSz="1300480">
              <a:spcBef>
                <a:spcPts val="700"/>
              </a:spcBef>
              <a:buSzTx/>
              <a:buNone/>
              <a:defRPr sz="3000">
                <a:solidFill>
                  <a:srgbClr val="E6E6E6"/>
                </a:solidFill>
                <a:latin typeface="Arial"/>
                <a:ea typeface="Arial"/>
                <a:cs typeface="Arial"/>
                <a:sym typeface="Arial"/>
              </a:defRPr>
            </a:pPr>
            <a:r>
              <a:t>Oczywiście i one mogły być pojedynczo obciążone zastawem. Szczególnie ważnym rodzajem takiego zastawu na prawach był zastaw wierzytelności </a:t>
            </a:r>
            <a:r>
              <a:rPr i="1"/>
              <a:t>(pignus nominis), </a:t>
            </a:r>
            <a:r>
              <a:t>ale w zastaw można było oddać także i inne prawa majątkowe, np. użytkowanie, </a:t>
            </a:r>
            <a:r>
              <a:rPr i="1"/>
              <a:t>superficies, </a:t>
            </a:r>
            <a:r>
              <a:t>a nawet samo prawo zastawu (powstawał wtedy tzw. podzastaw). Ostatecznie w Rzymie można było zastawić wszystkie rzeczy, które były możliwe do sprzedaży</a:t>
            </a:r>
          </a:p>
        </p:txBody>
      </p:sp>
    </p:spTree>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Realizacja zastawu"/>
          <p:cNvSpPr txBox="1">
            <a:spLocks noGrp="1"/>
          </p:cNvSpPr>
          <p:nvPr>
            <p:ph type="title" idx="4294967295"/>
          </p:nvPr>
        </p:nvSpPr>
        <p:spPr>
          <a:xfrm>
            <a:off x="650238" y="390596"/>
            <a:ext cx="11704324" cy="1625602"/>
          </a:xfrm>
          <a:prstGeom prst="rect">
            <a:avLst/>
          </a:prstGeom>
        </p:spPr>
        <p:txBody>
          <a:bodyPr lIns="65022" tIns="65022" rIns="65022" bIns="65022"/>
          <a:lstStyle>
            <a:lvl1pPr defTabSz="1300480">
              <a:defRPr sz="6200">
                <a:solidFill>
                  <a:srgbClr val="FFFFFF"/>
                </a:solidFill>
                <a:latin typeface="Times New Roman"/>
                <a:ea typeface="Times New Roman"/>
                <a:cs typeface="Times New Roman"/>
                <a:sym typeface="Times New Roman"/>
              </a:defRPr>
            </a:lvl1pPr>
          </a:lstStyle>
          <a:p>
            <a:r>
              <a:t>Realizacja zastawu</a:t>
            </a:r>
          </a:p>
        </p:txBody>
      </p:sp>
      <p:sp>
        <p:nvSpPr>
          <p:cNvPr id="306" name="Zastawnik zaspokajał się z rzeczy obciążonej według ustalonych zasad, ale przez czynności prywatne. Można je było wykonać, mając faktyczną władzę nad rzeczą i odpowiednie upoważnienia."/>
          <p:cNvSpPr txBox="1">
            <a:spLocks noGrp="1"/>
          </p:cNvSpPr>
          <p:nvPr>
            <p:ph type="body" idx="4294967295"/>
          </p:nvPr>
        </p:nvSpPr>
        <p:spPr>
          <a:xfrm>
            <a:off x="650238" y="2275839"/>
            <a:ext cx="11704324" cy="6436928"/>
          </a:xfrm>
          <a:prstGeom prst="rect">
            <a:avLst/>
          </a:prstGeom>
        </p:spPr>
        <p:txBody>
          <a:bodyPr lIns="65022" tIns="65022" rIns="65022" bIns="65022" anchor="t"/>
          <a:lstStyle>
            <a:lvl1pPr marL="199198" indent="-91198" algn="just" defTabSz="1300480">
              <a:spcBef>
                <a:spcPts val="900"/>
              </a:spcBef>
              <a:buSzTx/>
              <a:buNone/>
              <a:defRPr sz="3900">
                <a:solidFill>
                  <a:srgbClr val="FFFFFF"/>
                </a:solidFill>
                <a:latin typeface="Times New Roman"/>
                <a:ea typeface="Times New Roman"/>
                <a:cs typeface="Times New Roman"/>
                <a:sym typeface="Times New Roman"/>
              </a:defRPr>
            </a:lvl1pPr>
          </a:lstStyle>
          <a:p>
            <a:r>
              <a:t>Zastawnik zaspokajał się z rzeczy obciążonej według ustalonych zasad, ale przez czynności prywatne. Można je było wykonać, mając faktyczną władzę nad rzeczą i odpowiednie upoważnienia.</a:t>
            </a:r>
          </a:p>
        </p:txBody>
      </p:sp>
    </p:spTree>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309" name="Fiducia…"/>
          <p:cNvSpPr txBox="1">
            <a:spLocks noGrp="1"/>
          </p:cNvSpPr>
          <p:nvPr>
            <p:ph type="body" idx="1"/>
          </p:nvPr>
        </p:nvSpPr>
        <p:spPr>
          <a:xfrm>
            <a:off x="255303" y="-2"/>
            <a:ext cx="12494194" cy="10714251"/>
          </a:xfrm>
          <a:prstGeom prst="rect">
            <a:avLst/>
          </a:prstGeom>
        </p:spPr>
        <p:txBody>
          <a:bodyPr/>
          <a:lstStyle/>
          <a:p>
            <a:pPr marL="487680" indent="-487680" algn="ctr">
              <a:lnSpc>
                <a:spcPct val="80000"/>
              </a:lnSpc>
              <a:spcBef>
                <a:spcPts val="2900"/>
              </a:spcBef>
              <a:buSzTx/>
              <a:buNone/>
              <a:defRPr sz="4800"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Fiducia</a:t>
            </a:r>
            <a:endParaRPr sz="7000"/>
          </a:p>
          <a:p>
            <a:pPr marL="731519" indent="-731519" algn="just">
              <a:lnSpc>
                <a:spcPct val="80000"/>
              </a:lnSpc>
              <a:spcBef>
                <a:spcPts val="1800"/>
              </a:spcBef>
              <a:buSzTx/>
              <a:buNone/>
              <a:defRPr sz="54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endParaRPr sz="7000"/>
          </a:p>
          <a:p>
            <a:pPr marL="731519" indent="-731519" algn="just">
              <a:lnSpc>
                <a:spcPct val="80000"/>
              </a:lnSpc>
              <a:spcBef>
                <a:spcPts val="2200"/>
              </a:spcBef>
              <a:buSzTx/>
              <a:buNone/>
              <a:defRPr sz="3800">
                <a:solidFill>
                  <a:srgbClr val="FFFFFF"/>
                </a:solidFill>
                <a:latin typeface="Times New Roman"/>
                <a:ea typeface="Times New Roman"/>
                <a:cs typeface="Times New Roman"/>
                <a:sym typeface="Times New Roman"/>
              </a:defRPr>
            </a:pPr>
            <a:r>
              <a:t>Dłużnik przenosił na wierzyciela własność rzeczy poprzez </a:t>
            </a:r>
            <a:r>
              <a:rPr i="1"/>
              <a:t>mancipatio </a:t>
            </a:r>
            <a:r>
              <a:t>lub </a:t>
            </a:r>
            <a:r>
              <a:rPr i="1"/>
              <a:t>in iure cessio. </a:t>
            </a:r>
            <a:r>
              <a:t>Do abstrakcyjnego aktu przeniesienia dołączano jednak osobną umowę powierniczą (</a:t>
            </a:r>
            <a:r>
              <a:rPr i="1"/>
              <a:t>pactum fiduciae</a:t>
            </a:r>
            <a:r>
              <a:t>), w którym zastrzegano zwrotne przeniesienie własności po zaspokojeniu wierzyciela (</a:t>
            </a:r>
            <a:r>
              <a:rPr i="1"/>
              <a:t>fiducia com creditore contracta</a:t>
            </a:r>
            <a:r>
              <a:t>).</a:t>
            </a:r>
            <a:endParaRPr sz="5400" b="1" i="1">
              <a:effectLst>
                <a:outerShdw blurRad="38100" dist="38100" dir="2700000" rotWithShape="0">
                  <a:srgbClr val="000000">
                    <a:alpha val="43137"/>
                  </a:srgbClr>
                </a:outerShdw>
              </a:effectLst>
            </a:endParaRPr>
          </a:p>
          <a:p>
            <a:pPr marL="723900" indent="-723900" algn="just">
              <a:lnSpc>
                <a:spcPct val="80000"/>
              </a:lnSpc>
              <a:spcBef>
                <a:spcPts val="2200"/>
              </a:spcBef>
              <a:buFontTx/>
              <a:buChar char="➢"/>
              <a:defRPr sz="38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Umowa powiernicza o przeniesienie własności rzeczy</a:t>
            </a:r>
            <a:endParaRPr sz="3000"/>
          </a:p>
          <a:p>
            <a:pPr marL="723900" indent="-723900" algn="just">
              <a:lnSpc>
                <a:spcPct val="80000"/>
              </a:lnSpc>
              <a:spcBef>
                <a:spcPts val="2200"/>
              </a:spcBef>
              <a:buFontTx/>
              <a:buChar char="➢"/>
              <a:defRPr sz="38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W prawie archaicznym brak ochrony cywilnej dłużnika fiducjarnego</a:t>
            </a:r>
            <a:endParaRPr sz="5400"/>
          </a:p>
          <a:p>
            <a:pPr marL="723900" indent="-723900" algn="just">
              <a:lnSpc>
                <a:spcPct val="80000"/>
              </a:lnSpc>
              <a:spcBef>
                <a:spcPts val="2200"/>
              </a:spcBef>
              <a:buFontTx/>
              <a:buChar char="➢"/>
              <a:defRPr sz="38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W późnym prawie przedklasycznym dłużnik otrzymał  </a:t>
            </a:r>
            <a:r>
              <a:rPr i="1"/>
              <a:t>actio fiduciae directa</a:t>
            </a:r>
            <a:endParaRPr sz="5400" i="1"/>
          </a:p>
          <a:p>
            <a:pPr marL="701386" indent="-701386" algn="just">
              <a:lnSpc>
                <a:spcPct val="80000"/>
              </a:lnSpc>
              <a:spcBef>
                <a:spcPts val="1800"/>
              </a:spcBef>
              <a:defRPr sz="3000">
                <a:solidFill>
                  <a:srgbClr val="FF9900"/>
                </a:solidFill>
                <a:latin typeface="Times New Roman"/>
                <a:ea typeface="Times New Roman"/>
                <a:cs typeface="Times New Roman"/>
                <a:sym typeface="Times New Roman"/>
              </a:defRPr>
            </a:pPr>
            <a:endParaRPr sz="5400" i="1"/>
          </a:p>
          <a:p>
            <a:pPr marL="487680" indent="-487680" algn="just">
              <a:lnSpc>
                <a:spcPct val="80000"/>
              </a:lnSpc>
              <a:spcBef>
                <a:spcPts val="1800"/>
              </a:spcBef>
              <a:buSzTx/>
              <a:buNone/>
              <a:defRPr sz="3000" b="1">
                <a:solidFill>
                  <a:srgbClr val="FF9900"/>
                </a:solidFill>
                <a:latin typeface="Times New Roman"/>
                <a:ea typeface="Times New Roman"/>
                <a:cs typeface="Times New Roman"/>
                <a:sym typeface="Times New Roman"/>
              </a:defRPr>
            </a:pPr>
            <a:r>
              <a:t> </a:t>
            </a: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Kazus II"/>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a:t>
            </a:r>
          </a:p>
        </p:txBody>
      </p:sp>
      <p:sp>
        <p:nvSpPr>
          <p:cNvPr id="159" name="Za drugiego konsulatu Augusta, Tytus podróżując po Italii, zgubił złoty pierścień, który otrzymał od swojego ojca. Pierścieniem tym był rodowy sygnet przedstawiający Ancile, tarczę boga wojny Marsa, od którego wywodził się ród Tytusa. Pierścień odnalazł Paulus, który jednak nie zamierzał go oddać.…"/>
          <p:cNvSpPr txBox="1">
            <a:spLocks noGrp="1"/>
          </p:cNvSpPr>
          <p:nvPr>
            <p:ph type="body" idx="1"/>
          </p:nvPr>
        </p:nvSpPr>
        <p:spPr>
          <a:xfrm>
            <a:off x="357714" y="1702044"/>
            <a:ext cx="12289372" cy="8051559"/>
          </a:xfrm>
          <a:prstGeom prst="rect">
            <a:avLst/>
          </a:prstGeom>
        </p:spPr>
        <p:txBody>
          <a:bodyPr>
            <a:normAutofit fontScale="92500"/>
          </a:bodyPr>
          <a:lstStyle/>
          <a:p>
            <a:pPr marL="0" indent="0" algn="just" defTabSz="1148583">
              <a:lnSpc>
                <a:spcPct val="120000"/>
              </a:lnSpc>
              <a:spcBef>
                <a:spcPts val="700"/>
              </a:spcBef>
              <a:buSzTx/>
              <a:buFontTx/>
              <a:buNone/>
              <a:defRPr sz="3496">
                <a:solidFill>
                  <a:srgbClr val="FFFFFF"/>
                </a:solidFill>
                <a:latin typeface="Times New Roman"/>
                <a:ea typeface="Times New Roman"/>
                <a:cs typeface="Times New Roman"/>
                <a:sym typeface="Times New Roman"/>
              </a:defRPr>
            </a:pPr>
            <a:r>
              <a:t>Za drugiego konsulatu Augusta, Tytus podróżując po Italii, zgubił złoty pierścień, który otrzymał od swojego ojca. Pierścieniem tym był rodowy sygnet przedstawiający Ancile, tarczę boga wojny Marsa, od którego wywodził się ród Tytusa. Pierścień odnalazł Paulus, który jednak nie zamierzał go oddać. </a:t>
            </a:r>
          </a:p>
          <a:p>
            <a:pPr marL="0" indent="0" algn="just" defTabSz="1148583">
              <a:lnSpc>
                <a:spcPct val="120000"/>
              </a:lnSpc>
              <a:spcBef>
                <a:spcPts val="700"/>
              </a:spcBef>
              <a:buSzTx/>
              <a:buFontTx/>
              <a:buNone/>
              <a:defRPr sz="3496">
                <a:solidFill>
                  <a:srgbClr val="FFFFFF"/>
                </a:solidFill>
                <a:latin typeface="Times New Roman"/>
                <a:ea typeface="Times New Roman"/>
                <a:cs typeface="Times New Roman"/>
                <a:sym typeface="Times New Roman"/>
              </a:defRPr>
            </a:pPr>
            <a:r>
              <a:t>Pytania:</a:t>
            </a:r>
          </a:p>
          <a:p>
            <a:pPr marL="467359" indent="-467359" algn="just" defTabSz="1148583">
              <a:lnSpc>
                <a:spcPct val="120000"/>
              </a:lnSpc>
              <a:spcBef>
                <a:spcPts val="700"/>
              </a:spcBef>
              <a:buFontTx/>
              <a:buAutoNum type="arabicPeriod"/>
              <a:defRPr sz="3496">
                <a:solidFill>
                  <a:srgbClr val="FFFFFF"/>
                </a:solidFill>
                <a:latin typeface="Times New Roman"/>
                <a:ea typeface="Times New Roman"/>
                <a:cs typeface="Times New Roman"/>
                <a:sym typeface="Times New Roman"/>
              </a:defRPr>
            </a:pPr>
            <a:r>
              <a:t>Oceń szanse Tytusa w procesie o wydanie pierścienia. Jakim środkiem procesowym dysponuje?</a:t>
            </a:r>
          </a:p>
          <a:p>
            <a:pPr marL="467359" indent="-467359" algn="just" defTabSz="1148583">
              <a:lnSpc>
                <a:spcPct val="120000"/>
              </a:lnSpc>
              <a:spcBef>
                <a:spcPts val="700"/>
              </a:spcBef>
              <a:buFontTx/>
              <a:buAutoNum type="arabicPeriod"/>
              <a:defRPr sz="3496">
                <a:solidFill>
                  <a:srgbClr val="FFFFFF"/>
                </a:solidFill>
                <a:latin typeface="Times New Roman"/>
                <a:ea typeface="Times New Roman"/>
                <a:cs typeface="Times New Roman"/>
                <a:sym typeface="Times New Roman"/>
              </a:defRPr>
            </a:pPr>
            <a:r>
              <a:t>Oceń szansę odmiennie w dwóch sytuacjach - pierścień był podarunkiem ojca dla Tytusa/ pierścień został jedynie pożyczony.</a:t>
            </a:r>
          </a:p>
          <a:p>
            <a:pPr marL="467359" indent="-467359" algn="just" defTabSz="1148583">
              <a:lnSpc>
                <a:spcPct val="120000"/>
              </a:lnSpc>
              <a:spcBef>
                <a:spcPts val="700"/>
              </a:spcBef>
              <a:buFontTx/>
              <a:buAutoNum type="arabicPeriod"/>
              <a:defRPr sz="3496">
                <a:solidFill>
                  <a:srgbClr val="FFFFFF"/>
                </a:solidFill>
                <a:latin typeface="Times New Roman"/>
                <a:ea typeface="Times New Roman"/>
                <a:cs typeface="Times New Roman"/>
                <a:sym typeface="Times New Roman"/>
              </a:defRPr>
            </a:pPr>
            <a:r>
              <a:t>W przypadku uznania, iż Tytus zwycięży w procesie, opisz co uzyska na skutek pozytywnego wyroku.</a:t>
            </a:r>
          </a:p>
        </p:txBody>
      </p:sp>
    </p:spTree>
  </p:cSld>
  <p:clrMapOvr>
    <a:masterClrMapping/>
  </p:clrMapOvr>
  <p:transition xmlns:p14="http://schemas.microsoft.com/office/powerpoint/2010/mai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312" name="Pignus…"/>
          <p:cNvSpPr txBox="1">
            <a:spLocks noGrp="1"/>
          </p:cNvSpPr>
          <p:nvPr>
            <p:ph type="body" idx="1"/>
          </p:nvPr>
        </p:nvSpPr>
        <p:spPr>
          <a:xfrm>
            <a:off x="-1" y="370698"/>
            <a:ext cx="13004802" cy="8909793"/>
          </a:xfrm>
          <a:prstGeom prst="rect">
            <a:avLst/>
          </a:prstGeom>
        </p:spPr>
        <p:txBody>
          <a:bodyPr/>
          <a:lstStyle/>
          <a:p>
            <a:pPr marL="487680" indent="-487680" algn="ctr">
              <a:lnSpc>
                <a:spcPct val="96000"/>
              </a:lnSpc>
              <a:spcBef>
                <a:spcPts val="2700"/>
              </a:spcBef>
              <a:buSzTx/>
              <a:buNone/>
              <a:defRPr sz="4600"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Pignus</a:t>
            </a:r>
            <a:endParaRPr sz="5000"/>
          </a:p>
          <a:p>
            <a:pPr marL="731519" indent="-731519" algn="just">
              <a:lnSpc>
                <a:spcPct val="96000"/>
              </a:lnSpc>
              <a:spcBef>
                <a:spcPts val="2100"/>
              </a:spcBef>
              <a:buSzTx/>
              <a:buNone/>
              <a:defRPr sz="3400">
                <a:solidFill>
                  <a:srgbClr val="FFFFFF"/>
                </a:solidFill>
                <a:latin typeface="Times New Roman"/>
                <a:ea typeface="Times New Roman"/>
                <a:cs typeface="Times New Roman"/>
                <a:sym typeface="Times New Roman"/>
              </a:defRPr>
            </a:pPr>
            <a:r>
              <a:t>Był to tzw. zastaw ręczny, przy którym następowało wydanie rzeczy zastawionej wierzycielowi, ale bez przeniesienia własności. Przy zastawie ręcznym dłużnik zachowywał wprawdzie własność rzeczy zastawionej i przywiązane do własności środki ochrony, ale wyzbywał się możliwości korzystania z rzeczy i obciążania jej kolejnymi zastawami.</a:t>
            </a:r>
            <a:endParaRPr sz="4000"/>
          </a:p>
          <a:p>
            <a:pPr marL="709448" indent="-709448" algn="just">
              <a:lnSpc>
                <a:spcPct val="96000"/>
              </a:lnSpc>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endParaRPr sz="4000"/>
          </a:p>
          <a:p>
            <a:pPr marL="712176" indent="-712176" algn="just">
              <a:lnSpc>
                <a:spcPct val="96000"/>
              </a:lnSpc>
              <a:spcBef>
                <a:spcPts val="2100"/>
              </a:spcBef>
              <a:buFontTx/>
              <a:buChar char="➢"/>
              <a:defRPr sz="36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Ten rodzaj zastawu wykształcił się już w początkach republiki</a:t>
            </a:r>
            <a:endParaRPr sz="4000"/>
          </a:p>
          <a:p>
            <a:pPr marL="712176" indent="-712176" algn="just">
              <a:lnSpc>
                <a:spcPct val="96000"/>
              </a:lnSpc>
              <a:spcBef>
                <a:spcPts val="2100"/>
              </a:spcBef>
              <a:buFontTx/>
              <a:buChar char="➢"/>
              <a:defRPr sz="36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Prawo rzeczowe powstawało tutaj na podstawie umowy o tej samej nazwie</a:t>
            </a:r>
          </a:p>
        </p:txBody>
      </p:sp>
    </p:spTree>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315" name="Pacta adiecta…"/>
          <p:cNvSpPr txBox="1">
            <a:spLocks noGrp="1"/>
          </p:cNvSpPr>
          <p:nvPr>
            <p:ph type="body" idx="1"/>
          </p:nvPr>
        </p:nvSpPr>
        <p:spPr>
          <a:xfrm>
            <a:off x="558800" y="660795"/>
            <a:ext cx="11846560" cy="7188766"/>
          </a:xfrm>
          <a:prstGeom prst="rect">
            <a:avLst/>
          </a:prstGeom>
        </p:spPr>
        <p:txBody>
          <a:bodyPr/>
          <a:lstStyle/>
          <a:p>
            <a:pPr marL="0" indent="0" algn="ctr">
              <a:spcBef>
                <a:spcPts val="0"/>
              </a:spcBef>
              <a:buSzTx/>
              <a:buNone/>
              <a:defRPr b="1" i="1">
                <a:solidFill>
                  <a:srgbClr val="FFFFFF"/>
                </a:solidFill>
                <a:effectLst>
                  <a:outerShdw blurRad="38100" dist="38100" dir="2700000" rotWithShape="0">
                    <a:srgbClr val="000000">
                      <a:alpha val="43137"/>
                    </a:srgbClr>
                  </a:outerShdw>
                </a:effectLst>
              </a:defRPr>
            </a:pPr>
            <a:r>
              <a:t>Pacta adiecta </a:t>
            </a:r>
            <a:endParaRPr sz="2200"/>
          </a:p>
          <a:p>
            <a:pPr marL="0" indent="0" algn="ctr">
              <a:spcBef>
                <a:spcPts val="0"/>
              </a:spcBef>
              <a:buSzTx/>
              <a:buNone/>
              <a:defRPr sz="3800" b="1" i="1">
                <a:solidFill>
                  <a:srgbClr val="FFFFFF"/>
                </a:solidFill>
                <a:effectLst>
                  <a:outerShdw blurRad="38100" dist="38100" dir="2700000" rotWithShape="0">
                    <a:srgbClr val="000000">
                      <a:alpha val="43137"/>
                    </a:srgbClr>
                  </a:outerShdw>
                </a:effectLst>
              </a:defRPr>
            </a:pPr>
            <a:r>
              <a:t>(</a:t>
            </a:r>
            <a:r>
              <a:rPr i="0"/>
              <a:t>możliwe do zastrzeżenia przy zastawie ręcznym)</a:t>
            </a:r>
          </a:p>
        </p:txBody>
      </p:sp>
      <p:grpSp>
        <p:nvGrpSpPr>
          <p:cNvPr id="328" name="Grupuj"/>
          <p:cNvGrpSpPr/>
          <p:nvPr/>
        </p:nvGrpSpPr>
        <p:grpSpPr>
          <a:xfrm>
            <a:off x="1129372" y="4241331"/>
            <a:ext cx="10705415" cy="2294035"/>
            <a:chOff x="-2" y="0"/>
            <a:chExt cx="10705413" cy="2294033"/>
          </a:xfrm>
        </p:grpSpPr>
        <p:grpSp>
          <p:nvGrpSpPr>
            <p:cNvPr id="318" name="Grupuj"/>
            <p:cNvGrpSpPr/>
            <p:nvPr/>
          </p:nvGrpSpPr>
          <p:grpSpPr>
            <a:xfrm>
              <a:off x="-3" y="764683"/>
              <a:ext cx="3058696" cy="1529351"/>
              <a:chOff x="-1" y="0"/>
              <a:chExt cx="3058694" cy="1529350"/>
            </a:xfrm>
          </p:grpSpPr>
          <p:sp>
            <p:nvSpPr>
              <p:cNvPr id="316" name="Prostokąt"/>
              <p:cNvSpPr/>
              <p:nvPr/>
            </p:nvSpPr>
            <p:spPr>
              <a:xfrm>
                <a:off x="-2" y="-1"/>
                <a:ext cx="3058696" cy="1529351"/>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t">
                <a:noAutofit/>
              </a:bodyPr>
              <a:lstStyle/>
              <a:p>
                <a:pPr algn="l" defTabSz="1300480">
                  <a:defRPr sz="42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317" name="Lex commissoria"/>
              <p:cNvSpPr txBox="1"/>
              <p:nvPr/>
            </p:nvSpPr>
            <p:spPr>
              <a:xfrm>
                <a:off x="-2" y="-1"/>
                <a:ext cx="3058696" cy="1425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algn="l" defTabSz="1300480">
                  <a:defRPr sz="4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Lex commissoria</a:t>
                </a:r>
              </a:p>
            </p:txBody>
          </p:sp>
        </p:grpSp>
        <p:sp>
          <p:nvSpPr>
            <p:cNvPr id="319" name="Linia"/>
            <p:cNvSpPr/>
            <p:nvPr/>
          </p:nvSpPr>
          <p:spPr>
            <a:xfrm>
              <a:off x="1529343" y="0"/>
              <a:ext cx="3823365" cy="76470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800"/>
                  </a:lnTo>
                  <a:lnTo>
                    <a:pt x="0" y="10800"/>
                  </a:lnTo>
                  <a:lnTo>
                    <a:pt x="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nvGrpSpPr>
            <p:cNvPr id="322" name="Grupuj"/>
            <p:cNvGrpSpPr/>
            <p:nvPr/>
          </p:nvGrpSpPr>
          <p:grpSpPr>
            <a:xfrm>
              <a:off x="3823356" y="764683"/>
              <a:ext cx="3058695" cy="1529351"/>
              <a:chOff x="-1" y="0"/>
              <a:chExt cx="3058694" cy="1529350"/>
            </a:xfrm>
          </p:grpSpPr>
          <p:sp>
            <p:nvSpPr>
              <p:cNvPr id="320" name="Prostokąt"/>
              <p:cNvSpPr/>
              <p:nvPr/>
            </p:nvSpPr>
            <p:spPr>
              <a:xfrm>
                <a:off x="-2" y="-1"/>
                <a:ext cx="3058696" cy="1529351"/>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t">
                <a:noAutofit/>
              </a:bodyPr>
              <a:lstStyle/>
              <a:p>
                <a:pPr algn="l" defTabSz="1300480">
                  <a:defRPr sz="4200" i="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321" name="Pactum de vendendo"/>
              <p:cNvSpPr txBox="1"/>
              <p:nvPr/>
            </p:nvSpPr>
            <p:spPr>
              <a:xfrm>
                <a:off x="-2" y="-1"/>
                <a:ext cx="3058696" cy="14254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algn="l" defTabSz="1300480">
                  <a:defRPr sz="4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Pactum de vendendo</a:t>
                </a:r>
              </a:p>
            </p:txBody>
          </p:sp>
        </p:grpSp>
        <p:sp>
          <p:nvSpPr>
            <p:cNvPr id="323" name="Linia"/>
            <p:cNvSpPr/>
            <p:nvPr/>
          </p:nvSpPr>
          <p:spPr>
            <a:xfrm>
              <a:off x="5352704" y="0"/>
              <a:ext cx="4" cy="764702"/>
            </a:xfrm>
            <a:prstGeom prst="line">
              <a:avLst/>
            </a:prstGeom>
            <a:noFill/>
            <a:ln w="25400" cap="flat">
              <a:solidFill>
                <a:srgbClr val="3F6696"/>
              </a:solidFill>
              <a:prstDash val="solid"/>
              <a:round/>
              <a:tailEnd type="triangle" w="med" len="med"/>
            </a:ln>
            <a:effectLst/>
          </p:spPr>
          <p:txBody>
            <a:bodyPr wrap="square" lIns="45718" tIns="45718" rIns="45718" bIns="45718" numCol="1" anchor="t">
              <a:noAutofit/>
            </a:bodyPr>
            <a:lstStyle/>
            <a:p>
              <a:endParaRPr/>
            </a:p>
          </p:txBody>
        </p:sp>
        <p:grpSp>
          <p:nvGrpSpPr>
            <p:cNvPr id="326" name="Grupuj"/>
            <p:cNvGrpSpPr/>
            <p:nvPr/>
          </p:nvGrpSpPr>
          <p:grpSpPr>
            <a:xfrm>
              <a:off x="7646717" y="764683"/>
              <a:ext cx="3058695" cy="1529351"/>
              <a:chOff x="-1" y="0"/>
              <a:chExt cx="3058694" cy="1529350"/>
            </a:xfrm>
          </p:grpSpPr>
          <p:sp>
            <p:nvSpPr>
              <p:cNvPr id="324" name="Prostokąt"/>
              <p:cNvSpPr/>
              <p:nvPr/>
            </p:nvSpPr>
            <p:spPr>
              <a:xfrm>
                <a:off x="-2" y="-1"/>
                <a:ext cx="3058696" cy="1529351"/>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t">
                <a:noAutofit/>
              </a:bodyPr>
              <a:lstStyle/>
              <a:p>
                <a:pPr algn="l" defTabSz="1300480">
                  <a:defRPr sz="4200">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325" name="Antichresis"/>
              <p:cNvSpPr txBox="1"/>
              <p:nvPr/>
            </p:nvSpPr>
            <p:spPr>
              <a:xfrm>
                <a:off x="-2" y="-1"/>
                <a:ext cx="3058696" cy="7777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algn="l" defTabSz="1300480">
                  <a:defRPr sz="4200"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Antichresis</a:t>
                </a:r>
              </a:p>
            </p:txBody>
          </p:sp>
        </p:grpSp>
        <p:sp>
          <p:nvSpPr>
            <p:cNvPr id="327" name="Linia"/>
            <p:cNvSpPr/>
            <p:nvPr/>
          </p:nvSpPr>
          <p:spPr>
            <a:xfrm>
              <a:off x="5352703" y="0"/>
              <a:ext cx="3823365" cy="7647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0800"/>
                  </a:lnTo>
                  <a:lnTo>
                    <a:pt x="21600" y="10800"/>
                  </a:lnTo>
                  <a:lnTo>
                    <a:pt x="21600" y="21600"/>
                  </a:lnTo>
                </a:path>
              </a:pathLst>
            </a:custGeom>
            <a:noFill/>
            <a:ln w="25400" cap="flat">
              <a:solidFill>
                <a:srgbClr val="3F6696"/>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Hypotheca"/>
          <p:cNvSpPr txBox="1">
            <a:spLocks noGrp="1"/>
          </p:cNvSpPr>
          <p:nvPr>
            <p:ph type="title"/>
          </p:nvPr>
        </p:nvSpPr>
        <p:spPr>
          <a:xfrm>
            <a:off x="650238" y="390594"/>
            <a:ext cx="11704324" cy="901810"/>
          </a:xfrm>
          <a:prstGeom prst="rect">
            <a:avLst/>
          </a:prstGeom>
        </p:spPr>
        <p:txBody>
          <a:bodyPr/>
          <a:lstStyle>
            <a:lvl1pPr defTabSz="1170430">
              <a:defRPr sz="4800" b="1" i="1">
                <a:solidFill>
                  <a:srgbClr val="FFFFFF"/>
                </a:solidFill>
                <a:effectLst>
                  <a:outerShdw blurRad="38100" dist="34289" dir="2700000" rotWithShape="0">
                    <a:srgbClr val="000000">
                      <a:alpha val="43137"/>
                    </a:srgbClr>
                  </a:outerShdw>
                </a:effectLst>
              </a:defRPr>
            </a:lvl1pPr>
          </a:lstStyle>
          <a:p>
            <a:r>
              <a:t>Hypotheca</a:t>
            </a:r>
          </a:p>
        </p:txBody>
      </p:sp>
      <p:sp>
        <p:nvSpPr>
          <p:cNvPr id="331" name="Chodziło mianowicie o zabezpieczenie interesów wielkich właścicieli ziemskich, którzy osiedlali na swoich gruntach drobnych dzierżawców. Taki dzierżawca zadłużał się zwykle u latyfundysty, ale na zabezpieczenie swoich długów mógł oddać w zastaw tylko swój skromny dobytek, rzeczy „wwiezione i wniesione” (invecta et illata). Były to przede wszystkim jego narzędzia pracy, oddanie ich w zastaw powierniczy czy ręczny pozbawiłoby rolnika zdolności produkcyjnej.…"/>
          <p:cNvSpPr txBox="1">
            <a:spLocks noGrp="1"/>
          </p:cNvSpPr>
          <p:nvPr>
            <p:ph type="body" idx="1"/>
          </p:nvPr>
        </p:nvSpPr>
        <p:spPr>
          <a:xfrm>
            <a:off x="357715" y="1599636"/>
            <a:ext cx="12391781" cy="7680853"/>
          </a:xfrm>
          <a:prstGeom prst="rect">
            <a:avLst/>
          </a:prstGeom>
        </p:spPr>
        <p:txBody>
          <a:bodyPr/>
          <a:lstStyle/>
          <a:p>
            <a:pPr marL="487680" indent="-487680" algn="just">
              <a:lnSpc>
                <a:spcPct val="80000"/>
              </a:lnSpc>
              <a:spcBef>
                <a:spcPts val="800"/>
              </a:spcBef>
              <a:buSzTx/>
              <a:buNone/>
              <a:defRPr sz="3400">
                <a:solidFill>
                  <a:srgbClr val="FFFFFF"/>
                </a:solidFill>
                <a:latin typeface="Times New Roman"/>
                <a:ea typeface="Times New Roman"/>
                <a:cs typeface="Times New Roman"/>
                <a:sym typeface="Times New Roman"/>
              </a:defRPr>
            </a:pPr>
            <a:r>
              <a:t>Chodziło mianowicie o zabezpieczenie interesów wielkich właścicieli ziemskich, którzy osiedlali na swoich gruntach drobnych dzierżawców. Taki dzierżawca zadłużał się zwykle u latyfundysty, ale na zabezpieczenie swoich długów mógł oddać w zastaw tylko swój skromny dobytek, rzeczy „wwiezione i wniesione” </a:t>
            </a:r>
            <a:r>
              <a:rPr i="1"/>
              <a:t>(invecta et illata). </a:t>
            </a:r>
            <a:r>
              <a:t>Były to przede wszystkim jego narzędzia pracy, oddanie ich w zastaw powierniczy czy ręczny pozbawiłoby rolnika zdolności produkcyjnej. </a:t>
            </a:r>
          </a:p>
          <a:p>
            <a:pPr marL="487680" indent="-487680" algn="just">
              <a:lnSpc>
                <a:spcPct val="80000"/>
              </a:lnSpc>
              <a:spcBef>
                <a:spcPts val="800"/>
              </a:spcBef>
              <a:buSzTx/>
              <a:buNone/>
              <a:defRPr sz="3400">
                <a:solidFill>
                  <a:srgbClr val="FFFFFF"/>
                </a:solidFill>
                <a:latin typeface="Times New Roman"/>
                <a:ea typeface="Times New Roman"/>
                <a:cs typeface="Times New Roman"/>
                <a:sym typeface="Times New Roman"/>
              </a:defRPr>
            </a:pPr>
            <a:endParaRPr/>
          </a:p>
          <a:p>
            <a:pPr marL="487680" indent="-487680" algn="just">
              <a:lnSpc>
                <a:spcPct val="80000"/>
              </a:lnSpc>
              <a:spcBef>
                <a:spcPts val="800"/>
              </a:spcBef>
              <a:buSzTx/>
              <a:buNone/>
              <a:defRPr sz="3400">
                <a:solidFill>
                  <a:srgbClr val="FFFFFF"/>
                </a:solidFill>
                <a:latin typeface="Times New Roman"/>
                <a:ea typeface="Times New Roman"/>
                <a:cs typeface="Times New Roman"/>
                <a:sym typeface="Times New Roman"/>
              </a:defRPr>
            </a:pPr>
            <a:endParaRPr/>
          </a:p>
          <a:p>
            <a:pPr marL="487680" indent="-487680" algn="just">
              <a:lnSpc>
                <a:spcPct val="80000"/>
              </a:lnSpc>
              <a:spcBef>
                <a:spcPts val="800"/>
              </a:spcBef>
              <a:buSzTx/>
              <a:buNone/>
              <a:defRPr sz="3400">
                <a:solidFill>
                  <a:srgbClr val="FFFFFF"/>
                </a:solidFill>
                <a:latin typeface="Times New Roman"/>
                <a:ea typeface="Times New Roman"/>
                <a:cs typeface="Times New Roman"/>
                <a:sym typeface="Times New Roman"/>
              </a:defRPr>
            </a:pPr>
            <a:r>
              <a:t>Stąd zrodziła się idea zastawu umownego, przy którym zastawca był nadal właścicielem i posiadaczem rzeczy „obciążonej”, a nadto pozostawała mu możliwość uzyskiwania dalszych kredytów pod zastaw tej samej rzeczy.</a:t>
            </a:r>
          </a:p>
        </p:txBody>
      </p:sp>
    </p:spTree>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334" name="Hypotheca…"/>
          <p:cNvSpPr txBox="1">
            <a:spLocks noGrp="1"/>
          </p:cNvSpPr>
          <p:nvPr>
            <p:ph type="body" idx="1"/>
          </p:nvPr>
        </p:nvSpPr>
        <p:spPr>
          <a:xfrm>
            <a:off x="507999" y="-2"/>
            <a:ext cx="11846561" cy="9753604"/>
          </a:xfrm>
          <a:prstGeom prst="rect">
            <a:avLst/>
          </a:prstGeom>
        </p:spPr>
        <p:txBody>
          <a:bodyPr/>
          <a:lstStyle/>
          <a:p>
            <a:pPr marL="487680" indent="-487680" algn="ctr">
              <a:spcBef>
                <a:spcPts val="2900"/>
              </a:spcBef>
              <a:buSzTx/>
              <a:buNone/>
              <a:defRPr sz="5000"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Hypotheca </a:t>
            </a:r>
          </a:p>
          <a:p>
            <a:pPr marL="709448" indent="-709448" algn="just">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Początki II w. pn.e.</a:t>
            </a:r>
          </a:p>
          <a:p>
            <a:pPr marL="709448" indent="-709448" algn="just">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Przełom II i I w. p.n.e. pretor Salvianus wprowadził specjalny interdykt posesoryjny, zwany </a:t>
            </a:r>
            <a:r>
              <a:rPr i="1"/>
              <a:t>interdictum Salvianum </a:t>
            </a:r>
          </a:p>
          <a:p>
            <a:pPr marL="709448" indent="-709448" algn="just">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W  połowie I w. p.n.e. pretor Servius wprowadził </a:t>
            </a:r>
            <a:r>
              <a:rPr i="1"/>
              <a:t>actio in rem</a:t>
            </a:r>
            <a:r>
              <a:t>, zwaną potem </a:t>
            </a:r>
            <a:r>
              <a:rPr i="1"/>
              <a:t>actio Serviana</a:t>
            </a:r>
          </a:p>
          <a:p>
            <a:pPr marL="709448" indent="-709448" algn="just">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Cesarz Hadrian poszerzył zakres stosowania </a:t>
            </a:r>
            <a:r>
              <a:rPr i="1"/>
              <a:t>actio Serviana</a:t>
            </a:r>
          </a:p>
          <a:p>
            <a:pPr marL="709448" indent="-709448" algn="just">
              <a:spcBef>
                <a:spcPts val="2400"/>
              </a:spcBef>
              <a:buFontTx/>
              <a:buChar char="➢"/>
              <a:defRPr sz="4000">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t>Terminy </a:t>
            </a:r>
            <a:r>
              <a:rPr i="1"/>
              <a:t>pignus</a:t>
            </a:r>
            <a:r>
              <a:t> i </a:t>
            </a:r>
            <a:r>
              <a:rPr i="1"/>
              <a:t>hypotheca</a:t>
            </a:r>
            <a:r>
              <a:t> stosowane są w źródłach zamiennie</a:t>
            </a: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Kazus III"/>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III</a:t>
            </a:r>
          </a:p>
        </p:txBody>
      </p:sp>
      <p:sp>
        <p:nvSpPr>
          <p:cNvPr id="162" name="Marcus kupił od Quintusa posiadłość, nie wiedząc, że ten nie był jej właścicielem. Marcus zasadził na zakupionej nieruchomości wiele drzew i krzewów. Korzystał również z owoców, które rodziły drzewa w sadzie. Zwalczał również szkodniki atakujące roślinność. Po trzech miesiącach Marcus został pozwany przez właściciela nieruchomości, który zażądał jej wydania.…"/>
          <p:cNvSpPr txBox="1">
            <a:spLocks noGrp="1"/>
          </p:cNvSpPr>
          <p:nvPr>
            <p:ph type="body" idx="1"/>
          </p:nvPr>
        </p:nvSpPr>
        <p:spPr>
          <a:xfrm>
            <a:off x="357714" y="1702044"/>
            <a:ext cx="12289372" cy="8051559"/>
          </a:xfrm>
          <a:prstGeom prst="rect">
            <a:avLst/>
          </a:prstGeom>
        </p:spPr>
        <p:txBody>
          <a:bodyPr/>
          <a:lstStyle/>
          <a:p>
            <a:pPr marL="0" indent="0" algn="just" defTabSz="1248460">
              <a:lnSpc>
                <a:spcPct val="120000"/>
              </a:lnSpc>
              <a:spcBef>
                <a:spcPts val="800"/>
              </a:spcBef>
              <a:buSzTx/>
              <a:buFontTx/>
              <a:buNone/>
              <a:defRPr sz="3800">
                <a:solidFill>
                  <a:srgbClr val="FFFFFF"/>
                </a:solidFill>
                <a:latin typeface="Times New Roman"/>
                <a:ea typeface="Times New Roman"/>
                <a:cs typeface="Times New Roman"/>
                <a:sym typeface="Times New Roman"/>
              </a:defRPr>
            </a:pPr>
            <a:endParaRPr/>
          </a:p>
          <a:p>
            <a:pPr marL="0" indent="0" algn="just" defTabSz="1248460">
              <a:lnSpc>
                <a:spcPct val="120000"/>
              </a:lnSpc>
              <a:spcBef>
                <a:spcPts val="800"/>
              </a:spcBef>
              <a:buSzTx/>
              <a:buFontTx/>
              <a:buNone/>
              <a:defRPr sz="3800">
                <a:solidFill>
                  <a:srgbClr val="FFFFFF"/>
                </a:solidFill>
                <a:latin typeface="Times New Roman"/>
                <a:ea typeface="Times New Roman"/>
                <a:cs typeface="Times New Roman"/>
                <a:sym typeface="Times New Roman"/>
              </a:defRPr>
            </a:pPr>
            <a:r>
              <a:t>Marcus kupił od Quintusa posiadłość, nie wiedząc, że ten nie był jej właścicielem. Marcus zasadził na zakupionej nieruchomości wiele drzew i krzewów. Korzystał również z owoców, które rodziły drzewa w sadzie. Zwalczał również szkodniki atakujące roślinność. Po trzech miesiącach Marcus został pozwany przez właściciela nieruchomości, który zażądał jej wydania. </a:t>
            </a:r>
          </a:p>
          <a:p>
            <a:pPr marL="0" indent="0" algn="just" defTabSz="1248460">
              <a:lnSpc>
                <a:spcPct val="120000"/>
              </a:lnSpc>
              <a:spcBef>
                <a:spcPts val="800"/>
              </a:spcBef>
              <a:buSzTx/>
              <a:buFontTx/>
              <a:buNone/>
              <a:defRPr sz="3800">
                <a:solidFill>
                  <a:srgbClr val="FFFFFF"/>
                </a:solidFill>
                <a:latin typeface="Times New Roman"/>
                <a:ea typeface="Times New Roman"/>
                <a:cs typeface="Times New Roman"/>
                <a:sym typeface="Times New Roman"/>
              </a:defRPr>
            </a:pPr>
            <a:endParaRPr/>
          </a:p>
          <a:p>
            <a:pPr marL="0" indent="0" algn="just" defTabSz="1248460">
              <a:lnSpc>
                <a:spcPct val="120000"/>
              </a:lnSpc>
              <a:spcBef>
                <a:spcPts val="800"/>
              </a:spcBef>
              <a:buSzTx/>
              <a:buFontTx/>
              <a:buNone/>
              <a:defRPr sz="3800">
                <a:solidFill>
                  <a:srgbClr val="FFFFFF"/>
                </a:solidFill>
                <a:latin typeface="Times New Roman"/>
                <a:ea typeface="Times New Roman"/>
                <a:cs typeface="Times New Roman"/>
                <a:sym typeface="Times New Roman"/>
              </a:defRPr>
            </a:pPr>
            <a:r>
              <a:t>Oceń będą się przedstawiać rozliczenia między stronami.</a:t>
            </a: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Kazus IV"/>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IV</a:t>
            </a:r>
          </a:p>
        </p:txBody>
      </p:sp>
      <p:sp>
        <p:nvSpPr>
          <p:cNvPr id="165" name="Lepidus przekazał swojego niewolnika Stichiusa Markowi. Marek, sympatyczny pierwszy centurion drugiej kohorty XIX legionu był jednym z nielicznych, którzy ocaleli po bitwie w lesie Teutoburskim. Na skutek tych zdarzeń Marek oszalał, co jednak skrzętnie ukrywała jego najbliższa rodzina. Po sześciu miesiącach niewolnik został przekazany przez Marka Appiuszowi, który jednak znęcał się nad nim, czego wynikiem była ucieczka Stichiusa od pana po czterech miesiącach. W pogoń za niewolnikiem udali się zarówno Appiusz, jak i Lepidus. Razem pochwycili niewolnika i wdali się w spór co do tego, kto powinien utrzymać się w jego posiadaniu. Oceń powyższy stan faktyczny.…"/>
          <p:cNvSpPr txBox="1">
            <a:spLocks noGrp="1"/>
          </p:cNvSpPr>
          <p:nvPr>
            <p:ph type="body" idx="1"/>
          </p:nvPr>
        </p:nvSpPr>
        <p:spPr>
          <a:xfrm>
            <a:off x="357714" y="1702044"/>
            <a:ext cx="12289372" cy="8051559"/>
          </a:xfrm>
          <a:prstGeom prst="rect">
            <a:avLst/>
          </a:prstGeom>
        </p:spPr>
        <p:txBody>
          <a:bodyPr/>
          <a:lstStyle/>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endParaRP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r>
              <a:t>Lepidus przekazał swojego niewolnika Stichiusa Markowi. Marek, sympatyczny pierwszy centurion drugiej kohorty XIX legionu był jednym z nielicznych, którzy ocaleli po bitwie w lesie Teutoburskim. Na skutek tych zdarzeń Marek oszalał, co jednak skrzętnie ukrywała jego najbliższa rodzina. Po sześciu miesiącach niewolnik został przekazany przez Marka Appiuszowi, który jednak znęcał się nad nim, czego wynikiem była ucieczka Stichiusa od pana po czterech miesiącach. W pogoń za niewolnikiem udali się zarówno Appiusz, jak i Lepidus. Razem pochwycili niewolnika i wdali się w spór co do tego, kto powinien utrzymać się w jego posiadaniu. Oceń powyższy stan faktyczny.</a:t>
            </a: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endParaRP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r>
              <a:t>Pytania:</a:t>
            </a: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r>
              <a:t>Z którego interdyktu mogą skorzystać?</a:t>
            </a: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r>
              <a:t>Czy Appiusz może doliczyć do swego czasu posiadania dwa miesiące, podczas których Stichus przebywał u Marka?</a:t>
            </a:r>
          </a:p>
          <a:p>
            <a:pPr marL="0" indent="0" algn="just" defTabSz="873922">
              <a:lnSpc>
                <a:spcPct val="120000"/>
              </a:lnSpc>
              <a:spcBef>
                <a:spcPts val="500"/>
              </a:spcBef>
              <a:buSzTx/>
              <a:buFontTx/>
              <a:buNone/>
              <a:defRPr sz="2660">
                <a:solidFill>
                  <a:srgbClr val="FFFFFF"/>
                </a:solidFill>
                <a:latin typeface="Times New Roman"/>
                <a:ea typeface="Times New Roman"/>
                <a:cs typeface="Times New Roman"/>
                <a:sym typeface="Times New Roman"/>
              </a:defRPr>
            </a:pPr>
            <a:r>
              <a:t>W czyim posiadaniu był Stichus, w czasie gdy przebywał u Marka?</a:t>
            </a: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Kazus V"/>
          <p:cNvSpPr txBox="1">
            <a:spLocks noGrp="1"/>
          </p:cNvSpPr>
          <p:nvPr>
            <p:ph type="title"/>
          </p:nvPr>
        </p:nvSpPr>
        <p:spPr>
          <a:xfrm>
            <a:off x="664950" y="-1"/>
            <a:ext cx="11704323" cy="1625601"/>
          </a:xfrm>
          <a:prstGeom prst="rect">
            <a:avLst/>
          </a:prstGeom>
        </p:spPr>
        <p:txBody>
          <a:bodyPr/>
          <a:lstStyle>
            <a:lvl1pPr defTabSz="1131416">
              <a:defRPr sz="4600">
                <a:solidFill>
                  <a:srgbClr val="FFFFFF"/>
                </a:solidFill>
                <a:latin typeface="Times New Roman"/>
                <a:ea typeface="Times New Roman"/>
                <a:cs typeface="Times New Roman"/>
                <a:sym typeface="Times New Roman"/>
              </a:defRPr>
            </a:lvl1pPr>
          </a:lstStyle>
          <a:p>
            <a:r>
              <a:t>Kazus V</a:t>
            </a:r>
          </a:p>
        </p:txBody>
      </p:sp>
      <p:sp>
        <p:nvSpPr>
          <p:cNvPr id="168" name="Paulus kupił nieruchomość graniczącą z gruntem należącym do Liwiusza, który okazał się bardzo uciążliwym sąsiadem. Liwiusz na swoim gruncie założył zakład produkcji serów. Dym regularnie przedostawał się na grunt Paulusa. Poza tym skierował on rynny w ten sposób, że woda deszczowa spływała na grunt sąsiada, twierdząc, że ma do tego prawo. W odwecie Paulus zakazał sąsiadowi wejścia na swój grunt w celu zebrania owoców, które spadły z drzewa Liwiusza, i powycinał gałęzie zwisające nad jego posiadłością. Wtedy z kolei Liwiusz regularnie raz w miesiącu wybijał kamieniem szyby w domu Paulusa. Ten nie pozostawał mu dłużny, przechwytując zwierzęta gospodarskie sąsiada, które przeszły na jego grunt.…"/>
          <p:cNvSpPr txBox="1">
            <a:spLocks noGrp="1"/>
          </p:cNvSpPr>
          <p:nvPr>
            <p:ph type="body" idx="1"/>
          </p:nvPr>
        </p:nvSpPr>
        <p:spPr>
          <a:xfrm>
            <a:off x="357714" y="1702044"/>
            <a:ext cx="12289372" cy="8051559"/>
          </a:xfrm>
          <a:prstGeom prst="rect">
            <a:avLst/>
          </a:prstGeom>
        </p:spPr>
        <p:txBody>
          <a:bodyPr/>
          <a:lstStyle/>
          <a:p>
            <a:pPr marL="0" indent="0" algn="just" defTabSz="1023737">
              <a:lnSpc>
                <a:spcPct val="120000"/>
              </a:lnSpc>
              <a:spcBef>
                <a:spcPts val="600"/>
              </a:spcBef>
              <a:buSzTx/>
              <a:buFontTx/>
              <a:buNone/>
              <a:defRPr sz="3116">
                <a:solidFill>
                  <a:srgbClr val="FFFFFF"/>
                </a:solidFill>
                <a:latin typeface="Times New Roman"/>
                <a:ea typeface="Times New Roman"/>
                <a:cs typeface="Times New Roman"/>
                <a:sym typeface="Times New Roman"/>
              </a:defRPr>
            </a:pPr>
            <a:r>
              <a:t>Paulus kupił nieruchomość graniczącą z gruntem należącym do Liwiusza, który okazał się bardzo uciążliwym sąsiadem. Liwiusz na swoim gruncie założył zakład produkcji serów. Dym regularnie przedostawał się na grunt Paulusa. Poza tym skierował on rynny w ten sposób, że woda deszczowa spływała na grunt sąsiada, twierdząc, że ma do tego prawo. W odwecie Paulus zakazał sąsiadowi wejścia na swój grunt w celu zebrania owoców, które spadły z drzewa Liwiusza, i powycinał gałęzie zwisające nad jego posiadłością. Wtedy z kolei Liwiusz regularnie raz w miesiącu wybijał kamieniem szyby w domu Paulusa. Ten nie pozostawał mu dłużny, przechwytując zwierzęta gospodarskie sąsiada, które przeszły na jego grunt. </a:t>
            </a:r>
          </a:p>
          <a:p>
            <a:pPr marL="0" indent="0" algn="just" defTabSz="1023737">
              <a:lnSpc>
                <a:spcPct val="120000"/>
              </a:lnSpc>
              <a:spcBef>
                <a:spcPts val="600"/>
              </a:spcBef>
              <a:buSzTx/>
              <a:buFontTx/>
              <a:buNone/>
              <a:defRPr sz="3116">
                <a:solidFill>
                  <a:srgbClr val="FFFFFF"/>
                </a:solidFill>
                <a:latin typeface="Times New Roman"/>
                <a:ea typeface="Times New Roman"/>
                <a:cs typeface="Times New Roman"/>
                <a:sym typeface="Times New Roman"/>
              </a:defRPr>
            </a:pPr>
            <a:endParaRPr/>
          </a:p>
          <a:p>
            <a:pPr marL="0" indent="0" algn="just" defTabSz="1023737">
              <a:lnSpc>
                <a:spcPct val="120000"/>
              </a:lnSpc>
              <a:spcBef>
                <a:spcPts val="600"/>
              </a:spcBef>
              <a:buSzTx/>
              <a:buFontTx/>
              <a:buNone/>
              <a:defRPr sz="3116">
                <a:solidFill>
                  <a:srgbClr val="FFFFFF"/>
                </a:solidFill>
                <a:latin typeface="Times New Roman"/>
                <a:ea typeface="Times New Roman"/>
                <a:cs typeface="Times New Roman"/>
                <a:sym typeface="Times New Roman"/>
              </a:defRPr>
            </a:pPr>
            <a:r>
              <a:t>Jak mogą się bronić obaj sąsiedzi?</a:t>
            </a:r>
          </a:p>
          <a:p>
            <a:pPr marL="0" indent="0" algn="just" defTabSz="1023737">
              <a:lnSpc>
                <a:spcPct val="120000"/>
              </a:lnSpc>
              <a:spcBef>
                <a:spcPts val="600"/>
              </a:spcBef>
              <a:buSzTx/>
              <a:buFontTx/>
              <a:buNone/>
              <a:defRPr sz="3116">
                <a:solidFill>
                  <a:srgbClr val="FFFFFF"/>
                </a:solidFill>
                <a:latin typeface="Times New Roman"/>
                <a:ea typeface="Times New Roman"/>
                <a:cs typeface="Times New Roman"/>
                <a:sym typeface="Times New Roman"/>
              </a:defRPr>
            </a:pPr>
            <a:endParaRP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171" name="Treść"/>
          <p:cNvSpPr txBox="1">
            <a:spLocks noGrp="1"/>
          </p:cNvSpPr>
          <p:nvPr>
            <p:ph type="body" idx="1"/>
          </p:nvPr>
        </p:nvSpPr>
        <p:spPr>
          <a:xfrm>
            <a:off x="507999" y="370698"/>
            <a:ext cx="11846561" cy="8909793"/>
          </a:xfrm>
          <a:prstGeom prst="rect">
            <a:avLst/>
          </a:prstGeom>
        </p:spPr>
        <p:txBody>
          <a:bodyPr/>
          <a:lstStyle/>
          <a:p>
            <a:pPr marL="707230" indent="-707230" algn="just">
              <a:spcBef>
                <a:spcPts val="2700"/>
              </a:spcBef>
              <a:buFontTx/>
              <a:buChar char="➢"/>
              <a:defRPr>
                <a:solidFill>
                  <a:srgbClr val="FFFFFF"/>
                </a:solidFill>
              </a:defRPr>
            </a:pPr>
            <a:endParaRPr/>
          </a:p>
          <a:p>
            <a:pPr marL="707230" indent="-707230" algn="just">
              <a:spcBef>
                <a:spcPts val="2700"/>
              </a:spcBef>
              <a:buFontTx/>
              <a:buChar char="➢"/>
              <a:defRPr>
                <a:solidFill>
                  <a:srgbClr val="FFFFFF"/>
                </a:solidFill>
              </a:defRPr>
            </a:pPr>
            <a:endParaRPr/>
          </a:p>
          <a:p>
            <a:pPr algn="just">
              <a:spcBef>
                <a:spcPts val="2700"/>
              </a:spcBef>
              <a:defRPr b="1">
                <a:solidFill>
                  <a:srgbClr val="FF9900"/>
                </a:solidFill>
              </a:defRPr>
            </a:pPr>
            <a:endParaRPr/>
          </a:p>
          <a:p>
            <a:pPr marL="487680" indent="-487680" algn="just">
              <a:spcBef>
                <a:spcPts val="2700"/>
              </a:spcBef>
              <a:buSzTx/>
              <a:buNone/>
              <a:defRPr b="1">
                <a:solidFill>
                  <a:srgbClr val="FF9900"/>
                </a:solidFill>
              </a:defRPr>
            </a:pPr>
            <a:r>
              <a:t> </a:t>
            </a:r>
          </a:p>
        </p:txBody>
      </p:sp>
      <p:grpSp>
        <p:nvGrpSpPr>
          <p:cNvPr id="188" name="Grupuj"/>
          <p:cNvGrpSpPr/>
          <p:nvPr/>
        </p:nvGrpSpPr>
        <p:grpSpPr>
          <a:xfrm>
            <a:off x="-7" y="0"/>
            <a:ext cx="13004811" cy="9753605"/>
            <a:chOff x="-4" y="0"/>
            <a:chExt cx="13004809" cy="9753603"/>
          </a:xfrm>
        </p:grpSpPr>
        <p:grpSp>
          <p:nvGrpSpPr>
            <p:cNvPr id="174" name="Grupuj"/>
            <p:cNvGrpSpPr/>
            <p:nvPr/>
          </p:nvGrpSpPr>
          <p:grpSpPr>
            <a:xfrm>
              <a:off x="-3" y="0"/>
              <a:ext cx="13004809" cy="2828548"/>
              <a:chOff x="-1" y="0"/>
              <a:chExt cx="13004807" cy="2828547"/>
            </a:xfrm>
          </p:grpSpPr>
          <p:sp>
            <p:nvSpPr>
              <p:cNvPr id="172" name="Prostokąt"/>
              <p:cNvSpPr/>
              <p:nvPr/>
            </p:nvSpPr>
            <p:spPr>
              <a:xfrm>
                <a:off x="-2" y="0"/>
                <a:ext cx="13004809" cy="2828548"/>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t">
                <a:noAutofit/>
              </a:bodyPr>
              <a:lstStyle/>
              <a:p>
                <a:pPr algn="l" defTabSz="1300480">
                  <a:defRPr sz="4400">
                    <a:solidFill>
                      <a:srgbClr val="FFFFFF"/>
                    </a:solidFill>
                    <a:latin typeface="Calibri"/>
                    <a:ea typeface="Calibri"/>
                    <a:cs typeface="Calibri"/>
                    <a:sym typeface="Calibri"/>
                  </a:defRPr>
                </a:pPr>
                <a:endParaRPr/>
              </a:p>
            </p:txBody>
          </p:sp>
          <p:sp>
            <p:nvSpPr>
              <p:cNvPr id="173" name="Prawa na rzeczy cudzej"/>
              <p:cNvSpPr txBox="1"/>
              <p:nvPr/>
            </p:nvSpPr>
            <p:spPr>
              <a:xfrm>
                <a:off x="-2" y="0"/>
                <a:ext cx="13004809" cy="8158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t">
                <a:spAutoFit/>
              </a:bodyPr>
              <a:lstStyle>
                <a:lvl1pPr algn="l" defTabSz="1300480">
                  <a:defRPr sz="4400" b="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Prawa na rzeczy cudzej</a:t>
                </a:r>
              </a:p>
            </p:txBody>
          </p:sp>
        </p:grpSp>
        <p:grpSp>
          <p:nvGrpSpPr>
            <p:cNvPr id="177" name="Grupuj"/>
            <p:cNvGrpSpPr/>
            <p:nvPr/>
          </p:nvGrpSpPr>
          <p:grpSpPr>
            <a:xfrm>
              <a:off x="-5" y="2867557"/>
              <a:ext cx="3221945" cy="6047239"/>
              <a:chOff x="-1" y="-1"/>
              <a:chExt cx="3221944" cy="6047238"/>
            </a:xfrm>
          </p:grpSpPr>
          <p:sp>
            <p:nvSpPr>
              <p:cNvPr id="175" name="Prostokąt"/>
              <p:cNvSpPr/>
              <p:nvPr/>
            </p:nvSpPr>
            <p:spPr>
              <a:xfrm>
                <a:off x="-2" y="-2"/>
                <a:ext cx="3221946" cy="6047240"/>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4800" b="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176" name="Zastaw"/>
              <p:cNvSpPr txBox="1"/>
              <p:nvPr/>
            </p:nvSpPr>
            <p:spPr>
              <a:xfrm>
                <a:off x="-2" y="2583944"/>
                <a:ext cx="3221946" cy="8793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4800" b="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Zastaw</a:t>
                </a:r>
              </a:p>
            </p:txBody>
          </p:sp>
        </p:grpSp>
        <p:grpSp>
          <p:nvGrpSpPr>
            <p:cNvPr id="180" name="Grupuj"/>
            <p:cNvGrpSpPr/>
            <p:nvPr/>
          </p:nvGrpSpPr>
          <p:grpSpPr>
            <a:xfrm>
              <a:off x="3260950" y="2867557"/>
              <a:ext cx="3221945" cy="6047239"/>
              <a:chOff x="-1" y="-1"/>
              <a:chExt cx="3221944" cy="6047238"/>
            </a:xfrm>
          </p:grpSpPr>
          <p:sp>
            <p:nvSpPr>
              <p:cNvPr id="178" name="Prostokąt"/>
              <p:cNvSpPr/>
              <p:nvPr/>
            </p:nvSpPr>
            <p:spPr>
              <a:xfrm>
                <a:off x="-2" y="-2"/>
                <a:ext cx="3221946" cy="6047240"/>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3800" b="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179" name="Emfiteuza"/>
              <p:cNvSpPr txBox="1"/>
              <p:nvPr/>
            </p:nvSpPr>
            <p:spPr>
              <a:xfrm>
                <a:off x="-2" y="2666494"/>
                <a:ext cx="3221946" cy="7142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800" b="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Emfiteuza</a:t>
                </a:r>
              </a:p>
            </p:txBody>
          </p:sp>
        </p:grpSp>
        <p:grpSp>
          <p:nvGrpSpPr>
            <p:cNvPr id="183" name="Grupuj"/>
            <p:cNvGrpSpPr/>
            <p:nvPr/>
          </p:nvGrpSpPr>
          <p:grpSpPr>
            <a:xfrm>
              <a:off x="6521904" y="2867557"/>
              <a:ext cx="3221945" cy="6047239"/>
              <a:chOff x="-1" y="-1"/>
              <a:chExt cx="3221944" cy="6047238"/>
            </a:xfrm>
          </p:grpSpPr>
          <p:sp>
            <p:nvSpPr>
              <p:cNvPr id="181" name="Prostokąt"/>
              <p:cNvSpPr/>
              <p:nvPr/>
            </p:nvSpPr>
            <p:spPr>
              <a:xfrm>
                <a:off x="-2" y="-2"/>
                <a:ext cx="3221946" cy="6047240"/>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3400" b="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182" name="Superficies"/>
              <p:cNvSpPr txBox="1"/>
              <p:nvPr/>
            </p:nvSpPr>
            <p:spPr>
              <a:xfrm>
                <a:off x="-2" y="2698244"/>
                <a:ext cx="3221946" cy="6507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400" b="1" i="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Superficies</a:t>
                </a:r>
              </a:p>
            </p:txBody>
          </p:sp>
        </p:grpSp>
        <p:grpSp>
          <p:nvGrpSpPr>
            <p:cNvPr id="186" name="Grupuj"/>
            <p:cNvGrpSpPr/>
            <p:nvPr/>
          </p:nvGrpSpPr>
          <p:grpSpPr>
            <a:xfrm>
              <a:off x="9782858" y="2867557"/>
              <a:ext cx="3221945" cy="6047239"/>
              <a:chOff x="-1" y="-1"/>
              <a:chExt cx="3221944" cy="6047238"/>
            </a:xfrm>
          </p:grpSpPr>
          <p:sp>
            <p:nvSpPr>
              <p:cNvPr id="184" name="Prostokąt"/>
              <p:cNvSpPr/>
              <p:nvPr/>
            </p:nvSpPr>
            <p:spPr>
              <a:xfrm>
                <a:off x="-2" y="-2"/>
                <a:ext cx="3221946" cy="6047240"/>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defTabSz="1300480">
                  <a:defRPr sz="3800" b="1">
                    <a:solidFill>
                      <a:srgbClr val="FFFFFF"/>
                    </a:solidFill>
                    <a:effectLst>
                      <a:outerShdw blurRad="38100" dist="38100" dir="2700000" rotWithShape="0">
                        <a:srgbClr val="000000">
                          <a:alpha val="43137"/>
                        </a:srgbClr>
                      </a:outerShdw>
                    </a:effectLst>
                    <a:latin typeface="Calibri"/>
                    <a:ea typeface="Calibri"/>
                    <a:cs typeface="Calibri"/>
                    <a:sym typeface="Calibri"/>
                  </a:defRPr>
                </a:pPr>
                <a:endParaRPr/>
              </a:p>
            </p:txBody>
          </p:sp>
          <p:sp>
            <p:nvSpPr>
              <p:cNvPr id="185" name="Służebności"/>
              <p:cNvSpPr txBox="1"/>
              <p:nvPr/>
            </p:nvSpPr>
            <p:spPr>
              <a:xfrm>
                <a:off x="-2" y="2666494"/>
                <a:ext cx="3221946" cy="7142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65022" tIns="65022" rIns="65022" bIns="65022" numCol="1" anchor="ctr">
                <a:spAutoFit/>
              </a:bodyPr>
              <a:lstStyle>
                <a:lvl1pPr defTabSz="1300480">
                  <a:defRPr sz="3800" b="1">
                    <a:solidFill>
                      <a:srgbClr val="FFFFFF"/>
                    </a:solidFill>
                    <a:effectLst>
                      <a:outerShdw blurRad="38100" dist="38100" dir="2700000" rotWithShape="0">
                        <a:srgbClr val="000000">
                          <a:alpha val="43137"/>
                        </a:srgbClr>
                      </a:outerShdw>
                    </a:effectLst>
                    <a:latin typeface="Calibri"/>
                    <a:ea typeface="Calibri"/>
                    <a:cs typeface="Calibri"/>
                    <a:sym typeface="Calibri"/>
                  </a:defRPr>
                </a:lvl1pPr>
              </a:lstStyle>
              <a:p>
                <a:r>
                  <a:t>Służebności</a:t>
                </a:r>
              </a:p>
            </p:txBody>
          </p:sp>
        </p:grpSp>
        <p:sp>
          <p:nvSpPr>
            <p:cNvPr id="187" name="Prostokąt"/>
            <p:cNvSpPr/>
            <p:nvPr/>
          </p:nvSpPr>
          <p:spPr>
            <a:xfrm>
              <a:off x="-2" y="8953806"/>
              <a:ext cx="13004806" cy="799799"/>
            </a:xfrm>
            <a:prstGeom prst="rect">
              <a:avLst/>
            </a:prstGeom>
            <a:solidFill>
              <a:srgbClr val="4F81BD"/>
            </a:solidFill>
            <a:ln w="25400" cap="flat">
              <a:solidFill>
                <a:srgbClr val="FFFFFF"/>
              </a:solidFill>
              <a:prstDash val="solid"/>
              <a:round/>
              <a:tailEnd type="triangle" w="med" len="med"/>
            </a:ln>
            <a:effectLst/>
          </p:spPr>
          <p:txBody>
            <a:bodyPr wrap="square" lIns="50800" tIns="50800" rIns="50800" bIns="50800" numCol="1" anchor="ctr">
              <a:noAutofit/>
            </a:bodyPr>
            <a:lstStyle/>
            <a:p>
              <a:pPr algn="l" defTabSz="1300480">
                <a:defRPr sz="2400">
                  <a:latin typeface="Calibri"/>
                  <a:ea typeface="Calibri"/>
                  <a:cs typeface="Calibri"/>
                  <a:sym typeface="Calibri"/>
                </a:defRPr>
              </a:pPr>
              <a:endParaRPr/>
            </a:p>
          </p:txBody>
        </p:sp>
      </p:gr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ervitutes praediorum  – służebności gruntowe"/>
          <p:cNvSpPr txBox="1">
            <a:spLocks noGrp="1"/>
          </p:cNvSpPr>
          <p:nvPr>
            <p:ph type="title"/>
          </p:nvPr>
        </p:nvSpPr>
        <p:spPr>
          <a:xfrm>
            <a:off x="664950" y="-1"/>
            <a:ext cx="11704323" cy="1625601"/>
          </a:xfrm>
          <a:prstGeom prst="rect">
            <a:avLst/>
          </a:prstGeom>
        </p:spPr>
        <p:txBody>
          <a:bodyPr/>
          <a:lstStyle/>
          <a:p>
            <a:pPr defTabSz="1131416">
              <a:defRPr sz="4600">
                <a:solidFill>
                  <a:srgbClr val="FFFFFF"/>
                </a:solidFill>
                <a:latin typeface="Times New Roman"/>
                <a:ea typeface="Times New Roman"/>
                <a:cs typeface="Times New Roman"/>
                <a:sym typeface="Times New Roman"/>
              </a:defRPr>
            </a:pPr>
            <a:r>
              <a:t>Servitutes praediorum</a:t>
            </a:r>
            <a:br/>
            <a:r>
              <a:t> – służebności gruntowe</a:t>
            </a:r>
          </a:p>
        </p:txBody>
      </p:sp>
      <p:sp>
        <p:nvSpPr>
          <p:cNvPr id="191" name="Konstrukcja prawna – grunt obciążony oraz grunt władający, brak ograniczenia w czasie…"/>
          <p:cNvSpPr txBox="1">
            <a:spLocks noGrp="1"/>
          </p:cNvSpPr>
          <p:nvPr>
            <p:ph type="body" idx="1"/>
          </p:nvPr>
        </p:nvSpPr>
        <p:spPr>
          <a:xfrm>
            <a:off x="357714" y="1702044"/>
            <a:ext cx="12289372" cy="8051559"/>
          </a:xfrm>
          <a:prstGeom prst="rect">
            <a:avLst/>
          </a:prstGeom>
        </p:spPr>
        <p:txBody>
          <a:bodyPr>
            <a:normAutofit lnSpcReduction="10000"/>
          </a:bodyPr>
          <a:lstStyle/>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Konstrukcja prawna – grunt obciążony oraz grunt władający, brak ograniczenia w czasie</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Służebności gruntów miejskich oraz służebności gruntów wiejskich – linia podziału?</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Służebność gruntów wiejskich jako jedyna rzecz niematerialna (prawo), która miała charakter res mancipi</a:t>
            </a:r>
          </a:p>
          <a:p>
            <a:pPr marL="454045" indent="-454045" algn="just" defTabSz="1248460">
              <a:lnSpc>
                <a:spcPct val="120000"/>
              </a:lnSpc>
              <a:spcBef>
                <a:spcPts val="800"/>
              </a:spcBef>
              <a:defRPr sz="3800">
                <a:solidFill>
                  <a:srgbClr val="FFFFFF"/>
                </a:solidFill>
                <a:latin typeface="Times New Roman"/>
                <a:ea typeface="Times New Roman"/>
                <a:cs typeface="Times New Roman"/>
                <a:sym typeface="Times New Roman"/>
              </a:defRPr>
            </a:pPr>
            <a:r>
              <a:t>Służebności są odpowiedzią na rygorystyczny charakter własności rzymskiej – umożliwiają korzystanie z sąsiedniej nieruchomości   (lub ograniczenie w korzystaniu z niej przez właściciela) w ograniczonym zakresie z uwagi na cel ekonomiczny bądź ważną przyczynę (np. droga konieczna)</a:t>
            </a: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ytuł"/>
          <p:cNvSpPr txBox="1">
            <a:spLocks noGrp="1"/>
          </p:cNvSpPr>
          <p:nvPr>
            <p:ph type="title"/>
          </p:nvPr>
        </p:nvSpPr>
        <p:spPr>
          <a:xfrm>
            <a:off x="609598" y="390595"/>
            <a:ext cx="11744964" cy="422208"/>
          </a:xfrm>
          <a:prstGeom prst="rect">
            <a:avLst/>
          </a:prstGeom>
        </p:spPr>
        <p:txBody>
          <a:bodyPr/>
          <a:lstStyle>
            <a:lvl1pPr defTabSz="598219">
              <a:defRPr sz="1600" b="1">
                <a:solidFill>
                  <a:srgbClr val="FF9900"/>
                </a:solidFill>
              </a:defRPr>
            </a:lvl1pPr>
          </a:lstStyle>
          <a:p>
            <a:r>
              <a:t> </a:t>
            </a:r>
          </a:p>
        </p:txBody>
      </p:sp>
      <p:sp>
        <p:nvSpPr>
          <p:cNvPr id="194" name="Servitutes praediorum rusticorum…"/>
          <p:cNvSpPr txBox="1">
            <a:spLocks noGrp="1"/>
          </p:cNvSpPr>
          <p:nvPr>
            <p:ph type="body" idx="1"/>
          </p:nvPr>
        </p:nvSpPr>
        <p:spPr>
          <a:xfrm>
            <a:off x="507999" y="-2"/>
            <a:ext cx="11846561" cy="9753604"/>
          </a:xfrm>
          <a:prstGeom prst="rect">
            <a:avLst/>
          </a:prstGeom>
        </p:spPr>
        <p:txBody>
          <a:bodyPr/>
          <a:lstStyle/>
          <a:p>
            <a:pPr marL="487680" indent="-487680" algn="ctr">
              <a:lnSpc>
                <a:spcPct val="150000"/>
              </a:lnSpc>
              <a:spcBef>
                <a:spcPts val="1200"/>
              </a:spcBef>
              <a:buSzTx/>
              <a:buNone/>
              <a:defRPr sz="5400" b="1"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dirty="0"/>
              <a:t>Servitutes praediorum rusticorum</a:t>
            </a:r>
            <a:endParaRPr sz="6400" dirty="0"/>
          </a:p>
          <a:p>
            <a:pPr marL="487680" indent="-487680" algn="ctr">
              <a:lnSpc>
                <a:spcPct val="150000"/>
              </a:lnSpc>
              <a:spcBef>
                <a:spcPts val="800"/>
              </a:spcBef>
              <a:buSzTx/>
              <a:buNone/>
              <a:defRPr sz="2400">
                <a:solidFill>
                  <a:srgbClr val="FFFF00"/>
                </a:solidFill>
                <a:latin typeface="Times New Roman"/>
                <a:ea typeface="Times New Roman"/>
                <a:cs typeface="Times New Roman"/>
                <a:sym typeface="Times New Roman"/>
              </a:defRPr>
            </a:pPr>
            <a:endParaRPr sz="6400" dirty="0"/>
          </a:p>
          <a:p>
            <a:pPr marL="472964" indent="-472964">
              <a:lnSpc>
                <a:spcPct val="150000"/>
              </a:lnSpc>
              <a:buFontTx/>
              <a:buChar char="➢"/>
              <a:defRPr sz="40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dirty="0"/>
              <a:t> </a:t>
            </a:r>
            <a:r>
              <a:rPr sz="4200" dirty="0"/>
              <a:t>iter  - służebność przechodu</a:t>
            </a:r>
            <a:endParaRPr sz="5000" dirty="0"/>
          </a:p>
          <a:p>
            <a:pPr marL="480059" indent="-480059">
              <a:lnSpc>
                <a:spcPct val="150000"/>
              </a:lnSpc>
              <a:buFontTx/>
              <a:buChar char="➢"/>
              <a:defRPr sz="42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lang="pl-PL" dirty="0" smtClean="0"/>
              <a:t>a</a:t>
            </a:r>
            <a:r>
              <a:rPr dirty="0" smtClean="0"/>
              <a:t>ctus </a:t>
            </a:r>
            <a:r>
              <a:rPr dirty="0"/>
              <a:t>– służebność „przepędu”</a:t>
            </a:r>
            <a:endParaRPr sz="3800" dirty="0"/>
          </a:p>
          <a:p>
            <a:pPr marL="480059" indent="-480059">
              <a:lnSpc>
                <a:spcPct val="150000"/>
              </a:lnSpc>
              <a:buFontTx/>
              <a:buChar char="➢"/>
              <a:defRPr sz="42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dirty="0"/>
              <a:t>via  - służebność drogi</a:t>
            </a:r>
            <a:endParaRPr sz="3800" dirty="0"/>
          </a:p>
          <a:p>
            <a:pPr marL="480059" indent="-480059">
              <a:lnSpc>
                <a:spcPct val="150000"/>
              </a:lnSpc>
              <a:buFontTx/>
              <a:buChar char="➢"/>
              <a:defRPr sz="42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dirty="0"/>
              <a:t>aquae ductus – prawo czerpania wody</a:t>
            </a:r>
            <a:endParaRPr sz="3800" dirty="0"/>
          </a:p>
          <a:p>
            <a:pPr marL="480059" indent="-480059">
              <a:lnSpc>
                <a:spcPct val="150000"/>
              </a:lnSpc>
              <a:buFontTx/>
              <a:buChar char="➢"/>
              <a:defRPr sz="4200" i="1">
                <a:solidFill>
                  <a:srgbClr val="FFFFFF"/>
                </a:solidFill>
                <a:effectLst>
                  <a:outerShdw blurRad="38100" dist="38100" dir="2700000" rotWithShape="0">
                    <a:srgbClr val="000000">
                      <a:alpha val="43137"/>
                    </a:srgbClr>
                  </a:outerShdw>
                </a:effectLst>
                <a:latin typeface="Times New Roman"/>
                <a:ea typeface="Times New Roman"/>
                <a:cs typeface="Times New Roman"/>
                <a:sym typeface="Times New Roman"/>
              </a:defRPr>
            </a:pPr>
            <a:r>
              <a:rPr dirty="0"/>
              <a:t>aquae haustus – służebność wodociągu</a:t>
            </a:r>
            <a:endParaRPr sz="3800" b="1" dirty="0">
              <a:solidFill>
                <a:srgbClr val="FF9900"/>
              </a:solidFill>
              <a:latin typeface="Calibri"/>
              <a:ea typeface="Calibri"/>
              <a:cs typeface="Calibri"/>
              <a:sym typeface="Calibri"/>
            </a:endParaRPr>
          </a:p>
          <a:p>
            <a:pPr marL="487680" indent="-487680" algn="just">
              <a:lnSpc>
                <a:spcPct val="80000"/>
              </a:lnSpc>
              <a:spcBef>
                <a:spcPts val="2200"/>
              </a:spcBef>
              <a:buSzTx/>
              <a:buNone/>
              <a:defRPr sz="3800" b="1">
                <a:solidFill>
                  <a:srgbClr val="FF9900"/>
                </a:solidFill>
              </a:defRPr>
            </a:pPr>
            <a:r>
              <a:rPr dirty="0"/>
              <a:t> </a:t>
            </a:r>
          </a:p>
        </p:txBody>
      </p:sp>
    </p:spTree>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1982</Words>
  <Application>Microsoft Macintosh PowerPoint</Application>
  <PresentationFormat>Niestandardowy</PresentationFormat>
  <Paragraphs>261</Paragraphs>
  <Slides>33</Slides>
  <Notes>0</Notes>
  <HiddenSlides>0</HiddenSlides>
  <MMClips>0</MMClips>
  <ScaleCrop>false</ScaleCrop>
  <HeadingPairs>
    <vt:vector size="4" baseType="variant">
      <vt:variant>
        <vt:lpstr>Motyw</vt:lpstr>
      </vt:variant>
      <vt:variant>
        <vt:i4>1</vt:i4>
      </vt:variant>
      <vt:variant>
        <vt:lpstr>Tytuły slajdów</vt:lpstr>
      </vt:variant>
      <vt:variant>
        <vt:i4>33</vt:i4>
      </vt:variant>
    </vt:vector>
  </HeadingPairs>
  <TitlesOfParts>
    <vt:vector size="34" baseType="lpstr">
      <vt:lpstr>White</vt:lpstr>
      <vt:lpstr>Prawo rzymskie 2017  Zajęcia IV: Ograniczone prawa rzeczowe.</vt:lpstr>
      <vt:lpstr>Kazus I</vt:lpstr>
      <vt:lpstr>Kazus II</vt:lpstr>
      <vt:lpstr>Kazus III</vt:lpstr>
      <vt:lpstr>Kazus IV</vt:lpstr>
      <vt:lpstr>Kazus V</vt:lpstr>
      <vt:lpstr> </vt:lpstr>
      <vt:lpstr>Servitutes praediorum  – służebności gruntowe</vt:lpstr>
      <vt:lpstr> </vt:lpstr>
      <vt:lpstr> </vt:lpstr>
      <vt:lpstr> </vt:lpstr>
      <vt:lpstr> </vt:lpstr>
      <vt:lpstr> </vt:lpstr>
      <vt:lpstr>Powstanie służebności</vt:lpstr>
      <vt:lpstr>Wygaśnięcie służebności i ich ochrona</vt:lpstr>
      <vt:lpstr>Prezentacja programu PowerPoint</vt:lpstr>
      <vt:lpstr>Prezentacja programu PowerPoint</vt:lpstr>
      <vt:lpstr>IUS IN AGRO VECTIGALI</vt:lpstr>
      <vt:lpstr>Greckie emphyteusis</vt:lpstr>
      <vt:lpstr>Charakterystyka</vt:lpstr>
      <vt:lpstr> </vt:lpstr>
      <vt:lpstr> </vt:lpstr>
      <vt:lpstr> </vt:lpstr>
      <vt:lpstr> </vt:lpstr>
      <vt:lpstr> </vt:lpstr>
      <vt:lpstr>Powstanie i zagaśnięcie zastawu</vt:lpstr>
      <vt:lpstr>Przedmiot zastawu</vt:lpstr>
      <vt:lpstr>Realizacja zastawu</vt:lpstr>
      <vt:lpstr> </vt:lpstr>
      <vt:lpstr> </vt:lpstr>
      <vt:lpstr> </vt:lpstr>
      <vt:lpstr>Hypotheca</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rzymskie 2017  Zajęcia IV: Ograniczone prawa rzeczowe.</dc:title>
  <cp:lastModifiedBy>Autor</cp:lastModifiedBy>
  <cp:revision>1</cp:revision>
  <dcterms:modified xsi:type="dcterms:W3CDTF">2020-03-13T14:54:11Z</dcterms:modified>
</cp:coreProperties>
</file>