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1" r:id="rId8"/>
    <p:sldId id="262" r:id="rId9"/>
    <p:sldId id="269" r:id="rId10"/>
    <p:sldId id="270" r:id="rId11"/>
    <p:sldId id="271" r:id="rId12"/>
    <p:sldId id="263" r:id="rId13"/>
    <p:sldId id="264" r:id="rId14"/>
    <p:sldId id="265" r:id="rId15"/>
    <p:sldId id="279" r:id="rId16"/>
    <p:sldId id="280" r:id="rId17"/>
    <p:sldId id="266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CF4A91-5DE1-423D-90CC-8639F9A95E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BCDB79-2841-42AF-BFF5-0A6174DCD6DA}">
      <dgm:prSet phldrT="[Tekst]"/>
      <dgm:spPr/>
      <dgm:t>
        <a:bodyPr/>
        <a:lstStyle/>
        <a:p>
          <a:r>
            <a:rPr lang="pl-PL" dirty="0"/>
            <a:t>Metoda ogólnego formułowania</a:t>
          </a:r>
        </a:p>
      </dgm:t>
    </dgm:pt>
    <dgm:pt modelId="{DA44E29D-B153-4D27-A406-333A50756C9C}" type="parTrans" cxnId="{42B847A6-8132-4A62-B56B-92F4A75EC7A0}">
      <dgm:prSet/>
      <dgm:spPr/>
      <dgm:t>
        <a:bodyPr/>
        <a:lstStyle/>
        <a:p>
          <a:endParaRPr lang="pl-PL"/>
        </a:p>
      </dgm:t>
    </dgm:pt>
    <dgm:pt modelId="{73608FAE-7A97-43D5-8B18-5C6CA5E4A4F2}" type="sibTrans" cxnId="{42B847A6-8132-4A62-B56B-92F4A75EC7A0}">
      <dgm:prSet/>
      <dgm:spPr/>
      <dgm:t>
        <a:bodyPr/>
        <a:lstStyle/>
        <a:p>
          <a:endParaRPr lang="pl-PL"/>
        </a:p>
      </dgm:t>
    </dgm:pt>
    <dgm:pt modelId="{60E1D4CF-2272-4524-9436-EA536D733671}">
      <dgm:prSet phldrT="[Tekst]"/>
      <dgm:spPr/>
      <dgm:t>
        <a:bodyPr/>
        <a:lstStyle/>
        <a:p>
          <a:r>
            <a:rPr lang="pl-PL" dirty="0"/>
            <a:t>Osobą prawną jest każda jednostka organizacyjna wyposażona w cechy generalnie określone przez ustawodawcę,</a:t>
          </a:r>
        </a:p>
      </dgm:t>
    </dgm:pt>
    <dgm:pt modelId="{80F2C43E-B964-4A53-809A-48F3AD21E44C}" type="parTrans" cxnId="{9D01E7C1-D746-472A-8D72-206F4FBCF679}">
      <dgm:prSet/>
      <dgm:spPr/>
      <dgm:t>
        <a:bodyPr/>
        <a:lstStyle/>
        <a:p>
          <a:endParaRPr lang="pl-PL"/>
        </a:p>
      </dgm:t>
    </dgm:pt>
    <dgm:pt modelId="{CC0CFCC5-043C-43CF-9DEA-77DF36FE9271}" type="sibTrans" cxnId="{9D01E7C1-D746-472A-8D72-206F4FBCF679}">
      <dgm:prSet/>
      <dgm:spPr/>
      <dgm:t>
        <a:bodyPr/>
        <a:lstStyle/>
        <a:p>
          <a:endParaRPr lang="pl-PL"/>
        </a:p>
      </dgm:t>
    </dgm:pt>
    <dgm:pt modelId="{8CD952CF-8AE0-4A1D-A181-49CB0817500D}">
      <dgm:prSet phldrT="[Tekst]"/>
      <dgm:spPr/>
      <dgm:t>
        <a:bodyPr/>
        <a:lstStyle/>
        <a:p>
          <a:r>
            <a:rPr lang="pl-PL" dirty="0"/>
            <a:t>Rozstrzygnięcie sądu ostatecznie przesądza o osobowości prawnej,</a:t>
          </a:r>
        </a:p>
      </dgm:t>
    </dgm:pt>
    <dgm:pt modelId="{FC08F503-282E-4394-9395-19028D92D329}" type="parTrans" cxnId="{E2E9CF4C-399D-4192-9D58-1C9F463951BC}">
      <dgm:prSet/>
      <dgm:spPr/>
      <dgm:t>
        <a:bodyPr/>
        <a:lstStyle/>
        <a:p>
          <a:endParaRPr lang="pl-PL"/>
        </a:p>
      </dgm:t>
    </dgm:pt>
    <dgm:pt modelId="{ED312723-29DE-4D68-BD62-BCF3B3ADAED0}" type="sibTrans" cxnId="{E2E9CF4C-399D-4192-9D58-1C9F463951BC}">
      <dgm:prSet/>
      <dgm:spPr/>
      <dgm:t>
        <a:bodyPr/>
        <a:lstStyle/>
        <a:p>
          <a:endParaRPr lang="pl-PL"/>
        </a:p>
      </dgm:t>
    </dgm:pt>
    <dgm:pt modelId="{4873B74D-0FA2-462B-93EA-283BD67DB25E}">
      <dgm:prSet phldrT="[Tekst]"/>
      <dgm:spPr/>
      <dgm:t>
        <a:bodyPr/>
        <a:lstStyle/>
        <a:p>
          <a:r>
            <a:rPr lang="pl-PL" dirty="0"/>
            <a:t>Metoda normatywna</a:t>
          </a:r>
        </a:p>
      </dgm:t>
    </dgm:pt>
    <dgm:pt modelId="{8351B4B8-C195-4B1E-9AA0-5789C22A36EF}" type="parTrans" cxnId="{CF5631A0-1941-490A-9B74-2B82A383D389}">
      <dgm:prSet/>
      <dgm:spPr/>
      <dgm:t>
        <a:bodyPr/>
        <a:lstStyle/>
        <a:p>
          <a:endParaRPr lang="pl-PL"/>
        </a:p>
      </dgm:t>
    </dgm:pt>
    <dgm:pt modelId="{11642A73-6630-4900-8F6B-6202A0E3F7C0}" type="sibTrans" cxnId="{CF5631A0-1941-490A-9B74-2B82A383D389}">
      <dgm:prSet/>
      <dgm:spPr/>
      <dgm:t>
        <a:bodyPr/>
        <a:lstStyle/>
        <a:p>
          <a:endParaRPr lang="pl-PL"/>
        </a:p>
      </dgm:t>
    </dgm:pt>
    <dgm:pt modelId="{9AD06DEB-8923-473B-8779-B3390D558E52}">
      <dgm:prSet phldrT="[Tekst]"/>
      <dgm:spPr/>
      <dgm:t>
        <a:bodyPr/>
        <a:lstStyle/>
        <a:p>
          <a:r>
            <a:rPr lang="pl-PL" dirty="0"/>
            <a:t>System prawny nie określa cech jednostek organizacyjnych, którym przysługuje osobowość prawna,</a:t>
          </a:r>
        </a:p>
      </dgm:t>
    </dgm:pt>
    <dgm:pt modelId="{EB2FA088-296C-4D86-BF94-426DEB62E960}" type="parTrans" cxnId="{2C33A8B3-B65F-46E8-87E8-B40B37B461A6}">
      <dgm:prSet/>
      <dgm:spPr/>
      <dgm:t>
        <a:bodyPr/>
        <a:lstStyle/>
        <a:p>
          <a:endParaRPr lang="pl-PL"/>
        </a:p>
      </dgm:t>
    </dgm:pt>
    <dgm:pt modelId="{3FBFA55A-CFCB-4696-AA74-EC715AE0F02F}" type="sibTrans" cxnId="{2C33A8B3-B65F-46E8-87E8-B40B37B461A6}">
      <dgm:prSet/>
      <dgm:spPr/>
      <dgm:t>
        <a:bodyPr/>
        <a:lstStyle/>
        <a:p>
          <a:endParaRPr lang="pl-PL"/>
        </a:p>
      </dgm:t>
    </dgm:pt>
    <dgm:pt modelId="{2AEE7533-B3A2-4760-9A23-2F2732D9B777}">
      <dgm:prSet phldrT="[Tekst]"/>
      <dgm:spPr/>
      <dgm:t>
        <a:bodyPr/>
        <a:lstStyle/>
        <a:p>
          <a:r>
            <a:rPr lang="pl-PL" dirty="0"/>
            <a:t>System wskazuje nazwy, typy, indywidualne organizacje wyposażone w osobowość pr.,</a:t>
          </a:r>
        </a:p>
      </dgm:t>
    </dgm:pt>
    <dgm:pt modelId="{9CF3B1C8-0B8C-4D58-8D82-837601E0B077}" type="parTrans" cxnId="{7441579F-603C-4478-B87D-905ED6893B95}">
      <dgm:prSet/>
      <dgm:spPr/>
      <dgm:t>
        <a:bodyPr/>
        <a:lstStyle/>
        <a:p>
          <a:endParaRPr lang="pl-PL"/>
        </a:p>
      </dgm:t>
    </dgm:pt>
    <dgm:pt modelId="{3A2637F4-D3EB-4BBB-B557-686038657F81}" type="sibTrans" cxnId="{7441579F-603C-4478-B87D-905ED6893B95}">
      <dgm:prSet/>
      <dgm:spPr/>
      <dgm:t>
        <a:bodyPr/>
        <a:lstStyle/>
        <a:p>
          <a:endParaRPr lang="pl-PL"/>
        </a:p>
      </dgm:t>
    </dgm:pt>
    <dgm:pt modelId="{5CA7C617-9C4C-4A15-96F9-9BA11A9DF8CE}">
      <dgm:prSet phldrT="[Tekst]"/>
      <dgm:spPr/>
      <dgm:t>
        <a:bodyPr/>
        <a:lstStyle/>
        <a:p>
          <a:r>
            <a:rPr lang="pl-PL" dirty="0"/>
            <a:t>Elastyczność,</a:t>
          </a:r>
        </a:p>
      </dgm:t>
    </dgm:pt>
    <dgm:pt modelId="{BDB23EF4-BC49-44D6-BB5E-9D74C0C935BB}" type="parTrans" cxnId="{7772D9C8-9DC8-4511-B335-C158E2F46DC9}">
      <dgm:prSet/>
      <dgm:spPr/>
    </dgm:pt>
    <dgm:pt modelId="{7B3477C3-777A-402A-97C2-68A94703CF8D}" type="sibTrans" cxnId="{7772D9C8-9DC8-4511-B335-C158E2F46DC9}">
      <dgm:prSet/>
      <dgm:spPr/>
    </dgm:pt>
    <dgm:pt modelId="{172C419E-1E60-419C-877B-DA097EA5957D}">
      <dgm:prSet phldrT="[Tekst]"/>
      <dgm:spPr/>
      <dgm:t>
        <a:bodyPr/>
        <a:lstStyle/>
        <a:p>
          <a:r>
            <a:rPr lang="pl-PL" dirty="0"/>
            <a:t>Pewność kwalifikacyjna,</a:t>
          </a:r>
        </a:p>
      </dgm:t>
    </dgm:pt>
    <dgm:pt modelId="{405C41E6-F2D6-4674-939E-26090B64E0D1}" type="parTrans" cxnId="{080844E3-F762-417C-96F9-F3454B0F3C09}">
      <dgm:prSet/>
      <dgm:spPr/>
    </dgm:pt>
    <dgm:pt modelId="{EF38E8AA-E707-4B5A-B607-7B1D7B9DF959}" type="sibTrans" cxnId="{080844E3-F762-417C-96F9-F3454B0F3C09}">
      <dgm:prSet/>
      <dgm:spPr/>
    </dgm:pt>
    <dgm:pt modelId="{7A333C5F-ECB5-4F67-B698-394E441644F1}">
      <dgm:prSet phldrT="[Tekst]"/>
      <dgm:spPr/>
      <dgm:t>
        <a:bodyPr/>
        <a:lstStyle/>
        <a:p>
          <a:r>
            <a:rPr lang="pl-PL" dirty="0"/>
            <a:t>Art. 33 KC</a:t>
          </a:r>
        </a:p>
      </dgm:t>
    </dgm:pt>
    <dgm:pt modelId="{F61C761D-4A10-437B-B68D-A9D60137A842}" type="parTrans" cxnId="{5FA497D1-F815-40DF-9F42-45B29A162FD4}">
      <dgm:prSet/>
      <dgm:spPr/>
    </dgm:pt>
    <dgm:pt modelId="{6C920C83-CF93-424E-919A-623EB121888F}" type="sibTrans" cxnId="{5FA497D1-F815-40DF-9F42-45B29A162FD4}">
      <dgm:prSet/>
      <dgm:spPr/>
    </dgm:pt>
    <dgm:pt modelId="{E04FAC8B-07E0-467D-B5DE-8469F5A13164}" type="pres">
      <dgm:prSet presAssocID="{60CF4A91-5DE1-423D-90CC-8639F9A95E42}" presName="Name0" presStyleCnt="0">
        <dgm:presLayoutVars>
          <dgm:dir/>
          <dgm:animLvl val="lvl"/>
          <dgm:resizeHandles val="exact"/>
        </dgm:presLayoutVars>
      </dgm:prSet>
      <dgm:spPr/>
    </dgm:pt>
    <dgm:pt modelId="{6E632AEB-229F-44F2-AF14-ED00AB4B1DBD}" type="pres">
      <dgm:prSet presAssocID="{F8BCDB79-2841-42AF-BFF5-0A6174DCD6DA}" presName="composite" presStyleCnt="0"/>
      <dgm:spPr/>
    </dgm:pt>
    <dgm:pt modelId="{F8722FC2-64AC-48C4-AFA5-E32652B512FD}" type="pres">
      <dgm:prSet presAssocID="{F8BCDB79-2841-42AF-BFF5-0A6174DCD6D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D6B50B7-9378-420C-8DB4-2FB51D0E572A}" type="pres">
      <dgm:prSet presAssocID="{F8BCDB79-2841-42AF-BFF5-0A6174DCD6DA}" presName="desTx" presStyleLbl="alignAccFollowNode1" presStyleIdx="0" presStyleCnt="2">
        <dgm:presLayoutVars>
          <dgm:bulletEnabled val="1"/>
        </dgm:presLayoutVars>
      </dgm:prSet>
      <dgm:spPr/>
    </dgm:pt>
    <dgm:pt modelId="{CC2EAD9A-1DBD-4F5C-BC73-93FC74375D73}" type="pres">
      <dgm:prSet presAssocID="{73608FAE-7A97-43D5-8B18-5C6CA5E4A4F2}" presName="space" presStyleCnt="0"/>
      <dgm:spPr/>
    </dgm:pt>
    <dgm:pt modelId="{29408D2C-069A-495C-8759-3512A500BBA8}" type="pres">
      <dgm:prSet presAssocID="{4873B74D-0FA2-462B-93EA-283BD67DB25E}" presName="composite" presStyleCnt="0"/>
      <dgm:spPr/>
    </dgm:pt>
    <dgm:pt modelId="{870A5C8D-6DB2-446F-9F04-2909BD6BE26D}" type="pres">
      <dgm:prSet presAssocID="{4873B74D-0FA2-462B-93EA-283BD67DB25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9452E5B-8188-4D20-A81A-D6B4B78F0F50}" type="pres">
      <dgm:prSet presAssocID="{4873B74D-0FA2-462B-93EA-283BD67DB25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C5C1C06-2DFB-4387-9CFD-11994C467E31}" type="presOf" srcId="{5CA7C617-9C4C-4A15-96F9-9BA11A9DF8CE}" destId="{7D6B50B7-9378-420C-8DB4-2FB51D0E572A}" srcOrd="0" destOrd="2" presId="urn:microsoft.com/office/officeart/2005/8/layout/hList1"/>
    <dgm:cxn modelId="{CAD6112E-72CD-49C1-AFD2-53F172F31433}" type="presOf" srcId="{172C419E-1E60-419C-877B-DA097EA5957D}" destId="{B9452E5B-8188-4D20-A81A-D6B4B78F0F50}" srcOrd="0" destOrd="2" presId="urn:microsoft.com/office/officeart/2005/8/layout/hList1"/>
    <dgm:cxn modelId="{70C65B62-1D04-4940-BD4A-D16793D4E4CD}" type="presOf" srcId="{9AD06DEB-8923-473B-8779-B3390D558E52}" destId="{B9452E5B-8188-4D20-A81A-D6B4B78F0F50}" srcOrd="0" destOrd="0" presId="urn:microsoft.com/office/officeart/2005/8/layout/hList1"/>
    <dgm:cxn modelId="{6A71FF65-5DB0-4C7A-8489-DFDE7910D277}" type="presOf" srcId="{2AEE7533-B3A2-4760-9A23-2F2732D9B777}" destId="{B9452E5B-8188-4D20-A81A-D6B4B78F0F50}" srcOrd="0" destOrd="1" presId="urn:microsoft.com/office/officeart/2005/8/layout/hList1"/>
    <dgm:cxn modelId="{AB891449-B713-49DC-A9B9-34B8ACE89F12}" type="presOf" srcId="{4873B74D-0FA2-462B-93EA-283BD67DB25E}" destId="{870A5C8D-6DB2-446F-9F04-2909BD6BE26D}" srcOrd="0" destOrd="0" presId="urn:microsoft.com/office/officeart/2005/8/layout/hList1"/>
    <dgm:cxn modelId="{E2E9CF4C-399D-4192-9D58-1C9F463951BC}" srcId="{F8BCDB79-2841-42AF-BFF5-0A6174DCD6DA}" destId="{8CD952CF-8AE0-4A1D-A181-49CB0817500D}" srcOrd="1" destOrd="0" parTransId="{FC08F503-282E-4394-9395-19028D92D329}" sibTransId="{ED312723-29DE-4D68-BD62-BCF3B3ADAED0}"/>
    <dgm:cxn modelId="{E496B653-492B-406C-8FFA-74F39B1D2F85}" type="presOf" srcId="{7A333C5F-ECB5-4F67-B698-394E441644F1}" destId="{B9452E5B-8188-4D20-A81A-D6B4B78F0F50}" srcOrd="0" destOrd="3" presId="urn:microsoft.com/office/officeart/2005/8/layout/hList1"/>
    <dgm:cxn modelId="{3C384396-8116-4EA9-B3CE-755B3AC38D7B}" type="presOf" srcId="{60E1D4CF-2272-4524-9436-EA536D733671}" destId="{7D6B50B7-9378-420C-8DB4-2FB51D0E572A}" srcOrd="0" destOrd="0" presId="urn:microsoft.com/office/officeart/2005/8/layout/hList1"/>
    <dgm:cxn modelId="{7441579F-603C-4478-B87D-905ED6893B95}" srcId="{4873B74D-0FA2-462B-93EA-283BD67DB25E}" destId="{2AEE7533-B3A2-4760-9A23-2F2732D9B777}" srcOrd="1" destOrd="0" parTransId="{9CF3B1C8-0B8C-4D58-8D82-837601E0B077}" sibTransId="{3A2637F4-D3EB-4BBB-B557-686038657F81}"/>
    <dgm:cxn modelId="{CF5631A0-1941-490A-9B74-2B82A383D389}" srcId="{60CF4A91-5DE1-423D-90CC-8639F9A95E42}" destId="{4873B74D-0FA2-462B-93EA-283BD67DB25E}" srcOrd="1" destOrd="0" parTransId="{8351B4B8-C195-4B1E-9AA0-5789C22A36EF}" sibTransId="{11642A73-6630-4900-8F6B-6202A0E3F7C0}"/>
    <dgm:cxn modelId="{C0CF7FA5-E88C-4C1D-A5CA-AFF6D3D23627}" type="presOf" srcId="{F8BCDB79-2841-42AF-BFF5-0A6174DCD6DA}" destId="{F8722FC2-64AC-48C4-AFA5-E32652B512FD}" srcOrd="0" destOrd="0" presId="urn:microsoft.com/office/officeart/2005/8/layout/hList1"/>
    <dgm:cxn modelId="{42B847A6-8132-4A62-B56B-92F4A75EC7A0}" srcId="{60CF4A91-5DE1-423D-90CC-8639F9A95E42}" destId="{F8BCDB79-2841-42AF-BFF5-0A6174DCD6DA}" srcOrd="0" destOrd="0" parTransId="{DA44E29D-B153-4D27-A406-333A50756C9C}" sibTransId="{73608FAE-7A97-43D5-8B18-5C6CA5E4A4F2}"/>
    <dgm:cxn modelId="{2C33A8B3-B65F-46E8-87E8-B40B37B461A6}" srcId="{4873B74D-0FA2-462B-93EA-283BD67DB25E}" destId="{9AD06DEB-8923-473B-8779-B3390D558E52}" srcOrd="0" destOrd="0" parTransId="{EB2FA088-296C-4D86-BF94-426DEB62E960}" sibTransId="{3FBFA55A-CFCB-4696-AA74-EC715AE0F02F}"/>
    <dgm:cxn modelId="{9D01E7C1-D746-472A-8D72-206F4FBCF679}" srcId="{F8BCDB79-2841-42AF-BFF5-0A6174DCD6DA}" destId="{60E1D4CF-2272-4524-9436-EA536D733671}" srcOrd="0" destOrd="0" parTransId="{80F2C43E-B964-4A53-809A-48F3AD21E44C}" sibTransId="{CC0CFCC5-043C-43CF-9DEA-77DF36FE9271}"/>
    <dgm:cxn modelId="{7772D9C8-9DC8-4511-B335-C158E2F46DC9}" srcId="{F8BCDB79-2841-42AF-BFF5-0A6174DCD6DA}" destId="{5CA7C617-9C4C-4A15-96F9-9BA11A9DF8CE}" srcOrd="2" destOrd="0" parTransId="{BDB23EF4-BC49-44D6-BB5E-9D74C0C935BB}" sibTransId="{7B3477C3-777A-402A-97C2-68A94703CF8D}"/>
    <dgm:cxn modelId="{66C8CFCA-9119-41E1-8A73-6544CBC1C555}" type="presOf" srcId="{60CF4A91-5DE1-423D-90CC-8639F9A95E42}" destId="{E04FAC8B-07E0-467D-B5DE-8469F5A13164}" srcOrd="0" destOrd="0" presId="urn:microsoft.com/office/officeart/2005/8/layout/hList1"/>
    <dgm:cxn modelId="{5FA497D1-F815-40DF-9F42-45B29A162FD4}" srcId="{4873B74D-0FA2-462B-93EA-283BD67DB25E}" destId="{7A333C5F-ECB5-4F67-B698-394E441644F1}" srcOrd="3" destOrd="0" parTransId="{F61C761D-4A10-437B-B68D-A9D60137A842}" sibTransId="{6C920C83-CF93-424E-919A-623EB121888F}"/>
    <dgm:cxn modelId="{080844E3-F762-417C-96F9-F3454B0F3C09}" srcId="{4873B74D-0FA2-462B-93EA-283BD67DB25E}" destId="{172C419E-1E60-419C-877B-DA097EA5957D}" srcOrd="2" destOrd="0" parTransId="{405C41E6-F2D6-4674-939E-26090B64E0D1}" sibTransId="{EF38E8AA-E707-4B5A-B607-7B1D7B9DF959}"/>
    <dgm:cxn modelId="{834362EC-4735-4752-AAED-774F982498E5}" type="presOf" srcId="{8CD952CF-8AE0-4A1D-A181-49CB0817500D}" destId="{7D6B50B7-9378-420C-8DB4-2FB51D0E572A}" srcOrd="0" destOrd="1" presId="urn:microsoft.com/office/officeart/2005/8/layout/hList1"/>
    <dgm:cxn modelId="{E0A1E40B-0F40-4457-B596-4EA810C4F944}" type="presParOf" srcId="{E04FAC8B-07E0-467D-B5DE-8469F5A13164}" destId="{6E632AEB-229F-44F2-AF14-ED00AB4B1DBD}" srcOrd="0" destOrd="0" presId="urn:microsoft.com/office/officeart/2005/8/layout/hList1"/>
    <dgm:cxn modelId="{D6BD051A-9FA1-41A0-8A2D-DDB7F1B8D73A}" type="presParOf" srcId="{6E632AEB-229F-44F2-AF14-ED00AB4B1DBD}" destId="{F8722FC2-64AC-48C4-AFA5-E32652B512FD}" srcOrd="0" destOrd="0" presId="urn:microsoft.com/office/officeart/2005/8/layout/hList1"/>
    <dgm:cxn modelId="{BD7FD08B-ED15-496C-BD93-78D44DA99677}" type="presParOf" srcId="{6E632AEB-229F-44F2-AF14-ED00AB4B1DBD}" destId="{7D6B50B7-9378-420C-8DB4-2FB51D0E572A}" srcOrd="1" destOrd="0" presId="urn:microsoft.com/office/officeart/2005/8/layout/hList1"/>
    <dgm:cxn modelId="{4B179E56-8424-4D3E-918A-76B4ACA6B41B}" type="presParOf" srcId="{E04FAC8B-07E0-467D-B5DE-8469F5A13164}" destId="{CC2EAD9A-1DBD-4F5C-BC73-93FC74375D73}" srcOrd="1" destOrd="0" presId="urn:microsoft.com/office/officeart/2005/8/layout/hList1"/>
    <dgm:cxn modelId="{B50E3A5C-8FA7-4C84-8D83-ABDD829E7C5C}" type="presParOf" srcId="{E04FAC8B-07E0-467D-B5DE-8469F5A13164}" destId="{29408D2C-069A-495C-8759-3512A500BBA8}" srcOrd="2" destOrd="0" presId="urn:microsoft.com/office/officeart/2005/8/layout/hList1"/>
    <dgm:cxn modelId="{776838F0-172C-48E4-9AD9-1D5BC581DAA1}" type="presParOf" srcId="{29408D2C-069A-495C-8759-3512A500BBA8}" destId="{870A5C8D-6DB2-446F-9F04-2909BD6BE26D}" srcOrd="0" destOrd="0" presId="urn:microsoft.com/office/officeart/2005/8/layout/hList1"/>
    <dgm:cxn modelId="{27CFC3C6-C55D-425B-B497-B1BD81469251}" type="presParOf" srcId="{29408D2C-069A-495C-8759-3512A500BBA8}" destId="{B9452E5B-8188-4D20-A81A-D6B4B78F0F5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22FC2-64AC-48C4-AFA5-E32652B512FD}">
      <dsp:nvSpPr>
        <dsp:cNvPr id="0" name=""/>
        <dsp:cNvSpPr/>
      </dsp:nvSpPr>
      <dsp:spPr>
        <a:xfrm>
          <a:off x="52" y="64826"/>
          <a:ext cx="505621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Metoda ogólnego formułowania</a:t>
          </a:r>
        </a:p>
      </dsp:txBody>
      <dsp:txXfrm>
        <a:off x="52" y="64826"/>
        <a:ext cx="5056212" cy="633600"/>
      </dsp:txXfrm>
    </dsp:sp>
    <dsp:sp modelId="{7D6B50B7-9378-420C-8DB4-2FB51D0E572A}">
      <dsp:nvSpPr>
        <dsp:cNvPr id="0" name=""/>
        <dsp:cNvSpPr/>
      </dsp:nvSpPr>
      <dsp:spPr>
        <a:xfrm>
          <a:off x="52" y="698426"/>
          <a:ext cx="5056212" cy="3261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Osobą prawną jest każda jednostka organizacyjna wyposażona w cechy generalnie określone przez ustawodawcę,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Rozstrzygnięcie sądu ostatecznie przesądza o osobowości prawnej,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Elastyczność,</a:t>
          </a:r>
        </a:p>
      </dsp:txBody>
      <dsp:txXfrm>
        <a:off x="52" y="698426"/>
        <a:ext cx="5056212" cy="3261060"/>
      </dsp:txXfrm>
    </dsp:sp>
    <dsp:sp modelId="{870A5C8D-6DB2-446F-9F04-2909BD6BE26D}">
      <dsp:nvSpPr>
        <dsp:cNvPr id="0" name=""/>
        <dsp:cNvSpPr/>
      </dsp:nvSpPr>
      <dsp:spPr>
        <a:xfrm>
          <a:off x="5764134" y="64826"/>
          <a:ext cx="505621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Metoda normatywna</a:t>
          </a:r>
        </a:p>
      </dsp:txBody>
      <dsp:txXfrm>
        <a:off x="5764134" y="64826"/>
        <a:ext cx="5056212" cy="633600"/>
      </dsp:txXfrm>
    </dsp:sp>
    <dsp:sp modelId="{B9452E5B-8188-4D20-A81A-D6B4B78F0F50}">
      <dsp:nvSpPr>
        <dsp:cNvPr id="0" name=""/>
        <dsp:cNvSpPr/>
      </dsp:nvSpPr>
      <dsp:spPr>
        <a:xfrm>
          <a:off x="5764134" y="698426"/>
          <a:ext cx="5056212" cy="3261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System prawny nie określa cech jednostek organizacyjnych, którym przysługuje osobowość prawna,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System wskazuje nazwy, typy, indywidualne organizacje wyposażone w osobowość pr.,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Pewność kwalifikacyjna,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200" kern="1200" dirty="0"/>
            <a:t>Art. 33 KC</a:t>
          </a:r>
        </a:p>
      </dsp:txBody>
      <dsp:txXfrm>
        <a:off x="5764134" y="698426"/>
        <a:ext cx="5056212" cy="3261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tg4ytemzwgu2taltqmfyc4nbtga4domrrg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tg4ytemzwgu2taltqmfyc4nbtga4domrsh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urlSearch.seam?HitlistCaption=Odes%C5%82ania&amp;pap_group=25008634&amp;sortField=document-date&amp;filterByUniqueVersionBaseId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B9F151-4A3F-4ACC-9706-7152C3171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Osoby Prawne, ułomne osoby prawne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FC5236-BF47-4719-91F9-A4B263D37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1470032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92B203-5AFA-422D-ADA2-785656E16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42 KC - Brak organów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DD2DFC-5072-45FE-84C4-063046BF6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122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§ 1. Jeżeli osoba prawna nie może być reprezentowana lub prowadzić swoich spraw ze względu na brak organu albo brak w składzie organu uprawnionego do jej reprezentowania, sąd ustanawia dla niej </a:t>
            </a:r>
            <a:r>
              <a:rPr lang="pl-PL" b="1" dirty="0"/>
              <a:t>kuratora</a:t>
            </a:r>
            <a:r>
              <a:rPr lang="pl-PL" dirty="0"/>
              <a:t>. Kurator podlega nadzorowi sądu, który go ustanowił.</a:t>
            </a:r>
          </a:p>
          <a:p>
            <a:pPr marL="0" indent="0">
              <a:buNone/>
            </a:pPr>
            <a:r>
              <a:rPr lang="pl-PL" dirty="0"/>
              <a:t>§ 2. Do czasu powołania albo uzupełnienia składu organu, o którym mowa w § 1, albo ustanowienia likwidatora kurator </a:t>
            </a:r>
            <a:r>
              <a:rPr lang="pl-PL" u="sng" dirty="0"/>
              <a:t>reprezentuje osobę prawną </a:t>
            </a:r>
            <a:r>
              <a:rPr lang="pl-PL" dirty="0"/>
              <a:t>oraz </a:t>
            </a:r>
            <a:r>
              <a:rPr lang="pl-PL" u="sng" dirty="0"/>
              <a:t>prowadzi jej sprawy </a:t>
            </a:r>
            <a:r>
              <a:rPr lang="pl-PL" dirty="0"/>
              <a:t>w granicach określonych w zaświadczeniu sądu.</a:t>
            </a:r>
          </a:p>
          <a:p>
            <a:pPr marL="0" indent="0">
              <a:buNone/>
            </a:pPr>
            <a:r>
              <a:rPr lang="pl-PL" dirty="0"/>
              <a:t>§ 3. Kurator niezwłocznie podejmuje </a:t>
            </a:r>
            <a:r>
              <a:rPr lang="pl-PL" u="sng" dirty="0"/>
              <a:t>czynności zmierzające do powołania albo uzupełnienia składu organu osoby prawne</a:t>
            </a:r>
            <a:r>
              <a:rPr lang="pl-PL" dirty="0"/>
              <a:t>j uprawnionego do jej reprezentowania, a w razie potrzeby do jej likwidacji.</a:t>
            </a:r>
          </a:p>
          <a:p>
            <a:pPr marL="0" indent="0">
              <a:buNone/>
            </a:pPr>
            <a:r>
              <a:rPr lang="pl-PL" dirty="0"/>
              <a:t>§ 4. Pod rygorem nieważności kurator jest obowiązany uzyskać zezwolenie sądu rejestrowego na: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nabycie i zbycie przedsiębiorstwa lub jego zorganizowanej części oraz na dokonanie czynności prawnej, na podstawie której następuje oddanie przedsiębiorstwa lub jego zorganizowanej części do czasowego korzystania;</a:t>
            </a:r>
          </a:p>
          <a:p>
            <a:pPr marL="0" indent="0">
              <a:buNone/>
            </a:pPr>
            <a:r>
              <a:rPr lang="pl-PL" b="1" dirty="0"/>
              <a:t>2)</a:t>
            </a:r>
            <a:r>
              <a:rPr lang="pl-PL" dirty="0"/>
              <a:t> nabycie i zbycie oraz obciążanie nieruchomości, użytkowania wieczystego lub udziału w nieruchomości.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46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DF43A1-A6BA-40DD-9942-8FF0BC74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42</a:t>
            </a:r>
            <a:r>
              <a:rPr lang="pl-PL" baseline="30000" dirty="0"/>
              <a:t>1</a:t>
            </a:r>
            <a:r>
              <a:rPr lang="pl-PL" dirty="0"/>
              <a:t> KC - Ustanowienie kuratora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979150-FBB0-4ECA-986E-67C329C1C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§ 1. Kuratora ustanawia się </a:t>
            </a:r>
            <a:r>
              <a:rPr lang="pl-PL" b="1" u="sng" dirty="0"/>
              <a:t>na okres nieprzekraczający roku</a:t>
            </a:r>
            <a:r>
              <a:rPr lang="pl-PL" dirty="0"/>
              <a:t>. W szczególnie uzasadnionych przypadkach można przedłużać ustanowienie kuratora na czas oznaczony, jeżeli czynności kuratora, o których mowa w 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42 § 3</a:t>
            </a:r>
            <a:r>
              <a:rPr lang="pl-PL" dirty="0"/>
              <a:t>, nie mogły zostać zakończone przed upływem okresu, na który został ustanowiony.</a:t>
            </a:r>
          </a:p>
          <a:p>
            <a:r>
              <a:rPr lang="pl-PL" dirty="0"/>
              <a:t>§ 2. Jeżeli czynności podjęte przez kuratora nie doprowadziły do powołania lub uzupełnienia składu organu osoby prawnej uprawnionego do jej reprezentowania albo jej likwidacji, występuje on niezwłocznie z wnioskiem do sądu rejestrowego o rozwiązanie osoby prawnej. Nie narusza to uprawnień kuratora do wystąpienia z żądaniem rozwiązania osoby prawnej na podstawie odrębnych przepisów.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852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23CBF4-EBF8-44ED-AD86-B4044FACA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Dobra osobiste osób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24FB0-BFE3-4B36-8D24-B2A5F3C13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Art. 43 Przepisy o ochronie dóbr osobistych osób fizycznych stosuje się odpowiednio do osób prawnych.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Wyróżnia się następujące dobra osobiste osób prawnych:</a:t>
            </a:r>
          </a:p>
          <a:p>
            <a:pPr marL="457200" indent="-457200">
              <a:buAutoNum type="alphaLcPeriod"/>
            </a:pPr>
            <a:r>
              <a:rPr lang="pl-PL" dirty="0"/>
              <a:t>Dobra sława,</a:t>
            </a:r>
          </a:p>
          <a:p>
            <a:pPr marL="457200" indent="-457200">
              <a:buAutoNum type="alphaLcPeriod"/>
            </a:pPr>
            <a:r>
              <a:rPr lang="pl-PL" dirty="0"/>
              <a:t>Nazwa indywidualizująca (firma),</a:t>
            </a:r>
          </a:p>
          <a:p>
            <a:pPr marL="457200" indent="-457200">
              <a:buAutoNum type="alphaLcPeriod"/>
            </a:pPr>
            <a:r>
              <a:rPr lang="pl-PL" dirty="0"/>
              <a:t>Nietykalność pomieszczeń,</a:t>
            </a:r>
          </a:p>
          <a:p>
            <a:pPr marL="457200" indent="-457200">
              <a:buAutoNum type="alphaLcPeriod"/>
            </a:pPr>
            <a:r>
              <a:rPr lang="pl-PL" dirty="0"/>
              <a:t>Tajemnica korespondencji,</a:t>
            </a:r>
          </a:p>
          <a:p>
            <a:pPr marL="457200" indent="-457200">
              <a:buAutoNum type="alphaLcPeriod"/>
            </a:pPr>
            <a:r>
              <a:rPr lang="pl-PL" dirty="0"/>
              <a:t>Sfera prywatności, </a:t>
            </a:r>
          </a:p>
        </p:txBody>
      </p:sp>
    </p:spTree>
    <p:extLst>
      <p:ext uri="{BB962C8B-B14F-4D97-AF65-F5344CB8AC3E}">
        <p14:creationId xmlns:p14="http://schemas.microsoft.com/office/powerpoint/2010/main" val="1583087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46664-061A-4D1D-B1C2-EC84582B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do czynności prawnych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82678B-589B-4968-93E0-98E6325DF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Zakres zbieżny ze zdolnością prawną tych osób (to samo dotyczy jednostek organizacyjnych wyposażonych w zdolność prawną),</a:t>
            </a:r>
          </a:p>
          <a:p>
            <a:r>
              <a:rPr lang="pl-PL" dirty="0"/>
              <a:t>Realizowana jest przez ograny dokonujące czynności prawnych (lub w razie ich braku przez kuratora),</a:t>
            </a:r>
          </a:p>
        </p:txBody>
      </p:sp>
    </p:spTree>
    <p:extLst>
      <p:ext uri="{BB962C8B-B14F-4D97-AF65-F5344CB8AC3E}">
        <p14:creationId xmlns:p14="http://schemas.microsoft.com/office/powerpoint/2010/main" val="796353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4D81A-9A9E-4E9E-9A19-13322225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osób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B7C629-DE2B-44CA-9025-C646690D9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     I. Państwowe osoby prawne</a:t>
            </a:r>
          </a:p>
          <a:p>
            <a:pPr lvl="1"/>
            <a:r>
              <a:rPr lang="pl-PL" dirty="0"/>
              <a:t>Skarb Państwa (art. 44(1), 34 KC)</a:t>
            </a:r>
          </a:p>
          <a:p>
            <a:pPr lvl="1"/>
            <a:r>
              <a:rPr lang="pl-PL" dirty="0"/>
              <a:t>Inne państwowe osoby prawne ( z jednej strony mają one swój odrębny majątek, ale z punktu gospodarczego jest to majątek Skarbu Państwa)</a:t>
            </a:r>
          </a:p>
          <a:p>
            <a:pPr lvl="1"/>
            <a:endParaRPr lang="pl-PL" b="1" dirty="0"/>
          </a:p>
          <a:p>
            <a:pPr marL="457200" lvl="1" indent="0">
              <a:buNone/>
            </a:pPr>
            <a:r>
              <a:rPr lang="pl-PL" b="1" dirty="0"/>
              <a:t>II. Jednostki samorządu terytorialnego</a:t>
            </a:r>
          </a:p>
          <a:p>
            <a:pPr lvl="1">
              <a:buNone/>
            </a:pPr>
            <a:r>
              <a:rPr lang="pl-PL" dirty="0"/>
              <a:t>	- gminy (Konstytucja, ustawa o samorządzie gminnym)</a:t>
            </a:r>
          </a:p>
          <a:p>
            <a:pPr lvl="1">
              <a:buNone/>
            </a:pPr>
            <a:r>
              <a:rPr lang="pl-PL" dirty="0"/>
              <a:t>	- związki międzygminne (po zarejestrowaniu)</a:t>
            </a:r>
          </a:p>
          <a:p>
            <a:pPr lvl="1">
              <a:buNone/>
            </a:pPr>
            <a:r>
              <a:rPr lang="pl-PL" dirty="0"/>
              <a:t>	- powiat, województwo</a:t>
            </a:r>
          </a:p>
          <a:p>
            <a:pPr lvl="1">
              <a:buNone/>
            </a:pPr>
            <a:endParaRPr lang="pl-PL" dirty="0"/>
          </a:p>
          <a:p>
            <a:pPr lvl="1">
              <a:buNone/>
            </a:pPr>
            <a:r>
              <a:rPr lang="pl-PL" b="1" dirty="0"/>
              <a:t>III. Inne osoby prawne: </a:t>
            </a:r>
            <a:r>
              <a:rPr lang="pl-PL" dirty="0"/>
              <a:t>spółki kapitałowe, uniwersytet </a:t>
            </a:r>
          </a:p>
          <a:p>
            <a:pPr lvl="1">
              <a:buNone/>
            </a:pPr>
            <a:r>
              <a:rPr lang="pl-PL" dirty="0">
                <a:sym typeface="Wingdings" panose="05000000000000000000" pitchFamily="2" charset="2"/>
              </a:rPr>
              <a:t> korporacyjne i fundacyjne osoby prawne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36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CB2A8B-83D6-4F8A-91BA-A21D97748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Jednostki organizacyjne niebędące osobami prawnymi, którym ustawa przyznaje zdolność prawną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062CF7-2A94-4C33-A74D-74F22361F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Art. 33 (1) KC „Do jednostek organizacyjnych nie będących osobami prawnymi, </a:t>
            </a:r>
            <a:r>
              <a:rPr lang="pl-PL" b="1" dirty="0"/>
              <a:t>którym ustawa przyznaje zdolność prawną</a:t>
            </a:r>
            <a:r>
              <a:rPr lang="pl-PL" dirty="0"/>
              <a:t>, stosuje się odpowiednio przepisy o osobach prawnych”</a:t>
            </a:r>
          </a:p>
          <a:p>
            <a:r>
              <a:rPr lang="pl-PL" dirty="0"/>
              <a:t>Ustawa wyposaża je w zdolność prawną </a:t>
            </a:r>
            <a:r>
              <a:rPr lang="pl-PL" dirty="0">
                <a:sym typeface="Wingdings" pitchFamily="2" charset="2"/>
              </a:rPr>
              <a:t> nie musi być wprost wyrażona, ale musi wynikać z przepisu (por. art. 8 KSH i art. 860 KC)</a:t>
            </a:r>
          </a:p>
          <a:p>
            <a:pPr lvl="1"/>
            <a:r>
              <a:rPr lang="pl-PL" dirty="0">
                <a:sym typeface="Wingdings" pitchFamily="2" charset="2"/>
              </a:rPr>
              <a:t>Np. </a:t>
            </a:r>
            <a:r>
              <a:rPr lang="pl-PL" dirty="0"/>
              <a:t>Art. 8 KSH „Spółka osobowa może we własnym imieniu nabywać prawa, zaciągać zobowiązania, oraz prowadzić przedsiębiorstwo pod własną firmą, a ponadto pozywać i być pozwana”</a:t>
            </a:r>
          </a:p>
          <a:p>
            <a:pPr lvl="1"/>
            <a:endParaRPr lang="pl-PL" dirty="0">
              <a:sym typeface="Wingdings" pitchFamily="2" charset="2"/>
            </a:endParaRPr>
          </a:p>
          <a:p>
            <a:r>
              <a:rPr lang="pl-PL" dirty="0">
                <a:sym typeface="Wingdings" pitchFamily="2" charset="2"/>
              </a:rPr>
              <a:t>Nie posiadają organów,</a:t>
            </a:r>
          </a:p>
          <a:p>
            <a:r>
              <a:rPr lang="pl-PL" dirty="0">
                <a:sym typeface="Wingdings" pitchFamily="2" charset="2"/>
              </a:rPr>
              <a:t>Odmienny reżim odpowiedzialności  art. 33(1) par. 2 KC – odpowiedzialność subsydiarna członków za zobowiązania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6846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A715E-C41F-47CE-82B2-415D167E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Osoba prawna a Ułomna osoba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1EB116-6B0D-4EB4-8D77-BAAA3D9D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b="1" dirty="0"/>
              <a:t>Przykład:</a:t>
            </a:r>
          </a:p>
          <a:p>
            <a:endParaRPr lang="pl-PL" sz="2000" b="1" dirty="0"/>
          </a:p>
          <a:p>
            <a:r>
              <a:rPr lang="pl-PL" sz="2000" b="1" dirty="0"/>
              <a:t>Art. 12.</a:t>
            </a:r>
            <a:r>
              <a:rPr lang="pl-PL" sz="2000" dirty="0"/>
              <a:t> KSH Spółka z ograniczoną odpowiedzialnością w organizacji albo spółka akcyjna w organizacji z chwilą wpisu do rejestru staje się spółką z ograniczoną odpowiedzialnością albo spółką akcyjną </a:t>
            </a:r>
            <a:r>
              <a:rPr lang="pl-PL" sz="2000" dirty="0">
                <a:solidFill>
                  <a:srgbClr val="FF0000"/>
                </a:solidFill>
              </a:rPr>
              <a:t>i uzyskuje osobowość prawną</a:t>
            </a:r>
            <a:r>
              <a:rPr lang="pl-PL" sz="2000" dirty="0"/>
              <a:t>. Z tą chwilą staje się ona podmiotem praw i obowiązków spółki w organizacji.</a:t>
            </a:r>
          </a:p>
          <a:p>
            <a:endParaRPr lang="pl-PL" sz="2000" dirty="0"/>
          </a:p>
          <a:p>
            <a:r>
              <a:rPr lang="pl-PL" sz="2000" b="1" dirty="0"/>
              <a:t>Art. 860.</a:t>
            </a:r>
            <a:r>
              <a:rPr lang="pl-PL" sz="2000" dirty="0"/>
              <a:t> KC§ 1. Przez umowę spółki wspólnicy zobowiązują się dążyć do osiągnięcia wspólnego celu gospodarczego przez działanie w sposób oznaczony, w szczególności przez wniesienie wkładów. § 2. Umowa spółki powinna być stwierdzona pismem.</a:t>
            </a:r>
          </a:p>
          <a:p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9804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F0C7ABA-C4BB-4444-A20A-F4590ABC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Konsumenci i przedsiębiorcy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A7D121-D409-4553-B646-78E13E4767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841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4B30F17-CD0D-4635-8D89-E285E27C4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konsumenta i przedsiębiorcy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6074F3D-CEFD-4E35-AF35-38A5B653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22</a:t>
            </a:r>
            <a:r>
              <a:rPr lang="pl-PL" b="1" baseline="30000" dirty="0"/>
              <a:t>1</a:t>
            </a:r>
            <a:r>
              <a:rPr lang="pl-PL" b="1" dirty="0"/>
              <a:t>  </a:t>
            </a:r>
            <a:r>
              <a:rPr lang="pl-PL" dirty="0"/>
              <a:t>Za konsumenta uważa się osobę fizyczną dokonującą z przedsiębiorcą czynności prawnej niezwiązanej bezpośrednio z jej działalnością gospodarczą lub zawodową.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Art. 43(1) </a:t>
            </a:r>
            <a:r>
              <a:rPr lang="pl-PL" dirty="0"/>
              <a:t>Przedsiębiorcą jest osoba fizyczna, osoba prawna i jednostka organizacyjna, o której mowa w art. 33(1) § 1, prowadząca we własnym imieniu działalność gospodarczą lub zawodową.</a:t>
            </a:r>
          </a:p>
        </p:txBody>
      </p:sp>
    </p:spTree>
    <p:extLst>
      <p:ext uri="{BB962C8B-B14F-4D97-AF65-F5344CB8AC3E}">
        <p14:creationId xmlns:p14="http://schemas.microsoft.com/office/powerpoint/2010/main" val="499086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4488BC-AB17-4A64-BA31-67F1CF36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Oznaczenie przedsiębiorcy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5E3656-DA8E-4757-BF1B-61151C7C4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43</a:t>
            </a:r>
            <a:r>
              <a:rPr lang="pl-PL" b="1" baseline="30000" dirty="0"/>
              <a:t>2</a:t>
            </a:r>
            <a:r>
              <a:rPr lang="pl-PL" b="1" dirty="0"/>
              <a:t> [Działanie pod firmą]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§ 1. Przedsiębiorca działa pod firmą.</a:t>
            </a:r>
          </a:p>
          <a:p>
            <a:pPr marL="0" indent="0">
              <a:buNone/>
            </a:pPr>
            <a:r>
              <a:rPr lang="pl-PL" dirty="0"/>
              <a:t>§ 2. Firmę ujawnia się we właściwym rejestrze, chyba że przepisy odrębne stanowią inaczej.</a:t>
            </a:r>
          </a:p>
          <a:p>
            <a:r>
              <a:rPr lang="pl-PL" b="1" dirty="0"/>
              <a:t>Art. 43</a:t>
            </a:r>
            <a:r>
              <a:rPr lang="pl-PL" b="1" baseline="30000" dirty="0"/>
              <a:t>3</a:t>
            </a:r>
            <a:r>
              <a:rPr lang="pl-PL" b="1" dirty="0"/>
              <a:t> [Wyłączność firmy]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§ 1. Firma przedsiębiorcy powinna się odróżniać dostatecznie od firm innych przedsiębiorców prowadzących działalność na tym samym rynku.</a:t>
            </a:r>
          </a:p>
          <a:p>
            <a:pPr marL="0" indent="0">
              <a:buNone/>
            </a:pPr>
            <a:r>
              <a:rPr lang="pl-PL" dirty="0"/>
              <a:t>§ 2. Firma nie może wprowadzać w błąd, w szczególności co do osoby przedsiębiorcy, przedmiotu działalności przedsiębiorcy, miejsca działalności, źródeł zaopatrzenia.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593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F8873C-07A1-41B1-AD49-BC278A9B9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Konstrukcja osób prawnych - pojęcie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8CC082-9777-4183-B679-8EBF968C7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Obok osób fizycznych stanowią </a:t>
            </a:r>
            <a:r>
              <a:rPr lang="pl-PL" b="1" dirty="0"/>
              <a:t>podmioty</a:t>
            </a:r>
            <a:r>
              <a:rPr lang="pl-PL" dirty="0"/>
              <a:t> prawa cywilnego, </a:t>
            </a:r>
          </a:p>
          <a:p>
            <a:r>
              <a:rPr lang="pl-PL" dirty="0"/>
              <a:t>Wyposażone są w </a:t>
            </a:r>
            <a:r>
              <a:rPr lang="pl-PL" b="1" dirty="0"/>
              <a:t>zdolność prawną</a:t>
            </a:r>
            <a:r>
              <a:rPr lang="pl-PL" dirty="0"/>
              <a:t>, </a:t>
            </a:r>
          </a:p>
          <a:p>
            <a:r>
              <a:rPr lang="pl-PL" dirty="0"/>
              <a:t>Posiada </a:t>
            </a:r>
            <a:r>
              <a:rPr lang="pl-PL" b="1" dirty="0"/>
              <a:t>odrębny</a:t>
            </a:r>
            <a:r>
              <a:rPr lang="pl-PL" dirty="0"/>
              <a:t> od osób fizycznych </a:t>
            </a:r>
            <a:r>
              <a:rPr lang="pl-PL" b="1" dirty="0"/>
              <a:t>majątek</a:t>
            </a:r>
            <a:r>
              <a:rPr lang="pl-PL" dirty="0"/>
              <a:t>, którym odpowiada za zobowiązania, </a:t>
            </a:r>
          </a:p>
          <a:p>
            <a:r>
              <a:rPr lang="pl-PL" sz="2800" dirty="0"/>
              <a:t>Przez osobę prawną można rozumieć organizację zespalającą aktywność ludzi dla osiągnięcia określonego celu, która w swojej strukturze określa jakie działania, jakich osób i w jakich okolicznościach liczą się nie jako działania tych poszczególnych osób, lecz działania danej organizacji. </a:t>
            </a:r>
          </a:p>
          <a:p>
            <a:r>
              <a:rPr lang="pl-PL" b="1" dirty="0"/>
              <a:t>Substrat osoby prawnej </a:t>
            </a:r>
            <a:r>
              <a:rPr lang="pl-PL" dirty="0">
                <a:sym typeface="Wingdings" panose="05000000000000000000" pitchFamily="2" charset="2"/>
              </a:rPr>
              <a:t> organizacja ludzka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7941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A0B96B-479F-4402-8BE6-7E320934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prawa firmowego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74B4BC-A6BF-40E0-9FE5-3A663B9B4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pl-PL" b="1" dirty="0"/>
            </a:br>
            <a:r>
              <a:rPr lang="pl-PL" b="1" dirty="0"/>
              <a:t>Art. 43</a:t>
            </a:r>
            <a:r>
              <a:rPr lang="pl-PL" b="1" baseline="30000" dirty="0"/>
              <a:t>4</a:t>
            </a:r>
            <a:r>
              <a:rPr lang="pl-PL" b="1" dirty="0"/>
              <a:t> [Firma osoby fizycznej] </a:t>
            </a:r>
            <a:r>
              <a:rPr lang="pl-PL" dirty="0"/>
              <a:t>Firmą osoby fizycznej jest jej imię i nazwisko. Nie wyklucza to włączenia do firmy pseudonimu lub określeń wskazujących na przedmiot działalności przedsiębiorcy, miejsce jej prowadzenia oraz innych określeń dowolnie obranych.</a:t>
            </a:r>
          </a:p>
          <a:p>
            <a:r>
              <a:rPr lang="pl-PL" b="1" dirty="0"/>
              <a:t>Art. 43</a:t>
            </a:r>
            <a:r>
              <a:rPr lang="pl-PL" b="1" baseline="30000" dirty="0"/>
              <a:t>5</a:t>
            </a:r>
            <a:r>
              <a:rPr lang="pl-PL" b="1" dirty="0"/>
              <a:t> [Firma osoby prawnej]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§ 1. Firmą osoby prawnej jest jej nazwa.</a:t>
            </a:r>
          </a:p>
          <a:p>
            <a:pPr marL="0" indent="0">
              <a:buNone/>
            </a:pPr>
            <a:r>
              <a:rPr lang="pl-PL" dirty="0"/>
              <a:t>§ 2. Firma zawiera określenie formy prawnej osoby prawnej, które może być podane w skrócie, a ponadto może wskazywać na przedmiot działalności, siedzibę tej osoby oraz inne określenia dowolnie obrane.</a:t>
            </a:r>
          </a:p>
          <a:p>
            <a:pPr marL="0" indent="0">
              <a:buNone/>
            </a:pPr>
            <a:r>
              <a:rPr lang="pl-PL" dirty="0"/>
              <a:t>§ 3. Firma osoby prawnej może zawierać nazwisko lub pseudonim osoby fizycznej, jeżeli służy to ukazaniu związków tej osoby z powstaniem lub działalnością przedsiębiorcy. Umieszczenie w firmie nazwiska albo pseudonimu osoby fizycznej wymaga pisemnej zgody tej osoby, a w razie jej śmierci - zgody jej małżonka i dzieci.</a:t>
            </a:r>
          </a:p>
          <a:p>
            <a:pPr marL="0" indent="0">
              <a:buNone/>
            </a:pPr>
            <a:r>
              <a:rPr lang="pl-PL" dirty="0"/>
              <a:t>§ 4. Przedsiębiorca może posługiwać się skrótem firmy. Przepis 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43</a:t>
            </a:r>
            <a:r>
              <a:rPr lang="pl-PL" baseline="30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§ 2</a:t>
            </a:r>
            <a:r>
              <a:rPr lang="pl-PL" dirty="0"/>
              <a:t> stosuje się odpowiednio.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877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44F34-F056-43FB-863D-F9D84614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 zbycie firmy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17CB54-C4AF-4E18-8674-9ACA37F02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Art. 43</a:t>
            </a:r>
            <a:r>
              <a:rPr lang="pl-PL" b="1" baseline="30000" dirty="0"/>
              <a:t>7</a:t>
            </a:r>
            <a:r>
              <a:rPr lang="pl-PL" b="1" dirty="0"/>
              <a:t> [Zmiana firmy] </a:t>
            </a:r>
            <a:r>
              <a:rPr lang="pl-PL" dirty="0"/>
              <a:t>Zmiana firmy wymaga ujawnienia w rejestrze. W razie przekształcenia osoby prawnej można zachować jej dotychczasową firmę z wyjątkiem określenia wskazującego formę prawną osoby prawnej, jeżeli uległa ona zmianie. To samo dotyczy przekształcenia spółki osobowej.</a:t>
            </a:r>
          </a:p>
          <a:p>
            <a:pPr marL="0" indent="0">
              <a:buNone/>
            </a:pPr>
            <a:r>
              <a:rPr lang="pl-PL" b="1" dirty="0"/>
              <a:t>Art. 43</a:t>
            </a:r>
            <a:r>
              <a:rPr lang="pl-PL" b="1" baseline="30000" dirty="0"/>
              <a:t>8</a:t>
            </a:r>
            <a:r>
              <a:rPr lang="pl-PL" b="1" dirty="0"/>
              <a:t> [Firma po utracie wspólnika]</a:t>
            </a:r>
            <a:endParaRPr lang="pl-PL" dirty="0"/>
          </a:p>
          <a:p>
            <a:r>
              <a:rPr lang="pl-PL" dirty="0"/>
              <a:t>§ 1. W przypadku utraty członkostwa przez wspólnika, którego nazwisko było umieszczone w firmie, spółka może zachować w swej firmie nazwisko byłego wspólnika tylko za wyrażoną na piśmie jego zgodą, a w razie jego śmierci - za zgodą jego małżonka i dzieci.</a:t>
            </a:r>
          </a:p>
          <a:p>
            <a:r>
              <a:rPr lang="pl-PL" dirty="0"/>
              <a:t>§ 2. Przepis § 1 stosuje się odpowiednio w wypadku kontynuowania działalności gospodarczej osoby fizycznej przez inną osobę fizyczną będącą jej następcą prawnym.</a:t>
            </a:r>
          </a:p>
          <a:p>
            <a:r>
              <a:rPr lang="pl-PL" dirty="0"/>
              <a:t>§ 3. Kto nabywa przedsiębiorstwo, może je nadal prowadzić pod dotychczasową nazwą. Powinien jednak umieścić dodatek wskazujący firmę lub nazwisko nabywcy, chyba że strony postanowiły inaczej.</a:t>
            </a:r>
          </a:p>
          <a:p>
            <a:pPr marL="0" indent="0">
              <a:buNone/>
            </a:pPr>
            <a:r>
              <a:rPr lang="pl-PL" b="1" dirty="0"/>
              <a:t>Art. 43</a:t>
            </a:r>
            <a:r>
              <a:rPr lang="pl-PL" b="1" baseline="30000" dirty="0"/>
              <a:t>9</a:t>
            </a:r>
            <a:r>
              <a:rPr lang="pl-PL" b="1" dirty="0"/>
              <a:t> [Zakaz zbycia firmy]</a:t>
            </a:r>
            <a:endParaRPr lang="pl-PL" dirty="0"/>
          </a:p>
          <a:p>
            <a:r>
              <a:rPr lang="pl-PL" dirty="0"/>
              <a:t>§ 1. Firma nie może być zbyta.</a:t>
            </a:r>
          </a:p>
          <a:p>
            <a:r>
              <a:rPr lang="pl-PL" dirty="0"/>
              <a:t>§ 2. Przedsiębiorca może upoważnić innego przedsiębiorcę do korzystania ze swej firmy, jeżeli nie wprowadza to w błąd.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9508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13357E-AD5A-4B7F-A98D-9A9FF2696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Naruszenie prawa do firmy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E06972-E4F8-4B84-BCA3-CBA3B3F79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pl-PL" b="1" dirty="0"/>
            </a:br>
            <a:r>
              <a:rPr lang="pl-PL" b="1" dirty="0"/>
              <a:t>Art. 43</a:t>
            </a:r>
            <a:r>
              <a:rPr lang="pl-PL" b="1" baseline="30000" dirty="0"/>
              <a:t>10</a:t>
            </a:r>
            <a:r>
              <a:rPr lang="pl-PL" b="1" dirty="0"/>
              <a:t>  </a:t>
            </a:r>
            <a:r>
              <a:rPr lang="pl-PL" dirty="0"/>
              <a:t>Przedsiębiorca, którego prawo do firmy zostało zagrożone cudzym działaniem, może żądać </a:t>
            </a:r>
            <a:r>
              <a:rPr lang="pl-PL" u="sng" dirty="0"/>
              <a:t>zaniechania</a:t>
            </a:r>
            <a:r>
              <a:rPr lang="pl-PL" dirty="0"/>
              <a:t> tego działania, chyba że nie jest ono </a:t>
            </a:r>
            <a:r>
              <a:rPr lang="pl-PL" b="1" dirty="0"/>
              <a:t>bezprawne</a:t>
            </a:r>
            <a:r>
              <a:rPr lang="pl-PL" dirty="0"/>
              <a:t>. </a:t>
            </a:r>
          </a:p>
          <a:p>
            <a:r>
              <a:rPr lang="pl-PL" dirty="0"/>
              <a:t>W razie dokonanego naruszenia może on także:</a:t>
            </a:r>
          </a:p>
          <a:p>
            <a:pPr lvl="1"/>
            <a:r>
              <a:rPr lang="pl-PL" dirty="0"/>
              <a:t> żądać usunięcia jego skutków,</a:t>
            </a:r>
          </a:p>
          <a:p>
            <a:pPr lvl="1"/>
            <a:r>
              <a:rPr lang="pl-PL" dirty="0"/>
              <a:t> złożenia oświadczenia lub oświadczeń w odpowiedniej treści i formie,</a:t>
            </a:r>
          </a:p>
          <a:p>
            <a:pPr lvl="1"/>
            <a:r>
              <a:rPr lang="pl-PL" dirty="0"/>
              <a:t> naprawienia na zasadach ogólnych 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szkody</a:t>
            </a:r>
            <a:r>
              <a:rPr lang="pl-PL" dirty="0"/>
              <a:t> majątkowej lub </a:t>
            </a:r>
          </a:p>
          <a:p>
            <a:pPr lvl="1"/>
            <a:r>
              <a:rPr lang="pl-PL" dirty="0"/>
              <a:t>wydania korzyści uzyskanej przez osobę, która dopuściła się naruszenia.</a:t>
            </a:r>
          </a:p>
        </p:txBody>
      </p:sp>
    </p:spTree>
    <p:extLst>
      <p:ext uri="{BB962C8B-B14F-4D97-AF65-F5344CB8AC3E}">
        <p14:creationId xmlns:p14="http://schemas.microsoft.com/office/powerpoint/2010/main" val="345758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420850-F170-4467-8FB5-394FD1F0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REGULACJI PRAWNEJ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E9C7898-7833-4B8E-93BC-1990B68F7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072409"/>
              </p:ext>
            </p:extLst>
          </p:nvPr>
        </p:nvGraphicFramePr>
        <p:xfrm>
          <a:off x="685800" y="2193925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134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72AD9A-8125-4C0A-89BE-6A8B36AAC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Przepisy szczególne -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58B1D7-9E7F-46F9-9901-97A0F9A6B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cap="all" dirty="0"/>
              <a:t>Art. 2 pkt 4 UST. O SAMORZĄDZIE PIELĘGNIAREK I POŁOŻNYCH tj. z dnia 13 kwietnia 2018 r. </a:t>
            </a:r>
            <a:r>
              <a:rPr lang="pl-PL" dirty="0"/>
              <a:t>Jednostkami organizacyjnymi samorządu posiadającymi osobowość prawną są:</a:t>
            </a:r>
          </a:p>
          <a:p>
            <a:pPr marL="0" indent="0">
              <a:buNone/>
            </a:pPr>
            <a:r>
              <a:rPr lang="pl-PL" b="1" dirty="0"/>
              <a:t>1)</a:t>
            </a:r>
            <a:r>
              <a:rPr lang="pl-PL" dirty="0"/>
              <a:t> Naczelna Izba Pielęgniarek i Położnych, zwana dalej „Naczelną Izbą”;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okręgowe izby pielęgniarek i położnych, zwane dalej „okręgowymi izbami”.</a:t>
            </a:r>
          </a:p>
          <a:p>
            <a:pPr marL="0" indent="0">
              <a:buNone/>
            </a:pPr>
            <a:r>
              <a:rPr lang="pl-PL" b="1" dirty="0"/>
              <a:t>Art. 12 KSH </a:t>
            </a:r>
            <a:r>
              <a:rPr lang="pl-PL" dirty="0"/>
              <a:t>Spółka z ograniczoną odpowiedzialnością w organizacji albo spółka akcyjna w organizacji z chwilą wpisu do rejestru staje się spółką z ograniczoną odpowiedzialnością albo spółką akcyjną i uzyskuje osobowość prawną. Z tą chwilą staje się ona podmiotem praw i obowiązków spółki w organizacji.</a:t>
            </a:r>
          </a:p>
          <a:p>
            <a:pPr marL="0" indent="0">
              <a:buNone/>
            </a:pPr>
            <a:r>
              <a:rPr lang="pl-PL" dirty="0"/>
              <a:t>Art. 66 ustawy o samorządzie powiatowym (…)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b="1" cap="al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184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2189F1-3284-4A1A-B22C-EE625721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Powstanie osoby prawnej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632B79-6BCA-49A0-8242-833454BB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35 [Organizacja osób prawnych] </a:t>
            </a:r>
            <a:r>
              <a:rPr lang="pl-PL" dirty="0"/>
              <a:t>Powstanie, ustrój i ustanie osób prawnych określają właściwe przepisy; w wypadkach i w zakresie w przepisach tych przewidzianych organizację i sposób działania osoby prawnej reguluje także jej statut.</a:t>
            </a:r>
          </a:p>
          <a:p>
            <a:r>
              <a:rPr lang="pl-PL" b="1" dirty="0"/>
              <a:t>Art. 37 [Uzyskanie osobowości prawnej]</a:t>
            </a:r>
          </a:p>
          <a:p>
            <a:r>
              <a:rPr lang="pl-PL" dirty="0"/>
              <a:t>§ 1. Jednostka organizacyjna uzyskuje osobowość prawną z chwilą jej wpisu do właściwego rejestru, chyba że przepisy szczególne stanowią inaczej.</a:t>
            </a:r>
          </a:p>
          <a:p>
            <a:r>
              <a:rPr lang="pl-PL" dirty="0"/>
              <a:t>§ 2. Rodzaje rejestrów oraz ich organizację i sposób prowadzenia regulują odrębne przepisy.</a:t>
            </a:r>
          </a:p>
          <a:p>
            <a:pPr marL="0" indent="0">
              <a:buNone/>
            </a:pPr>
            <a:r>
              <a:rPr lang="pl-PL" dirty="0"/>
              <a:t>Przykłady: Krajowy Rejestr Sądowy, Rejestr uczelni niepublicznych i związków uczelni niepublicznych, rejestr instytutów naukowych PAN, (…)</a:t>
            </a:r>
          </a:p>
        </p:txBody>
      </p:sp>
    </p:spTree>
    <p:extLst>
      <p:ext uri="{BB962C8B-B14F-4D97-AF65-F5344CB8AC3E}">
        <p14:creationId xmlns:p14="http://schemas.microsoft.com/office/powerpoint/2010/main" val="207708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285DF9-94AA-492A-8AC8-16EFA7BE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Nazwa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0EF9DA-40C3-4727-BADA-681FB999A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Indywidualizuje osobę prawną  obrocie cywilnoprawym, </a:t>
            </a:r>
          </a:p>
          <a:p>
            <a:r>
              <a:rPr lang="pl-PL" dirty="0"/>
              <a:t>Określa ją ustawa, rozporządzenie, umowa, statut,</a:t>
            </a:r>
          </a:p>
          <a:p>
            <a:r>
              <a:rPr lang="pl-PL" dirty="0"/>
              <a:t>W przypadku osoby prawnej będącej przedsiębiorcą jest nią firma - Art. 43(5) KC. </a:t>
            </a:r>
          </a:p>
        </p:txBody>
      </p:sp>
    </p:spTree>
    <p:extLst>
      <p:ext uri="{BB962C8B-B14F-4D97-AF65-F5344CB8AC3E}">
        <p14:creationId xmlns:p14="http://schemas.microsoft.com/office/powerpoint/2010/main" val="327385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BE9A32-72E6-46EB-8D4E-10B9D1F5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siedziba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C65F7C-E9EB-4009-8D85-2118F08DD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odpowiednikiem miejsca zamieszkania, </a:t>
            </a:r>
          </a:p>
          <a:p>
            <a:br>
              <a:rPr lang="pl-PL" b="1" dirty="0"/>
            </a:br>
            <a:r>
              <a:rPr lang="pl-PL" b="1" dirty="0"/>
              <a:t>Art. 41 [Siedziba osoby prawnej] </a:t>
            </a:r>
            <a:r>
              <a:rPr lang="pl-PL" dirty="0"/>
              <a:t>Jeżeli ustawa lub oparty na niej statut nie stanowi inaczej, siedzibą osoby prawnej jest </a:t>
            </a:r>
            <a:r>
              <a:rPr lang="pl-PL" b="1" u="sng" dirty="0"/>
              <a:t>miejscowość</a:t>
            </a:r>
            <a:r>
              <a:rPr lang="pl-PL" dirty="0"/>
              <a:t>, w której ma siedzibę jej organ zarządzający.</a:t>
            </a:r>
          </a:p>
        </p:txBody>
      </p:sp>
    </p:spTree>
    <p:extLst>
      <p:ext uri="{BB962C8B-B14F-4D97-AF65-F5344CB8AC3E}">
        <p14:creationId xmlns:p14="http://schemas.microsoft.com/office/powerpoint/2010/main" val="4092194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7C9E4C-EE07-4C6C-95FA-7C72A6E7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AFB15F-FF87-4524-9C71-863730827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38 KC </a:t>
            </a:r>
            <a:r>
              <a:rPr lang="pl-PL" dirty="0"/>
              <a:t>Osoba prawna działa przez swoje organy w sposób przewidziany w ustawie i w opartym na niej statucie.</a:t>
            </a:r>
          </a:p>
          <a:p>
            <a:r>
              <a:rPr lang="pl-PL" u="sng" dirty="0"/>
              <a:t>Teoria organów osób prawnych </a:t>
            </a:r>
            <a:r>
              <a:rPr lang="pl-PL" dirty="0"/>
              <a:t>– człowiek może występować w roli organu:</a:t>
            </a:r>
          </a:p>
          <a:p>
            <a:pPr marL="457200" indent="-457200">
              <a:buAutoNum type="arabicPeriod"/>
            </a:pPr>
            <a:r>
              <a:rPr lang="pl-PL" dirty="0"/>
              <a:t>Struktura organizacyjna danej osoby prawnej przewiduje określony rodzaj organu z wyznaczeniem związanych z nim kompetencji,</a:t>
            </a:r>
          </a:p>
          <a:p>
            <a:pPr marL="457200" indent="-457200">
              <a:buAutoNum type="arabicPeriod"/>
            </a:pPr>
            <a:r>
              <a:rPr lang="pl-PL" dirty="0"/>
              <a:t>Powołanie na stanowisko musi nastąpić w zgodzie ze strukturą organizacyjną osoby prawnej,</a:t>
            </a:r>
          </a:p>
          <a:p>
            <a:pPr marL="457200" indent="-457200">
              <a:buAutoNum type="arabicPeriod"/>
            </a:pPr>
            <a:r>
              <a:rPr lang="pl-PL" dirty="0"/>
              <a:t>Osoba powołana do sprawowania funkcji rzeczywiście działa w tym charakterze dla osoby prawnej,</a:t>
            </a:r>
          </a:p>
          <a:p>
            <a:pPr marL="0" indent="0">
              <a:buNone/>
            </a:pP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205473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EBF31-067D-487B-9ABB-D3C6FA5B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39 Skutki braku umocowania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226FD5-C021-4337-9100-9F1AB5C7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977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§ 1. Jeżeli zawierający umowę jako organ osoby prawnej nie ma umocowania albo przekroczy jego zakres, ważność umowy zależy od jej potwierdzenia przez osobę prawną, w której imieniu umowa została zawarta.</a:t>
            </a:r>
          </a:p>
          <a:p>
            <a:pPr marL="0" indent="0" algn="just">
              <a:buNone/>
            </a:pPr>
            <a:r>
              <a:rPr lang="pl-PL" dirty="0"/>
              <a:t>§ 2. Druga strona może wyznaczyć osobie prawnej, w której imieniu umowa została zawarta, odpowiedni termin do potwierdzenia umowy; staje się wolna po bezskutecznym upływie wyznaczonego terminu.</a:t>
            </a:r>
          </a:p>
          <a:p>
            <a:pPr marL="0" indent="0" algn="just">
              <a:buNone/>
            </a:pPr>
            <a:r>
              <a:rPr lang="pl-PL" dirty="0"/>
              <a:t>§ 3. W braku potwierdzenia ten, kto zawarł umowę jako organ osoby prawnej, obowiązany jest do zwrotu tego, co otrzymał od drugiej strony w wykonaniu umowy, oraz do naprawienia szkody, którą druga strona poniosła przez to, że zawarła umowę nie wiedząc o braku umocowania lub o przekroczeniu jego zakresu.</a:t>
            </a:r>
          </a:p>
          <a:p>
            <a:pPr marL="0" indent="0" algn="just">
              <a:buNone/>
            </a:pPr>
            <a:r>
              <a:rPr lang="pl-PL" dirty="0"/>
              <a:t>§ 4. Jednostronna czynność prawna dokonana przez działającego jako organ osoby prawnej bez umocowania albo z przekroczeniem jego zakresu jest nieważna. Jednakże gdy ten, komu zostało złożone oświadczenie woli w imieniu osoby prawnej, zgodził się na działanie bez umocowania, stosuje się odpowiednio przepisy o zawarciu umowy bez umocowania.</a:t>
            </a:r>
          </a:p>
          <a:p>
            <a:pPr marL="0" indent="0" algn="just">
              <a:buNone/>
            </a:pPr>
            <a:r>
              <a:rPr lang="pl-PL" dirty="0"/>
              <a:t>§ 5. Przepis § 3 stosuje się odpowiednio w przypadku, gdy czynność prawna została dokonana w imieniu osoby prawnej, która nie istnieje.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6665265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223</TotalTime>
  <Words>1020</Words>
  <Application>Microsoft Office PowerPoint</Application>
  <PresentationFormat>Panoramiczny</PresentationFormat>
  <Paragraphs>135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5" baseType="lpstr">
      <vt:lpstr>Arial</vt:lpstr>
      <vt:lpstr>Century Gothic</vt:lpstr>
      <vt:lpstr>Para</vt:lpstr>
      <vt:lpstr>Osoby Prawne, ułomne osoby prawne</vt:lpstr>
      <vt:lpstr>Konstrukcja osób prawnych - pojęcie</vt:lpstr>
      <vt:lpstr>metoda REGULACJI PRAWNEJ</vt:lpstr>
      <vt:lpstr>Przepisy szczególne - przykłady</vt:lpstr>
      <vt:lpstr>Powstanie osoby prawnej</vt:lpstr>
      <vt:lpstr>Nazwa </vt:lpstr>
      <vt:lpstr>siedziba</vt:lpstr>
      <vt:lpstr>organy</vt:lpstr>
      <vt:lpstr>Art. 39 Skutki braku umocowania</vt:lpstr>
      <vt:lpstr>Art. 42 KC - Brak organów</vt:lpstr>
      <vt:lpstr>Art. 421 KC - Ustanowienie kuratora</vt:lpstr>
      <vt:lpstr>Dobra osobiste osób prawnych</vt:lpstr>
      <vt:lpstr>Zdolność do czynności prawnych </vt:lpstr>
      <vt:lpstr>Rodzaje osób prawnych</vt:lpstr>
      <vt:lpstr>Jednostki organizacyjne niebędące osobami prawnymi, którym ustawa przyznaje zdolność prawną </vt:lpstr>
      <vt:lpstr>Osoba prawna a Ułomna osoba prawna</vt:lpstr>
      <vt:lpstr>Konsumenci i przedsiębiorcy</vt:lpstr>
      <vt:lpstr>Pojęcie konsumenta i przedsiębiorcy</vt:lpstr>
      <vt:lpstr>Oznaczenie przedsiębiorcy </vt:lpstr>
      <vt:lpstr>Zasady prawa firmowego</vt:lpstr>
      <vt:lpstr>Zmiana i zbycie firmy</vt:lpstr>
      <vt:lpstr>Naruszenie prawa do firmy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Prawne, ułomne osoby prawne</dc:title>
  <dc:creator>Agnieszka Agnieszka</dc:creator>
  <cp:lastModifiedBy>Agnieszka Agnieszka</cp:lastModifiedBy>
  <cp:revision>17</cp:revision>
  <dcterms:created xsi:type="dcterms:W3CDTF">2019-03-08T05:40:44Z</dcterms:created>
  <dcterms:modified xsi:type="dcterms:W3CDTF">2019-03-11T08:32:04Z</dcterms:modified>
</cp:coreProperties>
</file>