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4" r:id="rId7"/>
    <p:sldId id="260" r:id="rId8"/>
    <p:sldId id="261" r:id="rId9"/>
    <p:sldId id="262" r:id="rId10"/>
    <p:sldId id="263" r:id="rId11"/>
    <p:sldId id="265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0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67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FE22BA-F7C1-496F-AC81-88ED1D230F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C9B9947-F968-4CDE-A558-AC5A740ECB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B59645F-ED3E-45A6-B49F-2CA428665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3F7-802C-4430-87FD-42A99F5CABDF}" type="datetimeFigureOut">
              <a:rPr lang="pl-PL" smtClean="0"/>
              <a:t>26.03.2019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95C69E-1E15-4CD4-AC79-358461042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8454B71-1E1A-4F68-9123-FADEB63B3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D04A-42FB-4289-8C33-8467328D11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9539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F0551D-2820-4154-A93C-4C76A0FB0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8F3F8F9-727F-4B78-BBAE-A69EACCB4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02EEFB3-0394-4FE7-B415-D3822DAC7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3F7-802C-4430-87FD-42A99F5CABDF}" type="datetimeFigureOut">
              <a:rPr lang="pl-PL" smtClean="0"/>
              <a:t>26.03.2019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4B0EF40-7A9C-49B8-8472-6DD161849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00C20BB-6FBA-4F4E-A8E5-ED26AB1A3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D04A-42FB-4289-8C33-8467328D11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520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92A6468-0ADD-4130-ABE5-A69EC879A0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7A9DED6-6BC4-40FB-AE82-860F5436E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C2157CF-C77E-4F2F-8A71-91BA24A90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3F7-802C-4430-87FD-42A99F5CABDF}" type="datetimeFigureOut">
              <a:rPr lang="pl-PL" smtClean="0"/>
              <a:t>26.03.2019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8F6568E-E12B-4690-BA16-812C9035B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86E78F4-00BF-4E46-B9C7-E9880BCB4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D04A-42FB-4289-8C33-8467328D11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974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3ECEE0-B2BC-400E-A16D-B2723BA86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0513CC-4F33-4CC5-AE40-DE628149F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EA3149F-DA13-43CD-85CF-CF03E36DD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3F7-802C-4430-87FD-42A99F5CABDF}" type="datetimeFigureOut">
              <a:rPr lang="pl-PL" smtClean="0"/>
              <a:t>26.03.2019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F15FD17-6994-455C-8F39-332EFA610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FFD7D44-E770-4CDF-8E66-18161E00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D04A-42FB-4289-8C33-8467328D11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602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6BF0DE-2F51-4CB3-A93A-133D5420A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3DEB55C-D7AB-4B2F-B8AE-0AC8A2256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C9E355C-A2E8-4276-8924-5BB7BED7E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3F7-802C-4430-87FD-42A99F5CABDF}" type="datetimeFigureOut">
              <a:rPr lang="pl-PL" smtClean="0"/>
              <a:t>26.03.2019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53880DA-515F-477E-AB04-09C79421A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148A5E-9B88-4944-8CA4-7D1B2A7DE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D04A-42FB-4289-8C33-8467328D11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0428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CBB37D-4813-4148-80F9-666813D63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BEDB1C-159F-42A9-8ABC-458B582CAF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9E99EF6-7D6F-47D3-9525-EA294B4DA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10FA7FB-81E5-4D77-BB2B-166769E84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3F7-802C-4430-87FD-42A99F5CABDF}" type="datetimeFigureOut">
              <a:rPr lang="pl-PL" smtClean="0"/>
              <a:t>26.03.2019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39D19BD-A2E0-4D0C-ACA0-3DED5D070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6D1FA2A-822D-4236-B88A-54FBCF53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D04A-42FB-4289-8C33-8467328D11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180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D30FA7-8B1C-4B74-B1F1-0391DB522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BF7961A-C548-42AC-A720-297452B16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91E9C98-B48E-4038-936F-E66DB6D94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0AB5690-DFFD-4F43-8106-BB6988DF40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7F21748-16BA-47B3-A80C-E63862141E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9E700788-AF51-450E-8B9F-FA7D193C2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3F7-802C-4430-87FD-42A99F5CABDF}" type="datetimeFigureOut">
              <a:rPr lang="pl-PL" smtClean="0"/>
              <a:t>26.03.2019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1D429E4-53DE-4029-9A92-40419F4B3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DE9C30F-3A4C-4695-A6AF-23FC20522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D04A-42FB-4289-8C33-8467328D11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155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8D060C-87AD-48AB-AF32-592546EE0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14AD4AB-87B8-411A-AE08-AAC9ABF6B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3F7-802C-4430-87FD-42A99F5CABDF}" type="datetimeFigureOut">
              <a:rPr lang="pl-PL" smtClean="0"/>
              <a:t>26.03.2019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D7A404A-CC42-46F7-9935-EBE6F1C8B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9594A29-5122-4DF0-BB78-CC0AA5D81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D04A-42FB-4289-8C33-8467328D11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2311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647BB11-7FD6-4E0C-9E9E-6E2B84DA8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3F7-802C-4430-87FD-42A99F5CABDF}" type="datetimeFigureOut">
              <a:rPr lang="pl-PL" smtClean="0"/>
              <a:t>26.03.2019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159F479-FFB7-46D4-813A-EED0C7865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5086C19-4548-4895-8C8E-649F854AA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D04A-42FB-4289-8C33-8467328D11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036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F81222-470F-4C2A-88CA-5574668A5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315269-DF33-434E-B6F0-547EF8DD7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9933151-653C-4804-BDD3-0A1295CDE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39FD2CC-6794-47AB-A3F0-B2C1E7AA3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3F7-802C-4430-87FD-42A99F5CABDF}" type="datetimeFigureOut">
              <a:rPr lang="pl-PL" smtClean="0"/>
              <a:t>26.03.2019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2048EB9-FC7E-49D6-9A24-1CDF36CA6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18A50F3-6C3F-4EC1-B06F-E0066A29A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D04A-42FB-4289-8C33-8467328D11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5832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ED92D8-0AEA-4B2E-9D63-782524397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77668A0-9661-4A1D-93FF-73FE1A70F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2800293-B0CE-4C88-9965-00050DEBD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C71393B-C684-421A-AF75-22194B09E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73F7-802C-4430-87FD-42A99F5CABDF}" type="datetimeFigureOut">
              <a:rPr lang="pl-PL" smtClean="0"/>
              <a:t>26.03.2019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E043C28-4834-47CF-A99C-42A249793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7E37416-9338-4AB4-800D-718D8383C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DD04A-42FB-4289-8C33-8467328D11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9171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9E90AC4-1ADE-48FE-B21E-3E33FC101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16738F7-294B-4A9C-80CE-BEDB28692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8956138-EA51-4BC2-BA0D-86E018C066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173F7-802C-4430-87FD-42A99F5CABDF}" type="datetimeFigureOut">
              <a:rPr lang="pl-PL" smtClean="0"/>
              <a:t>26.03.2019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8B53953-A80C-4C40-9984-FC1E6468A3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93718B8-06ED-4772-8785-986D200E34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DD04A-42FB-4289-8C33-8467328D11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982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10FA21-54F3-462A-BDED-BE353D7EB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2057" y="1122362"/>
            <a:ext cx="9144000" cy="3884643"/>
          </a:xfrm>
        </p:spPr>
        <p:txBody>
          <a:bodyPr>
            <a:normAutofit/>
          </a:bodyPr>
          <a:lstStyle/>
          <a:p>
            <a:r>
              <a:rPr lang="pl-PL" cap="small" dirty="0">
                <a:latin typeface="Book Antiqua" panose="02040602050305030304" pitchFamily="18" charset="0"/>
              </a:rPr>
              <a:t>osoby fizyczne </a:t>
            </a:r>
            <a:br>
              <a:rPr lang="pl-PL" cap="small" dirty="0">
                <a:latin typeface="Book Antiqua" panose="02040602050305030304" pitchFamily="18" charset="0"/>
              </a:rPr>
            </a:br>
            <a:r>
              <a:rPr lang="pl-PL" cap="small" dirty="0">
                <a:latin typeface="Book Antiqua" panose="02040602050305030304" pitchFamily="18" charset="0"/>
              </a:rPr>
              <a:t>ochrona dóbr osobistych</a:t>
            </a:r>
          </a:p>
        </p:txBody>
      </p:sp>
    </p:spTree>
    <p:extLst>
      <p:ext uri="{BB962C8B-B14F-4D97-AF65-F5344CB8AC3E}">
        <p14:creationId xmlns:p14="http://schemas.microsoft.com/office/powerpoint/2010/main" val="3135515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3C63C1-BE8C-4884-875E-ED1143800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prawna-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576415-1AD0-4769-AA49-A6FC9A1B6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Stwierdzenie zgonu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przeciwnie do uznania za zmarłego, które wiąże się z </a:t>
            </a:r>
            <a:r>
              <a:rPr lang="pl-PL" b="1" dirty="0">
                <a:latin typeface="Book Antiqua" panose="02040602050305030304" pitchFamily="18" charset="0"/>
              </a:rPr>
              <a:t>niepewnością</a:t>
            </a:r>
            <a:r>
              <a:rPr lang="pl-PL" dirty="0">
                <a:latin typeface="Book Antiqua" panose="02040602050305030304" pitchFamily="18" charset="0"/>
              </a:rPr>
              <a:t> co do losów osoby, której dotyczy, stwierdzenie zgonu może mieć miejsce tylko wtedy, </a:t>
            </a:r>
            <a:r>
              <a:rPr lang="pl-PL" b="1" dirty="0">
                <a:latin typeface="Book Antiqua" panose="02040602050305030304" pitchFamily="18" charset="0"/>
              </a:rPr>
              <a:t>gdy śmierć człowieka jest "niewątpliwa" </a:t>
            </a:r>
            <a:r>
              <a:rPr lang="pl-PL" dirty="0">
                <a:latin typeface="Book Antiqua" panose="02040602050305030304" pitchFamily="18" charset="0"/>
              </a:rPr>
              <a:t>(art. 535 KPC)</a:t>
            </a:r>
          </a:p>
          <a:p>
            <a:pPr marL="0" indent="0" algn="just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1671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3F6BAF-B542-4C92-9470-F905BD5D0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do czynności  prawnych-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B75D81-DB93-4E3C-821C-782587945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zdolność do czynności  prawnych- możność </a:t>
            </a:r>
            <a:r>
              <a:rPr lang="pl-PL" b="1" dirty="0">
                <a:latin typeface="Book Antiqua" panose="02040602050305030304" pitchFamily="18" charset="0"/>
              </a:rPr>
              <a:t>samodzielnego</a:t>
            </a:r>
            <a:r>
              <a:rPr lang="pl-PL" dirty="0">
                <a:latin typeface="Book Antiqua" panose="02040602050305030304" pitchFamily="18" charset="0"/>
              </a:rPr>
              <a:t> dokonywania czynności prawnych </a:t>
            </a:r>
            <a:r>
              <a:rPr lang="pl-PL" b="1" dirty="0">
                <a:latin typeface="Book Antiqua" panose="02040602050305030304" pitchFamily="18" charset="0"/>
              </a:rPr>
              <a:t>we własnym imieniu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cechy (odpowiedni wiek, brak ubezwłasnowolnienia) osoby, która składa oświadczenie woli, konieczne do  dokonania czynności prawnej</a:t>
            </a:r>
          </a:p>
          <a:p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959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D023EE-6C6A-44A8-A1D0-47D6F14F0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do czynności  prawnych-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A25B81-72DA-4CD0-B676-431DE0A78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o zakresie zdolności do czynności prawnych osoby fizycznej, rozstrzyga </a:t>
            </a:r>
            <a:r>
              <a:rPr lang="pl-PL" b="1" dirty="0">
                <a:latin typeface="Book Antiqua" panose="02040602050305030304" pitchFamily="18" charset="0"/>
              </a:rPr>
              <a:t>wiek</a:t>
            </a:r>
            <a:r>
              <a:rPr lang="pl-PL" dirty="0">
                <a:latin typeface="Book Antiqua" panose="02040602050305030304" pitchFamily="18" charset="0"/>
              </a:rPr>
              <a:t> i jej ewentualne </a:t>
            </a:r>
            <a:r>
              <a:rPr lang="pl-PL" b="1" dirty="0">
                <a:latin typeface="Book Antiqua" panose="02040602050305030304" pitchFamily="18" charset="0"/>
              </a:rPr>
              <a:t>ubezwłasnowolnienie</a:t>
            </a:r>
          </a:p>
          <a:p>
            <a:pPr>
              <a:buFont typeface="Wingdings" panose="05000000000000000000" pitchFamily="2" charset="2"/>
              <a:buChar char="v"/>
            </a:pPr>
            <a:endParaRPr lang="pl-PL" dirty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925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F209C0-CCD5-45AC-8FB6-8B02ECC2B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do czynności  prawnych-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88EFEC-16B5-4C55-AA1B-61D1CF84D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>
                <a:latin typeface="Book Antiqua" panose="02040602050305030304" pitchFamily="18" charset="0"/>
              </a:rPr>
              <a:t>Wiek: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osoba, która </a:t>
            </a:r>
            <a:r>
              <a:rPr lang="pl-PL" b="1" dirty="0">
                <a:latin typeface="Book Antiqua" panose="02040602050305030304" pitchFamily="18" charset="0"/>
              </a:rPr>
              <a:t>nie ukończyła 13 roku życia</a:t>
            </a:r>
            <a:r>
              <a:rPr lang="pl-PL" dirty="0">
                <a:latin typeface="Book Antiqua" panose="02040602050305030304" pitchFamily="18" charset="0"/>
              </a:rPr>
              <a:t>,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nie ma zdolności do czynności prawnych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osoba, która </a:t>
            </a:r>
            <a:r>
              <a:rPr lang="pl-PL" b="1" dirty="0">
                <a:latin typeface="Book Antiqua" panose="02040602050305030304" pitchFamily="18" charset="0"/>
              </a:rPr>
              <a:t>ukończyła 13 rok życia</a:t>
            </a:r>
            <a:r>
              <a:rPr lang="pl-PL" dirty="0">
                <a:latin typeface="Book Antiqua" panose="02040602050305030304" pitchFamily="18" charset="0"/>
              </a:rPr>
              <a:t>,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ma częściową zdolności do czynności prawnych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osoba, która </a:t>
            </a:r>
            <a:r>
              <a:rPr lang="pl-PL" b="1" dirty="0">
                <a:latin typeface="Book Antiqua" panose="02040602050305030304" pitchFamily="18" charset="0"/>
              </a:rPr>
              <a:t>osiągnęła pełnoletność,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ma pełną zdolności do czynności prawnych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9502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B099C9-243A-4415-81BA-E0DE25BDA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do czynności  prawnych-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572987-2BF7-4458-A2A7-FD5056FFE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Ubezwłasnowolnienie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częściowe –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ograniczona zdolności do czynności prawnych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całkowite –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brak zdolności do czynności prawnych</a:t>
            </a: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</a:rPr>
              <a:t> </a:t>
            </a:r>
            <a:r>
              <a:rPr lang="pl-PL" dirty="0">
                <a:latin typeface="Book Antiqua" panose="02040602050305030304" pitchFamily="18" charset="0"/>
                <a:sym typeface="Wingdings" panose="05000000000000000000" pitchFamily="2" charset="2"/>
              </a:rPr>
              <a:t></a:t>
            </a:r>
            <a:r>
              <a:rPr lang="pl-PL" dirty="0">
                <a:latin typeface="Book Antiqua" panose="02040602050305030304" pitchFamily="18" charset="0"/>
              </a:rPr>
              <a:t>celem ubezwłasnowolnienia jest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pozbawienie</a:t>
            </a:r>
            <a:r>
              <a:rPr lang="pl-PL" dirty="0">
                <a:solidFill>
                  <a:srgbClr val="FF0000"/>
                </a:solidFill>
                <a:latin typeface="Book Antiqua" panose="02040602050305030304" pitchFamily="18" charset="0"/>
              </a:rPr>
              <a:t> (ubezwłasnowolnienie całkowite)</a:t>
            </a:r>
            <a:r>
              <a:rPr lang="pl-PL" dirty="0">
                <a:latin typeface="Book Antiqua" panose="02040602050305030304" pitchFamily="18" charset="0"/>
              </a:rPr>
              <a:t> lub </a:t>
            </a:r>
            <a:r>
              <a:rPr lang="pl-PL" b="1" dirty="0">
                <a:solidFill>
                  <a:srgbClr val="00B0F0"/>
                </a:solidFill>
                <a:latin typeface="Book Antiqua" panose="02040602050305030304" pitchFamily="18" charset="0"/>
              </a:rPr>
              <a:t>ograniczenie</a:t>
            </a:r>
            <a:r>
              <a:rPr lang="pl-PL" dirty="0">
                <a:solidFill>
                  <a:srgbClr val="00B0F0"/>
                </a:solidFill>
                <a:latin typeface="Book Antiqua" panose="02040602050305030304" pitchFamily="18" charset="0"/>
              </a:rPr>
              <a:t> (ubezwłasnowolnienie częściowe) </a:t>
            </a:r>
            <a:r>
              <a:rPr lang="pl-PL" dirty="0">
                <a:latin typeface="Book Antiqua" panose="02040602050305030304" pitchFamily="18" charset="0"/>
              </a:rPr>
              <a:t> danej osoby, która z określonych względów </a:t>
            </a:r>
            <a:r>
              <a:rPr lang="pl-PL" dirty="0">
                <a:solidFill>
                  <a:srgbClr val="FF0000"/>
                </a:solidFill>
                <a:latin typeface="Book Antiqua" panose="02040602050305030304" pitchFamily="18" charset="0"/>
              </a:rPr>
              <a:t>nie jest w stanie kierować swym postępowaniem (ubezwłasnowolnienie całkowite), </a:t>
            </a:r>
            <a:r>
              <a:rPr lang="pl-PL" dirty="0">
                <a:latin typeface="Book Antiqua" panose="02040602050305030304" pitchFamily="18" charset="0"/>
              </a:rPr>
              <a:t>lub </a:t>
            </a:r>
            <a:r>
              <a:rPr lang="pl-PL" dirty="0">
                <a:solidFill>
                  <a:srgbClr val="00B0F0"/>
                </a:solidFill>
                <a:latin typeface="Book Antiqua" panose="02040602050305030304" pitchFamily="18" charset="0"/>
              </a:rPr>
              <a:t>potrzebuje pomocy w prowadzeniu  swoich spraw (ubezwłasnowolnieni częściowe) </a:t>
            </a:r>
            <a:r>
              <a:rPr lang="pl-PL" b="1" dirty="0">
                <a:latin typeface="Book Antiqua" panose="02040602050305030304" pitchFamily="18" charset="0"/>
              </a:rPr>
              <a:t>w możności działania w sferze prawnej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546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57CA31-B64F-48D1-B094-0D281F4D3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do czynności  prawnych-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91C5EF-5016-47FF-A7FC-D99E67203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753" y="179011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Ubezwłasnowolnienie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12 KC</a:t>
            </a:r>
          </a:p>
          <a:p>
            <a:pPr marL="0" indent="0">
              <a:buNone/>
            </a:pPr>
            <a:r>
              <a:rPr lang="pl-PL" b="1" dirty="0">
                <a:latin typeface="Book Antiqua" panose="02040602050305030304" pitchFamily="18" charset="0"/>
              </a:rPr>
              <a:t>Nie mają zdolności do czynności prawnych </a:t>
            </a:r>
            <a:r>
              <a:rPr lang="pl-PL" dirty="0">
                <a:latin typeface="Book Antiqua" panose="02040602050305030304" pitchFamily="18" charset="0"/>
              </a:rPr>
              <a:t>osoby, które nie ukończyły lat trzynastu, oraz </a:t>
            </a:r>
            <a:r>
              <a:rPr lang="pl-PL" b="1" dirty="0">
                <a:latin typeface="Book Antiqua" panose="02040602050305030304" pitchFamily="18" charset="0"/>
              </a:rPr>
              <a:t>osoby ubezwłasnowolnione całkowicie. </a:t>
            </a: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</a:rPr>
              <a:t>Art. 13 KC</a:t>
            </a: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</a:rPr>
              <a:t>§ 1. Osoba, </a:t>
            </a:r>
            <a:r>
              <a:rPr lang="pl-PL" b="1" dirty="0">
                <a:latin typeface="Book Antiqua" panose="02040602050305030304" pitchFamily="18" charset="0"/>
              </a:rPr>
              <a:t>która ukończyła lat trzynaście</a:t>
            </a:r>
            <a:r>
              <a:rPr lang="pl-PL" dirty="0">
                <a:latin typeface="Book Antiqua" panose="02040602050305030304" pitchFamily="18" charset="0"/>
              </a:rPr>
              <a:t>, może być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ubezwłasnowolniona całkowicie</a:t>
            </a:r>
            <a:r>
              <a:rPr lang="pl-PL" b="1" dirty="0">
                <a:latin typeface="Book Antiqua" panose="02040602050305030304" pitchFamily="18" charset="0"/>
              </a:rPr>
              <a:t>, </a:t>
            </a:r>
            <a:r>
              <a:rPr lang="pl-PL" dirty="0">
                <a:latin typeface="Book Antiqua" panose="02040602050305030304" pitchFamily="18" charset="0"/>
              </a:rPr>
              <a:t>jeżeli wskutek choroby psychicznej, niedorozwoju umysłowego albo innego rodzaju zaburzeń psychicznych, w szczególności pijaństwa lub narkomanii</a:t>
            </a:r>
            <a:r>
              <a:rPr lang="pl-PL" b="1" dirty="0">
                <a:latin typeface="Book Antiqua" panose="02040602050305030304" pitchFamily="18" charset="0"/>
              </a:rPr>
              <a:t>, nie jest w stanie kierować swym postępowaniem.</a:t>
            </a: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</a:rPr>
              <a:t>§ 2. Dla ubezwłasnowolnionego całkowicie ustanawia się opiekę, chyba że pozostaje on jeszcze pod władzą rodzicielską. </a:t>
            </a:r>
          </a:p>
          <a:p>
            <a:pPr marL="0" indent="0" algn="just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2763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F8900D-D35A-4EBD-837C-7605E19D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do czynności  prawnych-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382FC7-1D62-45AA-8940-55A7C5E75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 przesłanki ubezwłasnowolnienia całkowitego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ukończone 13 lat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choroba psychiczna, niedorozwój umysłowy lub innego rodzaju zaburzenia psychiczne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niemożność kierowania swym postępowaniem</a:t>
            </a:r>
          </a:p>
          <a:p>
            <a:pPr algn="ctr">
              <a:buFont typeface="Wingdings" panose="05000000000000000000" pitchFamily="2" charset="2"/>
              <a:buChar char="v"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  <a:sym typeface="Wingdings" panose="05000000000000000000" pitchFamily="2" charset="2"/>
              </a:rPr>
              <a:t> </a:t>
            </a:r>
            <a:r>
              <a:rPr lang="pl-PL" dirty="0">
                <a:latin typeface="Book Antiqua" panose="02040602050305030304" pitchFamily="18" charset="0"/>
              </a:rPr>
              <a:t>dla ubezwłasnowolnionego całkowicie ustanawia się opiekę, chyba że pozostaje on jeszcze pod władzą rodzicielską</a:t>
            </a:r>
          </a:p>
        </p:txBody>
      </p:sp>
    </p:spTree>
    <p:extLst>
      <p:ext uri="{BB962C8B-B14F-4D97-AF65-F5344CB8AC3E}">
        <p14:creationId xmlns:p14="http://schemas.microsoft.com/office/powerpoint/2010/main" val="1981750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424110-A785-44C1-87F2-815EF9AD0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do czynności  prawnych-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EA23D5-8A5B-462F-A09E-1BCF33F79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16 KC 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1. Osoba pełnoletnia może być </a:t>
            </a:r>
            <a:r>
              <a:rPr lang="pl-PL" b="1" dirty="0">
                <a:latin typeface="Book Antiqua" panose="02040602050305030304" pitchFamily="18" charset="0"/>
              </a:rPr>
              <a:t>ubezwłasnowolniona częściowo </a:t>
            </a:r>
            <a:r>
              <a:rPr lang="pl-PL" dirty="0">
                <a:latin typeface="Book Antiqua" panose="02040602050305030304" pitchFamily="18" charset="0"/>
              </a:rPr>
              <a:t>z powodu choroby psychicznej, niedorozwoju umysłowego albo innego rodzaju zaburzeń psychicznych, w szczególności pijaństwa lub narkomanii, </a:t>
            </a:r>
            <a:r>
              <a:rPr lang="pl-PL" b="1" dirty="0">
                <a:latin typeface="Book Antiqua" panose="02040602050305030304" pitchFamily="18" charset="0"/>
              </a:rPr>
              <a:t>jeżeli stan tej osoby nie uzasadnia ubezwłasnowolnienia całkowitego, lecz potrzebna jest pomoc do prowadzenia jej spraw.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2. Dla osoby ubezwłasnowolnionej częściowo ustanawia się kuratelę.</a:t>
            </a:r>
          </a:p>
          <a:p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662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2D76A-B868-47B1-934C-93D583FE0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do czynności  prawnych-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8EEEE8-FDD9-48A8-B55A-8F77C27DF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przesłanki ubezwłasnowolnienia częściowego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pełnoletność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choroba psychiczna, niedorozwój umysłowy, lub innego rodzaju zaburzenia psychiczne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stan nie uzasadnia ubezwłasnowolnienia całkowitego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potrzebna jest pomoc do prowadzenia swoich spraw</a:t>
            </a: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  <a:sym typeface="Wingdings" panose="05000000000000000000" pitchFamily="2" charset="2"/>
              </a:rPr>
              <a:t> </a:t>
            </a:r>
            <a:r>
              <a:rPr lang="pl-PL" dirty="0">
                <a:latin typeface="Book Antiqua" panose="02040602050305030304" pitchFamily="18" charset="0"/>
              </a:rPr>
              <a:t>przedstawicielem ustawowym ubezwłasnowolnionego częściowo jest </a:t>
            </a:r>
            <a:r>
              <a:rPr lang="pl-PL" b="1" dirty="0">
                <a:latin typeface="Book Antiqua" panose="02040602050305030304" pitchFamily="18" charset="0"/>
              </a:rPr>
              <a:t>kurator</a:t>
            </a: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064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2BFF3A-28E1-4754-8A8B-F30C61D08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do czynności  prawnych-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D374B2-D659-4E49-99D5-E809965EE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387" y="1843380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-brak zdolności do czynności prawnych-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12 KC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Nie mają zdolności do czynności prawnych </a:t>
            </a:r>
            <a:r>
              <a:rPr lang="pl-PL" b="1" dirty="0">
                <a:latin typeface="Book Antiqua" panose="02040602050305030304" pitchFamily="18" charset="0"/>
              </a:rPr>
              <a:t>osoby, które nie ukończyły lat trzynastu</a:t>
            </a:r>
            <a:r>
              <a:rPr lang="pl-PL" dirty="0">
                <a:latin typeface="Book Antiqua" panose="02040602050305030304" pitchFamily="18" charset="0"/>
              </a:rPr>
              <a:t>, oraz </a:t>
            </a:r>
            <a:r>
              <a:rPr lang="pl-PL" b="1" dirty="0">
                <a:latin typeface="Book Antiqua" panose="02040602050305030304" pitchFamily="18" charset="0"/>
              </a:rPr>
              <a:t>osoby ubezwłasnowolnione całkowicie</a:t>
            </a:r>
            <a:r>
              <a:rPr lang="pl-PL" dirty="0">
                <a:latin typeface="Book Antiqua" panose="02040602050305030304" pitchFamily="18" charset="0"/>
              </a:rPr>
              <a:t>. </a:t>
            </a:r>
          </a:p>
          <a:p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14 KC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1. Czynność prawna dokonana przez osobę, która nie ma zdolności do czynności prawnych, jest </a:t>
            </a:r>
            <a:r>
              <a:rPr lang="pl-PL" b="1" dirty="0">
                <a:latin typeface="Book Antiqua" panose="02040602050305030304" pitchFamily="18" charset="0"/>
              </a:rPr>
              <a:t>nieważna</a:t>
            </a:r>
            <a:r>
              <a:rPr lang="pl-PL" dirty="0">
                <a:latin typeface="Book Antiqua" panose="02040602050305030304" pitchFamily="18" charset="0"/>
              </a:rPr>
              <a:t>.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2. Jednakże gdy osoba niezdolna do czynności prawnych zawarła </a:t>
            </a:r>
            <a:r>
              <a:rPr lang="pl-PL" b="1" dirty="0">
                <a:latin typeface="Book Antiqua" panose="02040602050305030304" pitchFamily="18" charset="0"/>
              </a:rPr>
              <a:t>umowę należącą do umów powszechnie zawieranych w drobnych bieżących sprawach życia codziennego</a:t>
            </a:r>
            <a:r>
              <a:rPr lang="pl-PL" dirty="0">
                <a:latin typeface="Book Antiqua" panose="02040602050305030304" pitchFamily="18" charset="0"/>
              </a:rPr>
              <a:t>, </a:t>
            </a:r>
            <a:r>
              <a:rPr lang="pl-PL" b="1" dirty="0">
                <a:latin typeface="Book Antiqua" panose="02040602050305030304" pitchFamily="18" charset="0"/>
              </a:rPr>
              <a:t>umowa taka staje się ważna z chwilą jej wykonania, chyba że pociąga za sobą rażące pokrzywdzenie osoby niezdolnej do czynności prawnych</a:t>
            </a:r>
            <a:r>
              <a:rPr lang="pl-PL" dirty="0">
                <a:latin typeface="Book Antiqua" panose="02040602050305030304" pitchFamily="18" charset="0"/>
              </a:rPr>
              <a:t>.</a:t>
            </a: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02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C6198E-A383-4AB1-B031-F0698B7D6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Podmioty prawa cywilnego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BFEF04-8E03-49FA-9266-1E2D7F597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>
            <a:normAutofit/>
          </a:bodyPr>
          <a:lstStyle/>
          <a:p>
            <a:pPr marL="0" indent="0">
              <a:buNone/>
            </a:pP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osoby fizyczne</a:t>
            </a: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pl-PL" b="1" dirty="0">
                <a:latin typeface="Book Antiqua" panose="02040602050305030304" pitchFamily="18" charset="0"/>
              </a:rPr>
              <a:t>osoby prawne</a:t>
            </a: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pl-PL" b="1" dirty="0">
                <a:latin typeface="Book Antiqua" panose="02040602050305030304" pitchFamily="18" charset="0"/>
              </a:rPr>
              <a:t>jednostki organizacyjne, niebędące osobami prawnymi, którym ustawa przyznaje zdolność prawną </a:t>
            </a:r>
          </a:p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(art. 33</a:t>
            </a:r>
            <a:r>
              <a:rPr lang="pl-PL" baseline="30000" dirty="0">
                <a:latin typeface="Book Antiqua" panose="02040602050305030304" pitchFamily="18" charset="0"/>
              </a:rPr>
              <a:t> 1 </a:t>
            </a:r>
            <a:r>
              <a:rPr lang="pl-PL" dirty="0">
                <a:latin typeface="Book Antiqua" panose="02040602050305030304" pitchFamily="18" charset="0"/>
              </a:rPr>
              <a:t>KC)</a:t>
            </a: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344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E6A627-4EF8-4033-88FD-94011044A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do czynności  prawnych-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939C8B-2696-445F-850D-1EDF798C5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-brak zdolności do czynności prawnych-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b="1" dirty="0">
                <a:latin typeface="Book Antiqua" panose="02040602050305030304" pitchFamily="18" charset="0"/>
              </a:rPr>
              <a:t>umowy powszechnie zawierane w drobnych bieżących sprawach życia codziennego </a:t>
            </a:r>
            <a:r>
              <a:rPr lang="pl-PL" dirty="0">
                <a:latin typeface="Book Antiqua" panose="02040602050305030304" pitchFamily="18" charset="0"/>
              </a:rPr>
              <a:t>-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wyjątek</a:t>
            </a:r>
            <a:r>
              <a:rPr lang="pl-PL" dirty="0">
                <a:latin typeface="Book Antiqua" panose="02040602050305030304" pitchFamily="18" charset="0"/>
              </a:rPr>
              <a:t> od zasady, zgodnie z którą czynności prawne dokonywane przez osobę niemającą zdolności do czynności prawnych są </a:t>
            </a:r>
            <a:r>
              <a:rPr lang="pl-PL" b="1" dirty="0">
                <a:latin typeface="Book Antiqua" panose="02040602050305030304" pitchFamily="18" charset="0"/>
              </a:rPr>
              <a:t>bezwzględnie nieważne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umowa należąca do umów powszechnie zawieranych w drobnych bieżących sprawach życia codziennego zawarta samodzielnie przez osobę pozbawioną zdolności do czynności prawnych jest ważna jeśli: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 </a:t>
            </a:r>
            <a:r>
              <a:rPr lang="pl-PL" b="1" dirty="0">
                <a:latin typeface="Book Antiqua" panose="02040602050305030304" pitchFamily="18" charset="0"/>
              </a:rPr>
              <a:t>została </a:t>
            </a:r>
            <a:r>
              <a:rPr lang="pl-PL" dirty="0">
                <a:latin typeface="Book Antiqua" panose="02040602050305030304" pitchFamily="18" charset="0"/>
              </a:rPr>
              <a:t>wykonana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nie pociąga za sobą </a:t>
            </a:r>
            <a:r>
              <a:rPr lang="pl-PL" b="1" dirty="0">
                <a:latin typeface="Book Antiqua" panose="02040602050305030304" pitchFamily="18" charset="0"/>
              </a:rPr>
              <a:t>rażącego pokrzywdzenia </a:t>
            </a:r>
            <a:r>
              <a:rPr lang="pl-PL" dirty="0">
                <a:latin typeface="Book Antiqua" panose="02040602050305030304" pitchFamily="18" charset="0"/>
              </a:rPr>
              <a:t>tej osoby</a:t>
            </a:r>
          </a:p>
        </p:txBody>
      </p:sp>
    </p:spTree>
    <p:extLst>
      <p:ext uri="{BB962C8B-B14F-4D97-AF65-F5344CB8AC3E}">
        <p14:creationId xmlns:p14="http://schemas.microsoft.com/office/powerpoint/2010/main" val="18483262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C407D6-7EE4-48FC-9E11-92792C113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do czynności  prawnych-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8BA5C4-0D68-45DD-9659-13A24BB90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-ograniczona zdolność do czynności prawnych-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15 KC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Ograniczoną zdolność do czynności prawnych mają małoletni, którzy ukończyli lat trzynaście, oraz osoby ubezwłasnowolnione częściowo. </a:t>
            </a:r>
          </a:p>
          <a:p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725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612846-3A8A-4FA3-90DB-E53EE4382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do czynności  prawnych-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B78F98-578A-4D2B-B796-116C650B4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-ograniczona zdolność do czynności prawnych-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17 KC</a:t>
            </a: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</a:rPr>
              <a:t>Z zastrzeżeniem wyjątków w ustawie przewidzianych</a:t>
            </a:r>
            <a:r>
              <a:rPr lang="pl-PL" b="1" dirty="0">
                <a:latin typeface="Book Antiqua" panose="02040602050305030304" pitchFamily="18" charset="0"/>
              </a:rPr>
              <a:t>, do ważności</a:t>
            </a:r>
            <a:r>
              <a:rPr lang="pl-PL" dirty="0">
                <a:latin typeface="Book Antiqua" panose="02040602050305030304" pitchFamily="18" charset="0"/>
              </a:rPr>
              <a:t> czynności prawnej, przez którą osoba ograniczona w zdolności do czynności prawnych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zaciąga zobowiązanie lub rozporządza swoim prawem</a:t>
            </a:r>
            <a:r>
              <a:rPr lang="pl-PL" dirty="0">
                <a:latin typeface="Book Antiqua" panose="02040602050305030304" pitchFamily="18" charset="0"/>
              </a:rPr>
              <a:t>, potrzebna jest </a:t>
            </a:r>
            <a:r>
              <a:rPr lang="pl-PL" b="1" dirty="0">
                <a:latin typeface="Book Antiqua" panose="02040602050305030304" pitchFamily="18" charset="0"/>
              </a:rPr>
              <a:t>zgoda jej przedstawiciela ustawowego. </a:t>
            </a:r>
          </a:p>
          <a:p>
            <a:pPr marL="0" indent="0">
              <a:buNone/>
            </a:pPr>
            <a:r>
              <a:rPr lang="pl-PL" sz="2900" dirty="0">
                <a:latin typeface="Book Antiqua" panose="02040602050305030304" pitchFamily="18" charset="0"/>
              </a:rPr>
              <a:t>Art. 18 KC</a:t>
            </a:r>
          </a:p>
          <a:p>
            <a:pPr marL="0" indent="0">
              <a:buNone/>
            </a:pPr>
            <a:r>
              <a:rPr lang="pl-PL" sz="2900" dirty="0">
                <a:latin typeface="Book Antiqua" panose="02040602050305030304" pitchFamily="18" charset="0"/>
              </a:rPr>
              <a:t>§ 1. Ważność umowy, która została zawarta przez osobę ograniczoną w zdolności do czynności prawnych </a:t>
            </a:r>
            <a:r>
              <a:rPr lang="pl-PL" sz="2900" b="1" dirty="0">
                <a:latin typeface="Book Antiqua" panose="02040602050305030304" pitchFamily="18" charset="0"/>
              </a:rPr>
              <a:t>bez wymaganej zgody przedstawiciela ustawowego</a:t>
            </a:r>
            <a:r>
              <a:rPr lang="pl-PL" sz="2900" dirty="0">
                <a:latin typeface="Book Antiqua" panose="02040602050305030304" pitchFamily="18" charset="0"/>
              </a:rPr>
              <a:t>, zależy od </a:t>
            </a:r>
            <a:r>
              <a:rPr lang="pl-PL" sz="2900" dirty="0">
                <a:solidFill>
                  <a:srgbClr val="FF0000"/>
                </a:solidFill>
                <a:latin typeface="Book Antiqua" panose="02040602050305030304" pitchFamily="18" charset="0"/>
              </a:rPr>
              <a:t>potwierdzenia umowy </a:t>
            </a:r>
            <a:r>
              <a:rPr lang="pl-PL" sz="2900" dirty="0">
                <a:latin typeface="Book Antiqua" panose="02040602050305030304" pitchFamily="18" charset="0"/>
              </a:rPr>
              <a:t>przez tego przedstawiciela.</a:t>
            </a:r>
          </a:p>
          <a:p>
            <a:pPr marL="0" indent="0">
              <a:buNone/>
            </a:pPr>
            <a:r>
              <a:rPr lang="pl-PL" sz="2900" dirty="0">
                <a:latin typeface="Book Antiqua" panose="02040602050305030304" pitchFamily="18" charset="0"/>
              </a:rPr>
              <a:t>§ 2. Osoba ograniczona w zdolności do czynności prawnych może </a:t>
            </a:r>
            <a:r>
              <a:rPr lang="pl-PL" sz="2900" b="1" dirty="0">
                <a:latin typeface="Book Antiqua" panose="02040602050305030304" pitchFamily="18" charset="0"/>
              </a:rPr>
              <a:t>sama potwierdzić umowę po uzyskaniu pełnej zdolności do czynności prawnych.</a:t>
            </a:r>
          </a:p>
          <a:p>
            <a:pPr marL="0" indent="0">
              <a:buNone/>
            </a:pPr>
            <a:r>
              <a:rPr lang="pl-PL" sz="2900" dirty="0">
                <a:latin typeface="Book Antiqua" panose="02040602050305030304" pitchFamily="18" charset="0"/>
              </a:rPr>
              <a:t>§ 3. Strona, która zawarła umowę z osobą ograniczoną w zdolności do czynności prawnych, nie może powoływać się na brak zgody jej przedstawiciela ustawowego. Może jednak wyznaczyć temu przedstawicielowi </a:t>
            </a:r>
            <a:r>
              <a:rPr lang="pl-PL" sz="2900" b="1" dirty="0">
                <a:latin typeface="Book Antiqua" panose="02040602050305030304" pitchFamily="18" charset="0"/>
              </a:rPr>
              <a:t>odpowiedni termin do potwierdzenia umowy</a:t>
            </a:r>
            <a:r>
              <a:rPr lang="pl-PL" sz="2900" dirty="0">
                <a:latin typeface="Book Antiqua" panose="02040602050305030304" pitchFamily="18" charset="0"/>
              </a:rPr>
              <a:t>; staje się wolna po bezskutecznym upływie wyznaczonego terminu.</a:t>
            </a:r>
          </a:p>
          <a:p>
            <a:pPr marL="0" indent="0">
              <a:buNone/>
            </a:pPr>
            <a:r>
              <a:rPr lang="pl-PL" sz="2900" dirty="0">
                <a:latin typeface="Book Antiqua" panose="02040602050305030304" pitchFamily="18" charset="0"/>
              </a:rPr>
              <a:t>Art. 19 KC</a:t>
            </a:r>
          </a:p>
          <a:p>
            <a:pPr marL="0" indent="0">
              <a:buNone/>
            </a:pPr>
            <a:r>
              <a:rPr lang="pl-PL" sz="2900" dirty="0">
                <a:latin typeface="Book Antiqua" panose="02040602050305030304" pitchFamily="18" charset="0"/>
              </a:rPr>
              <a:t>Jeżeli osoba ograniczona w zdolności do czynności prawnych dokonała sama jednostronnej czynności prawnej, do której ustawa wymaga zgody przedstawiciela ustawowego, </a:t>
            </a:r>
            <a:r>
              <a:rPr lang="pl-PL" sz="2900" b="1" dirty="0">
                <a:latin typeface="Book Antiqua" panose="02040602050305030304" pitchFamily="18" charset="0"/>
              </a:rPr>
              <a:t>czynność jest nieważna</a:t>
            </a:r>
            <a:r>
              <a:rPr lang="pl-PL" sz="2900" dirty="0">
                <a:latin typeface="Book Antiqua" panose="02040602050305030304" pitchFamily="18" charset="0"/>
              </a:rPr>
              <a:t>. </a:t>
            </a:r>
          </a:p>
          <a:p>
            <a:pPr marL="0" indent="0">
              <a:buNone/>
            </a:pPr>
            <a:endParaRPr lang="pl-PL" sz="2900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pl-PL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8766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D94D20-0AC7-4863-8D80-7B958C8C0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917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do czynności  prawnych-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69A32F-3B67-4FC7-A32F-BE84BA965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0528"/>
            <a:ext cx="10515600" cy="5517471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-ograniczona zdolność do czynności prawnych-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czynności prawne, o których mowa w art. 17 KC: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czynności prawne, przez które osoba ograniczona w zdolności do czynności prawnych </a:t>
            </a:r>
            <a:r>
              <a:rPr lang="pl-PL" b="1" dirty="0">
                <a:latin typeface="Book Antiqua" panose="02040602050305030304" pitchFamily="18" charset="0"/>
              </a:rPr>
              <a:t>zaciąga zobowiązanie </a:t>
            </a:r>
            <a:r>
              <a:rPr lang="pl-PL" dirty="0">
                <a:latin typeface="Book Antiqua" panose="02040602050305030304" pitchFamily="18" charset="0"/>
              </a:rPr>
              <a:t>(tzn. czynności prawne, których dokonanie prowadzi do powstania stosunku zobowiązaniowego, w którym osoba ograniczona w zdolności do czynności prawnych byłaby </a:t>
            </a:r>
            <a:r>
              <a:rPr lang="pl-PL" b="1" dirty="0">
                <a:latin typeface="Book Antiqua" panose="02040602050305030304" pitchFamily="18" charset="0"/>
              </a:rPr>
              <a:t>dłużnikiem</a:t>
            </a:r>
            <a:r>
              <a:rPr lang="pl-PL" dirty="0">
                <a:latin typeface="Book Antiqua" panose="02040602050305030304" pitchFamily="18" charset="0"/>
              </a:rPr>
              <a:t>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 czynności prawne, przez które osoba ograniczona w zdolności do czynności prawnych </a:t>
            </a:r>
            <a:r>
              <a:rPr lang="pl-PL" b="1" dirty="0">
                <a:latin typeface="Book Antiqua" panose="02040602050305030304" pitchFamily="18" charset="0"/>
              </a:rPr>
              <a:t>rozporządza prawem </a:t>
            </a:r>
            <a:r>
              <a:rPr lang="pl-PL" dirty="0">
                <a:latin typeface="Book Antiqua" panose="02040602050305030304" pitchFamily="18" charset="0"/>
              </a:rPr>
              <a:t>(tzn. takie, których skutkiem jest zbycie, obciążenie, zmiana albo zniesienie prawa podmiotowego osoby o ograniczonej zdolności do czynności prawnych i czynności o podwójnym skutku)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umowa należąca do czynności prawnych, o których mowa w art. 17 KC, zawarta przez osobę o ograniczonej zdolności do czynności prawnych bez zezwolenia przedstawiciela ustawowego, jest dotknięta sankcją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bezskuteczności zawieszonej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dla swej skuteczności wymaga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potwierdzenia</a:t>
            </a:r>
            <a:r>
              <a:rPr lang="pl-PL" dirty="0">
                <a:latin typeface="Book Antiqua" panose="02040602050305030304" pitchFamily="18" charset="0"/>
              </a:rPr>
              <a:t> ze strony przedstawiciela ustawowego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osoba ograniczona w zdolności do czynności prawnych może </a:t>
            </a:r>
            <a:r>
              <a:rPr lang="pl-PL" b="1" dirty="0">
                <a:latin typeface="Book Antiqua" panose="02040602050305030304" pitchFamily="18" charset="0"/>
              </a:rPr>
              <a:t>sama potwierdzić umowę, po uzyskaniu przez nią pełnej zdolności do czynności prawnych</a:t>
            </a:r>
            <a:endParaRPr lang="pl-PL" dirty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jednostronna czynność prawna, należąca do czynności prawnych, o których mowa </a:t>
            </a:r>
            <a:br>
              <a:rPr lang="pl-PL" dirty="0">
                <a:latin typeface="Book Antiqua" panose="02040602050305030304" pitchFamily="18" charset="0"/>
              </a:rPr>
            </a:br>
            <a:r>
              <a:rPr lang="pl-PL" dirty="0">
                <a:latin typeface="Book Antiqua" panose="02040602050305030304" pitchFamily="18" charset="0"/>
              </a:rPr>
              <a:t>w art. 17 KC, dokonana przez osobę o ograniczonej zdolności do czynności prawnych bez zezwolenia przedstawiciela ustawowego jest </a:t>
            </a:r>
            <a:r>
              <a:rPr lang="pl-PL" b="1" dirty="0">
                <a:latin typeface="Book Antiqua" panose="02040602050305030304" pitchFamily="18" charset="0"/>
              </a:rPr>
              <a:t>bezwzględnie nieważna </a:t>
            </a:r>
            <a:r>
              <a:rPr lang="pl-PL" dirty="0">
                <a:latin typeface="Book Antiqua" panose="02040602050305030304" pitchFamily="18" charset="0"/>
              </a:rPr>
              <a:t>(art. 19 KC).</a:t>
            </a:r>
          </a:p>
        </p:txBody>
      </p:sp>
    </p:spTree>
    <p:extLst>
      <p:ext uri="{BB962C8B-B14F-4D97-AF65-F5344CB8AC3E}">
        <p14:creationId xmlns:p14="http://schemas.microsoft.com/office/powerpoint/2010/main" val="4847616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8D7EAD-CA20-4325-959F-809EE9781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do czynności  prawnych-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0F23D7-4BB3-47E0-B1A0-F726A2A59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-ograniczona zdolność do czynności prawnych-</a:t>
            </a: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</a:rPr>
              <a:t>Art. 20 KC</a:t>
            </a: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</a:rPr>
              <a:t>Osoba ograniczona w zdolności do czynności prawnych może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bez zgody przedstawiciela ustawowego </a:t>
            </a:r>
            <a:r>
              <a:rPr lang="pl-PL" dirty="0">
                <a:latin typeface="Book Antiqua" panose="02040602050305030304" pitchFamily="18" charset="0"/>
              </a:rPr>
              <a:t>zawierać umowy należące do </a:t>
            </a:r>
            <a:r>
              <a:rPr lang="pl-PL" b="1" dirty="0">
                <a:latin typeface="Book Antiqua" panose="02040602050305030304" pitchFamily="18" charset="0"/>
              </a:rPr>
              <a:t>umów powszechnie zawieranych w drobnych bieżących sprawach życia codziennego</a:t>
            </a:r>
            <a:r>
              <a:rPr lang="pl-PL" dirty="0">
                <a:latin typeface="Book Antiqua" panose="02040602050305030304" pitchFamily="18" charset="0"/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Uregulowanie odmiennie, niż w przypadku osób </a:t>
            </a:r>
            <a:r>
              <a:rPr lang="pl-PL" b="1" dirty="0">
                <a:latin typeface="Book Antiqua" panose="02040602050305030304" pitchFamily="18" charset="0"/>
              </a:rPr>
              <a:t>niemających zdolności do czynności prawnych </a:t>
            </a:r>
            <a:r>
              <a:rPr lang="pl-PL" dirty="0">
                <a:latin typeface="Book Antiqua" panose="02040602050305030304" pitchFamily="18" charset="0"/>
              </a:rPr>
              <a:t>(art. 14 § 2 KC):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  <a:sym typeface="Wingdings" panose="05000000000000000000" pitchFamily="2" charset="2"/>
              </a:rPr>
              <a:t></a:t>
            </a:r>
            <a:r>
              <a:rPr lang="pl-PL" dirty="0">
                <a:latin typeface="Book Antiqua" panose="02040602050305030304" pitchFamily="18" charset="0"/>
              </a:rPr>
              <a:t>umowy zawierane przez </a:t>
            </a:r>
            <a:r>
              <a:rPr lang="pl-PL" b="1" dirty="0">
                <a:latin typeface="Book Antiqua" panose="02040602050305030304" pitchFamily="18" charset="0"/>
              </a:rPr>
              <a:t>osobę ograniczoną w zdolności do czynności prawnych: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są ważne od momentu ich zawarcia (bez względu na ich wykonanie)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ich ważność nie jest uzależniona od tego, by nie prowadziły do  rażącego pokrzywdzenia osoby ograniczonej w zdolności do czynności prawnych</a:t>
            </a:r>
          </a:p>
        </p:txBody>
      </p:sp>
    </p:spTree>
    <p:extLst>
      <p:ext uri="{BB962C8B-B14F-4D97-AF65-F5344CB8AC3E}">
        <p14:creationId xmlns:p14="http://schemas.microsoft.com/office/powerpoint/2010/main" val="1286310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9CD63B-52EE-4727-B169-383B0D20C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do czynności  prawnych-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65EDCB-9628-4C82-B118-B4F7E919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-ograniczona zdolność do czynności prawnych-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21 KC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Osoba ograniczona w zdolności do czynności prawnych może bez zgody przedstawiciela </a:t>
            </a:r>
            <a:r>
              <a:rPr lang="pl-PL" b="1" dirty="0">
                <a:latin typeface="Book Antiqua" panose="02040602050305030304" pitchFamily="18" charset="0"/>
              </a:rPr>
              <a:t>ustawowego rozporządzać swoim zarobkiem</a:t>
            </a:r>
            <a:r>
              <a:rPr lang="pl-PL" dirty="0">
                <a:latin typeface="Book Antiqua" panose="02040602050305030304" pitchFamily="18" charset="0"/>
              </a:rPr>
              <a:t>, chyba że sąd opiekuńczy z ważnych powodów inaczej postanowi. </a:t>
            </a: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</a:rPr>
              <a:t>Art. 22 KC</a:t>
            </a: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</a:rPr>
              <a:t>Jeżeli </a:t>
            </a:r>
            <a:r>
              <a:rPr lang="pl-PL" b="1" dirty="0">
                <a:latin typeface="Book Antiqua" panose="02040602050305030304" pitchFamily="18" charset="0"/>
              </a:rPr>
              <a:t>przedstawiciel ustawowy </a:t>
            </a:r>
            <a:r>
              <a:rPr lang="pl-PL" dirty="0">
                <a:latin typeface="Book Antiqua" panose="02040602050305030304" pitchFamily="18" charset="0"/>
              </a:rPr>
              <a:t>osoby ograniczonej w zdolności do czynności prawnych </a:t>
            </a:r>
            <a:r>
              <a:rPr lang="pl-PL" b="1" dirty="0">
                <a:latin typeface="Book Antiqua" panose="02040602050305030304" pitchFamily="18" charset="0"/>
              </a:rPr>
              <a:t>oddał jej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określone przedmioty majątkowe</a:t>
            </a:r>
            <a:r>
              <a:rPr lang="pl-PL" b="1" dirty="0">
                <a:latin typeface="Book Antiqua" panose="02040602050305030304" pitchFamily="18" charset="0"/>
              </a:rPr>
              <a:t> do swobodnego użytku, osoba ta uzyskuje pełną zdolność w zakresie czynności prawnych, które tych przedmiotów dotyczą</a:t>
            </a:r>
            <a:r>
              <a:rPr lang="pl-PL" dirty="0">
                <a:latin typeface="Book Antiqua" panose="02040602050305030304" pitchFamily="18" charset="0"/>
              </a:rPr>
              <a:t>. Wyjątek stanowią czynności prawne, do których dokonania nie wystarcza według ustawy zgoda przedstawiciela ustawowego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991366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AC95BF-5BBA-420A-9A7A-39213CC61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do czynności  prawnych-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E52F1C-47FB-4120-A753-AC255FE2C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>
                <a:latin typeface="Book Antiqua" panose="02040602050305030304" pitchFamily="18" charset="0"/>
              </a:rPr>
              <a:t>osoba ograniczona w zdolności do czynności prawnych ma pełną zdolność w zakresie czynności prawnych, które dotyczą przedmiotów oddanych jej przez przedstawiciela ustawowego do swobodnego użytku, w razie spełnienia następujących przesłanek: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przedmiot majątkowy został </a:t>
            </a:r>
            <a:r>
              <a:rPr lang="pl-PL" b="1" dirty="0">
                <a:latin typeface="Book Antiqua" panose="02040602050305030304" pitchFamily="18" charset="0"/>
              </a:rPr>
              <a:t>oddany</a:t>
            </a:r>
            <a:endParaRPr lang="pl-PL" dirty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przez </a:t>
            </a:r>
            <a:r>
              <a:rPr lang="pl-PL" b="1" dirty="0">
                <a:latin typeface="Book Antiqua" panose="02040602050305030304" pitchFamily="18" charset="0"/>
              </a:rPr>
              <a:t>przedstawiciela ustawowego (</a:t>
            </a:r>
            <a:r>
              <a:rPr lang="pl-PL" dirty="0">
                <a:latin typeface="Book Antiqua" panose="02040602050305030304" pitchFamily="18" charset="0"/>
              </a:rPr>
              <a:t>nie - inną osobę)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do </a:t>
            </a:r>
            <a:r>
              <a:rPr lang="pl-PL" b="1" dirty="0">
                <a:latin typeface="Book Antiqua" panose="02040602050305030304" pitchFamily="18" charset="0"/>
              </a:rPr>
              <a:t>swobodnego użytku</a:t>
            </a:r>
            <a:r>
              <a:rPr lang="pl-PL" dirty="0">
                <a:latin typeface="Book Antiqua" panose="02040602050305030304" pitchFamily="18" charset="0"/>
              </a:rPr>
              <a:t>, nie zaś tylko do korzystania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b="1" dirty="0">
                <a:latin typeface="Book Antiqua" panose="02040602050305030304" pitchFamily="18" charset="0"/>
              </a:rPr>
              <a:t>osobie ograniczonej w zdolności do czynności prawnych </a:t>
            </a:r>
            <a:br>
              <a:rPr lang="pl-PL" b="1" dirty="0">
                <a:latin typeface="Book Antiqua" panose="02040602050305030304" pitchFamily="18" charset="0"/>
              </a:rPr>
            </a:br>
            <a:r>
              <a:rPr lang="pl-PL" dirty="0">
                <a:latin typeface="Book Antiqua" panose="02040602050305030304" pitchFamily="18" charset="0"/>
              </a:rPr>
              <a:t>(nie – osobie pozbawionej zdolności do czynności prawnych)</a:t>
            </a:r>
          </a:p>
        </p:txBody>
      </p:sp>
    </p:spTree>
    <p:extLst>
      <p:ext uri="{BB962C8B-B14F-4D97-AF65-F5344CB8AC3E}">
        <p14:creationId xmlns:p14="http://schemas.microsoft.com/office/powerpoint/2010/main" val="14773719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CBD2B-CC8F-4F80-A3CF-9082AC7E0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do czynności  prawnych-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F9314A-E716-4172-818C-A724BF98C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11 KC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Pełną zdolność do czynności prawnych nabywa się z chwilą uzyskania </a:t>
            </a:r>
            <a:r>
              <a:rPr lang="pl-PL" b="1" dirty="0">
                <a:latin typeface="Book Antiqua" panose="02040602050305030304" pitchFamily="18" charset="0"/>
              </a:rPr>
              <a:t>pełnoletności</a:t>
            </a:r>
            <a:r>
              <a:rPr lang="pl-PL" dirty="0">
                <a:latin typeface="Book Antiqua" panose="02040602050305030304" pitchFamily="18" charset="0"/>
              </a:rPr>
              <a:t>. 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10 KC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1. Pełnoletnim jest, kto </a:t>
            </a:r>
            <a:r>
              <a:rPr lang="pl-PL" b="1" dirty="0">
                <a:latin typeface="Book Antiqua" panose="02040602050305030304" pitchFamily="18" charset="0"/>
              </a:rPr>
              <a:t>ukończył lat osiemnaście</a:t>
            </a:r>
            <a:r>
              <a:rPr lang="pl-PL" dirty="0">
                <a:latin typeface="Book Antiqua" panose="02040602050305030304" pitchFamily="18" charset="0"/>
              </a:rPr>
              <a:t>.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2. Przez </a:t>
            </a:r>
            <a:r>
              <a:rPr lang="pl-PL" b="1" dirty="0">
                <a:latin typeface="Book Antiqua" panose="02040602050305030304" pitchFamily="18" charset="0"/>
              </a:rPr>
              <a:t>zawarcie małżeństwa </a:t>
            </a:r>
            <a:r>
              <a:rPr lang="pl-PL" dirty="0">
                <a:latin typeface="Book Antiqua" panose="02040602050305030304" pitchFamily="18" charset="0"/>
              </a:rPr>
              <a:t>małoletni uzyskuje pełnoletność. </a:t>
            </a:r>
            <a:r>
              <a:rPr lang="pl-PL" b="1" dirty="0">
                <a:latin typeface="Book Antiqua" panose="02040602050305030304" pitchFamily="18" charset="0"/>
              </a:rPr>
              <a:t>Nie traci jej w razie unieważnienia małżeństwa.</a:t>
            </a:r>
          </a:p>
          <a:p>
            <a:pPr marL="0" indent="0">
              <a:buNone/>
            </a:pPr>
            <a:endParaRPr lang="pl-PL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6022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94EEAA-4F4A-47DC-8370-B18B1F2C4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Dobra osobiste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9B0B2F-8D07-458B-905F-68CE9E7D2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23 KC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Dobra osobiste człowieka, jak </a:t>
            </a:r>
            <a:r>
              <a:rPr lang="pl-PL" b="1" dirty="0">
                <a:latin typeface="Book Antiqua" panose="02040602050305030304" pitchFamily="18" charset="0"/>
              </a:rPr>
              <a:t>w szczególności </a:t>
            </a:r>
            <a:r>
              <a:rPr lang="pl-PL" dirty="0">
                <a:latin typeface="Book Antiqua" panose="02040602050305030304" pitchFamily="18" charset="0"/>
              </a:rPr>
              <a:t>zdrowie, wolność, cześć, swoboda sumienia, nazwisko lub pseudonim, wizerunek, tajemnica korespondencji, nietykalność mieszkania, twórczość naukowa, artystyczna, wynalazcza i racjonalizatorska, pozostają pod ochroną prawa cywilnego niezależnie od ochrony przewidzianej w innych przepisach.</a:t>
            </a:r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5948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7C8589-8AE6-420D-B693-6C7652A97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Dobra osobiste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BE8814-D940-405E-8E23-F10509B16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1606858"/>
            <a:ext cx="11540231" cy="457010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dobrami osobistymi są „</a:t>
            </a:r>
            <a:r>
              <a:rPr lang="pl-PL" dirty="0">
                <a:solidFill>
                  <a:srgbClr val="FF0000"/>
                </a:solidFill>
                <a:latin typeface="Book Antiqua" panose="02040602050305030304" pitchFamily="18" charset="0"/>
              </a:rPr>
              <a:t>powszechnie uznane w społeczeństwie </a:t>
            </a:r>
            <a:r>
              <a:rPr lang="pl-PL" b="1" dirty="0">
                <a:latin typeface="Book Antiqua" panose="02040602050305030304" pitchFamily="18" charset="0"/>
              </a:rPr>
              <a:t>wartości niemajątkowe związane ściśle z osobą człowieka i będące przejawami godności osoby ludzkiej</a:t>
            </a:r>
            <a:r>
              <a:rPr lang="pl-PL" dirty="0">
                <a:latin typeface="Book Antiqua" panose="02040602050305030304" pitchFamily="18" charset="0"/>
              </a:rPr>
              <a:t>, obejmujące przede wszystkim </a:t>
            </a:r>
            <a:r>
              <a:rPr lang="pl-PL" b="1" dirty="0">
                <a:latin typeface="Book Antiqua" panose="02040602050305030304" pitchFamily="18" charset="0"/>
              </a:rPr>
              <a:t>integralność fizyczną </a:t>
            </a:r>
            <a:r>
              <a:rPr lang="pl-PL" dirty="0">
                <a:latin typeface="Book Antiqua" panose="02040602050305030304" pitchFamily="18" charset="0"/>
              </a:rPr>
              <a:t>i </a:t>
            </a:r>
            <a:r>
              <a:rPr lang="pl-PL" b="1" dirty="0">
                <a:latin typeface="Book Antiqua" panose="02040602050305030304" pitchFamily="18" charset="0"/>
              </a:rPr>
              <a:t>psychiczną </a:t>
            </a:r>
            <a:r>
              <a:rPr lang="pl-PL" dirty="0">
                <a:latin typeface="Book Antiqua" panose="02040602050305030304" pitchFamily="18" charset="0"/>
              </a:rPr>
              <a:t>oraz </a:t>
            </a:r>
            <a:r>
              <a:rPr lang="pl-PL" b="1" dirty="0">
                <a:latin typeface="Book Antiqua" panose="02040602050305030304" pitchFamily="18" charset="0"/>
              </a:rPr>
              <a:t>indywidualność</a:t>
            </a:r>
            <a:r>
              <a:rPr lang="pl-PL" dirty="0">
                <a:latin typeface="Book Antiqua" panose="02040602050305030304" pitchFamily="18" charset="0"/>
              </a:rPr>
              <a:t> człowieka”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wyliczenie dóbr osobistych, zawarte w art. 23 KC nie jest zupełne, istnieją inne dobra osobiste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wyróżnienie dóbr osobistych (a także ocena, czy doszło do ich naruszenia) następuje w oparciu o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kryteria</a:t>
            </a:r>
            <a:r>
              <a:rPr lang="pl-PL" dirty="0">
                <a:solidFill>
                  <a:srgbClr val="FF0000"/>
                </a:solidFill>
                <a:latin typeface="Book Antiqua" panose="02040602050305030304" pitchFamily="18" charset="0"/>
              </a:rPr>
              <a:t>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obiektywne</a:t>
            </a:r>
            <a:r>
              <a:rPr lang="pl-PL" dirty="0">
                <a:solidFill>
                  <a:srgbClr val="FF0000"/>
                </a:solidFill>
                <a:latin typeface="Book Antiqua" panose="02040602050305030304" pitchFamily="18" charset="0"/>
              </a:rPr>
              <a:t> </a:t>
            </a:r>
            <a:r>
              <a:rPr lang="pl-PL" dirty="0">
                <a:latin typeface="Book Antiqua" panose="02040602050305030304" pitchFamily="18" charset="0"/>
              </a:rPr>
              <a:t>(odczucie społeczne) – wraz ze zmianą postaw społecznych nowe wartości uzyskują przymiot dóbr osobistych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850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199F8B-8DBF-4A71-A492-05C164CB2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Osoby fizyczne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471EF-E8F7-4232-A0CA-D12B283CE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8 KC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1. </a:t>
            </a:r>
            <a:r>
              <a:rPr lang="pl-PL" b="1" dirty="0">
                <a:latin typeface="Book Antiqua" panose="02040602050305030304" pitchFamily="18" charset="0"/>
              </a:rPr>
              <a:t>Każdy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człowiek</a:t>
            </a:r>
            <a:r>
              <a:rPr lang="pl-PL" b="1" dirty="0">
                <a:latin typeface="Book Antiqua" panose="02040602050305030304" pitchFamily="18" charset="0"/>
              </a:rPr>
              <a:t> </a:t>
            </a:r>
            <a:r>
              <a:rPr lang="pl-PL" u="sng" dirty="0">
                <a:latin typeface="Book Antiqua" panose="02040602050305030304" pitchFamily="18" charset="0"/>
              </a:rPr>
              <a:t>od chwili urodzenia </a:t>
            </a:r>
            <a:r>
              <a:rPr lang="pl-PL" b="1" dirty="0">
                <a:latin typeface="Book Antiqua" panose="02040602050305030304" pitchFamily="18" charset="0"/>
              </a:rPr>
              <a:t>ma zdolność prawną</a:t>
            </a:r>
            <a:r>
              <a:rPr lang="pl-PL" dirty="0">
                <a:latin typeface="Book Antiqua" panose="02040602050305030304" pitchFamily="18" charset="0"/>
              </a:rPr>
              <a:t>.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2.(uchylony).</a:t>
            </a:r>
          </a:p>
        </p:txBody>
      </p:sp>
    </p:spTree>
    <p:extLst>
      <p:ext uri="{BB962C8B-B14F-4D97-AF65-F5344CB8AC3E}">
        <p14:creationId xmlns:p14="http://schemas.microsoft.com/office/powerpoint/2010/main" val="17004679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5A7175-B76F-4A8D-9708-BAF8419A7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Dobra osobiste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2E3B92-07F9-402B-94D7-2224E0B58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24 KC</a:t>
            </a: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</a:rPr>
              <a:t>§ 1. Ten, czyje dobro osobiste zostaje zagrożone cudzym działaniem, może żądać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zaniechania</a:t>
            </a:r>
            <a:r>
              <a:rPr lang="pl-PL" b="1" dirty="0">
                <a:latin typeface="Book Antiqua" panose="02040602050305030304" pitchFamily="18" charset="0"/>
              </a:rPr>
              <a:t> tego działania</a:t>
            </a:r>
            <a:r>
              <a:rPr lang="pl-PL" dirty="0">
                <a:latin typeface="Book Antiqua" panose="02040602050305030304" pitchFamily="18" charset="0"/>
              </a:rPr>
              <a:t>, </a:t>
            </a:r>
            <a:r>
              <a:rPr lang="pl-PL" b="1" dirty="0">
                <a:solidFill>
                  <a:srgbClr val="0070C0"/>
                </a:solidFill>
                <a:latin typeface="Book Antiqua" panose="02040602050305030304" pitchFamily="18" charset="0"/>
              </a:rPr>
              <a:t>chyba że nie jest ono bezprawne</a:t>
            </a:r>
            <a:r>
              <a:rPr lang="pl-PL" dirty="0">
                <a:latin typeface="Book Antiqua" panose="02040602050305030304" pitchFamily="18" charset="0"/>
              </a:rPr>
              <a:t>. </a:t>
            </a:r>
            <a:br>
              <a:rPr lang="pl-PL" dirty="0">
                <a:latin typeface="Book Antiqua" panose="02040602050305030304" pitchFamily="18" charset="0"/>
              </a:rPr>
            </a:br>
            <a:r>
              <a:rPr lang="pl-PL" dirty="0">
                <a:latin typeface="Book Antiqua" panose="02040602050305030304" pitchFamily="18" charset="0"/>
              </a:rPr>
              <a:t>W razie dokonanego naruszenia może on także żądać, ażeby osoba, która dopuściła się naruszenia, </a:t>
            </a:r>
            <a:r>
              <a:rPr lang="pl-PL" b="1" dirty="0">
                <a:latin typeface="Book Antiqua" panose="02040602050305030304" pitchFamily="18" charset="0"/>
              </a:rPr>
              <a:t>dopełniła czynności potrzebnych do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usunięcia</a:t>
            </a:r>
            <a:r>
              <a:rPr lang="pl-PL" b="1" dirty="0">
                <a:latin typeface="Book Antiqua" panose="02040602050305030304" pitchFamily="18" charset="0"/>
              </a:rPr>
              <a:t> jego skutków</a:t>
            </a:r>
            <a:r>
              <a:rPr lang="pl-PL" dirty="0">
                <a:latin typeface="Book Antiqua" panose="02040602050305030304" pitchFamily="18" charset="0"/>
              </a:rPr>
              <a:t>, w szczególności ażeby złożyła </a:t>
            </a:r>
            <a:r>
              <a:rPr lang="pl-PL" b="1" dirty="0">
                <a:latin typeface="Book Antiqua" panose="02040602050305030304" pitchFamily="18" charset="0"/>
              </a:rPr>
              <a:t>oświadczenie odpowiedniej treści i w odpowiedniej formie</a:t>
            </a:r>
            <a:r>
              <a:rPr lang="pl-PL" dirty="0">
                <a:latin typeface="Book Antiqua" panose="02040602050305030304" pitchFamily="18" charset="0"/>
              </a:rPr>
              <a:t>. Na zasadach przewidzianych w kodeksie może on również żądać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zadośćuczynienia pieniężnego </a:t>
            </a:r>
            <a:r>
              <a:rPr lang="pl-PL" b="1" dirty="0">
                <a:latin typeface="Book Antiqua" panose="02040602050305030304" pitchFamily="18" charset="0"/>
              </a:rPr>
              <a:t>lub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zapłaty odpowiedniej sumy pieniężnej na wskazany cel społeczny</a:t>
            </a:r>
            <a:r>
              <a:rPr lang="pl-PL" b="1" dirty="0">
                <a:latin typeface="Book Antiqua" panose="0204060205030503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</a:rPr>
              <a:t>§ 2. Jeżeli wskutek naruszenia dobra osobistego została wyrządzona </a:t>
            </a:r>
            <a:r>
              <a:rPr lang="pl-PL" b="1" dirty="0">
                <a:latin typeface="Book Antiqua" panose="02040602050305030304" pitchFamily="18" charset="0"/>
              </a:rPr>
              <a:t>szkoda majątkowa</a:t>
            </a:r>
            <a:r>
              <a:rPr lang="pl-PL" dirty="0">
                <a:latin typeface="Book Antiqua" panose="02040602050305030304" pitchFamily="18" charset="0"/>
              </a:rPr>
              <a:t>, poszkodowany może żądać jej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naprawienia</a:t>
            </a:r>
            <a:r>
              <a:rPr lang="pl-PL" dirty="0">
                <a:latin typeface="Book Antiqua" panose="02040602050305030304" pitchFamily="18" charset="0"/>
              </a:rPr>
              <a:t> na zasadach ogólnych.</a:t>
            </a:r>
          </a:p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</a:rPr>
              <a:t>§ 3. Przepisy powyższe nie uchybiają uprawnieniom przewidzianym w innych przepisach, w szczególności w prawie autorskim oraz w prawie wynalazczym.</a:t>
            </a:r>
          </a:p>
          <a:p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7819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30C87D-7A5C-4319-BE0E-39004FA23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Dobra osobiste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75F212-153E-4F72-A0A4-24A49FAF6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roszczenia przysługujące w razie zagrożenia lub naruszenia dobra osobistego: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roszczenie o </a:t>
            </a:r>
            <a:r>
              <a:rPr lang="pl-PL" b="1" dirty="0">
                <a:latin typeface="Book Antiqua" panose="02040602050305030304" pitchFamily="18" charset="0"/>
              </a:rPr>
              <a:t>zaniechanie</a:t>
            </a:r>
            <a:r>
              <a:rPr lang="pl-PL" dirty="0">
                <a:latin typeface="Book Antiqua" panose="02040602050305030304" pitchFamily="18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roszczenie o </a:t>
            </a:r>
            <a:r>
              <a:rPr lang="pl-PL" b="1" dirty="0">
                <a:latin typeface="Book Antiqua" panose="02040602050305030304" pitchFamily="18" charset="0"/>
              </a:rPr>
              <a:t>usunięcie skutków naruszenia</a:t>
            </a:r>
            <a:endParaRPr lang="pl-PL" dirty="0">
              <a:latin typeface="Book Antiqua" panose="0204060205030503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roszczenia majątkowe (o </a:t>
            </a:r>
            <a:r>
              <a:rPr lang="pl-PL" b="1" dirty="0">
                <a:latin typeface="Book Antiqua" panose="02040602050305030304" pitchFamily="18" charset="0"/>
              </a:rPr>
              <a:t>zadośćuczynienie pieniężne </a:t>
            </a:r>
            <a:r>
              <a:rPr lang="pl-PL" dirty="0">
                <a:latin typeface="Book Antiqua" panose="02040602050305030304" pitchFamily="18" charset="0"/>
              </a:rPr>
              <a:t>lub</a:t>
            </a:r>
            <a:r>
              <a:rPr lang="pl-PL" b="1" dirty="0">
                <a:latin typeface="Book Antiqua" panose="02040602050305030304" pitchFamily="18" charset="0"/>
              </a:rPr>
              <a:t> zapłatę odpowiedniej sumy na cel społeczny</a:t>
            </a:r>
            <a:r>
              <a:rPr lang="pl-PL" dirty="0">
                <a:latin typeface="Book Antiqua" panose="02040602050305030304" pitchFamily="18" charset="0"/>
              </a:rPr>
              <a:t>, a także o </a:t>
            </a:r>
            <a:r>
              <a:rPr lang="pl-PL" b="1" dirty="0">
                <a:latin typeface="Book Antiqua" panose="02040602050305030304" pitchFamily="18" charset="0"/>
              </a:rPr>
              <a:t>naprawienie szkody majątkowej</a:t>
            </a:r>
            <a:r>
              <a:rPr lang="pl-PL" dirty="0">
                <a:latin typeface="Book Antiqua" panose="02040602050305030304" pitchFamily="18" charset="0"/>
              </a:rPr>
              <a:t>) na podstawie przepisów odrębnych</a:t>
            </a:r>
          </a:p>
        </p:txBody>
      </p:sp>
    </p:spTree>
    <p:extLst>
      <p:ext uri="{BB962C8B-B14F-4D97-AF65-F5344CB8AC3E}">
        <p14:creationId xmlns:p14="http://schemas.microsoft.com/office/powerpoint/2010/main" val="27104452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E68D7F-6FDE-4B76-8A7F-EB663FB82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Dobra osobiste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CA2F7B-9569-43A4-B4D4-27863C60D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naruszający cudze dobro osobiste nie będzie ponosił odpowiedzialności, jeżeli wykaże, że jego zachowanie </a:t>
            </a:r>
            <a:r>
              <a:rPr lang="pl-PL" b="1" dirty="0">
                <a:latin typeface="Book Antiqua" panose="02040602050305030304" pitchFamily="18" charset="0"/>
              </a:rPr>
              <a:t>nie było bezprawne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l-PL" b="1" dirty="0">
                <a:latin typeface="Book Antiqua" panose="02040602050305030304" pitchFamily="18" charset="0"/>
              </a:rPr>
              <a:t>wyłączenie bezprawności naruszenia dobra osobistego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zgoda uprawnionego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działanie na własne ryzyko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działanie na podstawie upoważnienia ustawowego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l-PL" b="1" dirty="0">
                <a:latin typeface="Book Antiqua" panose="02040602050305030304" pitchFamily="18" charset="0"/>
              </a:rPr>
              <a:t>okoliczność względnie wyłączająca bezprawność –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korzystanie z własnej wolności</a:t>
            </a:r>
          </a:p>
        </p:txBody>
      </p:sp>
    </p:spTree>
    <p:extLst>
      <p:ext uri="{BB962C8B-B14F-4D97-AF65-F5344CB8AC3E}">
        <p14:creationId xmlns:p14="http://schemas.microsoft.com/office/powerpoint/2010/main" val="25637048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C9BF4A-E25F-49EE-A287-8BCE10429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Kazus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6F1221-59C7-48DE-B934-048715726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76- letnia Eugenia R. postanowiła zapisać swemu kotu, Ciastkowi, drewnianą szopę. Napisała testament, w którym znalazło się sformułowanie:  „mojemu kotu, Ciastkowi, zapisuję nieruchomość budynkową – szopę, położoną na podwórzu przy mym domu.” Ze względu na wiek Eugenii i jej słaby wzrok jej rodzina – zmotywowana dodatkowo faktem, że Eugenia może zapisać cały dom i grunt, na którym stoi budynek,  swemu kotu, a nie im – postanowiła wystąpić do sądu o częściowe ubezwłasnowolnienie Eugenii.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1.Czy kot może dziedziczyć?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2. Czy szopa stanowi nieruchomość?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3. Czy Eugenia spełnia przesłanki do jej ubezwłasnowolnienia? </a:t>
            </a:r>
          </a:p>
          <a:p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9666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EC1DF7-79D6-4712-AE0E-C08DDD153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Kazus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4DD8F-F45C-4CB8-A837-8089E673B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>
                <a:latin typeface="Book Antiqua" panose="02040602050305030304" pitchFamily="18" charset="0"/>
              </a:rPr>
              <a:t>16-letnia Kunegunda T. jest wdową po tragicznie zmarłym Bożydarze T. Postanowiła kupić mieszkanie, jednak sprzedający, Feliks O. ma wątpliwości, czy w ogóle podejmować z nią jakiekolwiek rozmowy, Kunegunda nie skończyła bowiem 18 lat i wobec tego chyba nie może zawierać podobnych umów.</a:t>
            </a:r>
          </a:p>
          <a:p>
            <a:pPr algn="just"/>
            <a:r>
              <a:rPr lang="pl-PL" dirty="0">
                <a:latin typeface="Book Antiqua" panose="02040602050305030304" pitchFamily="18" charset="0"/>
              </a:rPr>
              <a:t>Doradź Feliksowi.</a:t>
            </a:r>
          </a:p>
        </p:txBody>
      </p:sp>
    </p:spTree>
    <p:extLst>
      <p:ext uri="{BB962C8B-B14F-4D97-AF65-F5344CB8AC3E}">
        <p14:creationId xmlns:p14="http://schemas.microsoft.com/office/powerpoint/2010/main" val="30341279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A1E4F2-A319-4708-95B6-F43F088BF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Kazus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01BC08-1B81-4F83-BD13-DB73656D3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13 – letni Oskar T. dostał od babci na urodziny 1.000,00 zł, za które postanowił kupić sobie nowy komputer.</a:t>
            </a:r>
          </a:p>
          <a:p>
            <a:pPr marL="514350" indent="-514350">
              <a:buAutoNum type="arabicPeriod"/>
            </a:pPr>
            <a:r>
              <a:rPr lang="pl-PL" dirty="0">
                <a:latin typeface="Book Antiqua" panose="02040602050305030304" pitchFamily="18" charset="0"/>
              </a:rPr>
              <a:t>Oceń, czy Oskar ma zdolność do czynności prawnych?</a:t>
            </a:r>
          </a:p>
          <a:p>
            <a:pPr marL="514350" indent="-514350">
              <a:buAutoNum type="arabicPeriod"/>
            </a:pPr>
            <a:r>
              <a:rPr lang="pl-PL" dirty="0">
                <a:latin typeface="Book Antiqua" panose="02040602050305030304" pitchFamily="18" charset="0"/>
              </a:rPr>
              <a:t>Czy Oskar może kupić wymarzony komputer za pieniądze, które dostał od babci? </a:t>
            </a:r>
          </a:p>
        </p:txBody>
      </p:sp>
    </p:spTree>
    <p:extLst>
      <p:ext uri="{BB962C8B-B14F-4D97-AF65-F5344CB8AC3E}">
        <p14:creationId xmlns:p14="http://schemas.microsoft.com/office/powerpoint/2010/main" val="33604379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60660F-3E71-4F1C-B8FA-2AC96C1DB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Kazus 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7C6D41-2DEB-4D23-A8E3-8D46D133E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15377"/>
          </a:xfrm>
        </p:spPr>
        <p:txBody>
          <a:bodyPr/>
          <a:lstStyle/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7 - letni Lucjan F. chce sobie kupić drożdżówkę. Ekspedientka w sklepie zauważyła, że chłopiec jest mały, stwierdziła więc, że chyba nie powinien robić żadnych zakupów bez mamy i taty.</a:t>
            </a:r>
          </a:p>
          <a:p>
            <a:r>
              <a:rPr lang="pl-PL" dirty="0">
                <a:latin typeface="Book Antiqua" panose="02040602050305030304" pitchFamily="18" charset="0"/>
              </a:rPr>
              <a:t>Oceń, czy chłopiec może to zrobić zupełnie sam?</a:t>
            </a:r>
          </a:p>
        </p:txBody>
      </p:sp>
    </p:spTree>
    <p:extLst>
      <p:ext uri="{BB962C8B-B14F-4D97-AF65-F5344CB8AC3E}">
        <p14:creationId xmlns:p14="http://schemas.microsoft.com/office/powerpoint/2010/main" val="364329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1E5730-39CD-4433-8A68-89F64D87D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prawna-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EA5A0F-5E1D-49A4-AD67-4BB8071CF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l-PL" b="1" dirty="0">
                <a:latin typeface="Book Antiqua" panose="02040602050305030304" pitchFamily="18" charset="0"/>
              </a:rPr>
              <a:t>zdolność prawna</a:t>
            </a:r>
            <a:r>
              <a:rPr lang="pl-PL" dirty="0">
                <a:latin typeface="Book Antiqua" panose="02040602050305030304" pitchFamily="18" charset="0"/>
              </a:rPr>
              <a:t> – możność bycia podmiotem praw i obowiązków cywilnoprawnych  (podmiotem stosunków cywilnoprawnych)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sz="1900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</a:rPr>
              <a:t>!!! zdolność prawna </a:t>
            </a:r>
            <a:r>
              <a:rPr lang="pl-PL" sz="1900" b="1" u="sng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</a:rPr>
              <a:t>nie dotyczy</a:t>
            </a:r>
            <a:r>
              <a:rPr lang="pl-PL" sz="1900" u="sng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pl-PL" sz="1900" b="1" u="sng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</a:rPr>
              <a:t>samodzielnego</a:t>
            </a:r>
            <a:r>
              <a:rPr lang="pl-PL" sz="1900" u="sng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</a:rPr>
              <a:t> nabywania uprawnień i zaciągania zobowiązań </a:t>
            </a:r>
            <a:r>
              <a:rPr lang="pl-PL" sz="1900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</a:rPr>
              <a:t>!!! </a:t>
            </a:r>
            <a:r>
              <a:rPr lang="pl-PL" sz="1900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 </a:t>
            </a:r>
            <a:r>
              <a:rPr lang="pl-PL" sz="1900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</a:rPr>
              <a:t>zdolność do czynności prawnych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b="1" dirty="0">
                <a:latin typeface="Book Antiqua" panose="02040602050305030304" pitchFamily="18" charset="0"/>
              </a:rPr>
              <a:t>zdolność prawna </a:t>
            </a:r>
            <a:r>
              <a:rPr lang="pl-PL" dirty="0">
                <a:latin typeface="Book Antiqua" panose="02040602050305030304" pitchFamily="18" charset="0"/>
              </a:rPr>
              <a:t>przysługuje osobie fizycznej </a:t>
            </a:r>
            <a:r>
              <a:rPr lang="pl-PL" b="1" dirty="0">
                <a:latin typeface="Book Antiqua" panose="02040602050305030304" pitchFamily="18" charset="0"/>
              </a:rPr>
              <a:t>od chwili urodzenia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b="1" dirty="0">
                <a:latin typeface="Book Antiqua" panose="02040602050305030304" pitchFamily="18" charset="0"/>
              </a:rPr>
              <a:t> chwila urodzenia </a:t>
            </a:r>
            <a:r>
              <a:rPr lang="pl-PL" dirty="0">
                <a:latin typeface="Book Antiqua" panose="02040602050305030304" pitchFamily="18" charset="0"/>
              </a:rPr>
              <a:t>– tzw. </a:t>
            </a:r>
            <a:r>
              <a:rPr lang="pl-PL" b="1" dirty="0">
                <a:latin typeface="Book Antiqua" panose="02040602050305030304" pitchFamily="18" charset="0"/>
              </a:rPr>
              <a:t>żywe urodzenie </a:t>
            </a:r>
            <a:r>
              <a:rPr lang="pl-PL" dirty="0">
                <a:latin typeface="Book Antiqua" panose="02040602050305030304" pitchFamily="18" charset="0"/>
              </a:rPr>
              <a:t>(</a:t>
            </a:r>
            <a:r>
              <a:rPr lang="pl-PL" dirty="0">
                <a:latin typeface="Book Antiqua" panose="02040602050305030304" pitchFamily="18" charset="0"/>
                <a:sym typeface="Wingdings" panose="05000000000000000000" pitchFamily="2" charset="2"/>
              </a:rPr>
              <a:t></a:t>
            </a:r>
            <a:r>
              <a:rPr lang="pl-PL" dirty="0">
                <a:latin typeface="Book Antiqua" panose="02040602050305030304" pitchFamily="18" charset="0"/>
              </a:rPr>
              <a:t>noworodek, znalazłszy się "poza ustrojem matki", wykazuje jakiekolwiek oznaki życia)</a:t>
            </a:r>
          </a:p>
          <a:p>
            <a:pPr>
              <a:buFont typeface="Wingdings" panose="05000000000000000000" pitchFamily="2" charset="2"/>
              <a:buChar char="v"/>
            </a:pPr>
            <a:endParaRPr lang="pl-PL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87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77FE9F-0AC6-4BE8-B94F-2A3BE2EA2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prawna-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FC83E9-3FA6-44AE-9011-2CEF206B4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9 KC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W razie urodzenia się dziecka domniemywa się, że przyszło ono na świat żywe.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domniemanie żywego urodzenia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b="1" dirty="0">
                <a:latin typeface="Book Antiqua" panose="02040602050305030304" pitchFamily="18" charset="0"/>
              </a:rPr>
              <a:t>przesłanką</a:t>
            </a:r>
            <a:r>
              <a:rPr lang="pl-PL" dirty="0">
                <a:latin typeface="Book Antiqua" panose="02040602050305030304" pitchFamily="18" charset="0"/>
              </a:rPr>
              <a:t> domniemania jest "urodzenie się dziecka", a </a:t>
            </a:r>
            <a:r>
              <a:rPr lang="pl-PL" b="1" dirty="0">
                <a:latin typeface="Book Antiqua" panose="02040602050305030304" pitchFamily="18" charset="0"/>
              </a:rPr>
              <a:t>wnioskiem</a:t>
            </a:r>
            <a:r>
              <a:rPr lang="pl-PL" dirty="0">
                <a:latin typeface="Book Antiqua" panose="02040602050305030304" pitchFamily="18" charset="0"/>
              </a:rPr>
              <a:t> to, że urodziło się żywe.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w przypadku urodzenia się dziecka przyjęcie – bez dowodu – że doszło do tzw. </a:t>
            </a:r>
            <a:r>
              <a:rPr lang="pl-PL" b="1" dirty="0">
                <a:latin typeface="Book Antiqua" panose="02040602050305030304" pitchFamily="18" charset="0"/>
              </a:rPr>
              <a:t>żywego urodzenia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ciężar udowodnienia, że było inaczej, spoczywa na tym, kto kwestionuje fakt żywego urodzenia; musi wykazać, że doszło do martwego urodzenia lub poronienia</a:t>
            </a:r>
          </a:p>
        </p:txBody>
      </p:sp>
    </p:spTree>
    <p:extLst>
      <p:ext uri="{BB962C8B-B14F-4D97-AF65-F5344CB8AC3E}">
        <p14:creationId xmlns:p14="http://schemas.microsoft.com/office/powerpoint/2010/main" val="2717009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FC34A8-AAD3-40E1-8C76-83DAE59CB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prawna-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0E3160-79C4-42BF-BB1B-FCA3A60FB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Człowiek w fazie życia prenatalnego (</a:t>
            </a:r>
            <a:r>
              <a:rPr lang="pl-PL" b="1" i="1" dirty="0">
                <a:latin typeface="Book Antiqua" panose="02040602050305030304" pitchFamily="18" charset="0"/>
              </a:rPr>
              <a:t>nasciturus</a:t>
            </a:r>
            <a:r>
              <a:rPr lang="pl-PL" dirty="0">
                <a:latin typeface="Book Antiqua" panose="02040602050305030304" pitchFamily="18" charset="0"/>
              </a:rPr>
              <a:t>) </a:t>
            </a:r>
            <a:r>
              <a:rPr lang="pl-PL" dirty="0">
                <a:latin typeface="Book Antiqua" panose="02040602050305030304" pitchFamily="18" charset="0"/>
                <a:sym typeface="Wingdings" panose="05000000000000000000" pitchFamily="2" charset="2"/>
              </a:rPr>
              <a:t></a:t>
            </a:r>
            <a:r>
              <a:rPr lang="pl-PL" dirty="0">
                <a:latin typeface="Book Antiqua" panose="02040602050305030304" pitchFamily="18" charset="0"/>
              </a:rPr>
              <a:t>dziecko poczęte, ale jeszcze nienarodzone</a:t>
            </a:r>
            <a:endParaRPr lang="pl-PL" dirty="0"/>
          </a:p>
          <a:p>
            <a:pPr marL="0" indent="0">
              <a:buNone/>
            </a:pPr>
            <a:endParaRPr lang="pl-PL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927 KC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1. </a:t>
            </a:r>
            <a:r>
              <a:rPr lang="pl-PL" b="1" dirty="0">
                <a:latin typeface="Book Antiqua" panose="02040602050305030304" pitchFamily="18" charset="0"/>
              </a:rPr>
              <a:t>Nie może być spadkobiercą osoba fizyczna, która nie żyje w chwili otwarcia spadku</a:t>
            </a:r>
            <a:r>
              <a:rPr lang="pl-PL" dirty="0">
                <a:latin typeface="Book Antiqua" panose="02040602050305030304" pitchFamily="18" charset="0"/>
              </a:rPr>
              <a:t>, ani osoba prawna, która w tym czasie nie istnieje.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2. </a:t>
            </a:r>
            <a:r>
              <a:rPr lang="pl-PL" b="1" dirty="0">
                <a:latin typeface="Book Antiqua" panose="02040602050305030304" pitchFamily="18" charset="0"/>
              </a:rPr>
              <a:t>Jednakże dziecko w chwili otwarcia spadku już poczęte może być spadkobiercą, jeżeli urodzi się żywe.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3. Fundacja ustanowiona w testamencie przez spadkodawcę może być spadkobiercą, jeżeli zostanie wpisana do rejestru w ciągu dwóch lat od ogłoszenia testamentu.</a:t>
            </a:r>
          </a:p>
          <a:p>
            <a:pPr>
              <a:buFont typeface="Wingdings" panose="05000000000000000000" pitchFamily="2" charset="2"/>
              <a:buChar char="v"/>
            </a:pPr>
            <a:endParaRPr lang="pl-PL" dirty="0">
              <a:latin typeface="Book Antiqua" panose="0204060205030503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3005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F3E0AF-11BE-48EE-BBE3-F361D8BA2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prawna-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E1D120-B9F3-4131-BDF9-3E3C9D96A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koniec zdolności prawnej człowieka następuje </a:t>
            </a:r>
            <a:r>
              <a:rPr lang="pl-PL" b="1" dirty="0">
                <a:latin typeface="Book Antiqua" panose="02040602050305030304" pitchFamily="18" charset="0"/>
              </a:rPr>
              <a:t>w chwili jego śmierci </a:t>
            </a:r>
            <a:r>
              <a:rPr lang="pl-PL" dirty="0">
                <a:latin typeface="Book Antiqua" panose="02040602050305030304" pitchFamily="18" charset="0"/>
              </a:rPr>
              <a:t>(kryteria stwierdzenia śmierci: </a:t>
            </a:r>
            <a:r>
              <a:rPr lang="pl-PL" b="1" dirty="0">
                <a:latin typeface="Book Antiqua" panose="02040602050305030304" pitchFamily="18" charset="0"/>
              </a:rPr>
              <a:t>nieodwracalne zatrzymanie krążenia </a:t>
            </a:r>
            <a:r>
              <a:rPr lang="pl-PL" dirty="0">
                <a:latin typeface="Book Antiqua" panose="02040602050305030304" pitchFamily="18" charset="0"/>
              </a:rPr>
              <a:t>oraz znamiona </a:t>
            </a:r>
            <a:r>
              <a:rPr lang="pl-PL" b="1" dirty="0">
                <a:latin typeface="Book Antiqua" panose="02040602050305030304" pitchFamily="18" charset="0"/>
              </a:rPr>
              <a:t>śmierci mózgowej</a:t>
            </a:r>
            <a:r>
              <a:rPr lang="pl-PL" dirty="0">
                <a:latin typeface="Book Antiqua" panose="0204060205030503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śmierć osoby fizycznej stwierdzana jest </a:t>
            </a:r>
            <a:r>
              <a:rPr lang="pl-PL" b="1" dirty="0">
                <a:latin typeface="Book Antiqua" panose="02040602050305030304" pitchFamily="18" charset="0"/>
              </a:rPr>
              <a:t>aktem zgonu</a:t>
            </a:r>
            <a:r>
              <a:rPr lang="pl-PL" dirty="0">
                <a:latin typeface="Book Antiqua" panose="02040602050305030304" pitchFamily="18" charset="0"/>
              </a:rPr>
              <a:t>, sporządzanym przez kierownika urzędu stanu cywilnego na podstawie </a:t>
            </a:r>
            <a:r>
              <a:rPr lang="pl-PL" b="1" dirty="0">
                <a:latin typeface="Book Antiqua" panose="02040602050305030304" pitchFamily="18" charset="0"/>
              </a:rPr>
              <a:t>karty zgonu </a:t>
            </a:r>
            <a:r>
              <a:rPr lang="pl-PL" dirty="0">
                <a:latin typeface="Book Antiqua" panose="02040602050305030304" pitchFamily="18" charset="0"/>
              </a:rPr>
              <a:t>oraz </a:t>
            </a:r>
            <a:r>
              <a:rPr lang="pl-PL" b="1" dirty="0">
                <a:latin typeface="Book Antiqua" panose="02040602050305030304" pitchFamily="18" charset="0"/>
              </a:rPr>
              <a:t>protokołu zgłoszenia zgonu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oprócz </a:t>
            </a:r>
            <a:r>
              <a:rPr lang="pl-PL" b="1" dirty="0">
                <a:latin typeface="Book Antiqua" panose="02040602050305030304" pitchFamily="18" charset="0"/>
              </a:rPr>
              <a:t>biologicznej śmierci </a:t>
            </a:r>
            <a:r>
              <a:rPr lang="pl-PL" dirty="0">
                <a:latin typeface="Book Antiqua" panose="02040602050305030304" pitchFamily="18" charset="0"/>
              </a:rPr>
              <a:t>człowieka – także: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postanowienie sądu o uznaniu za zmarłego (art. 29 KC)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postanowienie sądu o stwierdzeniu zgonu (art. 535–538 KPC)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0458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7B1E47-459F-46B3-AF68-D60F84239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prawna-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827376-4625-4925-B145-FBBCB95FB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870" y="1852258"/>
            <a:ext cx="10515600" cy="50057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500" dirty="0">
                <a:latin typeface="Book Antiqua" panose="02040602050305030304" pitchFamily="18" charset="0"/>
              </a:rPr>
              <a:t>Art. 29 KC</a:t>
            </a:r>
          </a:p>
          <a:p>
            <a:pPr marL="0" indent="0">
              <a:buNone/>
            </a:pPr>
            <a:r>
              <a:rPr lang="pl-PL" sz="1500" dirty="0">
                <a:latin typeface="Book Antiqua" panose="02040602050305030304" pitchFamily="18" charset="0"/>
              </a:rPr>
              <a:t>§ 1. </a:t>
            </a:r>
            <a:r>
              <a:rPr lang="pl-PL" sz="1500" b="1" dirty="0">
                <a:latin typeface="Book Antiqua" panose="02040602050305030304" pitchFamily="18" charset="0"/>
              </a:rPr>
              <a:t>Zaginiony</a:t>
            </a:r>
            <a:r>
              <a:rPr lang="pl-PL" sz="1500" dirty="0">
                <a:latin typeface="Book Antiqua" panose="02040602050305030304" pitchFamily="18" charset="0"/>
              </a:rPr>
              <a:t> może być </a:t>
            </a:r>
            <a:r>
              <a:rPr lang="pl-PL" sz="1500" b="1" dirty="0">
                <a:latin typeface="Book Antiqua" panose="02040602050305030304" pitchFamily="18" charset="0"/>
              </a:rPr>
              <a:t>uznany za zmarłego</a:t>
            </a:r>
            <a:r>
              <a:rPr lang="pl-PL" sz="1500" dirty="0">
                <a:solidFill>
                  <a:srgbClr val="FF0000"/>
                </a:solidFill>
                <a:latin typeface="Book Antiqua" panose="02040602050305030304" pitchFamily="18" charset="0"/>
              </a:rPr>
              <a:t>, jeżeli upłynęło lat dziesięć od końca roku kalendarzowego, w którym według istniejących wiadomości jeszcze żył;</a:t>
            </a:r>
            <a:r>
              <a:rPr lang="pl-PL" sz="1500" dirty="0">
                <a:latin typeface="Book Antiqua" panose="02040602050305030304" pitchFamily="18" charset="0"/>
              </a:rPr>
              <a:t> jednakże gdyby w chwili uznania za zmarłego zaginiony ukończył lat siedemdziesiąt, wystarcza upływ lat pięciu.</a:t>
            </a:r>
          </a:p>
          <a:p>
            <a:pPr marL="0" indent="0">
              <a:buNone/>
            </a:pPr>
            <a:r>
              <a:rPr lang="pl-PL" sz="1500" dirty="0">
                <a:latin typeface="Book Antiqua" panose="02040602050305030304" pitchFamily="18" charset="0"/>
              </a:rPr>
              <a:t>§ 2. </a:t>
            </a:r>
            <a:r>
              <a:rPr lang="pl-PL" sz="1500" dirty="0">
                <a:solidFill>
                  <a:srgbClr val="FF0000"/>
                </a:solidFill>
                <a:latin typeface="Book Antiqua" panose="02040602050305030304" pitchFamily="18" charset="0"/>
              </a:rPr>
              <a:t>Uznanie za zmarłego nie może nastąpić przed końcem roku kalendarzowego, w którym zaginiony ukończyłby lat dwadzieścia trzy</a:t>
            </a:r>
            <a:r>
              <a:rPr lang="pl-PL" sz="1500" dirty="0">
                <a:latin typeface="Book Antiqua" panose="02040602050305030304" pitchFamily="18" charset="0"/>
              </a:rPr>
              <a:t>.</a:t>
            </a:r>
            <a:endParaRPr lang="pl-PL" sz="1500" dirty="0"/>
          </a:p>
          <a:p>
            <a:pPr marL="0" indent="0">
              <a:buNone/>
            </a:pPr>
            <a:r>
              <a:rPr lang="pl-PL" sz="1500" dirty="0">
                <a:latin typeface="Book Antiqua" panose="02040602050305030304" pitchFamily="18" charset="0"/>
              </a:rPr>
              <a:t>Art. 30 KC</a:t>
            </a:r>
          </a:p>
          <a:p>
            <a:pPr marL="0" indent="0">
              <a:buNone/>
            </a:pPr>
            <a:r>
              <a:rPr lang="pl-PL" sz="1500" dirty="0">
                <a:latin typeface="Book Antiqua" panose="02040602050305030304" pitchFamily="18" charset="0"/>
              </a:rPr>
              <a:t>§ 1. </a:t>
            </a:r>
            <a:r>
              <a:rPr lang="pl-PL" sz="1500" b="1" dirty="0">
                <a:latin typeface="Book Antiqua" panose="02040602050305030304" pitchFamily="18" charset="0"/>
              </a:rPr>
              <a:t>Kto zaginął w czasie podróży powietrznej lub morskiej w związku z katastrofą statku lub okrętu albo w związku z innym szczególnym zdarzeniem</a:t>
            </a:r>
            <a:r>
              <a:rPr lang="pl-PL" sz="1500" dirty="0">
                <a:latin typeface="Book Antiqua" panose="02040602050305030304" pitchFamily="18" charset="0"/>
              </a:rPr>
              <a:t>, </a:t>
            </a:r>
            <a:r>
              <a:rPr lang="pl-PL" sz="1500" dirty="0">
                <a:solidFill>
                  <a:srgbClr val="FF0000"/>
                </a:solidFill>
                <a:latin typeface="Book Antiqua" panose="02040602050305030304" pitchFamily="18" charset="0"/>
              </a:rPr>
              <a:t>ten może być uznany za zmarłego po upływie sześciu miesięcy od dnia, w którym nastąpiła katastrofa albo inne szczególne zdarzenie.</a:t>
            </a:r>
          </a:p>
          <a:p>
            <a:pPr marL="0" indent="0">
              <a:buNone/>
            </a:pPr>
            <a:r>
              <a:rPr lang="pl-PL" sz="1500" dirty="0">
                <a:latin typeface="Book Antiqua" panose="02040602050305030304" pitchFamily="18" charset="0"/>
              </a:rPr>
              <a:t>§ 2. </a:t>
            </a:r>
            <a:r>
              <a:rPr lang="pl-PL" sz="1500" b="1" dirty="0">
                <a:latin typeface="Book Antiqua" panose="02040602050305030304" pitchFamily="18" charset="0"/>
              </a:rPr>
              <a:t>Jeżeli nie można stwierdzić katastrofy statku lub okrętu, </a:t>
            </a:r>
            <a:r>
              <a:rPr lang="pl-PL" sz="1500" dirty="0">
                <a:solidFill>
                  <a:srgbClr val="FF0000"/>
                </a:solidFill>
                <a:latin typeface="Book Antiqua" panose="02040602050305030304" pitchFamily="18" charset="0"/>
              </a:rPr>
              <a:t>bieg terminu sześciomiesięcznego rozpoczyna się z upływem roku od dnia, w którym statek lub okręt miał przybyć do portu przeznaczenia</a:t>
            </a:r>
            <a:r>
              <a:rPr lang="pl-PL" sz="1500" dirty="0">
                <a:latin typeface="Book Antiqua" panose="02040602050305030304" pitchFamily="18" charset="0"/>
              </a:rPr>
              <a:t>, a jeżeli nie miał portu przeznaczenia - z upływem lat dwóch od dnia, w którym była ostatnia o nim wiadomość.</a:t>
            </a:r>
          </a:p>
          <a:p>
            <a:pPr marL="0" indent="0">
              <a:buNone/>
            </a:pPr>
            <a:r>
              <a:rPr lang="pl-PL" sz="1500" dirty="0">
                <a:latin typeface="Book Antiqua" panose="02040602050305030304" pitchFamily="18" charset="0"/>
              </a:rPr>
              <a:t>§ 3. Kto zaginął </a:t>
            </a:r>
            <a:r>
              <a:rPr lang="pl-PL" sz="1500" b="1" dirty="0">
                <a:latin typeface="Book Antiqua" panose="02040602050305030304" pitchFamily="18" charset="0"/>
              </a:rPr>
              <a:t>w związku z bezpośrednim niebezpieczeństwem dla życia nieprzewidzianym w paragrafach poprzedzających</a:t>
            </a:r>
            <a:r>
              <a:rPr lang="pl-PL" sz="1500" dirty="0">
                <a:latin typeface="Book Antiqua" panose="02040602050305030304" pitchFamily="18" charset="0"/>
              </a:rPr>
              <a:t>, ten może być uznany za zmarłego </a:t>
            </a:r>
            <a:r>
              <a:rPr lang="pl-PL" sz="1500" dirty="0">
                <a:solidFill>
                  <a:srgbClr val="FF0000"/>
                </a:solidFill>
                <a:latin typeface="Book Antiqua" panose="02040602050305030304" pitchFamily="18" charset="0"/>
              </a:rPr>
              <a:t>po upływie roku od dnia, w którym niebezpieczeństwo ustało albo według okoliczności powinno było ustać.</a:t>
            </a:r>
          </a:p>
          <a:p>
            <a:endParaRPr lang="pl-PL" sz="15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412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D323B8-4993-4C06-8C94-280DB8E27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Osoby fizyczne</a:t>
            </a:r>
            <a:b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</a:br>
            <a:r>
              <a:rPr lang="pl-PL" dirty="0">
                <a:solidFill>
                  <a:prstClr val="black"/>
                </a:solidFill>
                <a:latin typeface="Book Antiqua" panose="02040602050305030304" pitchFamily="18" charset="0"/>
              </a:rPr>
              <a:t>-zdolność prawna-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C374D8-73AB-4E96-A0BC-8DA645017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>
                <a:latin typeface="Book Antiqua" panose="02040602050305030304" pitchFamily="18" charset="0"/>
              </a:rPr>
              <a:t>Uznanie za zmarłego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służy </a:t>
            </a:r>
            <a:r>
              <a:rPr lang="pl-PL" b="1" dirty="0">
                <a:latin typeface="Book Antiqua" panose="02040602050305030304" pitchFamily="18" charset="0"/>
              </a:rPr>
              <a:t>wyeliminowaniu niepewności </a:t>
            </a:r>
            <a:r>
              <a:rPr lang="pl-PL" dirty="0">
                <a:latin typeface="Book Antiqua" panose="02040602050305030304" pitchFamily="18" charset="0"/>
              </a:rPr>
              <a:t>co do tego, czy określona osoba fizyczna, o której nie ma wiadomości, nadal żyje czy też zmarła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długotrwała nieobecność osoby fizycznej, o której nie wiadomo czy żyje, skutkować może poważnymi komplikacjami stosunków osobistych i majątkowych; brak pewności, czy określona osoba żyje, nie może trwać w nieskończoność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przesłankami uznania za zmarłego jest </a:t>
            </a:r>
            <a:r>
              <a:rPr lang="pl-PL" b="1" dirty="0">
                <a:latin typeface="Book Antiqua" panose="02040602050305030304" pitchFamily="18" charset="0"/>
              </a:rPr>
              <a:t>zaginięcie osoby fizycznej </a:t>
            </a:r>
            <a:r>
              <a:rPr lang="pl-PL" dirty="0">
                <a:latin typeface="Book Antiqua" panose="02040602050305030304" pitchFamily="18" charset="0"/>
              </a:rPr>
              <a:t>oraz </a:t>
            </a:r>
            <a:r>
              <a:rPr lang="pl-PL" b="1" dirty="0">
                <a:latin typeface="Book Antiqua" panose="02040602050305030304" pitchFamily="18" charset="0"/>
              </a:rPr>
              <a:t>upływ odpowiednio długiego czasu</a:t>
            </a:r>
            <a:endParaRPr lang="pl-PL" dirty="0">
              <a:latin typeface="Book Antiqua" panose="0204060205030503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58357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2528</Words>
  <Application>Microsoft Office PowerPoint</Application>
  <PresentationFormat>Panoramiczny</PresentationFormat>
  <Paragraphs>211</Paragraphs>
  <Slides>36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42" baseType="lpstr">
      <vt:lpstr>Arial</vt:lpstr>
      <vt:lpstr>Book Antiqua</vt:lpstr>
      <vt:lpstr>Calibri</vt:lpstr>
      <vt:lpstr>Calibri Light</vt:lpstr>
      <vt:lpstr>Wingdings</vt:lpstr>
      <vt:lpstr>Motyw pakietu Office</vt:lpstr>
      <vt:lpstr>osoby fizyczne  ochrona dóbr osobistych</vt:lpstr>
      <vt:lpstr>Podmioty prawa cywilnego</vt:lpstr>
      <vt:lpstr>Osoby fizyczne</vt:lpstr>
      <vt:lpstr>Osoby fizyczne -zdolność prawna-</vt:lpstr>
      <vt:lpstr>Osoby fizyczne -zdolność prawna-</vt:lpstr>
      <vt:lpstr>Osoby fizyczne -zdolność prawna-</vt:lpstr>
      <vt:lpstr>Osoby fizyczne -zdolność prawna-</vt:lpstr>
      <vt:lpstr>Osoby fizyczne -zdolność prawna-</vt:lpstr>
      <vt:lpstr>Osoby fizyczne -zdolność prawna-</vt:lpstr>
      <vt:lpstr>Osoby fizyczne -zdolność prawna-</vt:lpstr>
      <vt:lpstr>Osoby fizyczne -zdolność do czynności  prawnych-</vt:lpstr>
      <vt:lpstr>Osoby fizyczne -zdolność do czynności  prawnych-</vt:lpstr>
      <vt:lpstr>Osoby fizyczne -zdolność do czynności  prawnych-</vt:lpstr>
      <vt:lpstr>Osoby fizyczne -zdolność do czynności  prawnych-</vt:lpstr>
      <vt:lpstr>Osoby fizyczne -zdolność do czynności  prawnych-</vt:lpstr>
      <vt:lpstr>Osoby fizyczne -zdolność do czynności  prawnych-</vt:lpstr>
      <vt:lpstr>Osoby fizyczne -zdolność do czynności  prawnych-</vt:lpstr>
      <vt:lpstr>Osoby fizyczne -zdolność do czynności  prawnych-</vt:lpstr>
      <vt:lpstr>Osoby fizyczne -zdolność do czynności  prawnych- </vt:lpstr>
      <vt:lpstr>Osoby fizyczne -zdolność do czynności  prawnych- </vt:lpstr>
      <vt:lpstr>Osoby fizyczne -zdolność do czynności  prawnych- </vt:lpstr>
      <vt:lpstr>Osoby fizyczne -zdolność do czynności  prawnych-</vt:lpstr>
      <vt:lpstr>Osoby fizyczne -zdolność do czynności  prawnych-</vt:lpstr>
      <vt:lpstr>Osoby fizyczne -zdolność do czynności  prawnych-</vt:lpstr>
      <vt:lpstr>Osoby fizyczne -zdolność do czynności  prawnych-</vt:lpstr>
      <vt:lpstr>Osoby fizyczne -zdolność do czynności  prawnych-</vt:lpstr>
      <vt:lpstr>Osoby fizyczne -zdolność do czynności  prawnych-</vt:lpstr>
      <vt:lpstr>Dobra osobiste</vt:lpstr>
      <vt:lpstr>Dobra osobiste</vt:lpstr>
      <vt:lpstr>Dobra osobiste</vt:lpstr>
      <vt:lpstr>Dobra osobiste</vt:lpstr>
      <vt:lpstr>Dobra osobiste</vt:lpstr>
      <vt:lpstr>Kazus 1</vt:lpstr>
      <vt:lpstr>Kazus 2</vt:lpstr>
      <vt:lpstr>Kazus 3</vt:lpstr>
      <vt:lpstr>Kazus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osoby fizyczne  ochrona dóbr osobistych</dc:title>
  <dc:creator>WLASCCIEL</dc:creator>
  <cp:lastModifiedBy>WLASCCIEL</cp:lastModifiedBy>
  <cp:revision>33</cp:revision>
  <dcterms:created xsi:type="dcterms:W3CDTF">2019-03-20T07:46:15Z</dcterms:created>
  <dcterms:modified xsi:type="dcterms:W3CDTF">2019-03-26T08:14:48Z</dcterms:modified>
</cp:coreProperties>
</file>