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8" r:id="rId22"/>
    <p:sldId id="275" r:id="rId23"/>
    <p:sldId id="276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D0D351-B9A0-42BE-B3B9-62A402EB03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7379AF1-A94A-4106-9BC1-BD58C97F39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ECF8486-E3A0-43F1-A90E-B1F68C14F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B5D9-7A9F-46E7-9688-2EF0BD59016A}" type="datetimeFigureOut">
              <a:rPr lang="pl-PL" smtClean="0"/>
              <a:t>27.03.2019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C31BEE6-6E4A-48A1-B034-4506F3451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5466A92-25B9-4B78-9F0B-4F732623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96B9-F2CB-4544-8A44-00A387C01D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4596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891C01-E9FB-4782-9DE5-86ABAD2BB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4969A4C-C035-4321-80E0-2843EF0B9D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02916F9-464A-411E-854B-F9E25C021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B5D9-7A9F-46E7-9688-2EF0BD59016A}" type="datetimeFigureOut">
              <a:rPr lang="pl-PL" smtClean="0"/>
              <a:t>27.03.2019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6B20574-9E51-40C9-B575-AD8BD56CF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F776108-570F-4E8B-A633-F4316F8AE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96B9-F2CB-4544-8A44-00A387C01D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7041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3DCB215-D4F8-438F-83EE-8CD7230011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B307C8C-0809-4EA3-93EE-002DD5C47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5755893-1645-4CAA-87E4-BE88F98F1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B5D9-7A9F-46E7-9688-2EF0BD59016A}" type="datetimeFigureOut">
              <a:rPr lang="pl-PL" smtClean="0"/>
              <a:t>27.03.2019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FFB1431-60F9-4530-870D-6A89E1643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6CA3AF7-14BB-43F2-9AD6-0C903956D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96B9-F2CB-4544-8A44-00A387C01D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92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D96E5-0F0A-4E88-9106-2B25CFE1E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5068CF-37B9-48C0-9C8F-9296699A5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655E196-5A47-4F8B-BF7A-B36129C8A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B5D9-7A9F-46E7-9688-2EF0BD59016A}" type="datetimeFigureOut">
              <a:rPr lang="pl-PL" smtClean="0"/>
              <a:t>27.03.2019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24B83B5-6BC8-4552-9A00-6B9F24A56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C10EAB3-BD45-4ACC-A735-1E8B704A3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96B9-F2CB-4544-8A44-00A387C01D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6753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6CFF3E-E30F-4FBF-BF5B-FF195D064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C29146C-8F84-4E64-BFB8-C8DB96199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B70DE90-6CE3-49EE-A992-92D7F4CAB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B5D9-7A9F-46E7-9688-2EF0BD59016A}" type="datetimeFigureOut">
              <a:rPr lang="pl-PL" smtClean="0"/>
              <a:t>27.03.2019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FA54E9E-AD75-4C92-B5CD-E2F8F7238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34E2E7D-3A0D-45B8-95C7-2229A8E2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96B9-F2CB-4544-8A44-00A387C01D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010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604E5A-7C88-4EE5-B4C1-2FA7C4A06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34177A-A316-443D-9A50-C2FD78C54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13B9CED-9148-45DD-9821-45474F5889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57EA404-AC7E-4A26-93D0-1CE400FE2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B5D9-7A9F-46E7-9688-2EF0BD59016A}" type="datetimeFigureOut">
              <a:rPr lang="pl-PL" smtClean="0"/>
              <a:t>27.03.2019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E96B353-B652-48B2-9232-F4E880B96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0AB6DF2-6161-4DCC-A067-072C1CA0F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96B9-F2CB-4544-8A44-00A387C01D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4716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62F5E9-3089-404B-B7E4-83B7716B4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DEEA452-D073-49E1-AA77-022D6A529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DA3E716-2D8C-4B2F-9BE5-C3A4BDE31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DC540C9-E9A7-420A-B0AD-4B8C580BA6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D16B26C-EB14-407F-AA92-30583E21AD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692723B-5300-42C7-B4AD-6F03B1AEF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B5D9-7A9F-46E7-9688-2EF0BD59016A}" type="datetimeFigureOut">
              <a:rPr lang="pl-PL" smtClean="0"/>
              <a:t>27.03.2019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F35DC4E-79D8-4F4B-A649-FF3B583B2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86434EF-F4BD-470C-97D4-A04D6E987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96B9-F2CB-4544-8A44-00A387C01D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925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E5368D-F8C6-4E02-AD6F-25ACD9B64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9E94206-F118-49A0-9623-5C3FE4569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B5D9-7A9F-46E7-9688-2EF0BD59016A}" type="datetimeFigureOut">
              <a:rPr lang="pl-PL" smtClean="0"/>
              <a:t>27.03.2019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78803CC-5CA0-495F-A891-056BA6973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B014340-6803-4F67-8116-D9D4C1BED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96B9-F2CB-4544-8A44-00A387C01D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8868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C960CFA-FCBC-41E2-B26C-532AEA9DC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B5D9-7A9F-46E7-9688-2EF0BD59016A}" type="datetimeFigureOut">
              <a:rPr lang="pl-PL" smtClean="0"/>
              <a:t>27.03.2019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1B193D1-D64E-476C-8C58-3E7C45C93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FF5422B-AB33-43C3-A895-C5947F309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96B9-F2CB-4544-8A44-00A387C01D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9378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E1642A-6F09-4062-A6FC-81AC27B23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3DE5F8-83CE-4696-8654-9F060473F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575040C-3ED2-4ADA-A7AC-B4A56BB90D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8D4A8C6-F5B0-4552-B535-DB616D4E1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B5D9-7A9F-46E7-9688-2EF0BD59016A}" type="datetimeFigureOut">
              <a:rPr lang="pl-PL" smtClean="0"/>
              <a:t>27.03.2019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D2197E3-F75E-48E5-B521-1EDCDF55B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C39E2AD-06C8-4005-9BCC-B9022DF25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96B9-F2CB-4544-8A44-00A387C01D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2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FF215F-743D-4000-869D-5414172D5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4BB7CDB-17FD-424E-A640-F9630A32B2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BD47D7A-C626-4AE6-A756-027420AB0C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AE40564-B239-4425-A7B7-4B3F70B52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B5D9-7A9F-46E7-9688-2EF0BD59016A}" type="datetimeFigureOut">
              <a:rPr lang="pl-PL" smtClean="0"/>
              <a:t>27.03.2019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BE807D1-B835-4FC7-ABBC-0BE857BA5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1132B17-29D3-4895-9EDE-00D94D8F0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96B9-F2CB-4544-8A44-00A387C01D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294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CB428BD-23FF-4EE5-9747-8223A1C02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0F246E2-3096-45CB-B26E-E3E9BD2F7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23D6F08-1985-4F74-ACCD-C17CA7573F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9B5D9-7A9F-46E7-9688-2EF0BD59016A}" type="datetimeFigureOut">
              <a:rPr lang="pl-PL" smtClean="0"/>
              <a:t>27.03.2019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5097151-8520-4CF3-88E5-556E05F728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1EC536E-721D-4CD9-B016-DF70B2972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796B9-F2CB-4544-8A44-00A387C01D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25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76BFBD-BAB3-46E2-9BED-E1757459FB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Book Antiqua" panose="02040602050305030304" pitchFamily="18" charset="0"/>
              </a:rPr>
              <a:t>Osoby prawne</a:t>
            </a:r>
          </a:p>
        </p:txBody>
      </p:sp>
    </p:spTree>
    <p:extLst>
      <p:ext uri="{BB962C8B-B14F-4D97-AF65-F5344CB8AC3E}">
        <p14:creationId xmlns:p14="http://schemas.microsoft.com/office/powerpoint/2010/main" val="3654764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732A59-459C-4998-81DB-ECECF4225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B6C156-4340-4A98-BA19-4ABE3B50C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FontTx/>
              <a:buChar char="-"/>
            </a:pPr>
            <a:r>
              <a:rPr lang="pl-PL" dirty="0">
                <a:latin typeface="Book Antiqua" panose="02040602050305030304" pitchFamily="18" charset="0"/>
              </a:rPr>
              <a:t>powstanie i rejestry –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37 KC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1. Jednostka organizacyjna uzyskuje osobowość prawną z chwilą jej wpisu do właściwego rejestru, chyba że przepisy szczególne stanowią inaczej.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2. Rodzaje rejestrów oraz ich organizację i sposób prowadzenia regulują odrębne przepisy.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jednostka organizacyjna uzyskuje osobowość prawną z chwilą jej wpisu do właściwego rejestru </a:t>
            </a:r>
            <a:r>
              <a:rPr lang="pl-PL" dirty="0">
                <a:latin typeface="Book Antiqua" panose="02040602050305030304" pitchFamily="18" charset="0"/>
                <a:sym typeface="Wingdings" panose="05000000000000000000" pitchFamily="2" charset="2"/>
              </a:rPr>
              <a:t>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wpis konstytutywny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przepisy szczególne mogą postanawiać inaczej (nie prowadzi się rejestru np. dla dla gmin, powiatów i województw)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rodzaje rejestrów oraz ich organizację i sposób prowadzenia regulują odrębne przepisy </a:t>
            </a:r>
            <a:r>
              <a:rPr lang="pl-PL" dirty="0">
                <a:latin typeface="Book Antiqua" panose="02040602050305030304" pitchFamily="18" charset="0"/>
                <a:sym typeface="Wingdings" panose="05000000000000000000" pitchFamily="2" charset="2"/>
              </a:rPr>
              <a:t> podstawowym rejestrem osób prawnych jest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Krajowy Rejestr Sądowy</a:t>
            </a:r>
            <a:endParaRPr lang="pl-PL" b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682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0BAADA-72E3-4D05-A7F4-F283B8300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701F9B-E65F-4DFB-987C-CAC4CBFE0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204"/>
            <a:ext cx="10515600" cy="466775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– powstanie i rejestry –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b="1" dirty="0">
                <a:latin typeface="Book Antiqua" panose="02040602050305030304" pitchFamily="18" charset="0"/>
              </a:rPr>
              <a:t>Krajowy Rejestr Sądowy </a:t>
            </a:r>
            <a:r>
              <a:rPr lang="pl-PL" dirty="0">
                <a:latin typeface="Book Antiqua" panose="02040602050305030304" pitchFamily="18" charset="0"/>
              </a:rPr>
              <a:t>(KRS) to ogólnopolski rejestr, prowadzony w systemie informatycznym przez sądy rejonowe (</a:t>
            </a:r>
            <a:r>
              <a:rPr lang="pl-PL" b="1" dirty="0">
                <a:latin typeface="Book Antiqua" panose="02040602050305030304" pitchFamily="18" charset="0"/>
              </a:rPr>
              <a:t>sądy rejestrowe</a:t>
            </a:r>
            <a:r>
              <a:rPr lang="pl-PL" dirty="0">
                <a:latin typeface="Book Antiqua" panose="02040602050305030304" pitchFamily="18" charset="0"/>
              </a:rPr>
              <a:t>)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składa się z trzech rejestrów: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 rejestru przedsiębiorców,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rejestru stowarzyszeń, innych organizacji społecznych </a:t>
            </a:r>
            <a:br>
              <a:rPr lang="pl-PL" dirty="0">
                <a:latin typeface="Book Antiqua" panose="02040602050305030304" pitchFamily="18" charset="0"/>
              </a:rPr>
            </a:br>
            <a:r>
              <a:rPr lang="pl-PL" dirty="0">
                <a:latin typeface="Book Antiqua" panose="02040602050305030304" pitchFamily="18" charset="0"/>
              </a:rPr>
              <a:t>i zawodowych, fundacji oraz samodzielnych publicznych zakładów opieki zdrowotnej (tzw. organizacje </a:t>
            </a:r>
            <a:r>
              <a:rPr lang="pl-PL" i="1" dirty="0">
                <a:latin typeface="Book Antiqua" panose="02040602050305030304" pitchFamily="18" charset="0"/>
              </a:rPr>
              <a:t>non-profit)</a:t>
            </a:r>
            <a:r>
              <a:rPr lang="pl-PL" dirty="0">
                <a:latin typeface="Book Antiqua" panose="02040602050305030304" pitchFamily="18" charset="0"/>
              </a:rPr>
              <a:t>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rejestru dłużników niewypłacalnych (mogą tam być wpisywani także dłużnicy będący osobami fizycznymi)</a:t>
            </a:r>
          </a:p>
        </p:txBody>
      </p:sp>
    </p:spTree>
    <p:extLst>
      <p:ext uri="{BB962C8B-B14F-4D97-AF65-F5344CB8AC3E}">
        <p14:creationId xmlns:p14="http://schemas.microsoft.com/office/powerpoint/2010/main" val="863618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779075-BF09-49FB-AAFD-B9BB29811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3D7EDB-964A-4052-BF6F-6B2EC2094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2975"/>
            <a:ext cx="10515600" cy="5013988"/>
          </a:xfrm>
        </p:spPr>
        <p:txBody>
          <a:bodyPr>
            <a:normAutofit/>
          </a:bodyPr>
          <a:lstStyle/>
          <a:p>
            <a:pPr algn="ctr">
              <a:buFontTx/>
              <a:buChar char="-"/>
            </a:pPr>
            <a:r>
              <a:rPr lang="pl-PL" dirty="0">
                <a:latin typeface="Book Antiqua" panose="02040602050305030304" pitchFamily="18" charset="0"/>
              </a:rPr>
              <a:t>nazwa-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w obrocie cywilnoprawnym osobę prawną indywidualizuje jej </a:t>
            </a:r>
            <a:r>
              <a:rPr lang="pl-PL" b="1" dirty="0">
                <a:latin typeface="Book Antiqua" panose="02040602050305030304" pitchFamily="18" charset="0"/>
              </a:rPr>
              <a:t>nazwa</a:t>
            </a:r>
            <a:r>
              <a:rPr lang="pl-PL" dirty="0">
                <a:latin typeface="Book Antiqua" panose="02040602050305030304" pitchFamily="18" charset="0"/>
              </a:rPr>
              <a:t>, którą ustala akt erekcyjny osoby prawnej (ustawa, rozporządzenie, umowa, statut, którym osoba prawna jest powołana)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Dla osoby będącej przedsiębiorcą, jej nazwą jest </a:t>
            </a:r>
            <a:r>
              <a:rPr lang="pl-PL" b="1" dirty="0">
                <a:latin typeface="Book Antiqua" panose="02040602050305030304" pitchFamily="18" charset="0"/>
              </a:rPr>
              <a:t>firma</a:t>
            </a:r>
            <a:r>
              <a:rPr lang="pl-PL" b="1" dirty="0">
                <a:latin typeface="Book Antiqua" panose="02040602050305030304" pitchFamily="18" charset="0"/>
                <a:sym typeface="Wingdings" panose="05000000000000000000" pitchFamily="2" charset="2"/>
              </a:rPr>
              <a:t></a:t>
            </a: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43</a:t>
            </a:r>
            <a:r>
              <a:rPr lang="pl-PL" baseline="30000" dirty="0">
                <a:latin typeface="Book Antiqua" panose="02040602050305030304" pitchFamily="18" charset="0"/>
              </a:rPr>
              <a:t>2</a:t>
            </a:r>
            <a:r>
              <a:rPr lang="pl-PL" dirty="0">
                <a:latin typeface="Book Antiqua" panose="02040602050305030304" pitchFamily="18" charset="0"/>
              </a:rPr>
              <a:t> KC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1. Przedsiębiorca działa pod firmą.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2. Firmę ujawnia się we właściwym rejestrze, chyba że przepisy odrębne stanowią inaczej.</a:t>
            </a:r>
          </a:p>
          <a:p>
            <a:pPr marL="0" indent="0" algn="just">
              <a:buNone/>
            </a:pPr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09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95DBB9-1AD1-4658-AA35-0CF5DAF2A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B89252-FD07-4BD8-B918-E489341AE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FontTx/>
              <a:buChar char="-"/>
            </a:pPr>
            <a:r>
              <a:rPr lang="pl-PL" dirty="0">
                <a:latin typeface="Book Antiqua" panose="02040602050305030304" pitchFamily="18" charset="0"/>
              </a:rPr>
              <a:t>siedziba –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siedzibę osoby prawnej ustala akt erekcyjny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siedziba osoby prawnej jest odpowiednikiem miejsca zamieszkania osoby fizycznej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analogicznie jak w przypadku miejsca zamieszkania osób fizycznych, osoba prawna może mieć tylko jedną siedzibę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gdy akt erekcyjny nie określa siedziby osoby prawnej, siedzibą osoby prawnej jest ta miejscowość, w której ma swoją siedzibę </a:t>
            </a:r>
            <a:r>
              <a:rPr lang="pl-PL" b="1" dirty="0">
                <a:latin typeface="Book Antiqua" panose="02040602050305030304" pitchFamily="18" charset="0"/>
              </a:rPr>
              <a:t>organ zarządzający </a:t>
            </a:r>
            <a:r>
              <a:rPr lang="pl-PL" b="1" dirty="0">
                <a:latin typeface="Book Antiqua" panose="02040602050305030304" pitchFamily="18" charset="0"/>
                <a:sym typeface="Wingdings" panose="05000000000000000000" pitchFamily="2" charset="2"/>
              </a:rPr>
              <a:t></a:t>
            </a:r>
          </a:p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</a:rPr>
              <a:t>Art. 41 KC</a:t>
            </a:r>
          </a:p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</a:rPr>
              <a:t>Jeżeli ustawa lub oparty na niej statut nie stanowi inaczej, siedzibą osoby prawnej jest miejscowość, w której ma siedzibę jej organ zarządzający. </a:t>
            </a:r>
          </a:p>
        </p:txBody>
      </p:sp>
    </p:spTree>
    <p:extLst>
      <p:ext uri="{BB962C8B-B14F-4D97-AF65-F5344CB8AC3E}">
        <p14:creationId xmlns:p14="http://schemas.microsoft.com/office/powerpoint/2010/main" val="514746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75E1FD-E951-4D8C-AF44-54AC63EF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95E9FF-7FE7-4A2E-AF0D-27BD984B7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895"/>
            <a:ext cx="10515600" cy="4863068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Char char="-"/>
            </a:pPr>
            <a:r>
              <a:rPr lang="pl-PL" dirty="0">
                <a:latin typeface="Book Antiqua" panose="02040602050305030304" pitchFamily="18" charset="0"/>
              </a:rPr>
              <a:t>organy-</a:t>
            </a:r>
          </a:p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</a:rPr>
              <a:t>Art. 38 KC</a:t>
            </a:r>
          </a:p>
          <a:p>
            <a:pPr marL="0" indent="0" algn="just">
              <a:buNone/>
            </a:pPr>
            <a:r>
              <a:rPr lang="pl-PL" b="1" dirty="0">
                <a:latin typeface="Book Antiqua" panose="02040602050305030304" pitchFamily="18" charset="0"/>
              </a:rPr>
              <a:t>Osoba prawna działa przez swoje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organy</a:t>
            </a:r>
            <a:r>
              <a:rPr lang="pl-PL" b="1" dirty="0">
                <a:latin typeface="Book Antiqua" panose="02040602050305030304" pitchFamily="18" charset="0"/>
              </a:rPr>
              <a:t> </a:t>
            </a:r>
            <a:r>
              <a:rPr lang="pl-PL" dirty="0">
                <a:latin typeface="Book Antiqua" panose="02040602050305030304" pitchFamily="18" charset="0"/>
              </a:rPr>
              <a:t>w sposób przewidziany w ustawie i w opartym na niej statucie. </a:t>
            </a:r>
          </a:p>
          <a:p>
            <a:pPr marL="0" indent="0" algn="ctr">
              <a:buNone/>
            </a:pPr>
            <a:endParaRPr lang="pl-PL" b="1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pl-PL" b="1" dirty="0">
                <a:latin typeface="Book Antiqua" panose="02040602050305030304" pitchFamily="18" charset="0"/>
              </a:rPr>
              <a:t>teoria organów osoby prawnej </a:t>
            </a:r>
            <a:r>
              <a:rPr lang="pl-PL" b="1" dirty="0">
                <a:latin typeface="Book Antiqua" panose="02040602050305030304" pitchFamily="18" charset="0"/>
                <a:sym typeface="Wingdings" panose="05000000000000000000" pitchFamily="2" charset="2"/>
              </a:rPr>
              <a:t></a:t>
            </a:r>
            <a:br>
              <a:rPr lang="pl-PL" b="1" dirty="0">
                <a:latin typeface="Book Antiqua" panose="02040602050305030304" pitchFamily="18" charset="0"/>
                <a:sym typeface="Wingdings" panose="05000000000000000000" pitchFamily="2" charset="2"/>
              </a:rPr>
            </a:br>
            <a:r>
              <a:rPr lang="pl-PL" b="1" dirty="0">
                <a:latin typeface="Book Antiqua" panose="02040602050305030304" pitchFamily="18" charset="0"/>
              </a:rPr>
              <a:t> </a:t>
            </a:r>
            <a:r>
              <a:rPr lang="pl-PL" dirty="0">
                <a:latin typeface="Book Antiqua" panose="02040602050305030304" pitchFamily="18" charset="0"/>
              </a:rPr>
              <a:t>działanie organu osoby prawnej jest traktowane jako działanie samej osoby prawnej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funkcję organów osoby prawnej piastują powołane </a:t>
            </a:r>
            <a:r>
              <a:rPr lang="pl-PL" b="1" dirty="0">
                <a:latin typeface="Book Antiqua" panose="02040602050305030304" pitchFamily="18" charset="0"/>
              </a:rPr>
              <a:t>osoby fizyczne</a:t>
            </a:r>
            <a:r>
              <a:rPr lang="pl-PL" dirty="0">
                <a:latin typeface="Book Antiqua" panose="02040602050305030304" pitchFamily="18" charset="0"/>
              </a:rPr>
              <a:t>, (wykonują w ten sposób przysługującą osobie prawnej zdolność do czynności prawnych)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dokonane przez osoby fizyczne piastujące funkcje organów czynności prawne stanowią </a:t>
            </a:r>
            <a:r>
              <a:rPr lang="pl-PL" b="1" dirty="0">
                <a:latin typeface="Book Antiqua" panose="02040602050305030304" pitchFamily="18" charset="0"/>
              </a:rPr>
              <a:t>czynności osoby prawnej</a:t>
            </a:r>
            <a:endParaRPr lang="pl-PL" dirty="0">
              <a:latin typeface="Book Antiqua" panose="0204060205030503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pl-PL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65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7864A9-EF00-437B-AFE6-85540703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3147"/>
            <a:ext cx="10515600" cy="1325563"/>
          </a:xfrm>
        </p:spPr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3525C2-782A-46D1-AA95-049394427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427"/>
            <a:ext cx="10515600" cy="475653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-organy-</a:t>
            </a:r>
          </a:p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osoba fizyczna może skutecznie występować w roli organu osoby prawnej, jeżeli: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struktura organizacyjna danej osoby prawnej </a:t>
            </a:r>
            <a:r>
              <a:rPr lang="pl-PL" b="1" dirty="0">
                <a:latin typeface="Book Antiqua" panose="02040602050305030304" pitchFamily="18" charset="0"/>
              </a:rPr>
              <a:t>przewiduje konkretny organ</a:t>
            </a:r>
            <a:r>
              <a:rPr lang="pl-PL" dirty="0">
                <a:latin typeface="Book Antiqua" panose="02040602050305030304" pitchFamily="18" charset="0"/>
              </a:rPr>
              <a:t>, z wyznaczeniem związanych z nim kompetencji lub sfery działania, uznanych za działania osoby prawnej</a:t>
            </a:r>
          </a:p>
          <a:p>
            <a:pPr marL="0" indent="0" algn="ctr">
              <a:buNone/>
            </a:pPr>
            <a:r>
              <a:rPr lang="pl-PL" sz="2000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</a:rPr>
              <a:t>np. na uczelni wyższej, przewidziany jest organ – rektor, który ma przypisane określone kompetencje 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nastąpi jej </a:t>
            </a:r>
            <a:r>
              <a:rPr lang="pl-PL" b="1" dirty="0">
                <a:latin typeface="Book Antiqua" panose="02040602050305030304" pitchFamily="18" charset="0"/>
              </a:rPr>
              <a:t>powołanie na stanowisko organu</a:t>
            </a:r>
            <a:r>
              <a:rPr lang="pl-PL" dirty="0">
                <a:latin typeface="Book Antiqua" panose="02040602050305030304" pitchFamily="18" charset="0"/>
              </a:rPr>
              <a:t>, zgodne ze strukturą organizacyjną osoby prawnej</a:t>
            </a:r>
          </a:p>
          <a:p>
            <a:pPr marL="0" indent="0" algn="ctr">
              <a:buNone/>
            </a:pPr>
            <a:r>
              <a:rPr lang="pl-PL" sz="2100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</a:rPr>
              <a:t>np. rektora uczelni publicznej wybiera kolegium elektorów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osoba fizyczna powołana jako organ osoby prawnej </a:t>
            </a:r>
            <a:r>
              <a:rPr lang="pl-PL" b="1" dirty="0">
                <a:latin typeface="Book Antiqua" panose="02040602050305030304" pitchFamily="18" charset="0"/>
              </a:rPr>
              <a:t>rzeczywiście w konkretnym momencie działa w tym charakterze</a:t>
            </a:r>
          </a:p>
          <a:p>
            <a:pPr marL="0" indent="0" algn="ctr">
              <a:buNone/>
            </a:pPr>
            <a:r>
              <a:rPr lang="pl-PL" sz="2100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</a:rPr>
              <a:t>np. konkretna osoba fizyczna, piastująca funkcję rektora, działa jako organ,  gdy podejmuje decyzje dotyczące uczelni</a:t>
            </a:r>
          </a:p>
          <a:p>
            <a:pPr marL="0" indent="0" algn="just">
              <a:buNone/>
            </a:pPr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326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BEB4A0-B7A2-4957-AF78-D94E55A08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A1C614-07AF-434B-B8A1-3BF8E0EED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-organy-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42 KC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1. </a:t>
            </a:r>
            <a:r>
              <a:rPr lang="pl-PL" b="1" dirty="0">
                <a:latin typeface="Book Antiqua" panose="02040602050305030304" pitchFamily="18" charset="0"/>
              </a:rPr>
              <a:t>Jeżeli osoba prawna nie może być reprezentowana lub prowadzić swoich spraw ze względu na brak organu albo brak w składzie organu uprawnionego do jej reprezentowania, sąd ustanawia dla niej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kuratora</a:t>
            </a:r>
            <a:r>
              <a:rPr lang="pl-PL" b="1" dirty="0">
                <a:latin typeface="Book Antiqua" panose="02040602050305030304" pitchFamily="18" charset="0"/>
              </a:rPr>
              <a:t>. </a:t>
            </a:r>
            <a:r>
              <a:rPr lang="pl-PL" dirty="0">
                <a:latin typeface="Book Antiqua" panose="02040602050305030304" pitchFamily="18" charset="0"/>
              </a:rPr>
              <a:t>Kurator podlega nadzorowi sądu, który go ustanowił.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2. </a:t>
            </a:r>
            <a:r>
              <a:rPr lang="pl-PL" b="1" dirty="0">
                <a:latin typeface="Book Antiqua" panose="02040602050305030304" pitchFamily="18" charset="0"/>
              </a:rPr>
              <a:t>Do czasu powołania albo uzupełnienia składu organu</a:t>
            </a:r>
            <a:r>
              <a:rPr lang="pl-PL" dirty="0">
                <a:latin typeface="Book Antiqua" panose="02040602050305030304" pitchFamily="18" charset="0"/>
              </a:rPr>
              <a:t>, o którym mowa w § 1, albo ustanowienia likwidatora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kurator</a:t>
            </a:r>
            <a:r>
              <a:rPr lang="pl-PL" b="1" dirty="0">
                <a:latin typeface="Book Antiqua" panose="02040602050305030304" pitchFamily="18" charset="0"/>
              </a:rPr>
              <a:t> reprezentuje osobę prawną oraz prowadzi jej sprawy w granicach określonych w zaświadczeniu sądu. 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3. Kurator niezwłocznie podejmuje czynności zmierzające do powołania albo uzupełnienia składu organu osoby prawnej uprawnionego do jej reprezentowania, a w razie potrzeby do jej likwidacji. 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4. Pod rygorem nieważności kurator jest obowiązany uzyskać zezwolenie sądu rejestrowego na: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1) nabycie i zbycie przedsiębiorstwa lub jego zorganizowanej części oraz na dokonanie czynności prawnej, na podstawie której następuje oddanie przedsiębiorstwa lub jego zorganizowanej części do czasowego korzystania;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2) nabycie i zbycie oraz obciążanie nieruchomości, użytkowania wieczystego lub udziału w nieruchomości.</a:t>
            </a: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359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A54D39-F25A-4648-AA1B-A2E74E5D2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795"/>
            <a:ext cx="10515600" cy="1325563"/>
          </a:xfrm>
        </p:spPr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F4CE3D-4F3F-49A7-9CA2-9A15A8019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6342"/>
            <a:ext cx="10515600" cy="524670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-dobra osobiste-</a:t>
            </a:r>
          </a:p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</a:rPr>
              <a:t>Art. 43 KC</a:t>
            </a:r>
          </a:p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</a:rPr>
              <a:t>Przepisy o ochronie dóbr osobistych osób fizycznych stosuje się </a:t>
            </a:r>
            <a:r>
              <a:rPr lang="pl-PL" b="1" dirty="0">
                <a:latin typeface="Book Antiqua" panose="02040602050305030304" pitchFamily="18" charset="0"/>
              </a:rPr>
              <a:t>odpowiednio</a:t>
            </a:r>
            <a:r>
              <a:rPr lang="pl-PL" dirty="0">
                <a:latin typeface="Book Antiqua" panose="02040602050305030304" pitchFamily="18" charset="0"/>
              </a:rPr>
              <a:t> do osób prawnych.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dobra osobiste przysługują także osobom prawnym,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dobra osobiste osób prawnych to wartości niemajątkowe, dzięki którym osoba prawna może funkcjonować zgodnie ze swym zakresem zadań (</a:t>
            </a:r>
            <a:r>
              <a:rPr lang="pl-PL" dirty="0">
                <a:latin typeface="Book Antiqua" panose="02040602050305030304" pitchFamily="18" charset="0"/>
                <a:sym typeface="Wingdings" panose="05000000000000000000" pitchFamily="2" charset="2"/>
              </a:rPr>
              <a:t> </a:t>
            </a:r>
            <a:r>
              <a:rPr lang="pl-PL" dirty="0">
                <a:latin typeface="Book Antiqua" panose="02040602050305030304" pitchFamily="18" charset="0"/>
              </a:rPr>
              <a:t>wyr. SN z 14.11.1986 r., II CR 295/86, OSN 1988, Nr 2–3, poz. 40)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podlegają one ochronie według przepisów (odpowiednio stosowanych), dotyczących osób fizycznych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ze względu na odmienną naturę osób prawnych, do dóbr osobistych osób prawnych  nie nalezą te dobra osobiste, które immamentnie związane są z osobą fizyczną (np.: życie, zdrowie, wolność osobista, itp.)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439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8AEFAA-9BE3-4B02-8019-EF5E42731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A9C61F-70F3-41C0-9AD9-3F556AE17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1751"/>
            <a:ext cx="10515600" cy="5388746"/>
          </a:xfrm>
        </p:spPr>
        <p:txBody>
          <a:bodyPr/>
          <a:lstStyle/>
          <a:p>
            <a:pPr algn="ctr">
              <a:buFontTx/>
              <a:buChar char="-"/>
            </a:pPr>
            <a:r>
              <a:rPr lang="pl-PL" dirty="0">
                <a:latin typeface="Book Antiqua" panose="02040602050305030304" pitchFamily="18" charset="0"/>
              </a:rPr>
              <a:t>rodzaje osób prawnych-</a:t>
            </a:r>
          </a:p>
          <a:p>
            <a:pPr algn="ctr">
              <a:buFontTx/>
              <a:buChar char="-"/>
            </a:pPr>
            <a:endParaRPr lang="pl-PL" dirty="0">
              <a:latin typeface="Book Antiqua" panose="0204060205030503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b="1" dirty="0">
                <a:latin typeface="Book Antiqua" panose="02040602050305030304" pitchFamily="18" charset="0"/>
              </a:rPr>
              <a:t>Publiczne</a:t>
            </a:r>
            <a:r>
              <a:rPr lang="pl-PL" dirty="0">
                <a:latin typeface="Book Antiqua" panose="02040602050305030304" pitchFamily="18" charset="0"/>
              </a:rPr>
              <a:t> (państwowe i komunalne) oraz </a:t>
            </a:r>
            <a:r>
              <a:rPr lang="pl-PL" b="1" dirty="0">
                <a:latin typeface="Book Antiqua" panose="02040602050305030304" pitchFamily="18" charset="0"/>
              </a:rPr>
              <a:t>prywatne</a:t>
            </a:r>
            <a:r>
              <a:rPr lang="pl-PL" dirty="0">
                <a:latin typeface="Book Antiqua" panose="02040602050305030304" pitchFamily="18" charset="0"/>
              </a:rPr>
              <a:t> osoby prawne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b="1" dirty="0">
                <a:latin typeface="Book Antiqua" panose="02040602050305030304" pitchFamily="18" charset="0"/>
              </a:rPr>
              <a:t>Korporacyjne</a:t>
            </a:r>
            <a:r>
              <a:rPr lang="pl-PL" dirty="0">
                <a:latin typeface="Book Antiqua" panose="02040602050305030304" pitchFamily="18" charset="0"/>
              </a:rPr>
              <a:t> i </a:t>
            </a:r>
            <a:r>
              <a:rPr lang="pl-PL" b="1" dirty="0">
                <a:latin typeface="Book Antiqua" panose="02040602050305030304" pitchFamily="18" charset="0"/>
              </a:rPr>
              <a:t>fundacyjne</a:t>
            </a:r>
            <a:r>
              <a:rPr lang="pl-PL" dirty="0">
                <a:latin typeface="Book Antiqua" panose="02040602050305030304" pitchFamily="18" charset="0"/>
              </a:rPr>
              <a:t> (zakładowe) osoby prawne</a:t>
            </a:r>
          </a:p>
        </p:txBody>
      </p:sp>
    </p:spTree>
    <p:extLst>
      <p:ext uri="{BB962C8B-B14F-4D97-AF65-F5344CB8AC3E}">
        <p14:creationId xmlns:p14="http://schemas.microsoft.com/office/powerpoint/2010/main" val="1025742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8800C9-84F0-48DB-B9AF-B9CD417D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28521B-DA6C-4F0A-8893-A9DA1555E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-</a:t>
            </a:r>
            <a:r>
              <a:rPr lang="pl-PL" b="1" dirty="0">
                <a:latin typeface="Book Antiqua" panose="02040602050305030304" pitchFamily="18" charset="0"/>
              </a:rPr>
              <a:t>publiczne</a:t>
            </a:r>
            <a:r>
              <a:rPr lang="pl-PL" dirty="0">
                <a:latin typeface="Book Antiqua" panose="02040602050305030304" pitchFamily="18" charset="0"/>
              </a:rPr>
              <a:t> (państwowe i komunalne) oraz </a:t>
            </a:r>
            <a:r>
              <a:rPr lang="pl-PL" b="1" dirty="0">
                <a:latin typeface="Book Antiqua" panose="02040602050305030304" pitchFamily="18" charset="0"/>
              </a:rPr>
              <a:t>prywatne</a:t>
            </a:r>
            <a:r>
              <a:rPr lang="pl-PL" dirty="0">
                <a:latin typeface="Book Antiqua" panose="02040602050305030304" pitchFamily="18" charset="0"/>
              </a:rPr>
              <a:t> </a:t>
            </a:r>
            <a:br>
              <a:rPr lang="pl-PL" dirty="0">
                <a:latin typeface="Book Antiqua" panose="02040602050305030304" pitchFamily="18" charset="0"/>
              </a:rPr>
            </a:br>
            <a:r>
              <a:rPr lang="pl-PL" dirty="0">
                <a:latin typeface="Book Antiqua" panose="02040602050305030304" pitchFamily="18" charset="0"/>
              </a:rPr>
              <a:t>osoby prawne-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kryteria wyróżnienia:</a:t>
            </a:r>
          </a:p>
          <a:p>
            <a:pPr algn="just"/>
            <a:r>
              <a:rPr lang="pl-PL" dirty="0">
                <a:latin typeface="Book Antiqua" panose="02040602050305030304" pitchFamily="18" charset="0"/>
              </a:rPr>
              <a:t>pochodzenia majątku osoby prawnej (publiczny czy prywatny?) </a:t>
            </a:r>
          </a:p>
          <a:p>
            <a:pPr algn="just"/>
            <a:r>
              <a:rPr lang="pl-PL" dirty="0">
                <a:latin typeface="Book Antiqua" panose="02040602050305030304" pitchFamily="18" charset="0"/>
              </a:rPr>
              <a:t>sposób powstania osoby prawnej</a:t>
            </a:r>
          </a:p>
          <a:p>
            <a:pPr algn="just"/>
            <a:endParaRPr lang="pl-PL" dirty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567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C6198E-A383-4AB1-B031-F0698B7D6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Podmioty prawa cywilnego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BFEF04-8E03-49FA-9266-1E2D7F597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3">
            <a:normAutofit/>
          </a:bodyPr>
          <a:lstStyle/>
          <a:p>
            <a:pPr marL="0" indent="0">
              <a:buNone/>
            </a:pPr>
            <a:r>
              <a:rPr lang="pl-PL" b="1" dirty="0">
                <a:latin typeface="Book Antiqua" panose="02040602050305030304" pitchFamily="18" charset="0"/>
              </a:rPr>
              <a:t>osoby fizyczne</a:t>
            </a: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osoby prawne</a:t>
            </a: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pl-PL" b="1" dirty="0">
                <a:latin typeface="Book Antiqua" panose="02040602050305030304" pitchFamily="18" charset="0"/>
              </a:rPr>
              <a:t>jednostki organizacyjne, niebędące osobami prawnymi, którym ustawa przyznaje zdolność prawną </a:t>
            </a:r>
          </a:p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(art. 33</a:t>
            </a:r>
            <a:r>
              <a:rPr lang="pl-PL" baseline="30000" dirty="0">
                <a:latin typeface="Book Antiqua" panose="02040602050305030304" pitchFamily="18" charset="0"/>
              </a:rPr>
              <a:t> 1 </a:t>
            </a:r>
            <a:r>
              <a:rPr lang="pl-PL" dirty="0">
                <a:latin typeface="Book Antiqua" panose="02040602050305030304" pitchFamily="18" charset="0"/>
              </a:rPr>
              <a:t>KC)</a:t>
            </a: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344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30C73B-9D5C-407F-B58A-72198B9CC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8C4B5E-9CEF-47E8-A0C6-D24248164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-państwowe osoby prawne-</a:t>
            </a:r>
          </a:p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-Skarb Państwa-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33 KC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Osobami prawnymi są </a:t>
            </a:r>
            <a:r>
              <a:rPr lang="pl-PL" b="1" dirty="0">
                <a:latin typeface="Book Antiqua" panose="02040602050305030304" pitchFamily="18" charset="0"/>
              </a:rPr>
              <a:t>Skarb Państwa </a:t>
            </a:r>
            <a:r>
              <a:rPr lang="pl-PL" dirty="0">
                <a:latin typeface="Book Antiqua" panose="02040602050305030304" pitchFamily="18" charset="0"/>
              </a:rPr>
              <a:t>i jednostki organizacyjne, którym przepisy szczególne przyznają osobowość prawną. 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34 KC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Skarb Państwa jest w stosunkach cywilnoprawnych </a:t>
            </a:r>
            <a:r>
              <a:rPr lang="pl-PL" b="1" dirty="0">
                <a:latin typeface="Book Antiqua" panose="02040602050305030304" pitchFamily="18" charset="0"/>
              </a:rPr>
              <a:t>podmiotem praw i obowiązków</a:t>
            </a:r>
            <a:r>
              <a:rPr lang="pl-PL" dirty="0">
                <a:latin typeface="Book Antiqua" panose="02040602050305030304" pitchFamily="18" charset="0"/>
              </a:rPr>
              <a:t>, które dotyczą mienia państwowego </a:t>
            </a:r>
            <a:r>
              <a:rPr lang="pl-PL" b="1" dirty="0">
                <a:latin typeface="Book Antiqua" panose="02040602050305030304" pitchFamily="18" charset="0"/>
              </a:rPr>
              <a:t>nienależącego do innych państwowych osób prawnych.</a:t>
            </a:r>
          </a:p>
        </p:txBody>
      </p:sp>
    </p:spTree>
    <p:extLst>
      <p:ext uri="{BB962C8B-B14F-4D97-AF65-F5344CB8AC3E}">
        <p14:creationId xmlns:p14="http://schemas.microsoft.com/office/powerpoint/2010/main" val="3352833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D34AED-D0A3-4AA8-BC9D-43DF3F7AC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471F56-8141-4E15-B0A5-5F284AAC3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487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-Skarb Państwa-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państwo jest podmiotem prawa publicznego i prywatnego;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w prawie publicznym państwo występuje w pozycji władczej (</a:t>
            </a:r>
            <a:r>
              <a:rPr lang="pl-PL" i="1" dirty="0">
                <a:latin typeface="Book Antiqua" panose="02040602050305030304" pitchFamily="18" charset="0"/>
              </a:rPr>
              <a:t>imperium</a:t>
            </a:r>
            <a:r>
              <a:rPr lang="pl-PL" dirty="0">
                <a:latin typeface="Book Antiqua" panose="0204060205030503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w stosunkach prawa prywatnego emanacją państwa jest </a:t>
            </a:r>
            <a:r>
              <a:rPr lang="pl-PL" b="1" dirty="0">
                <a:latin typeface="Book Antiqua" panose="02040602050305030304" pitchFamily="18" charset="0"/>
              </a:rPr>
              <a:t>Skarb Państwa </a:t>
            </a:r>
            <a:r>
              <a:rPr lang="pl-PL" dirty="0">
                <a:latin typeface="Book Antiqua" panose="02040602050305030304" pitchFamily="18" charset="0"/>
              </a:rPr>
              <a:t>(fiskus) jako osoba prawna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w prawie cywilnym Skarb Państwa jest osobą prawną zajmującą pozycję prawną równorzędną innym uczestnikom obrotu (</a:t>
            </a:r>
            <a:r>
              <a:rPr lang="pl-PL" i="1" dirty="0">
                <a:latin typeface="Book Antiqua" panose="02040602050305030304" pitchFamily="18" charset="0"/>
              </a:rPr>
              <a:t>dominium</a:t>
            </a:r>
            <a:r>
              <a:rPr lang="pl-PL" dirty="0">
                <a:latin typeface="Book Antiqua" panose="0204060205030503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</a:t>
            </a:r>
            <a:r>
              <a:rPr lang="pl-PL" b="1" dirty="0">
                <a:latin typeface="Book Antiqua" panose="02040602050305030304" pitchFamily="18" charset="0"/>
              </a:rPr>
              <a:t>Skarb Państwa </a:t>
            </a:r>
            <a:r>
              <a:rPr lang="pl-PL" dirty="0">
                <a:latin typeface="Book Antiqua" panose="02040602050305030304" pitchFamily="18" charset="0"/>
              </a:rPr>
              <a:t>jest szczególną osobą prawną – </a:t>
            </a:r>
            <a:r>
              <a:rPr lang="pl-PL" b="1" dirty="0">
                <a:latin typeface="Book Antiqua" panose="02040602050305030304" pitchFamily="18" charset="0"/>
              </a:rPr>
              <a:t>nie posiada siedziby, organów ani statutu, nie podlega wpisowi do rejestru, </a:t>
            </a:r>
            <a:r>
              <a:rPr lang="pl-PL" dirty="0">
                <a:latin typeface="Book Antiqua" panose="02040602050305030304" pitchFamily="18" charset="0"/>
              </a:rPr>
              <a:t>jego istnienie gwarantowane jest w Konstytucji RP ( art. 218 Konstytucji RP)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</a:t>
            </a:r>
            <a:r>
              <a:rPr lang="pl-PL" b="1" dirty="0">
                <a:latin typeface="Book Antiqua" panose="02040602050305030304" pitchFamily="18" charset="0"/>
              </a:rPr>
              <a:t>Skarb Państwa </a:t>
            </a:r>
            <a:r>
              <a:rPr lang="pl-PL" dirty="0">
                <a:latin typeface="Book Antiqua" panose="02040602050305030304" pitchFamily="18" charset="0"/>
              </a:rPr>
              <a:t>nie posiada organów; działa poprzez państwowe jednostki organizacyjne nieposiadające osobowości prawnej (</a:t>
            </a:r>
            <a:r>
              <a:rPr lang="pl-PL" b="1" i="1" dirty="0" err="1">
                <a:latin typeface="Book Antiqua" panose="02040602050305030304" pitchFamily="18" charset="0"/>
              </a:rPr>
              <a:t>stationes</a:t>
            </a:r>
            <a:r>
              <a:rPr lang="pl-PL" b="1" i="1" dirty="0">
                <a:latin typeface="Book Antiqua" panose="02040602050305030304" pitchFamily="18" charset="0"/>
              </a:rPr>
              <a:t> </a:t>
            </a:r>
            <a:r>
              <a:rPr lang="pl-PL" b="1" i="1" dirty="0" err="1">
                <a:latin typeface="Book Antiqua" panose="02040602050305030304" pitchFamily="18" charset="0"/>
              </a:rPr>
              <a:t>fisci</a:t>
            </a:r>
            <a:r>
              <a:rPr lang="pl-PL" dirty="0">
                <a:latin typeface="Book Antiqua" panose="02040602050305030304" pitchFamily="18" charset="0"/>
              </a:rPr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Procesowa reprezentacja Skarbu Państwa </a:t>
            </a:r>
            <a:r>
              <a:rPr lang="pl-PL" dirty="0">
                <a:latin typeface="Book Antiqua" panose="02040602050305030304" pitchFamily="18" charset="0"/>
                <a:sym typeface="Wingdings" panose="05000000000000000000" pitchFamily="2" charset="2"/>
              </a:rPr>
              <a:t> </a:t>
            </a:r>
            <a:r>
              <a:rPr lang="pl-PL" dirty="0">
                <a:latin typeface="Book Antiqua" panose="02040602050305030304" pitchFamily="18" charset="0"/>
              </a:rPr>
              <a:t>Art. 67 § 2 KPC: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Za Skarb Państwa podejmuje </a:t>
            </a:r>
            <a:r>
              <a:rPr lang="pl-PL" b="1" dirty="0">
                <a:latin typeface="Book Antiqua" panose="02040602050305030304" pitchFamily="18" charset="0"/>
              </a:rPr>
              <a:t>czynności procesowe </a:t>
            </a:r>
            <a:r>
              <a:rPr lang="pl-PL" dirty="0">
                <a:latin typeface="Book Antiqua" panose="02040602050305030304" pitchFamily="18" charset="0"/>
              </a:rPr>
              <a:t>organ państwowej jednostki organizacyjnej, z której działalnością wiąże się dochodzone roszczenie, lub organ jednostki nadrzędnej. W zakresie określonym odrębną ustawą za Skarb Państwa czynności procesowe podejmuje Prokuratoria Generalna Rzeczypospolitej Polskiej.</a:t>
            </a: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0859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DBCBF8-3EAB-41EA-B05F-B27F9B926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056" y="0"/>
            <a:ext cx="10515600" cy="1325563"/>
          </a:xfrm>
        </p:spPr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02FD38-3194-4DC6-AC50-BFB2D4633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5118"/>
            <a:ext cx="10515600" cy="5521911"/>
          </a:xfrm>
        </p:spPr>
        <p:txBody>
          <a:bodyPr>
            <a:normAutofit fontScale="55000" lnSpcReduction="20000"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pl-PL" b="1" dirty="0">
                <a:latin typeface="Book Antiqua" panose="02040602050305030304" pitchFamily="18" charset="0"/>
              </a:rPr>
              <a:t> państwowe osoby prawne </a:t>
            </a:r>
            <a:r>
              <a:rPr lang="pl-PL" b="1" dirty="0">
                <a:latin typeface="Book Antiqua" panose="02040602050305030304" pitchFamily="18" charset="0"/>
                <a:sym typeface="Wingdings" panose="05000000000000000000" pitchFamily="2" charset="2"/>
              </a:rPr>
              <a:t> </a:t>
            </a:r>
            <a:r>
              <a:rPr lang="pl-PL" dirty="0">
                <a:latin typeface="Book Antiqua" panose="02040602050305030304" pitchFamily="18" charset="0"/>
                <a:sym typeface="Wingdings" panose="05000000000000000000" pitchFamily="2" charset="2"/>
              </a:rPr>
              <a:t>termin ustawowy </a:t>
            </a:r>
            <a:endParaRPr lang="pl-PL" b="1" dirty="0">
              <a:latin typeface="Book Antiqua" panose="0204060205030503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/>
              <a:t> </a:t>
            </a:r>
            <a:r>
              <a:rPr lang="pl-PL" sz="2900" dirty="0">
                <a:latin typeface="Book Antiqua" panose="02040602050305030304" pitchFamily="18" charset="0"/>
              </a:rPr>
              <a:t>art. 3 ust. 1 pkt 1 </a:t>
            </a:r>
            <a:r>
              <a:rPr lang="pl-PL" sz="2900" b="1" dirty="0">
                <a:solidFill>
                  <a:srgbClr val="FF0000"/>
                </a:solidFill>
                <a:latin typeface="Book Antiqua" panose="02040602050305030304" pitchFamily="18" charset="0"/>
              </a:rPr>
              <a:t>ustawy o zasadach zarządzania mieniem państwowym</a:t>
            </a:r>
            <a:r>
              <a:rPr lang="pl-PL" sz="2900" dirty="0">
                <a:latin typeface="Book Antiqua" panose="02040602050305030304" pitchFamily="18" charset="0"/>
                <a:sym typeface="Wingdings" panose="05000000000000000000" pitchFamily="2" charset="2"/>
              </a:rPr>
              <a:t> </a:t>
            </a:r>
            <a:r>
              <a:rPr lang="pl-PL" sz="2900" dirty="0">
                <a:latin typeface="Book Antiqua" panose="02040602050305030304" pitchFamily="18" charset="0"/>
              </a:rPr>
              <a:t> państwową osobą prawną jest osoba prawna </a:t>
            </a:r>
            <a:r>
              <a:rPr lang="pl-PL" sz="2900" u="sng" dirty="0">
                <a:latin typeface="Book Antiqua" panose="02040602050305030304" pitchFamily="18" charset="0"/>
              </a:rPr>
              <a:t>utworzona w drodze ustawy, na podstawie ustawy lub w wykonaniu ustawy</a:t>
            </a:r>
            <a:r>
              <a:rPr lang="pl-PL" sz="2900" dirty="0">
                <a:latin typeface="Book Antiqua" panose="02040602050305030304" pitchFamily="18" charset="0"/>
              </a:rPr>
              <a:t> </a:t>
            </a:r>
            <a:r>
              <a:rPr lang="pl-PL" sz="2900" b="1" dirty="0">
                <a:latin typeface="Book Antiqua" panose="02040602050305030304" pitchFamily="18" charset="0"/>
              </a:rPr>
              <a:t>przez organ administracji rządowej </a:t>
            </a:r>
            <a:r>
              <a:rPr lang="pl-PL" sz="2900" u="sng" dirty="0">
                <a:latin typeface="Book Antiqua" panose="02040602050305030304" pitchFamily="18" charset="0"/>
              </a:rPr>
              <a:t>w celu realizacji zadań publicznych</a:t>
            </a:r>
            <a:r>
              <a:rPr lang="pl-PL" sz="2900" dirty="0">
                <a:latin typeface="Book Antiqua" panose="02040602050305030304" pitchFamily="18" charset="0"/>
              </a:rPr>
              <a:t>, </a:t>
            </a:r>
            <a:r>
              <a:rPr lang="pl-PL" sz="2900" b="1" dirty="0">
                <a:latin typeface="Book Antiqua" panose="02040602050305030304" pitchFamily="18" charset="0"/>
              </a:rPr>
              <a:t>jeśli prawo nadawania i zmiany statutu przysługuje organowi administracji rządowej albo prawo do udziału w organie stanowiącym osoby prawnej, w tym uprawnionym do zmiany statutu, przysługuje w całości Skarbowi Państwa </a:t>
            </a:r>
            <a:r>
              <a:rPr lang="pl-PL" sz="2900" dirty="0">
                <a:latin typeface="Book Antiqua" panose="02040602050305030304" pitchFamily="18" charset="0"/>
              </a:rPr>
              <a:t>oraz prawo do nadwyżki między przychodami a kosztami tej osoby prawnej przysługują w całości Skarbowi Państwa (chyba że przepisy te przewidują inny niż prawo do nadwyżki sposób dysponowania nią) oraz w przypadku rozwiązania albo innej utraty bytu prawnego przez tę osobę prawną, prawa do jej majątku, w tym prawo do dysponowania tym majątkiem, przysługuje wyłącznie Skarbowi Państwa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sz="2900" dirty="0">
                <a:latin typeface="Book Antiqua" panose="02040602050305030304" pitchFamily="18" charset="0"/>
              </a:rPr>
              <a:t>art. 3 ust. 3 pkt 2 </a:t>
            </a:r>
            <a:r>
              <a:rPr lang="pl-PL" sz="2900" b="1" dirty="0">
                <a:solidFill>
                  <a:srgbClr val="FF0000"/>
                </a:solidFill>
                <a:latin typeface="Book Antiqua" panose="02040602050305030304" pitchFamily="18" charset="0"/>
              </a:rPr>
              <a:t>ustawy o zasadach zarządzania mieniem państwowym </a:t>
            </a:r>
            <a:r>
              <a:rPr lang="pl-PL" sz="2900" dirty="0">
                <a:latin typeface="Book Antiqua" panose="02040602050305030304" pitchFamily="18" charset="0"/>
                <a:sym typeface="Wingdings" panose="05000000000000000000" pitchFamily="2" charset="2"/>
              </a:rPr>
              <a:t>p</a:t>
            </a:r>
            <a:r>
              <a:rPr lang="pl-PL" sz="2900" dirty="0">
                <a:latin typeface="Book Antiqua" panose="02040602050305030304" pitchFamily="18" charset="0"/>
              </a:rPr>
              <a:t>aństwowymi osobami prawnymi są także spółki, których akcjonariuszem jest wyłącznie Skarb Państwa lub inne państwowe osoby prawne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sz="2900" dirty="0">
                <a:latin typeface="Book Antiqua" panose="02040602050305030304" pitchFamily="18" charset="0"/>
              </a:rPr>
              <a:t> art. 3 ust. 1 pkt 2–30 </a:t>
            </a:r>
            <a:r>
              <a:rPr lang="pl-PL" sz="2900" b="1" dirty="0">
                <a:solidFill>
                  <a:srgbClr val="FF0000"/>
                </a:solidFill>
                <a:latin typeface="Book Antiqua" panose="02040602050305030304" pitchFamily="18" charset="0"/>
              </a:rPr>
              <a:t>ustawy o zasadach zarządzania mieniem państwowym </a:t>
            </a:r>
            <a:r>
              <a:rPr lang="pl-PL" sz="2900" dirty="0">
                <a:latin typeface="Book Antiqua" panose="02040602050305030304" pitchFamily="18" charset="0"/>
                <a:sym typeface="Wingdings" panose="05000000000000000000" pitchFamily="2" charset="2"/>
              </a:rPr>
              <a:t> osoby </a:t>
            </a:r>
            <a:r>
              <a:rPr lang="pl-PL" sz="2900" dirty="0">
                <a:latin typeface="Book Antiqua" panose="02040602050305030304" pitchFamily="18" charset="0"/>
              </a:rPr>
              <a:t>prawne wyliczone w sposób enumeratywny: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900" dirty="0">
                <a:latin typeface="Book Antiqua" panose="02040602050305030304" pitchFamily="18" charset="0"/>
              </a:rPr>
              <a:t>agencje wykonawcze (m.in. Agencja Nieruchomości Rolnych, Agencja Rynku Rolnego, Agencja Mienia Wojskowego, Narodowe Centrum Nauki),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900" dirty="0">
                <a:latin typeface="Book Antiqua" panose="02040602050305030304" pitchFamily="18" charset="0"/>
              </a:rPr>
              <a:t> państwowe instytucje kultury,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900" dirty="0">
                <a:latin typeface="Book Antiqua" panose="02040602050305030304" pitchFamily="18" charset="0"/>
              </a:rPr>
              <a:t>Polska Akademia Nauk,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900" dirty="0">
                <a:latin typeface="Book Antiqua" panose="02040602050305030304" pitchFamily="18" charset="0"/>
              </a:rPr>
              <a:t>parki narodowe,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900" dirty="0">
                <a:latin typeface="Book Antiqua" panose="02040602050305030304" pitchFamily="18" charset="0"/>
              </a:rPr>
              <a:t>przedsiębiorstwa państwowe,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900" dirty="0">
                <a:latin typeface="Book Antiqua" panose="02040602050305030304" pitchFamily="18" charset="0"/>
              </a:rPr>
              <a:t>banki państwowe,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900" dirty="0">
                <a:latin typeface="Book Antiqua" panose="02040602050305030304" pitchFamily="18" charset="0"/>
              </a:rPr>
              <a:t> Zakład Ubezpieczeń Społecznych,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900" dirty="0">
                <a:latin typeface="Book Antiqua" panose="02040602050305030304" pitchFamily="18" charset="0"/>
              </a:rPr>
              <a:t>Narodowy Fundusz Zdrowia </a:t>
            </a:r>
          </a:p>
        </p:txBody>
      </p:sp>
    </p:spTree>
    <p:extLst>
      <p:ext uri="{BB962C8B-B14F-4D97-AF65-F5344CB8AC3E}">
        <p14:creationId xmlns:p14="http://schemas.microsoft.com/office/powerpoint/2010/main" val="2339833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D2D94B-7863-4166-A6C5-0F497818E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3AA802-E669-4414-9396-DAD7F539E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Char char="-"/>
            </a:pPr>
            <a:r>
              <a:rPr lang="pl-PL" dirty="0">
                <a:latin typeface="Book Antiqua" panose="02040602050305030304" pitchFamily="18" charset="0"/>
              </a:rPr>
              <a:t>komunalne osoby prawne-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osoby prawne, których organem założycielskim jest jednostka samorządu terytorialnego</a:t>
            </a:r>
          </a:p>
          <a:p>
            <a:pPr marL="0" indent="0" algn="just">
              <a:buNone/>
            </a:pPr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998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13D44B-5751-40C9-A066-303BA3DB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543C7B-73A2-4D3F-846C-842F17FB8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FontTx/>
              <a:buChar char="-"/>
            </a:pPr>
            <a:r>
              <a:rPr lang="pl-PL" b="1" dirty="0">
                <a:latin typeface="Book Antiqua" panose="02040602050305030304" pitchFamily="18" charset="0"/>
              </a:rPr>
              <a:t>korporacyjne</a:t>
            </a:r>
            <a:r>
              <a:rPr lang="pl-PL" dirty="0">
                <a:latin typeface="Book Antiqua" panose="02040602050305030304" pitchFamily="18" charset="0"/>
              </a:rPr>
              <a:t> i </a:t>
            </a:r>
            <a:r>
              <a:rPr lang="pl-PL" b="1" dirty="0">
                <a:latin typeface="Book Antiqua" panose="02040602050305030304" pitchFamily="18" charset="0"/>
              </a:rPr>
              <a:t>fundacyjne</a:t>
            </a:r>
            <a:r>
              <a:rPr lang="pl-PL" dirty="0">
                <a:latin typeface="Book Antiqua" panose="02040602050305030304" pitchFamily="18" charset="0"/>
              </a:rPr>
              <a:t> (zakładowe) osoby prawne –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korporacyjne osoby prawne – w ich strukturze organizacyjnej funkcjonują członkowie, którzy (poprzez wniesione udziały lub płacone składki) tworzą majątek osoby prawnej i decydują o jej działalności (poprzez swoje uprawnienia organizacyjne)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</a:rPr>
              <a:t>np. spółki prawa handlowego, spółdzielnie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fundacyjne (zakładowe) osoby prawne – w ich strukturach organizacyjnych nie ma członków; instytucja założyciela (fundatora), który wyposaża osobę prawną w majątek oraz określa jej strukturę organizacyjną i cele działania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</a:rPr>
              <a:t>np. fundacje</a:t>
            </a:r>
          </a:p>
          <a:p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9077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C6198E-A383-4AB1-B031-F0698B7D6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Podmioty prawa cywilnego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BFEF04-8E03-49FA-9266-1E2D7F597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3">
            <a:normAutofit/>
          </a:bodyPr>
          <a:lstStyle/>
          <a:p>
            <a:pPr marL="0" indent="0">
              <a:buNone/>
            </a:pPr>
            <a:r>
              <a:rPr lang="pl-PL" b="1" dirty="0">
                <a:latin typeface="Book Antiqua" panose="02040602050305030304" pitchFamily="18" charset="0"/>
              </a:rPr>
              <a:t>osoby fizyczne</a:t>
            </a: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pl-PL" b="1" dirty="0">
                <a:latin typeface="Book Antiqua" panose="02040602050305030304" pitchFamily="18" charset="0"/>
              </a:rPr>
              <a:t>osoby prawne</a:t>
            </a: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jednostki organizacyjne, niebędące osobami prawnymi, którym ustawa przyznaje zdolność prawną </a:t>
            </a:r>
          </a:p>
          <a:p>
            <a:pPr marL="0" indent="0" algn="ctr">
              <a:buNone/>
            </a:pPr>
            <a:r>
              <a:rPr lang="pl-PL" dirty="0">
                <a:solidFill>
                  <a:srgbClr val="FF0000"/>
                </a:solidFill>
                <a:latin typeface="Book Antiqua" panose="02040602050305030304" pitchFamily="18" charset="0"/>
              </a:rPr>
              <a:t>(art. 33</a:t>
            </a:r>
            <a:r>
              <a:rPr lang="pl-PL" baseline="30000" dirty="0">
                <a:solidFill>
                  <a:srgbClr val="FF0000"/>
                </a:solidFill>
                <a:latin typeface="Book Antiqua" panose="02040602050305030304" pitchFamily="18" charset="0"/>
              </a:rPr>
              <a:t> 1 </a:t>
            </a:r>
            <a:r>
              <a:rPr lang="pl-PL" dirty="0">
                <a:solidFill>
                  <a:srgbClr val="FF0000"/>
                </a:solidFill>
                <a:latin typeface="Book Antiqua" panose="02040602050305030304" pitchFamily="18" charset="0"/>
              </a:rPr>
              <a:t>KC)</a:t>
            </a: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8018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27BB6F-54C9-45CC-AF8D-6603592A9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546" y="1825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3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anose="02040602050305030304" pitchFamily="18" charset="0"/>
              </a:rPr>
            </a:br>
            <a:br>
              <a:rPr lang="pl-PL" sz="3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anose="02040602050305030304" pitchFamily="18" charset="0"/>
              </a:rPr>
            </a:br>
            <a:r>
              <a:rPr lang="pl-PL" sz="3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anose="02040602050305030304" pitchFamily="18" charset="0"/>
              </a:rPr>
              <a:t>Jednostki organizacyjne, niebędące osobami prawnymi, którym ustawa przyznaje zdolność prawną </a:t>
            </a:r>
            <a:b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396374-D4D0-4A40-AC49-23BECFB48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Book Antiqua" panose="02040602050305030304" pitchFamily="18" charset="0"/>
              </a:rPr>
              <a:t>Art. 33</a:t>
            </a:r>
            <a:r>
              <a:rPr lang="pl-PL" baseline="30000" dirty="0">
                <a:latin typeface="Book Antiqua" panose="02040602050305030304" pitchFamily="18" charset="0"/>
              </a:rPr>
              <a:t>1</a:t>
            </a:r>
            <a:r>
              <a:rPr lang="pl-PL" dirty="0">
                <a:latin typeface="Book Antiqua" panose="02040602050305030304" pitchFamily="18" charset="0"/>
              </a:rPr>
              <a:t> KC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1. Do jednostek organizacyjnych niebędących osobami prawnymi, którym ustawa przyznaje zdolność prawną, </a:t>
            </a:r>
            <a:r>
              <a:rPr lang="pl-PL" b="1" dirty="0">
                <a:latin typeface="Book Antiqua" panose="02040602050305030304" pitchFamily="18" charset="0"/>
              </a:rPr>
              <a:t>stosuje się odpowiednio przepisy o osobach prawnych.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2. Jeżeli przepis odrębny nie stanowi inaczej, za zobowiązania jednostki, o której mowa w § 1, odpowiedzialność subsydiarną ponoszą jej członkowie; odpowiedzialność ta powstaje z chwilą, gdy jednostka organizacyjna stała się niewypłacalna.</a:t>
            </a:r>
          </a:p>
          <a:p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2748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1277D9-6B2E-4B1E-B412-52DC18896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anose="02040602050305030304" pitchFamily="18" charset="0"/>
              </a:rPr>
              <a:t>Jednostki organizacyjne, niebędące osobami prawnymi, którym ustawa przyznaje zdolność prawną </a:t>
            </a:r>
            <a:b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5279D5-DB3B-4AE2-A590-546950068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„ułomne osoby prawne”, „osoby ustawowe”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status „ułomnych osób prawnych” uzyskują jednostki organizacyjne, którym ustawa przyznaje zdolność prawną</a:t>
            </a:r>
          </a:p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(</a:t>
            </a:r>
            <a:r>
              <a:rPr lang="pl-PL" dirty="0">
                <a:latin typeface="Book Antiqua" panose="02040602050305030304" pitchFamily="18" charset="0"/>
                <a:sym typeface="Wingdings" panose="05000000000000000000" pitchFamily="2" charset="2"/>
              </a:rPr>
              <a:t> metoda normatywna)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do uzyskania statusu „ułomnej osoby prawnej” wystarczy gdy ustawodawca przyzna poszczególnym jednostkom organizacyjnym zdolność do „nabywania praw i zaciągania zobowiązań”</a:t>
            </a:r>
          </a:p>
        </p:txBody>
      </p:sp>
    </p:spTree>
    <p:extLst>
      <p:ext uri="{BB962C8B-B14F-4D97-AF65-F5344CB8AC3E}">
        <p14:creationId xmlns:p14="http://schemas.microsoft.com/office/powerpoint/2010/main" val="13975327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66DA22-50AA-49A5-AA22-C9A10A517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anose="02040602050305030304" pitchFamily="18" charset="0"/>
              </a:rPr>
              <a:t>Jednostki organizacyjne, niebędące osobami prawnymi, którym ustawa przyznaje zdolność prawną </a:t>
            </a:r>
            <a:b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211DD8-BE86-48B6-8309-4AEBFE250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Jednostkami organizacyjnymi niebędącymi osobami prawnymi, którym przepisy szczególne przyznają zdolność prawną </a:t>
            </a:r>
            <a:br>
              <a:rPr lang="pl-PL" dirty="0">
                <a:latin typeface="Book Antiqua" panose="02040602050305030304" pitchFamily="18" charset="0"/>
              </a:rPr>
            </a:br>
            <a:r>
              <a:rPr lang="pl-PL" dirty="0">
                <a:latin typeface="Book Antiqua" panose="02040602050305030304" pitchFamily="18" charset="0"/>
              </a:rPr>
              <a:t>(„ułomnymi osobami prawnymi”), są: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b="1" dirty="0">
                <a:latin typeface="Book Antiqua" panose="02040602050305030304" pitchFamily="18" charset="0"/>
              </a:rPr>
              <a:t>osobowe spółki handlowe </a:t>
            </a:r>
            <a:r>
              <a:rPr lang="pl-PL" dirty="0">
                <a:latin typeface="Book Antiqua" panose="02040602050305030304" pitchFamily="18" charset="0"/>
              </a:rPr>
              <a:t>(spółka jawna, spółka komandytowa, spółka partnerska i spółka komandytowo-akcyjna) - art. 8 KSH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</a:t>
            </a:r>
            <a:r>
              <a:rPr lang="pl-PL" b="1" dirty="0">
                <a:latin typeface="Book Antiqua" panose="02040602050305030304" pitchFamily="18" charset="0"/>
              </a:rPr>
              <a:t>wspólnoty mieszkaniowe </a:t>
            </a:r>
            <a:r>
              <a:rPr lang="pl-PL" dirty="0">
                <a:latin typeface="Book Antiqua" panose="02040602050305030304" pitchFamily="18" charset="0"/>
              </a:rPr>
              <a:t>(zob. </a:t>
            </a:r>
            <a:r>
              <a:rPr lang="pl-PL" dirty="0" err="1">
                <a:latin typeface="Book Antiqua" panose="02040602050305030304" pitchFamily="18" charset="0"/>
              </a:rPr>
              <a:t>uchw</a:t>
            </a:r>
            <a:r>
              <a:rPr lang="pl-PL" dirty="0">
                <a:latin typeface="Book Antiqua" panose="02040602050305030304" pitchFamily="18" charset="0"/>
              </a:rPr>
              <a:t>. SN  z 21.12.2007 r. III CZP 65/07, OSNC 2008, Nr 7–8, poz. 69)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</a:t>
            </a:r>
            <a:r>
              <a:rPr lang="pl-PL" b="1" dirty="0">
                <a:latin typeface="Book Antiqua" panose="02040602050305030304" pitchFamily="18" charset="0"/>
              </a:rPr>
              <a:t>stowarzyszenia zwykłe </a:t>
            </a:r>
            <a:r>
              <a:rPr lang="pl-PL" dirty="0">
                <a:latin typeface="Book Antiqua" panose="02040602050305030304" pitchFamily="18" charset="0"/>
              </a:rPr>
              <a:t>- art. 40 ust. 1a prawa o stowarzyszeniach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</a:rPr>
              <a:t>główne oddziały zagraniczne zakładów ubezpieczeń - art. 179 ust. 1 ustawy o działalności ubezpieczeniowej i reasekuracyjnej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6441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0236F4-C846-45B6-8330-CD41550F6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anose="02040602050305030304" pitchFamily="18" charset="0"/>
              </a:rPr>
              <a:t>Jednostki organizacyjne, niebędące osobami prawnymi, którym ustawa przyznaje zdolność prawną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EEFE22-1672-4BFF-A0F6-1553E9BFA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-odpowiednie stosowanie do ułomnych osób prawnych przepisów </a:t>
            </a:r>
            <a:br>
              <a:rPr lang="pl-PL" dirty="0">
                <a:latin typeface="Book Antiqua" panose="02040602050305030304" pitchFamily="18" charset="0"/>
              </a:rPr>
            </a:br>
            <a:r>
              <a:rPr lang="pl-PL" dirty="0">
                <a:latin typeface="Book Antiqua" panose="02040602050305030304" pitchFamily="18" charset="0"/>
              </a:rPr>
              <a:t>o osobach prawnych-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chodzi o odpowiednie stosowanie powszechnych przepisów, dotyczących osób prawnych - przepisy działu II tytułu II księgi pierwszej KC, zatytułowanego „Osoby prawne”: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działanie poprzez organy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 siedziba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 ochrona dóbr osobistych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wszelkie dalsze przepisy (</a:t>
            </a:r>
            <a:r>
              <a:rPr lang="pl-PL">
                <a:latin typeface="Book Antiqua" panose="02040602050305030304" pitchFamily="18" charset="0"/>
              </a:rPr>
              <a:t>poza księgą I </a:t>
            </a:r>
            <a:r>
              <a:rPr lang="pl-PL" dirty="0">
                <a:latin typeface="Book Antiqua" panose="02040602050305030304" pitchFamily="18" charset="0"/>
              </a:rPr>
              <a:t>KC), które dotyczą osób prawnych </a:t>
            </a:r>
          </a:p>
          <a:p>
            <a:pPr marL="0" indent="0" algn="ctr">
              <a:buNone/>
            </a:pP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</a:rPr>
              <a:t>np. odpowiedzialność deliktowa osób prawnych (art. 416 KC)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stosowanie przepisów powinno być </a:t>
            </a:r>
            <a:r>
              <a:rPr lang="pl-PL" b="1" dirty="0">
                <a:latin typeface="Book Antiqua" panose="02040602050305030304" pitchFamily="18" charset="0"/>
              </a:rPr>
              <a:t>odpowiednie</a:t>
            </a:r>
            <a:r>
              <a:rPr lang="pl-PL" dirty="0">
                <a:latin typeface="Book Antiqua" panose="02040602050305030304" pitchFamily="18" charset="0"/>
              </a:rPr>
              <a:t> </a:t>
            </a:r>
            <a:r>
              <a:rPr lang="pl-PL" dirty="0">
                <a:latin typeface="Book Antiqua" panose="02040602050305030304" pitchFamily="18" charset="0"/>
                <a:sym typeface="Wingdings" panose="05000000000000000000" pitchFamily="2" charset="2"/>
              </a:rPr>
              <a:t></a:t>
            </a:r>
            <a:r>
              <a:rPr lang="pl-PL" dirty="0">
                <a:latin typeface="Book Antiqua" panose="02040602050305030304" pitchFamily="18" charset="0"/>
              </a:rPr>
              <a:t>z uwzględnieniem różnic konstrukcyjnych między osobami prawnymi a „ułomnymi osobami prawnymi”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795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458BA5-AE39-41DE-96BD-10A923152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100894-7F7C-4948-B3B0-1F4531DF7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>
                <a:latin typeface="Book Antiqua" panose="02040602050305030304" pitchFamily="18" charset="0"/>
              </a:rPr>
              <a:t>Podmiotowość prawna (</a:t>
            </a:r>
            <a:r>
              <a:rPr lang="pl-PL" dirty="0">
                <a:latin typeface="Book Antiqua" panose="02040602050305030304" pitchFamily="18" charset="0"/>
              </a:rPr>
              <a:t>możność bycia adresatem norm prawnych i stroną stosunków prawnych) jest cechą każdego człowieka; obok osób fizycznych stronami stosunków cywilnoprawnych mogą być określone struktury (jednostki) organizacyjne – </a:t>
            </a:r>
            <a:r>
              <a:rPr lang="pl-PL" b="1" dirty="0">
                <a:latin typeface="Book Antiqua" panose="02040602050305030304" pitchFamily="18" charset="0"/>
              </a:rPr>
              <a:t>osoby prawne</a:t>
            </a:r>
          </a:p>
        </p:txBody>
      </p:sp>
    </p:spTree>
    <p:extLst>
      <p:ext uri="{BB962C8B-B14F-4D97-AF65-F5344CB8AC3E}">
        <p14:creationId xmlns:p14="http://schemas.microsoft.com/office/powerpoint/2010/main" val="1580429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02717C-0468-4AF5-BF6E-603F2C354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CB991A-BE3C-4CC2-94F8-34572E43A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Char char="-"/>
            </a:pPr>
            <a:r>
              <a:rPr lang="pl-PL" dirty="0">
                <a:latin typeface="Book Antiqua" panose="02040602050305030304" pitchFamily="18" charset="0"/>
              </a:rPr>
              <a:t>metoda regulacji prawnej-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 metoda ogólnego formułowania – gdy ustawodawca uznaje za osoby prawne wszystkie jednostki organizacyjne, które wykazują pewien generalnie przez niego określony zespół cech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metoda normatywna – ustawodawca wskazuje z nazwy typy indywidualne organizacje, wyposażone w osobowość prawną</a:t>
            </a:r>
          </a:p>
        </p:txBody>
      </p:sp>
    </p:spTree>
    <p:extLst>
      <p:ext uri="{BB962C8B-B14F-4D97-AF65-F5344CB8AC3E}">
        <p14:creationId xmlns:p14="http://schemas.microsoft.com/office/powerpoint/2010/main" val="1040702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01ECAC-B472-4459-8B58-B755D739C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3944E5-6D06-48BD-BAEE-ECF6503C4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33 KC</a:t>
            </a:r>
          </a:p>
          <a:p>
            <a:pPr marL="0" indent="0">
              <a:buNone/>
            </a:pPr>
            <a:r>
              <a:rPr lang="pl-PL" dirty="0">
                <a:effectLst/>
                <a:latin typeface="Book Antiqua" panose="02040602050305030304" pitchFamily="18" charset="0"/>
              </a:rPr>
              <a:t>Osobami prawnymi są Skarb Państwa i jednostki organizacyjne, którym przepisy szczególne przyznają osobowość prawną. </a:t>
            </a:r>
          </a:p>
          <a:p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29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2B1A46-9BBC-4A66-B29A-6E4F40A18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B7238C-73BE-4696-9041-BE81574D7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w art. 33 KC ustawodawca </a:t>
            </a:r>
            <a:r>
              <a:rPr lang="pl-PL" b="1" dirty="0">
                <a:latin typeface="Book Antiqua" panose="02040602050305030304" pitchFamily="18" charset="0"/>
              </a:rPr>
              <a:t>wprost</a:t>
            </a:r>
            <a:r>
              <a:rPr lang="pl-PL" dirty="0">
                <a:latin typeface="Book Antiqua" panose="02040602050305030304" pitchFamily="18" charset="0"/>
              </a:rPr>
              <a:t> przyznał osobowość prawną </a:t>
            </a:r>
            <a:r>
              <a:rPr lang="pl-PL" b="1" dirty="0">
                <a:latin typeface="Book Antiqua" panose="02040602050305030304" pitchFamily="18" charset="0"/>
              </a:rPr>
              <a:t>Skarbowi Państwa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inne jednostki organizacyjne uzyskują osobowość prawną tylko wtedy, kiedy taką cechę nadaje im </a:t>
            </a:r>
            <a:r>
              <a:rPr lang="pl-PL" b="1" dirty="0">
                <a:latin typeface="Book Antiqua" panose="02040602050305030304" pitchFamily="18" charset="0"/>
              </a:rPr>
              <a:t>przepis</a:t>
            </a:r>
            <a:endParaRPr lang="pl-PL" dirty="0">
              <a:latin typeface="Book Antiqua" panose="0204060205030503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osobami prawnymi są tylko jednostki organizacyjne, którym ustawodawca </a:t>
            </a:r>
            <a:r>
              <a:rPr lang="pl-PL" b="1" dirty="0">
                <a:latin typeface="Book Antiqua" panose="02040602050305030304" pitchFamily="18" charset="0"/>
              </a:rPr>
              <a:t>wprost nadał przymiot osobowości </a:t>
            </a:r>
            <a:r>
              <a:rPr lang="pl-PL" dirty="0">
                <a:latin typeface="Book Antiqua" panose="02040602050305030304" pitchFamily="18" charset="0"/>
              </a:rPr>
              <a:t>prawnej w przepisach szczególnych, a żadna jednostka, której ustawodawca przymiotu tego nie nadał, nie jest osobą prawną 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metoda normatywna </a:t>
            </a:r>
            <a:r>
              <a:rPr lang="pl-PL" dirty="0">
                <a:latin typeface="Book Antiqua" panose="02040602050305030304" pitchFamily="18" charset="0"/>
                <a:sym typeface="Wingdings" panose="05000000000000000000" pitchFamily="2" charset="2"/>
              </a:rPr>
              <a:t> </a:t>
            </a:r>
          </a:p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  <a:sym typeface="Wingdings" panose="05000000000000000000" pitchFamily="2" charset="2"/>
              </a:rPr>
              <a:t>(zapewnia jednoznaczność i pewność kwalifikacyjną)</a:t>
            </a:r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885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8663F9-C2AB-465B-BBD4-37084DDBD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88777"/>
            <a:ext cx="10515600" cy="905523"/>
          </a:xfrm>
        </p:spPr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7B20DB-0A36-4D03-9A27-D135BC8F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4299"/>
            <a:ext cx="9575307" cy="5743851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poza Skarbem Państwa osobami prawnymi są między innymi: </a:t>
            </a:r>
          </a:p>
          <a:p>
            <a:r>
              <a:rPr lang="pl-PL" dirty="0">
                <a:latin typeface="Book Antiqua" panose="02040602050305030304" pitchFamily="18" charset="0"/>
              </a:rPr>
              <a:t>spółki kapitałowe prawa handlowego (</a:t>
            </a:r>
            <a:r>
              <a:rPr lang="pl-PL" b="1" dirty="0">
                <a:latin typeface="Book Antiqua" panose="02040602050305030304" pitchFamily="18" charset="0"/>
              </a:rPr>
              <a:t>spółka z o.o. </a:t>
            </a:r>
            <a:r>
              <a:rPr lang="pl-PL" dirty="0">
                <a:latin typeface="Book Antiqua" panose="02040602050305030304" pitchFamily="18" charset="0"/>
              </a:rPr>
              <a:t>i </a:t>
            </a:r>
            <a:r>
              <a:rPr lang="pl-PL" b="1" dirty="0">
                <a:latin typeface="Book Antiqua" panose="02040602050305030304" pitchFamily="18" charset="0"/>
              </a:rPr>
              <a:t>spółka akcyjna </a:t>
            </a:r>
            <a:r>
              <a:rPr lang="pl-PL" dirty="0">
                <a:latin typeface="Book Antiqua" panose="02040602050305030304" pitchFamily="18" charset="0"/>
              </a:rPr>
              <a:t>– art. 12 kodeksu spółek handlowych), </a:t>
            </a:r>
          </a:p>
          <a:p>
            <a:r>
              <a:rPr lang="pl-PL" b="1" dirty="0">
                <a:latin typeface="Book Antiqua" panose="02040602050305030304" pitchFamily="18" charset="0"/>
              </a:rPr>
              <a:t>fundacje</a:t>
            </a:r>
            <a:r>
              <a:rPr lang="pl-PL" dirty="0">
                <a:latin typeface="Book Antiqua" panose="02040602050305030304" pitchFamily="18" charset="0"/>
              </a:rPr>
              <a:t> (art. 7 ust. 2 ustawy o fundacjach),</a:t>
            </a:r>
          </a:p>
          <a:p>
            <a:r>
              <a:rPr lang="pl-PL" dirty="0">
                <a:latin typeface="Book Antiqua" panose="02040602050305030304" pitchFamily="18" charset="0"/>
              </a:rPr>
              <a:t> </a:t>
            </a:r>
            <a:r>
              <a:rPr lang="pl-PL" b="1" dirty="0">
                <a:latin typeface="Book Antiqua" panose="02040602050305030304" pitchFamily="18" charset="0"/>
              </a:rPr>
              <a:t>stowarzyszenia</a:t>
            </a:r>
            <a:r>
              <a:rPr lang="pl-PL" dirty="0">
                <a:latin typeface="Book Antiqua" panose="02040602050305030304" pitchFamily="18" charset="0"/>
              </a:rPr>
              <a:t> i terenowe jednostki organizacyjne stowarzyszeń, jeśli przewiduje to statut stowarzyszenia  (art. 17 ust. 1 i art. 10a ust. 3 prawa o stowarzyszeniach) </a:t>
            </a:r>
          </a:p>
          <a:p>
            <a:r>
              <a:rPr lang="pl-PL" b="1" dirty="0">
                <a:latin typeface="Book Antiqua" panose="02040602050305030304" pitchFamily="18" charset="0"/>
              </a:rPr>
              <a:t>spółdzielnie</a:t>
            </a:r>
            <a:r>
              <a:rPr lang="pl-PL" dirty="0">
                <a:latin typeface="Book Antiqua" panose="02040602050305030304" pitchFamily="18" charset="0"/>
              </a:rPr>
              <a:t> (art. 11 § 1 prawa spółdzielczego), </a:t>
            </a:r>
          </a:p>
          <a:p>
            <a:r>
              <a:rPr lang="pl-PL" b="1" dirty="0">
                <a:latin typeface="Book Antiqua" panose="02040602050305030304" pitchFamily="18" charset="0"/>
              </a:rPr>
              <a:t>związki</a:t>
            </a:r>
            <a:r>
              <a:rPr lang="pl-PL" dirty="0">
                <a:latin typeface="Book Antiqua" panose="02040602050305030304" pitchFamily="18" charset="0"/>
              </a:rPr>
              <a:t> </a:t>
            </a:r>
            <a:r>
              <a:rPr lang="pl-PL" b="1" dirty="0">
                <a:latin typeface="Book Antiqua" panose="02040602050305030304" pitchFamily="18" charset="0"/>
              </a:rPr>
              <a:t>zawodowe</a:t>
            </a:r>
            <a:r>
              <a:rPr lang="pl-PL" dirty="0">
                <a:latin typeface="Book Antiqua" panose="02040602050305030304" pitchFamily="18" charset="0"/>
              </a:rPr>
              <a:t> (art. 15 ust. 1 ustawy o związkach zawodowych),</a:t>
            </a:r>
          </a:p>
          <a:p>
            <a:r>
              <a:rPr lang="pl-PL" b="1" dirty="0">
                <a:latin typeface="Book Antiqua" panose="02040602050305030304" pitchFamily="18" charset="0"/>
              </a:rPr>
              <a:t>uczelnie wyższe </a:t>
            </a:r>
            <a:r>
              <a:rPr lang="pl-PL" dirty="0">
                <a:latin typeface="Book Antiqua" panose="02040602050305030304" pitchFamily="18" charset="0"/>
              </a:rPr>
              <a:t>(art. 12 ustawy prawo o szkolnictwie wyższym,), </a:t>
            </a:r>
          </a:p>
          <a:p>
            <a:r>
              <a:rPr lang="pl-PL" b="1" dirty="0">
                <a:latin typeface="Book Antiqua" panose="02040602050305030304" pitchFamily="18" charset="0"/>
              </a:rPr>
              <a:t>gminy</a:t>
            </a:r>
            <a:r>
              <a:rPr lang="pl-PL" dirty="0">
                <a:latin typeface="Book Antiqua" panose="02040602050305030304" pitchFamily="18" charset="0"/>
              </a:rPr>
              <a:t> i związki międzygminne (art. 2 ust. 2 i art. 65 ust. 2 ustawy o samorządzie gminnym), </a:t>
            </a:r>
          </a:p>
          <a:p>
            <a:r>
              <a:rPr lang="pl-PL" b="1" dirty="0">
                <a:latin typeface="Book Antiqua" panose="02040602050305030304" pitchFamily="18" charset="0"/>
              </a:rPr>
              <a:t>powiaty</a:t>
            </a:r>
            <a:r>
              <a:rPr lang="pl-PL" dirty="0">
                <a:latin typeface="Book Antiqua" panose="02040602050305030304" pitchFamily="18" charset="0"/>
              </a:rPr>
              <a:t> i związki powiatów (art. 2 ust. 2 i art. 66 ust. 2 ustawy o samorządzie powiatowym),</a:t>
            </a:r>
          </a:p>
          <a:p>
            <a:r>
              <a:rPr lang="pl-PL" b="1" dirty="0">
                <a:latin typeface="Book Antiqua" panose="02040602050305030304" pitchFamily="18" charset="0"/>
              </a:rPr>
              <a:t>województwa</a:t>
            </a:r>
            <a:r>
              <a:rPr lang="pl-PL" dirty="0">
                <a:latin typeface="Book Antiqua" panose="02040602050305030304" pitchFamily="18" charset="0"/>
              </a:rPr>
              <a:t> (art. 6 ust. 2 ustawy o samorządzie województwa)</a:t>
            </a:r>
          </a:p>
          <a:p>
            <a:r>
              <a:rPr lang="pl-PL" b="1" dirty="0">
                <a:latin typeface="Book Antiqua" panose="02040602050305030304" pitchFamily="18" charset="0"/>
              </a:rPr>
              <a:t>przedsiębiorstwa państwowe </a:t>
            </a:r>
            <a:r>
              <a:rPr lang="pl-PL" dirty="0">
                <a:latin typeface="Book Antiqua" panose="02040602050305030304" pitchFamily="18" charset="0"/>
              </a:rPr>
              <a:t>(art. 1 ustawy o przedsiębiorstwach państwowych)</a:t>
            </a:r>
          </a:p>
          <a:p>
            <a:r>
              <a:rPr lang="pl-PL" b="1" dirty="0">
                <a:latin typeface="Book Antiqua" panose="02040602050305030304" pitchFamily="18" charset="0"/>
              </a:rPr>
              <a:t>partie polityczne </a:t>
            </a:r>
            <a:r>
              <a:rPr lang="pl-PL" dirty="0">
                <a:latin typeface="Book Antiqua" panose="02040602050305030304" pitchFamily="18" charset="0"/>
              </a:rPr>
              <a:t>(art. 16 ustawy o partiach politycznych)</a:t>
            </a:r>
          </a:p>
          <a:p>
            <a:r>
              <a:rPr lang="pl-PL" b="1" dirty="0">
                <a:latin typeface="Book Antiqua" panose="02040602050305030304" pitchFamily="18" charset="0"/>
              </a:rPr>
              <a:t>samodzielne publiczne zakłady opieki zdrowotnej </a:t>
            </a:r>
            <a:r>
              <a:rPr lang="pl-PL" dirty="0">
                <a:latin typeface="Book Antiqua" panose="02040602050305030304" pitchFamily="18" charset="0"/>
              </a:rPr>
              <a:t>(art. 50a ust. 2 ustawy o działalności leczniczej)</a:t>
            </a:r>
          </a:p>
          <a:p>
            <a:endParaRPr lang="pl-PL" dirty="0">
              <a:latin typeface="Book Antiqua" panose="02040602050305030304" pitchFamily="18" charset="0"/>
            </a:endParaRPr>
          </a:p>
        </p:txBody>
      </p:sp>
      <p:sp>
        <p:nvSpPr>
          <p:cNvPr id="4" name="Nawias klamrowy zamykający 3">
            <a:extLst>
              <a:ext uri="{FF2B5EF4-FFF2-40B4-BE49-F238E27FC236}">
                <a16:creationId xmlns:a16="http://schemas.microsoft.com/office/drawing/2014/main" id="{85C468E7-EB85-419D-A4E7-8FFAF3835A3F}"/>
              </a:ext>
            </a:extLst>
          </p:cNvPr>
          <p:cNvSpPr/>
          <p:nvPr/>
        </p:nvSpPr>
        <p:spPr>
          <a:xfrm>
            <a:off x="9179511" y="3565204"/>
            <a:ext cx="435005" cy="124649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CB584979-14A4-4810-929E-3704514B3E5B}"/>
              </a:ext>
            </a:extLst>
          </p:cNvPr>
          <p:cNvSpPr txBox="1"/>
          <p:nvPr/>
        </p:nvSpPr>
        <p:spPr>
          <a:xfrm>
            <a:off x="9747682" y="3565204"/>
            <a:ext cx="234407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>
                <a:latin typeface="Book Antiqua" panose="02040602050305030304" pitchFamily="18" charset="0"/>
              </a:rPr>
              <a:t>jednostkom samorządu terytorialnego osobowość prawną przyznaje wprost art. 165 ust. 1 </a:t>
            </a:r>
            <a:r>
              <a:rPr lang="pl-PL" sz="1500" b="1" dirty="0">
                <a:solidFill>
                  <a:srgbClr val="FF0000"/>
                </a:solidFill>
                <a:latin typeface="Book Antiqua" panose="02040602050305030304" pitchFamily="18" charset="0"/>
              </a:rPr>
              <a:t>Konstytucji RP </a:t>
            </a:r>
          </a:p>
        </p:txBody>
      </p:sp>
    </p:spTree>
    <p:extLst>
      <p:ext uri="{BB962C8B-B14F-4D97-AF65-F5344CB8AC3E}">
        <p14:creationId xmlns:p14="http://schemas.microsoft.com/office/powerpoint/2010/main" val="2661734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166945-0D15-491E-99CC-2307BAC1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AEB68B-9451-4AC3-BAF6-AFDBCFB25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35 KC</a:t>
            </a:r>
          </a:p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</a:rPr>
              <a:t>Powstanie, ustrój i ustanie osób prawnych określają właściwe przepisy; w wypadkach i w zakresie w przepisach tych przewidzianych organizację i sposób działania osoby prawnej reguluje także jej statut.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kwestię </a:t>
            </a:r>
            <a:r>
              <a:rPr lang="pl-PL" b="1" dirty="0">
                <a:latin typeface="Book Antiqua" panose="02040602050305030304" pitchFamily="18" charset="0"/>
              </a:rPr>
              <a:t>powstania</a:t>
            </a:r>
            <a:r>
              <a:rPr lang="pl-PL" dirty="0">
                <a:latin typeface="Book Antiqua" panose="02040602050305030304" pitchFamily="18" charset="0"/>
              </a:rPr>
              <a:t>, </a:t>
            </a:r>
            <a:r>
              <a:rPr lang="pl-PL" b="1" dirty="0">
                <a:latin typeface="Book Antiqua" panose="02040602050305030304" pitchFamily="18" charset="0"/>
              </a:rPr>
              <a:t>ustroju</a:t>
            </a:r>
            <a:r>
              <a:rPr lang="pl-PL" dirty="0">
                <a:latin typeface="Book Antiqua" panose="02040602050305030304" pitchFamily="18" charset="0"/>
              </a:rPr>
              <a:t> i </a:t>
            </a:r>
            <a:r>
              <a:rPr lang="pl-PL" b="1" dirty="0">
                <a:latin typeface="Book Antiqua" panose="02040602050305030304" pitchFamily="18" charset="0"/>
              </a:rPr>
              <a:t>ustania</a:t>
            </a:r>
            <a:r>
              <a:rPr lang="pl-PL" dirty="0">
                <a:latin typeface="Book Antiqua" panose="02040602050305030304" pitchFamily="18" charset="0"/>
              </a:rPr>
              <a:t> osób prawnych regulują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odrębne przepisy </a:t>
            </a:r>
            <a:r>
              <a:rPr lang="pl-PL" dirty="0">
                <a:latin typeface="Book Antiqua" panose="02040602050305030304" pitchFamily="18" charset="0"/>
              </a:rPr>
              <a:t>(np. dla kapitałowych spółek handlowych </a:t>
            </a:r>
            <a:r>
              <a:rPr lang="pl-PL" dirty="0">
                <a:latin typeface="Book Antiqua" panose="02040602050305030304" pitchFamily="18" charset="0"/>
                <a:sym typeface="Wingdings" panose="05000000000000000000" pitchFamily="2" charset="2"/>
              </a:rPr>
              <a:t></a:t>
            </a:r>
            <a:r>
              <a:rPr lang="pl-PL" dirty="0">
                <a:latin typeface="Book Antiqua" panose="02040602050305030304" pitchFamily="18" charset="0"/>
              </a:rPr>
              <a:t>  kodeks spółek handlowych)</a:t>
            </a:r>
          </a:p>
          <a:p>
            <a:pPr algn="just"/>
            <a:r>
              <a:rPr lang="pl-PL" dirty="0">
                <a:latin typeface="Book Antiqua" panose="02040602050305030304" pitchFamily="18" charset="0"/>
              </a:rPr>
              <a:t>kwestię regulacji </a:t>
            </a:r>
            <a:r>
              <a:rPr lang="pl-PL" b="1" dirty="0">
                <a:latin typeface="Book Antiqua" panose="02040602050305030304" pitchFamily="18" charset="0"/>
              </a:rPr>
              <a:t>organizacji</a:t>
            </a:r>
            <a:r>
              <a:rPr lang="pl-PL" dirty="0">
                <a:latin typeface="Book Antiqua" panose="02040602050305030304" pitchFamily="18" charset="0"/>
              </a:rPr>
              <a:t> oraz </a:t>
            </a:r>
            <a:r>
              <a:rPr lang="pl-PL" b="1" dirty="0">
                <a:latin typeface="Book Antiqua" panose="02040602050305030304" pitchFamily="18" charset="0"/>
              </a:rPr>
              <a:t>sposobu</a:t>
            </a:r>
            <a:r>
              <a:rPr lang="pl-PL" dirty="0">
                <a:latin typeface="Book Antiqua" panose="02040602050305030304" pitchFamily="18" charset="0"/>
              </a:rPr>
              <a:t> działania osoby prawnej pozostawiono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statutowi</a:t>
            </a:r>
            <a:r>
              <a:rPr lang="pl-PL" dirty="0">
                <a:latin typeface="Book Antiqua" panose="02040602050305030304" pitchFamily="18" charset="0"/>
              </a:rPr>
              <a:t>, </a:t>
            </a:r>
            <a:r>
              <a:rPr lang="pl-PL" u="sng" dirty="0">
                <a:latin typeface="Book Antiqua" panose="02040602050305030304" pitchFamily="18" charset="0"/>
              </a:rPr>
              <a:t>gdy przewidują to właściwe przepisy</a:t>
            </a:r>
            <a:r>
              <a:rPr lang="pl-PL" dirty="0">
                <a:latin typeface="Book Antiqua" panose="02040602050305030304" pitchFamily="18" charset="0"/>
              </a:rPr>
              <a:t> </a:t>
            </a:r>
            <a:br>
              <a:rPr lang="pl-PL" dirty="0">
                <a:latin typeface="Book Antiqua" panose="02040602050305030304" pitchFamily="18" charset="0"/>
              </a:rPr>
            </a:br>
            <a:r>
              <a:rPr lang="pl-PL" dirty="0">
                <a:latin typeface="Book Antiqua" panose="02040602050305030304" pitchFamily="18" charset="0"/>
              </a:rPr>
              <a:t>(np. w art. 310 § 2 KSH, dotyczącym spółki akcyjnej: „Statut spółki może określać minimalną lub maksymalną wysokość kapitału zakładowego (…)”)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l-PL" dirty="0">
              <a:latin typeface="Book Antiqua" panose="0204060205030503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pl-PL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342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98F86E-3EBA-43E1-8E7F-BB08CC56F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prawne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61A034-2A72-4686-B823-EAE5B6EE1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Poza generalnym odesłaniem do przepisów pozakodeksowych </a:t>
            </a:r>
            <a:br>
              <a:rPr lang="pl-PL" dirty="0">
                <a:latin typeface="Book Antiqua" panose="02040602050305030304" pitchFamily="18" charset="0"/>
              </a:rPr>
            </a:br>
            <a:r>
              <a:rPr lang="pl-PL" dirty="0">
                <a:latin typeface="Book Antiqua" panose="02040602050305030304" pitchFamily="18" charset="0"/>
              </a:rPr>
              <a:t>(„właściwych przepisów”), kodeks cywilny reguluje niektóre fragmenty instytucji osób prawnych: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powstanie i rejestry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nazwa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siedziba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wykonywanie zdolności do czynności prawnych (organy)</a:t>
            </a:r>
          </a:p>
          <a:p>
            <a:pPr>
              <a:buFont typeface="Wingdings" panose="05000000000000000000" pitchFamily="2" charset="2"/>
              <a:buChar char="v"/>
            </a:pPr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69047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2083</Words>
  <Application>Microsoft Office PowerPoint</Application>
  <PresentationFormat>Panoramiczny</PresentationFormat>
  <Paragraphs>218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5" baseType="lpstr">
      <vt:lpstr>Arial</vt:lpstr>
      <vt:lpstr>Book Antiqua</vt:lpstr>
      <vt:lpstr>Calibri</vt:lpstr>
      <vt:lpstr>Calibri Light</vt:lpstr>
      <vt:lpstr>Wingdings</vt:lpstr>
      <vt:lpstr>Motyw pakietu Office</vt:lpstr>
      <vt:lpstr>Osoby prawne</vt:lpstr>
      <vt:lpstr>Podmioty prawa cywilnego</vt:lpstr>
      <vt:lpstr>Osoby prawne</vt:lpstr>
      <vt:lpstr>Osoby prawne</vt:lpstr>
      <vt:lpstr>Osoby prawne</vt:lpstr>
      <vt:lpstr>Osoby prawne</vt:lpstr>
      <vt:lpstr>Osoby prawne</vt:lpstr>
      <vt:lpstr>Osoby prawne</vt:lpstr>
      <vt:lpstr>Osoby prawne</vt:lpstr>
      <vt:lpstr>Osoby prawne</vt:lpstr>
      <vt:lpstr>Osoby prawne</vt:lpstr>
      <vt:lpstr>Osoby prawne</vt:lpstr>
      <vt:lpstr>Osoby prawne</vt:lpstr>
      <vt:lpstr>Osoby prawne</vt:lpstr>
      <vt:lpstr>Osoby prawne</vt:lpstr>
      <vt:lpstr>Osoby prawne</vt:lpstr>
      <vt:lpstr>Osoby prawne</vt:lpstr>
      <vt:lpstr>Osoby prawne</vt:lpstr>
      <vt:lpstr>Osoby prawne</vt:lpstr>
      <vt:lpstr>Osoby prawne</vt:lpstr>
      <vt:lpstr>Osoby prawne</vt:lpstr>
      <vt:lpstr>Osoby prawne</vt:lpstr>
      <vt:lpstr>Osoby prawne</vt:lpstr>
      <vt:lpstr>Osoby prawne</vt:lpstr>
      <vt:lpstr>Podmioty prawa cywilnego</vt:lpstr>
      <vt:lpstr>  Jednostki organizacyjne, niebędące osobami prawnymi, którym ustawa przyznaje zdolność prawną  </vt:lpstr>
      <vt:lpstr>Jednostki organizacyjne, niebędące osobami prawnymi, którym ustawa przyznaje zdolność prawną  </vt:lpstr>
      <vt:lpstr>Jednostki organizacyjne, niebędące osobami prawnymi, którym ustawa przyznaje zdolność prawną  </vt:lpstr>
      <vt:lpstr>Jednostki organizacyjne, niebędące osobami prawnymi, którym ustawa przyznaje zdolność prawną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Osoby prawne</dc:title>
  <dc:creator>WLASCCIEL</dc:creator>
  <cp:lastModifiedBy>WLASCCIEL</cp:lastModifiedBy>
  <cp:revision>31</cp:revision>
  <dcterms:created xsi:type="dcterms:W3CDTF">2019-03-26T08:19:45Z</dcterms:created>
  <dcterms:modified xsi:type="dcterms:W3CDTF">2019-03-27T11:15:16Z</dcterms:modified>
</cp:coreProperties>
</file>