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sldIdLst>
    <p:sldId id="256" r:id="rId2"/>
    <p:sldId id="263" r:id="rId3"/>
    <p:sldId id="257" r:id="rId4"/>
    <p:sldId id="259" r:id="rId5"/>
    <p:sldId id="258" r:id="rId6"/>
    <p:sldId id="260" r:id="rId7"/>
    <p:sldId id="261" r:id="rId8"/>
    <p:sldId id="262" r:id="rId9"/>
    <p:sldId id="265" r:id="rId10"/>
    <p:sldId id="266" r:id="rId11"/>
    <p:sldId id="267" r:id="rId12"/>
    <p:sldId id="264"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0"/>
  </p:normalViewPr>
  <p:slideViewPr>
    <p:cSldViewPr snapToGrid="0" snapToObjects="1">
      <p:cViewPr varScale="1">
        <p:scale>
          <a:sx n="112" d="100"/>
          <a:sy n="112"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3/23/20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297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89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004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51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3/23/20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152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7847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8937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6907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2613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3/23/20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1865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3/23/20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40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3/23/20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562062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cholar.harvard.edu/files/manja_klemencic/files/1474904117736428.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s.microsoft.com/l/team/19%3ada3279b7b4764bbca8b94bbb91c762ca%40thread.tacv2/conversations?groupId=9a214aaa-5f3b-440d-aef1-bdf30c6f3854&amp;tenantId=2b71bef9-3b13-4432-b5f4-1f5ac2278d0c" TargetMode="External"/><Relationship Id="rId2" Type="http://schemas.openxmlformats.org/officeDocument/2006/relationships/hyperlink" Target="https://prawo.uni.wroc.pl/user/18113" TargetMode="External"/><Relationship Id="rId1" Type="http://schemas.openxmlformats.org/officeDocument/2006/relationships/slideLayout" Target="../slideLayouts/slideLayout2.xml"/><Relationship Id="rId5" Type="http://schemas.openxmlformats.org/officeDocument/2006/relationships/hyperlink" Target="https://teams.microsoft.com/l/team/19%3a9cd99814d53f4d0ea8aed0f55280c3c4%40thread.tacv2/conversations?groupId=440ef7aa-8d8e-4ad6-b7a2-36567d160409&amp;tenantId=2b71bef9-3b13-4432-b5f4-1f5ac2278d0c" TargetMode="External"/><Relationship Id="rId4" Type="http://schemas.openxmlformats.org/officeDocument/2006/relationships/hyperlink" Target="https://teams.microsoft.com/l/team/19%3ae0197ba173f540e3abe3a0611b1ec190%40thread.tacv2/conversations?groupId=457fe466-9197-445b-92ce-1677103fa16d&amp;tenantId=2b71bef9-3b13-4432-b5f4-1f5ac2278d0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19" name="Rectangle 18">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Obraz 3">
            <a:extLst>
              <a:ext uri="{FF2B5EF4-FFF2-40B4-BE49-F238E27FC236}">
                <a16:creationId xmlns:a16="http://schemas.microsoft.com/office/drawing/2014/main" id="{63845A41-D8D7-0846-80E0-34B9F6F63E6F}"/>
              </a:ext>
            </a:extLst>
          </p:cNvPr>
          <p:cNvPicPr>
            <a:picLocks noChangeAspect="1"/>
          </p:cNvPicPr>
          <p:nvPr/>
        </p:nvPicPr>
        <p:blipFill>
          <a:blip r:embed="rId2"/>
          <a:stretch>
            <a:fillRect/>
          </a:stretch>
        </p:blipFill>
        <p:spPr>
          <a:xfrm>
            <a:off x="1295859" y="2440444"/>
            <a:ext cx="5600897" cy="2380381"/>
          </a:xfrm>
          <a:prstGeom prst="rect">
            <a:avLst/>
          </a:prstGeom>
        </p:spPr>
      </p:pic>
      <p:sp>
        <p:nvSpPr>
          <p:cNvPr id="27" name="Rectangle 26">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7BFE857-EF01-6E42-9849-7F0AFA6813DC}"/>
              </a:ext>
            </a:extLst>
          </p:cNvPr>
          <p:cNvSpPr>
            <a:spLocks noGrp="1"/>
          </p:cNvSpPr>
          <p:nvPr>
            <p:ph type="ctrTitle"/>
          </p:nvPr>
        </p:nvSpPr>
        <p:spPr>
          <a:xfrm>
            <a:off x="8560024" y="1182454"/>
            <a:ext cx="3238829" cy="3480794"/>
          </a:xfrm>
        </p:spPr>
        <p:txBody>
          <a:bodyPr>
            <a:normAutofit/>
          </a:bodyPr>
          <a:lstStyle/>
          <a:p>
            <a:r>
              <a:rPr lang="en-GB" sz="2600" dirty="0"/>
              <a:t>PUBLIC ADMINISTRATION AND ADMINISTRATIVE POLICIES </a:t>
            </a:r>
            <a:br>
              <a:rPr lang="en-GB" sz="2600" dirty="0"/>
            </a:br>
            <a:br>
              <a:rPr lang="en-GB" sz="2600" dirty="0"/>
            </a:br>
            <a:r>
              <a:rPr lang="en-GB" sz="2600" dirty="0"/>
              <a:t>classes</a:t>
            </a:r>
          </a:p>
        </p:txBody>
      </p:sp>
      <p:sp>
        <p:nvSpPr>
          <p:cNvPr id="3" name="Podtytuł 2">
            <a:extLst>
              <a:ext uri="{FF2B5EF4-FFF2-40B4-BE49-F238E27FC236}">
                <a16:creationId xmlns:a16="http://schemas.microsoft.com/office/drawing/2014/main" id="{1EF89400-2385-C942-8C74-04A28AC4FB99}"/>
              </a:ext>
            </a:extLst>
          </p:cNvPr>
          <p:cNvSpPr>
            <a:spLocks noGrp="1"/>
          </p:cNvSpPr>
          <p:nvPr>
            <p:ph type="subTitle" idx="1"/>
          </p:nvPr>
        </p:nvSpPr>
        <p:spPr>
          <a:xfrm>
            <a:off x="8560024" y="4708186"/>
            <a:ext cx="3238829" cy="1496816"/>
          </a:xfrm>
        </p:spPr>
        <p:txBody>
          <a:bodyPr>
            <a:normAutofit/>
          </a:bodyPr>
          <a:lstStyle/>
          <a:p>
            <a:r>
              <a:rPr lang="en-GB" sz="1400" dirty="0">
                <a:solidFill>
                  <a:schemeClr val="tx1">
                    <a:lumMod val="85000"/>
                    <a:lumOff val="15000"/>
                  </a:schemeClr>
                </a:solidFill>
              </a:rPr>
              <a:t>BBA I - 2020</a:t>
            </a:r>
          </a:p>
        </p:txBody>
      </p:sp>
    </p:spTree>
    <p:extLst>
      <p:ext uri="{BB962C8B-B14F-4D97-AF65-F5344CB8AC3E}">
        <p14:creationId xmlns:p14="http://schemas.microsoft.com/office/powerpoint/2010/main" val="22527042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5C89DE-EEC8-9F46-A586-B43BDAF03127}"/>
              </a:ext>
            </a:extLst>
          </p:cNvPr>
          <p:cNvSpPr>
            <a:spLocks noGrp="1"/>
          </p:cNvSpPr>
          <p:nvPr>
            <p:ph type="title"/>
          </p:nvPr>
        </p:nvSpPr>
        <p:spPr/>
        <p:txBody>
          <a:bodyPr>
            <a:normAutofit fontScale="90000"/>
          </a:bodyPr>
          <a:lstStyle/>
          <a:p>
            <a:r>
              <a:rPr lang="en-GB" dirty="0"/>
              <a:t>Administrative policy </a:t>
            </a:r>
            <a:br>
              <a:rPr lang="en-GB" dirty="0"/>
            </a:br>
            <a:r>
              <a:rPr lang="en-GB" dirty="0"/>
              <a:t>– definitions and aspects</a:t>
            </a:r>
          </a:p>
        </p:txBody>
      </p:sp>
      <p:sp>
        <p:nvSpPr>
          <p:cNvPr id="3" name="Symbol zastępczy zawartości 2">
            <a:extLst>
              <a:ext uri="{FF2B5EF4-FFF2-40B4-BE49-F238E27FC236}">
                <a16:creationId xmlns:a16="http://schemas.microsoft.com/office/drawing/2014/main" id="{B362C2E5-F37E-0B4F-ABFB-E8D10740A333}"/>
              </a:ext>
            </a:extLst>
          </p:cNvPr>
          <p:cNvSpPr>
            <a:spLocks noGrp="1"/>
          </p:cNvSpPr>
          <p:nvPr>
            <p:ph idx="1"/>
          </p:nvPr>
        </p:nvSpPr>
        <p:spPr/>
        <p:txBody>
          <a:bodyPr/>
          <a:lstStyle/>
          <a:p>
            <a:pPr algn="just"/>
            <a:r>
              <a:rPr lang="en-GB" dirty="0"/>
              <a:t>According to J. </a:t>
            </a:r>
            <a:r>
              <a:rPr lang="en-GB" dirty="0" err="1"/>
              <a:t>Jeżewski</a:t>
            </a:r>
            <a:r>
              <a:rPr lang="en-GB" dirty="0"/>
              <a:t>, "we deal with administrative policy in all those situations in which public administration (more precisely - administrative bodies), is actively involved, and in situations in which administrative transformations are decided. This way one can indicate the subjective scope of administrative policy. However, the content of this policy is to indicate, on the one hand, the method of legal regulation, and on the other, to determine the most effective legal methods of administration to achieve public goals."</a:t>
            </a:r>
          </a:p>
        </p:txBody>
      </p:sp>
    </p:spTree>
    <p:extLst>
      <p:ext uri="{BB962C8B-B14F-4D97-AF65-F5344CB8AC3E}">
        <p14:creationId xmlns:p14="http://schemas.microsoft.com/office/powerpoint/2010/main" val="193665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3B7243-2C52-4040-83DD-7B00BF7CCEFA}"/>
              </a:ext>
            </a:extLst>
          </p:cNvPr>
          <p:cNvSpPr>
            <a:spLocks noGrp="1"/>
          </p:cNvSpPr>
          <p:nvPr>
            <p:ph type="title"/>
          </p:nvPr>
        </p:nvSpPr>
        <p:spPr/>
        <p:txBody>
          <a:bodyPr>
            <a:normAutofit fontScale="90000"/>
          </a:bodyPr>
          <a:lstStyle/>
          <a:p>
            <a:r>
              <a:rPr lang="en-GB" dirty="0"/>
              <a:t>Administrative policy </a:t>
            </a:r>
            <a:br>
              <a:rPr lang="en-GB" dirty="0"/>
            </a:br>
            <a:r>
              <a:rPr lang="en-GB" dirty="0"/>
              <a:t>– definitions and aspects</a:t>
            </a:r>
          </a:p>
        </p:txBody>
      </p:sp>
      <p:sp>
        <p:nvSpPr>
          <p:cNvPr id="3" name="Symbol zastępczy zawartości 2">
            <a:extLst>
              <a:ext uri="{FF2B5EF4-FFF2-40B4-BE49-F238E27FC236}">
                <a16:creationId xmlns:a16="http://schemas.microsoft.com/office/drawing/2014/main" id="{8AFEBB92-D939-B249-8A4F-0B1D3C99542C}"/>
              </a:ext>
            </a:extLst>
          </p:cNvPr>
          <p:cNvSpPr>
            <a:spLocks noGrp="1"/>
          </p:cNvSpPr>
          <p:nvPr>
            <p:ph idx="1"/>
          </p:nvPr>
        </p:nvSpPr>
        <p:spPr/>
        <p:txBody>
          <a:bodyPr/>
          <a:lstStyle/>
          <a:p>
            <a:pPr algn="just"/>
            <a:r>
              <a:rPr lang="en-GB" dirty="0"/>
              <a:t>Jan </a:t>
            </a:r>
            <a:r>
              <a:rPr lang="en-GB" dirty="0" err="1"/>
              <a:t>Jeżewski</a:t>
            </a:r>
            <a:r>
              <a:rPr lang="en-GB" dirty="0"/>
              <a:t> sees in this definition two aspects of administrative policy:</a:t>
            </a:r>
          </a:p>
          <a:p>
            <a:pPr algn="just"/>
            <a:r>
              <a:rPr lang="en-GB" b="1" u="sng" dirty="0"/>
              <a:t>1) policy towards administration </a:t>
            </a:r>
            <a:r>
              <a:rPr lang="en-GB" dirty="0"/>
              <a:t>- it is "the policy of shaping public administration, its structure, as well as the basics and main directions of functioning. The impulses regarding transformation in administration are based on assessments formulated within the administration itself or outside it: in political circles or in parliament; whereas decisions on these issues are generally taken outside the administration - in parliament, in the legislative procedure. Therefore, the administration co-creates this policy and is also its subject; "</a:t>
            </a:r>
          </a:p>
          <a:p>
            <a:pPr algn="just"/>
            <a:r>
              <a:rPr lang="en-GB" dirty="0"/>
              <a:t>2) </a:t>
            </a:r>
            <a:r>
              <a:rPr lang="en-GB" b="1" u="sng" dirty="0"/>
              <a:t>administration (administrative) policy </a:t>
            </a:r>
            <a:r>
              <a:rPr lang="en-GB" dirty="0"/>
              <a:t>- this is "the policy carried out by the administration in various areas </a:t>
            </a:r>
            <a:r>
              <a:rPr lang="en-GB" b="1" dirty="0">
                <a:solidFill>
                  <a:srgbClr val="FF0000"/>
                </a:solidFill>
              </a:rPr>
              <a:t>of legally defined public tasks, developing goals, priorities, designing means and methods of action and anticipating effects. </a:t>
            </a:r>
            <a:r>
              <a:rPr lang="en-GB" dirty="0"/>
              <a:t>The basis of this policy is </a:t>
            </a:r>
            <a:r>
              <a:rPr lang="en-GB" b="1" dirty="0"/>
              <a:t>always legal norms</a:t>
            </a:r>
            <a:r>
              <a:rPr lang="en-GB" dirty="0"/>
              <a:t>, which, however, as practice shows, can more or less strictly determine the operation of administration in specific areas. </a:t>
            </a:r>
          </a:p>
          <a:p>
            <a:pPr algn="just"/>
            <a:r>
              <a:rPr lang="en-GB" dirty="0"/>
              <a:t>Our course focuses primarily on the second of those aspects.</a:t>
            </a:r>
          </a:p>
        </p:txBody>
      </p:sp>
    </p:spTree>
    <p:extLst>
      <p:ext uri="{BB962C8B-B14F-4D97-AF65-F5344CB8AC3E}">
        <p14:creationId xmlns:p14="http://schemas.microsoft.com/office/powerpoint/2010/main" val="406531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8E83FA-B699-6048-8E5A-F943051168A5}"/>
              </a:ext>
            </a:extLst>
          </p:cNvPr>
          <p:cNvSpPr>
            <a:spLocks noGrp="1"/>
          </p:cNvSpPr>
          <p:nvPr>
            <p:ph type="title"/>
          </p:nvPr>
        </p:nvSpPr>
        <p:spPr/>
        <p:txBody>
          <a:bodyPr>
            <a:normAutofit fontScale="90000"/>
          </a:bodyPr>
          <a:lstStyle/>
          <a:p>
            <a:r>
              <a:rPr lang="en-GB" dirty="0"/>
              <a:t>Administrative policy </a:t>
            </a:r>
            <a:br>
              <a:rPr lang="en-GB" dirty="0"/>
            </a:br>
            <a:r>
              <a:rPr lang="en-GB" dirty="0"/>
              <a:t>– definitions and aspects</a:t>
            </a:r>
          </a:p>
        </p:txBody>
      </p:sp>
      <p:sp>
        <p:nvSpPr>
          <p:cNvPr id="3" name="Symbol zastępczy zawartości 2">
            <a:extLst>
              <a:ext uri="{FF2B5EF4-FFF2-40B4-BE49-F238E27FC236}">
                <a16:creationId xmlns:a16="http://schemas.microsoft.com/office/drawing/2014/main" id="{760308D1-C316-D846-9232-C13A0265D964}"/>
              </a:ext>
            </a:extLst>
          </p:cNvPr>
          <p:cNvSpPr>
            <a:spLocks noGrp="1"/>
          </p:cNvSpPr>
          <p:nvPr>
            <p:ph idx="1"/>
          </p:nvPr>
        </p:nvSpPr>
        <p:spPr/>
        <p:txBody>
          <a:bodyPr>
            <a:normAutofit/>
          </a:bodyPr>
          <a:lstStyle/>
          <a:p>
            <a:pPr algn="just"/>
            <a:r>
              <a:rPr lang="pl-PL" dirty="0" err="1"/>
              <a:t>Presented</a:t>
            </a:r>
            <a:r>
              <a:rPr lang="pl-PL" dirty="0"/>
              <a:t> </a:t>
            </a:r>
            <a:r>
              <a:rPr lang="pl-PL" dirty="0" err="1"/>
              <a:t>definition</a:t>
            </a:r>
            <a:r>
              <a:rPr lang="pl-PL" dirty="0"/>
              <a:t> </a:t>
            </a:r>
            <a:r>
              <a:rPr lang="pl-PL" dirty="0" err="1"/>
              <a:t>is</a:t>
            </a:r>
            <a:r>
              <a:rPr lang="pl-PL" dirty="0"/>
              <a:t> </a:t>
            </a:r>
            <a:r>
              <a:rPr lang="pl-PL" dirty="0" err="1"/>
              <a:t>consistent</a:t>
            </a:r>
            <a:r>
              <a:rPr lang="pl-PL" dirty="0"/>
              <a:t> with the </a:t>
            </a:r>
            <a:r>
              <a:rPr lang="pl-PL" dirty="0" err="1"/>
              <a:t>approach</a:t>
            </a:r>
            <a:r>
              <a:rPr lang="pl-PL" dirty="0"/>
              <a:t> </a:t>
            </a:r>
            <a:r>
              <a:rPr lang="pl-PL" dirty="0" err="1"/>
              <a:t>presented</a:t>
            </a:r>
            <a:r>
              <a:rPr lang="pl-PL" dirty="0"/>
              <a:t> by </a:t>
            </a:r>
            <a:r>
              <a:rPr lang="pl-PL" dirty="0" err="1"/>
              <a:t>other</a:t>
            </a:r>
            <a:r>
              <a:rPr lang="pl-PL" dirty="0"/>
              <a:t> </a:t>
            </a:r>
            <a:r>
              <a:rPr lang="pl-PL" dirty="0" err="1"/>
              <a:t>administrative</a:t>
            </a:r>
            <a:r>
              <a:rPr lang="pl-PL" dirty="0"/>
              <a:t> </a:t>
            </a:r>
            <a:r>
              <a:rPr lang="pl-PL" dirty="0" err="1"/>
              <a:t>scholars</a:t>
            </a:r>
            <a:r>
              <a:rPr lang="pl-PL" dirty="0"/>
              <a:t>, for </a:t>
            </a:r>
            <a:r>
              <a:rPr lang="pl-PL" dirty="0" err="1"/>
              <a:t>example</a:t>
            </a:r>
            <a:r>
              <a:rPr lang="pl-PL" dirty="0"/>
              <a:t>:</a:t>
            </a:r>
          </a:p>
          <a:p>
            <a:pPr algn="just"/>
            <a:r>
              <a:rPr lang="pl-PL" dirty="0"/>
              <a:t>"(...) the essence of </a:t>
            </a:r>
            <a:r>
              <a:rPr lang="pl-PL" dirty="0" err="1"/>
              <a:t>administrative</a:t>
            </a:r>
            <a:r>
              <a:rPr lang="pl-PL" dirty="0"/>
              <a:t> policy </a:t>
            </a:r>
            <a:r>
              <a:rPr lang="pl-PL" dirty="0" err="1"/>
              <a:t>is</a:t>
            </a:r>
            <a:r>
              <a:rPr lang="pl-PL" dirty="0"/>
              <a:t> </a:t>
            </a:r>
            <a:r>
              <a:rPr lang="pl-PL" dirty="0" err="1"/>
              <a:t>primarily</a:t>
            </a:r>
            <a:r>
              <a:rPr lang="pl-PL" dirty="0"/>
              <a:t> to </a:t>
            </a:r>
            <a:r>
              <a:rPr lang="pl-PL" dirty="0" err="1"/>
              <a:t>determine</a:t>
            </a:r>
            <a:r>
              <a:rPr lang="pl-PL" dirty="0"/>
              <a:t> </a:t>
            </a:r>
            <a:r>
              <a:rPr lang="pl-PL" b="1" u="sng" dirty="0"/>
              <a:t>the most </a:t>
            </a:r>
            <a:r>
              <a:rPr lang="pl-PL" b="1" u="sng" dirty="0" err="1"/>
              <a:t>useful</a:t>
            </a:r>
            <a:r>
              <a:rPr lang="pl-PL" b="1" u="sng" dirty="0"/>
              <a:t> (</a:t>
            </a:r>
            <a:r>
              <a:rPr lang="pl-PL" b="1" u="sng" dirty="0" err="1"/>
              <a:t>effective</a:t>
            </a:r>
            <a:r>
              <a:rPr lang="pl-PL" b="1" u="sng" dirty="0"/>
              <a:t>) </a:t>
            </a:r>
            <a:r>
              <a:rPr lang="pl-PL" b="1" u="sng" dirty="0" err="1"/>
              <a:t>methods</a:t>
            </a:r>
            <a:r>
              <a:rPr lang="pl-PL" b="1" u="sng" dirty="0"/>
              <a:t> of </a:t>
            </a:r>
            <a:r>
              <a:rPr lang="pl-PL" b="1" u="sng" dirty="0" err="1"/>
              <a:t>legal</a:t>
            </a:r>
            <a:r>
              <a:rPr lang="pl-PL" b="1" u="sng" dirty="0"/>
              <a:t> </a:t>
            </a:r>
            <a:r>
              <a:rPr lang="pl-PL" b="1" u="sng" dirty="0" err="1"/>
              <a:t>regulation</a:t>
            </a:r>
            <a:r>
              <a:rPr lang="pl-PL" b="1" u="sng" dirty="0"/>
              <a:t> in a </a:t>
            </a:r>
            <a:r>
              <a:rPr lang="pl-PL" b="1" u="sng" dirty="0" err="1"/>
              <a:t>given</a:t>
            </a:r>
            <a:r>
              <a:rPr lang="pl-PL" b="1" u="sng" dirty="0"/>
              <a:t> field</a:t>
            </a:r>
            <a:r>
              <a:rPr lang="pl-PL" dirty="0"/>
              <a:t> and to </a:t>
            </a:r>
            <a:r>
              <a:rPr lang="pl-PL" dirty="0" err="1"/>
              <a:t>determine</a:t>
            </a:r>
            <a:r>
              <a:rPr lang="pl-PL" dirty="0"/>
              <a:t> the most </a:t>
            </a:r>
            <a:r>
              <a:rPr lang="pl-PL" dirty="0" err="1"/>
              <a:t>effective</a:t>
            </a:r>
            <a:r>
              <a:rPr lang="pl-PL" dirty="0"/>
              <a:t> </a:t>
            </a:r>
            <a:r>
              <a:rPr lang="pl-PL" dirty="0" err="1"/>
              <a:t>ways</a:t>
            </a:r>
            <a:r>
              <a:rPr lang="pl-PL" dirty="0"/>
              <a:t> of </a:t>
            </a:r>
            <a:r>
              <a:rPr lang="pl-PL" dirty="0" err="1"/>
              <a:t>operating</a:t>
            </a:r>
            <a:r>
              <a:rPr lang="pl-PL" dirty="0"/>
              <a:t> the </a:t>
            </a:r>
            <a:r>
              <a:rPr lang="pl-PL" dirty="0" err="1"/>
              <a:t>administration</a:t>
            </a:r>
            <a:r>
              <a:rPr lang="pl-PL" dirty="0"/>
              <a:t>, </a:t>
            </a:r>
            <a:r>
              <a:rPr lang="pl-PL" dirty="0" err="1"/>
              <a:t>ways</a:t>
            </a:r>
            <a:r>
              <a:rPr lang="pl-PL" dirty="0"/>
              <a:t> </a:t>
            </a:r>
            <a:r>
              <a:rPr lang="pl-PL" dirty="0" err="1"/>
              <a:t>acceptable</a:t>
            </a:r>
            <a:r>
              <a:rPr lang="pl-PL" dirty="0"/>
              <a:t> </a:t>
            </a:r>
            <a:r>
              <a:rPr lang="pl-PL" dirty="0" err="1"/>
              <a:t>under</a:t>
            </a:r>
            <a:r>
              <a:rPr lang="pl-PL" dirty="0"/>
              <a:t> </a:t>
            </a:r>
            <a:r>
              <a:rPr lang="pl-PL" dirty="0" err="1"/>
              <a:t>existing</a:t>
            </a:r>
            <a:r>
              <a:rPr lang="pl-PL" dirty="0"/>
              <a:t> </a:t>
            </a:r>
            <a:r>
              <a:rPr lang="pl-PL" dirty="0" err="1"/>
              <a:t>legal</a:t>
            </a:r>
            <a:r>
              <a:rPr lang="pl-PL" dirty="0"/>
              <a:t> </a:t>
            </a:r>
            <a:r>
              <a:rPr lang="pl-PL" dirty="0" err="1"/>
              <a:t>conditions</a:t>
            </a:r>
            <a:r>
              <a:rPr lang="pl-PL" dirty="0"/>
              <a:t>. It </a:t>
            </a:r>
            <a:r>
              <a:rPr lang="pl-PL" dirty="0" err="1"/>
              <a:t>is</a:t>
            </a:r>
            <a:r>
              <a:rPr lang="pl-PL" dirty="0"/>
              <a:t> </a:t>
            </a:r>
            <a:r>
              <a:rPr lang="pl-PL" dirty="0" err="1"/>
              <a:t>therefore</a:t>
            </a:r>
            <a:r>
              <a:rPr lang="pl-PL" dirty="0"/>
              <a:t> </a:t>
            </a:r>
            <a:r>
              <a:rPr lang="pl-PL" dirty="0" err="1"/>
              <a:t>optimal</a:t>
            </a:r>
            <a:r>
              <a:rPr lang="pl-PL" dirty="0"/>
              <a:t> </a:t>
            </a:r>
            <a:r>
              <a:rPr lang="pl-PL" dirty="0" err="1"/>
              <a:t>approach</a:t>
            </a:r>
            <a:r>
              <a:rPr lang="pl-PL" dirty="0"/>
              <a:t> to the </a:t>
            </a:r>
            <a:r>
              <a:rPr lang="pl-PL" dirty="0" err="1"/>
              <a:t>legal</a:t>
            </a:r>
            <a:r>
              <a:rPr lang="pl-PL" dirty="0"/>
              <a:t> </a:t>
            </a:r>
            <a:r>
              <a:rPr lang="pl-PL" dirty="0" err="1"/>
              <a:t>expression</a:t>
            </a:r>
            <a:r>
              <a:rPr lang="pl-PL" dirty="0"/>
              <a:t> of </a:t>
            </a:r>
            <a:r>
              <a:rPr lang="pl-PL" dirty="0" err="1"/>
              <a:t>state</a:t>
            </a:r>
            <a:r>
              <a:rPr lang="pl-PL" dirty="0"/>
              <a:t> policy - for </a:t>
            </a:r>
            <a:r>
              <a:rPr lang="pl-PL" dirty="0" err="1"/>
              <a:t>legal</a:t>
            </a:r>
            <a:r>
              <a:rPr lang="pl-PL" dirty="0"/>
              <a:t> </a:t>
            </a:r>
            <a:r>
              <a:rPr lang="pl-PL" dirty="0" err="1"/>
              <a:t>instrumentalisation</a:t>
            </a:r>
            <a:r>
              <a:rPr lang="pl-PL" dirty="0"/>
              <a:t> of </a:t>
            </a:r>
            <a:r>
              <a:rPr lang="pl-PL" dirty="0" err="1"/>
              <a:t>internal</a:t>
            </a:r>
            <a:r>
              <a:rPr lang="pl-PL" dirty="0"/>
              <a:t> policy in </a:t>
            </a:r>
            <a:r>
              <a:rPr lang="pl-PL" dirty="0" err="1"/>
              <a:t>general</a:t>
            </a:r>
            <a:r>
              <a:rPr lang="pl-PL" dirty="0"/>
              <a:t> and in </a:t>
            </a:r>
            <a:r>
              <a:rPr lang="pl-PL" dirty="0" err="1"/>
              <a:t>specific</a:t>
            </a:r>
            <a:r>
              <a:rPr lang="pl-PL" dirty="0"/>
              <a:t> </a:t>
            </a:r>
            <a:r>
              <a:rPr lang="pl-PL" dirty="0" err="1"/>
              <a:t>matters</a:t>
            </a:r>
            <a:r>
              <a:rPr lang="pl-PL" dirty="0"/>
              <a:t> “ (M. Kulesza)</a:t>
            </a:r>
          </a:p>
          <a:p>
            <a:pPr algn="just"/>
            <a:r>
              <a:rPr lang="pl-PL" dirty="0" err="1"/>
              <a:t>Administrative</a:t>
            </a:r>
            <a:r>
              <a:rPr lang="pl-PL" dirty="0"/>
              <a:t> policy </a:t>
            </a:r>
            <a:r>
              <a:rPr lang="pl-PL" dirty="0" err="1"/>
              <a:t>focuses</a:t>
            </a:r>
            <a:r>
              <a:rPr lang="pl-PL" dirty="0"/>
              <a:t> on the </a:t>
            </a:r>
            <a:r>
              <a:rPr lang="pl-PL" dirty="0" err="1"/>
              <a:t>infrastructure</a:t>
            </a:r>
            <a:r>
              <a:rPr lang="pl-PL" dirty="0"/>
              <a:t> of the public </a:t>
            </a:r>
            <a:r>
              <a:rPr lang="pl-PL" dirty="0" err="1"/>
              <a:t>sector</a:t>
            </a:r>
            <a:r>
              <a:rPr lang="pl-PL" dirty="0"/>
              <a:t> and </a:t>
            </a:r>
            <a:r>
              <a:rPr lang="pl-PL" dirty="0" err="1"/>
              <a:t>is</a:t>
            </a:r>
            <a:r>
              <a:rPr lang="pl-PL" dirty="0"/>
              <a:t> </a:t>
            </a:r>
            <a:r>
              <a:rPr lang="pl-PL" dirty="0" err="1"/>
              <a:t>an</a:t>
            </a:r>
            <a:r>
              <a:rPr lang="pl-PL" dirty="0"/>
              <a:t> </a:t>
            </a:r>
            <a:r>
              <a:rPr lang="pl-PL" dirty="0" err="1"/>
              <a:t>indirect</a:t>
            </a:r>
            <a:r>
              <a:rPr lang="pl-PL" dirty="0"/>
              <a:t> form of policy (Christensen and </a:t>
            </a:r>
            <a:r>
              <a:rPr lang="pl-PL" dirty="0" err="1"/>
              <a:t>Lægreid</a:t>
            </a:r>
            <a:r>
              <a:rPr lang="pl-PL" dirty="0"/>
              <a:t> 1998a). By </a:t>
            </a:r>
            <a:r>
              <a:rPr lang="pl-PL" dirty="0" err="1"/>
              <a:t>active</a:t>
            </a:r>
            <a:r>
              <a:rPr lang="pl-PL" dirty="0"/>
              <a:t> </a:t>
            </a:r>
            <a:r>
              <a:rPr lang="pl-PL" dirty="0" err="1"/>
              <a:t>administrative</a:t>
            </a:r>
            <a:r>
              <a:rPr lang="pl-PL" dirty="0"/>
              <a:t> policy we </a:t>
            </a:r>
            <a:r>
              <a:rPr lang="pl-PL" dirty="0" err="1"/>
              <a:t>mean</a:t>
            </a:r>
            <a:r>
              <a:rPr lang="pl-PL" dirty="0"/>
              <a:t> </a:t>
            </a:r>
            <a:r>
              <a:rPr lang="pl-PL" dirty="0" err="1"/>
              <a:t>processes</a:t>
            </a:r>
            <a:r>
              <a:rPr lang="pl-PL" dirty="0"/>
              <a:t> </a:t>
            </a:r>
            <a:r>
              <a:rPr lang="pl-PL" dirty="0" err="1"/>
              <a:t>involving</a:t>
            </a:r>
            <a:r>
              <a:rPr lang="pl-PL" dirty="0"/>
              <a:t> </a:t>
            </a:r>
            <a:r>
              <a:rPr lang="pl-PL" dirty="0" err="1"/>
              <a:t>intentional</a:t>
            </a:r>
            <a:r>
              <a:rPr lang="pl-PL" dirty="0"/>
              <a:t> </a:t>
            </a:r>
            <a:r>
              <a:rPr lang="pl-PL" dirty="0" err="1"/>
              <a:t>efforts</a:t>
            </a:r>
            <a:r>
              <a:rPr lang="pl-PL" dirty="0"/>
              <a:t> by central </a:t>
            </a:r>
            <a:r>
              <a:rPr lang="pl-PL" dirty="0" err="1"/>
              <a:t>political</a:t>
            </a:r>
            <a:r>
              <a:rPr lang="pl-PL" dirty="0"/>
              <a:t> </a:t>
            </a:r>
            <a:r>
              <a:rPr lang="pl-PL" dirty="0" err="1"/>
              <a:t>administrative</a:t>
            </a:r>
            <a:r>
              <a:rPr lang="pl-PL" dirty="0"/>
              <a:t> </a:t>
            </a:r>
            <a:r>
              <a:rPr lang="pl-PL" dirty="0" err="1"/>
              <a:t>actors</a:t>
            </a:r>
            <a:r>
              <a:rPr lang="pl-PL" dirty="0"/>
              <a:t> to alter </a:t>
            </a:r>
            <a:r>
              <a:rPr lang="pl-PL" dirty="0" err="1"/>
              <a:t>through</a:t>
            </a:r>
            <a:r>
              <a:rPr lang="pl-PL" dirty="0"/>
              <a:t> policy the </a:t>
            </a:r>
            <a:r>
              <a:rPr lang="pl-PL" dirty="0" err="1"/>
              <a:t>structure</a:t>
            </a:r>
            <a:r>
              <a:rPr lang="pl-PL" dirty="0"/>
              <a:t>, </a:t>
            </a:r>
            <a:r>
              <a:rPr lang="pl-PL" dirty="0" err="1"/>
              <a:t>processes</a:t>
            </a:r>
            <a:r>
              <a:rPr lang="pl-PL" dirty="0"/>
              <a:t> </a:t>
            </a:r>
            <a:r>
              <a:rPr lang="pl-PL" dirty="0" err="1"/>
              <a:t>or</a:t>
            </a:r>
            <a:r>
              <a:rPr lang="pl-PL" dirty="0"/>
              <a:t> personel of the public </a:t>
            </a:r>
            <a:r>
              <a:rPr lang="pl-PL" dirty="0" err="1"/>
              <a:t>sector</a:t>
            </a:r>
            <a:r>
              <a:rPr lang="pl-PL" dirty="0"/>
              <a:t> (Olsen 1988). </a:t>
            </a:r>
            <a:r>
              <a:rPr lang="pl-PL" dirty="0" err="1"/>
              <a:t>An</a:t>
            </a:r>
            <a:r>
              <a:rPr lang="pl-PL" dirty="0"/>
              <a:t> </a:t>
            </a:r>
            <a:r>
              <a:rPr lang="pl-PL" dirty="0" err="1"/>
              <a:t>active</a:t>
            </a:r>
            <a:r>
              <a:rPr lang="pl-PL" dirty="0"/>
              <a:t> </a:t>
            </a:r>
            <a:r>
              <a:rPr lang="pl-PL" dirty="0" err="1"/>
              <a:t>administrative</a:t>
            </a:r>
            <a:r>
              <a:rPr lang="pl-PL" dirty="0"/>
              <a:t> policy </a:t>
            </a:r>
            <a:r>
              <a:rPr lang="pl-PL" dirty="0" err="1"/>
              <a:t>is</a:t>
            </a:r>
            <a:r>
              <a:rPr lang="pl-PL" dirty="0"/>
              <a:t> </a:t>
            </a:r>
            <a:r>
              <a:rPr lang="pl-PL" dirty="0" err="1"/>
              <a:t>concerned</a:t>
            </a:r>
            <a:r>
              <a:rPr lang="pl-PL" dirty="0"/>
              <a:t> with </a:t>
            </a:r>
            <a:r>
              <a:rPr lang="pl-PL" dirty="0" err="1"/>
              <a:t>changes</a:t>
            </a:r>
            <a:r>
              <a:rPr lang="pl-PL" dirty="0"/>
              <a:t> </a:t>
            </a:r>
            <a:r>
              <a:rPr lang="pl-PL" dirty="0" err="1"/>
              <a:t>that</a:t>
            </a:r>
            <a:r>
              <a:rPr lang="pl-PL" dirty="0"/>
              <a:t> </a:t>
            </a:r>
            <a:r>
              <a:rPr lang="pl-PL" dirty="0" err="1"/>
              <a:t>are</a:t>
            </a:r>
            <a:r>
              <a:rPr lang="pl-PL" dirty="0"/>
              <a:t> the </a:t>
            </a:r>
            <a:r>
              <a:rPr lang="pl-PL" dirty="0" err="1"/>
              <a:t>result</a:t>
            </a:r>
            <a:r>
              <a:rPr lang="pl-PL" dirty="0"/>
              <a:t> of </a:t>
            </a:r>
            <a:r>
              <a:rPr lang="pl-PL" dirty="0" err="1"/>
              <a:t>intentional</a:t>
            </a:r>
            <a:r>
              <a:rPr lang="pl-PL" dirty="0"/>
              <a:t> </a:t>
            </a:r>
            <a:r>
              <a:rPr lang="pl-PL" dirty="0" err="1"/>
              <a:t>efforts</a:t>
            </a:r>
            <a:r>
              <a:rPr lang="pl-PL" dirty="0"/>
              <a:t>, not </a:t>
            </a:r>
            <a:r>
              <a:rPr lang="pl-PL" dirty="0" err="1"/>
              <a:t>administrative</a:t>
            </a:r>
            <a:r>
              <a:rPr lang="pl-PL" dirty="0"/>
              <a:t> </a:t>
            </a:r>
            <a:r>
              <a:rPr lang="pl-PL" dirty="0" err="1"/>
              <a:t>change</a:t>
            </a:r>
            <a:r>
              <a:rPr lang="pl-PL" dirty="0"/>
              <a:t> in </a:t>
            </a:r>
            <a:r>
              <a:rPr lang="pl-PL" dirty="0" err="1"/>
              <a:t>general</a:t>
            </a:r>
            <a:r>
              <a:rPr lang="pl-PL" dirty="0"/>
              <a:t>. (Robinson, Glen O. "</a:t>
            </a:r>
            <a:r>
              <a:rPr lang="pl-PL" dirty="0" err="1"/>
              <a:t>Making</a:t>
            </a:r>
            <a:r>
              <a:rPr lang="pl-PL" dirty="0"/>
              <a:t> of </a:t>
            </a:r>
            <a:r>
              <a:rPr lang="pl-PL" dirty="0" err="1"/>
              <a:t>Administrative</a:t>
            </a:r>
            <a:r>
              <a:rPr lang="pl-PL" dirty="0"/>
              <a:t> Policy: </a:t>
            </a:r>
            <a:r>
              <a:rPr lang="pl-PL" dirty="0" err="1"/>
              <a:t>Another</a:t>
            </a:r>
            <a:r>
              <a:rPr lang="pl-PL" dirty="0"/>
              <a:t> </a:t>
            </a:r>
            <a:r>
              <a:rPr lang="pl-PL" dirty="0" err="1"/>
              <a:t>Look</a:t>
            </a:r>
            <a:r>
              <a:rPr lang="pl-PL" dirty="0"/>
              <a:t> </a:t>
            </a:r>
            <a:r>
              <a:rPr lang="pl-PL" dirty="0" err="1"/>
              <a:t>at</a:t>
            </a:r>
            <a:r>
              <a:rPr lang="pl-PL" dirty="0"/>
              <a:t> </a:t>
            </a:r>
            <a:r>
              <a:rPr lang="pl-PL" dirty="0" err="1"/>
              <a:t>Rulemaking</a:t>
            </a:r>
            <a:r>
              <a:rPr lang="pl-PL" dirty="0"/>
              <a:t> and </a:t>
            </a:r>
            <a:r>
              <a:rPr lang="pl-PL" dirty="0" err="1"/>
              <a:t>Adjudication</a:t>
            </a:r>
            <a:r>
              <a:rPr lang="pl-PL" dirty="0"/>
              <a:t> and </a:t>
            </a:r>
            <a:r>
              <a:rPr lang="pl-PL" dirty="0" err="1"/>
              <a:t>Administrative</a:t>
            </a:r>
            <a:r>
              <a:rPr lang="pl-PL" dirty="0"/>
              <a:t> </a:t>
            </a:r>
            <a:r>
              <a:rPr lang="pl-PL" dirty="0" err="1"/>
              <a:t>Procedure</a:t>
            </a:r>
            <a:r>
              <a:rPr lang="pl-PL" dirty="0"/>
              <a:t> Reform." </a:t>
            </a:r>
            <a:r>
              <a:rPr lang="pl-PL" i="1" dirty="0"/>
              <a:t>U. Pa. L. </a:t>
            </a:r>
            <a:r>
              <a:rPr lang="pl-PL" i="1" dirty="0" err="1"/>
              <a:t>Rev</a:t>
            </a:r>
            <a:r>
              <a:rPr lang="pl-PL" i="1" dirty="0"/>
              <a:t>.</a:t>
            </a:r>
            <a:r>
              <a:rPr lang="pl-PL" dirty="0"/>
              <a:t> 118 (1969): 485.)</a:t>
            </a:r>
          </a:p>
          <a:p>
            <a:endParaRPr lang="en-GB" dirty="0"/>
          </a:p>
        </p:txBody>
      </p:sp>
    </p:spTree>
    <p:extLst>
      <p:ext uri="{BB962C8B-B14F-4D97-AF65-F5344CB8AC3E}">
        <p14:creationId xmlns:p14="http://schemas.microsoft.com/office/powerpoint/2010/main" val="43745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D909C4-5AA4-2340-B960-6BF7F7984275}"/>
              </a:ext>
            </a:extLst>
          </p:cNvPr>
          <p:cNvSpPr>
            <a:spLocks noGrp="1"/>
          </p:cNvSpPr>
          <p:nvPr>
            <p:ph type="title"/>
          </p:nvPr>
        </p:nvSpPr>
        <p:spPr/>
        <p:txBody>
          <a:bodyPr/>
          <a:lstStyle/>
          <a:p>
            <a:r>
              <a:rPr lang="en-GB" dirty="0"/>
              <a:t>Homework</a:t>
            </a:r>
          </a:p>
        </p:txBody>
      </p:sp>
      <p:sp>
        <p:nvSpPr>
          <p:cNvPr id="3" name="Symbol zastępczy zawartości 2">
            <a:extLst>
              <a:ext uri="{FF2B5EF4-FFF2-40B4-BE49-F238E27FC236}">
                <a16:creationId xmlns:a16="http://schemas.microsoft.com/office/drawing/2014/main" id="{6930A80E-5472-B94D-A8B9-32BED7E0FF32}"/>
              </a:ext>
            </a:extLst>
          </p:cNvPr>
          <p:cNvSpPr>
            <a:spLocks noGrp="1"/>
          </p:cNvSpPr>
          <p:nvPr>
            <p:ph idx="1"/>
          </p:nvPr>
        </p:nvSpPr>
        <p:spPr/>
        <p:txBody>
          <a:bodyPr/>
          <a:lstStyle/>
          <a:p>
            <a:r>
              <a:rPr lang="en-GB" dirty="0"/>
              <a:t>Please, read an article that you will find under the link below:</a:t>
            </a:r>
          </a:p>
          <a:p>
            <a:r>
              <a:rPr lang="en-GB" dirty="0">
                <a:hlinkClick r:id="rId2"/>
              </a:rPr>
              <a:t>https://scholar.harvard.edu/files/manja_klemencic/files/1474904117736428.pdf</a:t>
            </a:r>
            <a:endParaRPr lang="en-GB" dirty="0"/>
          </a:p>
          <a:p>
            <a:pPr marL="0" indent="0">
              <a:buNone/>
            </a:pPr>
            <a:endParaRPr lang="en-GB" dirty="0"/>
          </a:p>
          <a:p>
            <a:r>
              <a:rPr lang="en-GB" dirty="0"/>
              <a:t>On basis of this example prepare a short statement (10-15 sentences) describing if and how – according to your personal opinion – individuals can impact creation and/or implementation of administrative policies.</a:t>
            </a:r>
          </a:p>
          <a:p>
            <a:endParaRPr lang="en-GB" b="1" u="sng" dirty="0"/>
          </a:p>
          <a:p>
            <a:r>
              <a:rPr lang="en-GB" b="1" u="sng" dirty="0"/>
              <a:t>Deadline: March 31</a:t>
            </a:r>
            <a:r>
              <a:rPr lang="en-GB" b="1" u="sng" baseline="30000" dirty="0"/>
              <a:t>st</a:t>
            </a:r>
            <a:r>
              <a:rPr lang="en-GB" b="1" u="sng" dirty="0"/>
              <a:t> (24.00)</a:t>
            </a:r>
          </a:p>
        </p:txBody>
      </p:sp>
    </p:spTree>
    <p:extLst>
      <p:ext uri="{BB962C8B-B14F-4D97-AF65-F5344CB8AC3E}">
        <p14:creationId xmlns:p14="http://schemas.microsoft.com/office/powerpoint/2010/main" val="337289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05859D-B198-BD4C-A118-6CB95964C889}"/>
              </a:ext>
            </a:extLst>
          </p:cNvPr>
          <p:cNvSpPr>
            <a:spLocks noGrp="1"/>
          </p:cNvSpPr>
          <p:nvPr>
            <p:ph type="title"/>
          </p:nvPr>
        </p:nvSpPr>
        <p:spPr/>
        <p:txBody>
          <a:bodyPr/>
          <a:lstStyle/>
          <a:p>
            <a:r>
              <a:rPr lang="en-GB" dirty="0"/>
              <a:t>Outline</a:t>
            </a:r>
          </a:p>
        </p:txBody>
      </p:sp>
      <p:sp>
        <p:nvSpPr>
          <p:cNvPr id="3" name="Symbol zastępczy zawartości 2">
            <a:extLst>
              <a:ext uri="{FF2B5EF4-FFF2-40B4-BE49-F238E27FC236}">
                <a16:creationId xmlns:a16="http://schemas.microsoft.com/office/drawing/2014/main" id="{07E97F29-5DF5-3C46-B86C-D930EB1E301C}"/>
              </a:ext>
            </a:extLst>
          </p:cNvPr>
          <p:cNvSpPr>
            <a:spLocks noGrp="1"/>
          </p:cNvSpPr>
          <p:nvPr>
            <p:ph idx="1"/>
          </p:nvPr>
        </p:nvSpPr>
        <p:spPr/>
        <p:txBody>
          <a:bodyPr/>
          <a:lstStyle/>
          <a:p>
            <a:pPr marL="342900" indent="-342900">
              <a:buAutoNum type="arabicPeriod"/>
            </a:pPr>
            <a:r>
              <a:rPr lang="en-GB" dirty="0"/>
              <a:t>General information</a:t>
            </a:r>
          </a:p>
          <a:p>
            <a:pPr marL="342900" indent="-342900">
              <a:buAutoNum type="arabicPeriod"/>
            </a:pPr>
            <a:r>
              <a:rPr lang="en-GB" dirty="0"/>
              <a:t>Purpose and scope of the classes</a:t>
            </a:r>
          </a:p>
          <a:p>
            <a:pPr marL="342900" indent="-342900">
              <a:buAutoNum type="arabicPeriod"/>
            </a:pPr>
            <a:r>
              <a:rPr lang="en-GB" dirty="0"/>
              <a:t>Final grade</a:t>
            </a:r>
          </a:p>
          <a:p>
            <a:pPr marL="342900" indent="-342900">
              <a:buAutoNum type="arabicPeriod"/>
            </a:pPr>
            <a:r>
              <a:rPr lang="en-GB" dirty="0"/>
              <a:t>Administrative policy – repetition of the key theoretical information </a:t>
            </a:r>
          </a:p>
          <a:p>
            <a:pPr marL="342900" indent="-342900">
              <a:buAutoNum type="arabicPeriod"/>
            </a:pPr>
            <a:r>
              <a:rPr lang="en-GB" dirty="0"/>
              <a:t>Homework 1</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111944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0523D5-AD38-3940-918B-99BD5E53F839}"/>
              </a:ext>
            </a:extLst>
          </p:cNvPr>
          <p:cNvSpPr>
            <a:spLocks noGrp="1"/>
          </p:cNvSpPr>
          <p:nvPr>
            <p:ph type="title"/>
          </p:nvPr>
        </p:nvSpPr>
        <p:spPr/>
        <p:txBody>
          <a:bodyPr/>
          <a:lstStyle/>
          <a:p>
            <a:r>
              <a:rPr lang="en-GB" dirty="0"/>
              <a:t>General information</a:t>
            </a:r>
          </a:p>
        </p:txBody>
      </p:sp>
      <p:sp>
        <p:nvSpPr>
          <p:cNvPr id="3" name="Symbol zastępczy zawartości 2">
            <a:extLst>
              <a:ext uri="{FF2B5EF4-FFF2-40B4-BE49-F238E27FC236}">
                <a16:creationId xmlns:a16="http://schemas.microsoft.com/office/drawing/2014/main" id="{3FBAB796-5859-7A49-9A2E-D7A23D627EA7}"/>
              </a:ext>
            </a:extLst>
          </p:cNvPr>
          <p:cNvSpPr>
            <a:spLocks noGrp="1"/>
          </p:cNvSpPr>
          <p:nvPr>
            <p:ph idx="1"/>
          </p:nvPr>
        </p:nvSpPr>
        <p:spPr/>
        <p:txBody>
          <a:bodyPr>
            <a:normAutofit fontScale="85000" lnSpcReduction="10000"/>
          </a:bodyPr>
          <a:lstStyle/>
          <a:p>
            <a:r>
              <a:rPr lang="en-GB" dirty="0"/>
              <a:t>Teacher: Karolina </a:t>
            </a:r>
            <a:r>
              <a:rPr lang="en-GB" dirty="0" err="1"/>
              <a:t>Kulińska</a:t>
            </a:r>
            <a:r>
              <a:rPr lang="en-GB" dirty="0"/>
              <a:t> </a:t>
            </a:r>
            <a:r>
              <a:rPr lang="en-GB" dirty="0">
                <a:hlinkClick r:id="rId2"/>
              </a:rPr>
              <a:t>https://prawo.uni.wroc.pl/user/18113</a:t>
            </a:r>
            <a:r>
              <a:rPr lang="en-GB" dirty="0"/>
              <a:t> </a:t>
            </a:r>
          </a:p>
          <a:p>
            <a:r>
              <a:rPr lang="en-GB" dirty="0"/>
              <a:t>Office hours: Friday, 12.00-13.00 </a:t>
            </a:r>
          </a:p>
          <a:p>
            <a:r>
              <a:rPr lang="en-GB" dirty="0"/>
              <a:t>Recommended handbook: </a:t>
            </a:r>
            <a:r>
              <a:rPr lang="en-US" dirty="0"/>
              <a:t>Additional handbook: </a:t>
            </a:r>
            <a:r>
              <a:rPr lang="en-US" dirty="0" err="1"/>
              <a:t>Dyduch</a:t>
            </a:r>
            <a:r>
              <a:rPr lang="en-US" dirty="0"/>
              <a:t>, </a:t>
            </a:r>
            <a:r>
              <a:rPr lang="en-US" dirty="0" err="1"/>
              <a:t>Klimowicz</a:t>
            </a:r>
            <a:r>
              <a:rPr lang="en-US" dirty="0"/>
              <a:t>, </a:t>
            </a:r>
            <a:r>
              <a:rPr lang="en-US" dirty="0" err="1"/>
              <a:t>Michalewska</a:t>
            </a:r>
            <a:r>
              <a:rPr lang="en-US" dirty="0"/>
              <a:t>-Pawlak, </a:t>
            </a:r>
            <a:r>
              <a:rPr lang="en-US" i="1" dirty="0"/>
              <a:t>Selected Policies of the European Union Evolution in the Context of the Treaty of Lisbon and the Europe 2020 Strategy</a:t>
            </a:r>
            <a:r>
              <a:rPr lang="en-US" dirty="0"/>
              <a:t>, 2012.</a:t>
            </a:r>
            <a:endParaRPr lang="en-GB" dirty="0"/>
          </a:p>
          <a:p>
            <a:r>
              <a:rPr lang="en-GB" dirty="0"/>
              <a:t>During state of epidemic office hours take place via Microsoft Teams. Each group has its separate team which you can find here:</a:t>
            </a:r>
          </a:p>
          <a:p>
            <a:pPr marL="0" indent="0">
              <a:buNone/>
            </a:pPr>
            <a:r>
              <a:rPr lang="en-GB" dirty="0"/>
              <a:t>Group 1: </a:t>
            </a:r>
            <a:r>
              <a:rPr lang="en-GB" dirty="0">
                <a:hlinkClick r:id="rId3"/>
              </a:rPr>
              <a:t>https://teams.microsoft.com/l/team/19%3ada3279b7b4764bbca8b94bbb91c762ca%40thread.tacv2/conversations?groupId=9a214aaa-5f3b-440d-aef1-bdf30c6f3854&amp;tenantId=2b71bef9-3b13-4432-b5f4-1f5ac2278d0c</a:t>
            </a:r>
            <a:endParaRPr lang="en-GB" dirty="0"/>
          </a:p>
          <a:p>
            <a:pPr marL="0" indent="0">
              <a:buNone/>
            </a:pPr>
            <a:r>
              <a:rPr lang="en-GB" dirty="0"/>
              <a:t>Group 2: </a:t>
            </a:r>
            <a:r>
              <a:rPr lang="en-GB" dirty="0">
                <a:hlinkClick r:id="rId4"/>
              </a:rPr>
              <a:t>https://teams.microsoft.com/l/team/19%3ae0197ba173f540e3abe3a0611b1ec190%40thread.tacv2/conversations?groupId=457fe466-9197-445b-92ce-1677103fa16d&amp;tenantId=2b71bef9-3b13-4432-b5f4-1f5ac2278d0c</a:t>
            </a:r>
            <a:endParaRPr lang="en-GB" dirty="0"/>
          </a:p>
          <a:p>
            <a:pPr marL="0" indent="0">
              <a:buNone/>
            </a:pPr>
            <a:r>
              <a:rPr lang="en-GB" dirty="0"/>
              <a:t>Group 3: </a:t>
            </a:r>
          </a:p>
          <a:p>
            <a:pPr marL="0" indent="0">
              <a:buNone/>
            </a:pPr>
            <a:r>
              <a:rPr lang="en-GB" dirty="0">
                <a:hlinkClick r:id="rId5"/>
              </a:rPr>
              <a:t>https://teams.microsoft.com/l/team/19%3a9cd99814d53f4d0ea8aed0f55280c3c4%40thread.tacv2/conversations?groupId=440ef7aa-8d8e-4ad6-b7a2-36567d160409&amp;tenantId=2b71bef9-3b13-4432-b5f4-1f5ac2278d0c</a:t>
            </a:r>
            <a:endParaRPr lang="en-GB" dirty="0"/>
          </a:p>
          <a:p>
            <a:pPr marL="0" indent="0">
              <a:buNone/>
            </a:pPr>
            <a:endParaRPr lang="en-GB" dirty="0"/>
          </a:p>
        </p:txBody>
      </p:sp>
    </p:spTree>
    <p:extLst>
      <p:ext uri="{BB962C8B-B14F-4D97-AF65-F5344CB8AC3E}">
        <p14:creationId xmlns:p14="http://schemas.microsoft.com/office/powerpoint/2010/main" val="231975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424B97-D18C-5A4B-813B-DA36883B3E77}"/>
              </a:ext>
            </a:extLst>
          </p:cNvPr>
          <p:cNvSpPr>
            <a:spLocks noGrp="1"/>
          </p:cNvSpPr>
          <p:nvPr>
            <p:ph type="title"/>
          </p:nvPr>
        </p:nvSpPr>
        <p:spPr/>
        <p:txBody>
          <a:bodyPr/>
          <a:lstStyle/>
          <a:p>
            <a:r>
              <a:rPr lang="en-GB" dirty="0"/>
              <a:t>Purpose and scope of the classes </a:t>
            </a:r>
          </a:p>
        </p:txBody>
      </p:sp>
      <p:sp>
        <p:nvSpPr>
          <p:cNvPr id="3" name="Symbol zastępczy zawartości 2">
            <a:extLst>
              <a:ext uri="{FF2B5EF4-FFF2-40B4-BE49-F238E27FC236}">
                <a16:creationId xmlns:a16="http://schemas.microsoft.com/office/drawing/2014/main" id="{0DFD07BF-B1AB-1D42-B89F-5734495B0A5C}"/>
              </a:ext>
            </a:extLst>
          </p:cNvPr>
          <p:cNvSpPr>
            <a:spLocks noGrp="1"/>
          </p:cNvSpPr>
          <p:nvPr>
            <p:ph idx="1"/>
          </p:nvPr>
        </p:nvSpPr>
        <p:spPr/>
        <p:txBody>
          <a:bodyPr/>
          <a:lstStyle/>
          <a:p>
            <a:r>
              <a:rPr lang="en-GB" dirty="0"/>
              <a:t>Unlike lectures (which focus primarily on the theoretical aspects and conceptual framework of the public administration and its policies), during classes we are about to focus on sectoral analysis of selected policies. By sectoral (or purpose oriented) approach we are going to identify variety of measures used by public administration in order to achieve its goals and create long term strategies. This way, at the end of the course you shall be able to independently identify rules, regulations and executive bodies (administrative authorities) relevant for your future business and/or other operations. </a:t>
            </a:r>
          </a:p>
        </p:txBody>
      </p:sp>
    </p:spTree>
    <p:extLst>
      <p:ext uri="{BB962C8B-B14F-4D97-AF65-F5344CB8AC3E}">
        <p14:creationId xmlns:p14="http://schemas.microsoft.com/office/powerpoint/2010/main" val="22283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9AC84C-42B8-2E4B-B598-DAB1CCE675EA}"/>
              </a:ext>
            </a:extLst>
          </p:cNvPr>
          <p:cNvSpPr>
            <a:spLocks noGrp="1"/>
          </p:cNvSpPr>
          <p:nvPr>
            <p:ph type="title"/>
          </p:nvPr>
        </p:nvSpPr>
        <p:spPr>
          <a:xfrm>
            <a:off x="941070" y="368274"/>
            <a:ext cx="10058400" cy="1371600"/>
          </a:xfrm>
        </p:spPr>
        <p:txBody>
          <a:bodyPr>
            <a:normAutofit/>
          </a:bodyPr>
          <a:lstStyle/>
          <a:p>
            <a:r>
              <a:rPr lang="en-GB" sz="3600" dirty="0"/>
              <a:t>Final grade</a:t>
            </a:r>
          </a:p>
        </p:txBody>
      </p:sp>
      <p:sp>
        <p:nvSpPr>
          <p:cNvPr id="3" name="Symbol zastępczy zawartości 2">
            <a:extLst>
              <a:ext uri="{FF2B5EF4-FFF2-40B4-BE49-F238E27FC236}">
                <a16:creationId xmlns:a16="http://schemas.microsoft.com/office/drawing/2014/main" id="{7AA47FA9-8FA2-D149-9825-DCAD8AA07373}"/>
              </a:ext>
            </a:extLst>
          </p:cNvPr>
          <p:cNvSpPr>
            <a:spLocks noGrp="1"/>
          </p:cNvSpPr>
          <p:nvPr>
            <p:ph idx="1"/>
          </p:nvPr>
        </p:nvSpPr>
        <p:spPr>
          <a:xfrm>
            <a:off x="941070" y="1474470"/>
            <a:ext cx="10058400" cy="3609594"/>
          </a:xfrm>
        </p:spPr>
        <p:txBody>
          <a:bodyPr>
            <a:noAutofit/>
          </a:bodyPr>
          <a:lstStyle/>
          <a:p>
            <a:pPr algn="just"/>
            <a:r>
              <a:rPr lang="en-US" sz="1600" dirty="0"/>
              <a:t>As stated in the classes outline (which you received on paper on our first class) the final grade (100%) consists of two elements: </a:t>
            </a:r>
          </a:p>
          <a:p>
            <a:pPr algn="just"/>
            <a:r>
              <a:rPr lang="en-US" sz="1600" dirty="0"/>
              <a:t>1. Active participation (40%) and</a:t>
            </a:r>
          </a:p>
          <a:p>
            <a:pPr algn="just"/>
            <a:r>
              <a:rPr lang="en-US" sz="1600" dirty="0"/>
              <a:t>2. Research project (60%). </a:t>
            </a:r>
          </a:p>
          <a:p>
            <a:pPr algn="just"/>
            <a:r>
              <a:rPr lang="en-US" sz="1600" dirty="0"/>
              <a:t>Ad 1. Due to extraordinary circumstances and online course of study, the equivalent of active participation will be homework that you are going to receive biweekly via Teams. Completion of all homework in scheduled time = full 40% in the area.</a:t>
            </a:r>
            <a:endParaRPr lang="pl-PL" sz="1600" dirty="0"/>
          </a:p>
          <a:p>
            <a:pPr algn="just"/>
            <a:r>
              <a:rPr lang="en-US" sz="1600" dirty="0"/>
              <a:t> </a:t>
            </a:r>
            <a:r>
              <a:rPr lang="en-GB" sz="1600" dirty="0"/>
              <a:t>Ad. 2. </a:t>
            </a:r>
            <a:r>
              <a:rPr lang="en-US" sz="1600" dirty="0"/>
              <a:t>The key component of the final grade is a research project. Students, in a group of 2 (max. 3), shall prepare a research on a chosen topic from the list you received on the first class. All topics relate to one area of EU policy. The task is to find: </a:t>
            </a:r>
          </a:p>
          <a:p>
            <a:pPr algn="just"/>
            <a:r>
              <a:rPr lang="en-US" sz="1600" dirty="0"/>
              <a:t>1. legal sources (at least one), </a:t>
            </a:r>
          </a:p>
          <a:p>
            <a:pPr algn="just"/>
            <a:r>
              <a:rPr lang="en-US" sz="1600" dirty="0"/>
              <a:t>2. institutions (administrative authorities/bodies) responsible for creation and/or implementation of the chosen policy, and</a:t>
            </a:r>
          </a:p>
          <a:p>
            <a:pPr algn="just"/>
            <a:r>
              <a:rPr lang="en-US" sz="1600" dirty="0"/>
              <a:t>3. describe at least one example of contemporary initiative within the chosen policy or – alternatively – one policy-related case law analysis,</a:t>
            </a:r>
          </a:p>
          <a:p>
            <a:pPr algn="just"/>
            <a:r>
              <a:rPr lang="en-US" sz="1600" b="1" dirty="0">
                <a:solidFill>
                  <a:srgbClr val="FF0000"/>
                </a:solidFill>
              </a:rPr>
              <a:t>4. list of sources!</a:t>
            </a:r>
          </a:p>
          <a:p>
            <a:pPr algn="just"/>
            <a:r>
              <a:rPr lang="en-US" sz="1600" dirty="0"/>
              <a:t>You shall prepare your findings in form of either: 1. power point presentation, or 2. an essay (</a:t>
            </a:r>
            <a:r>
              <a:rPr lang="en-US" sz="1600" dirty="0" err="1"/>
              <a:t>appox</a:t>
            </a:r>
            <a:r>
              <a:rPr lang="en-US" sz="1600" dirty="0"/>
              <a:t> 5 pages). </a:t>
            </a:r>
            <a:endParaRPr lang="pl-PL" sz="1600" dirty="0"/>
          </a:p>
        </p:txBody>
      </p:sp>
    </p:spTree>
    <p:extLst>
      <p:ext uri="{BB962C8B-B14F-4D97-AF65-F5344CB8AC3E}">
        <p14:creationId xmlns:p14="http://schemas.microsoft.com/office/powerpoint/2010/main" val="207988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B914EA-5723-0149-9518-6C0866A7287B}"/>
              </a:ext>
            </a:extLst>
          </p:cNvPr>
          <p:cNvSpPr>
            <a:spLocks noGrp="1"/>
          </p:cNvSpPr>
          <p:nvPr>
            <p:ph type="title"/>
          </p:nvPr>
        </p:nvSpPr>
        <p:spPr/>
        <p:txBody>
          <a:bodyPr/>
          <a:lstStyle/>
          <a:p>
            <a:r>
              <a:rPr lang="en-GB" dirty="0"/>
              <a:t>Final grade</a:t>
            </a:r>
          </a:p>
        </p:txBody>
      </p:sp>
      <p:sp>
        <p:nvSpPr>
          <p:cNvPr id="3" name="Symbol zastępczy zawartości 2">
            <a:extLst>
              <a:ext uri="{FF2B5EF4-FFF2-40B4-BE49-F238E27FC236}">
                <a16:creationId xmlns:a16="http://schemas.microsoft.com/office/drawing/2014/main" id="{84D32B40-7EDD-6041-A1FA-5DE950BFDF46}"/>
              </a:ext>
            </a:extLst>
          </p:cNvPr>
          <p:cNvSpPr>
            <a:spLocks noGrp="1"/>
          </p:cNvSpPr>
          <p:nvPr>
            <p:ph idx="1"/>
          </p:nvPr>
        </p:nvSpPr>
        <p:spPr/>
        <p:txBody>
          <a:bodyPr>
            <a:normAutofit/>
          </a:bodyPr>
          <a:lstStyle/>
          <a:p>
            <a:pPr algn="just"/>
            <a:r>
              <a:rPr lang="en-US" dirty="0"/>
              <a:t>After competing the task you shall send you paper/presentation to me via e-mail in order to get a feedback. After receiving a feedback and amendments (if necessary) you shall upload your paper/presentation on Teams and all your classmates can ask you a question concerning your topic (in order to encourage you - taking part in the discussion, </a:t>
            </a:r>
            <a:r>
              <a:rPr lang="en-US" dirty="0" err="1"/>
              <a:t>i.a.</a:t>
            </a:r>
            <a:r>
              <a:rPr lang="en-US" dirty="0"/>
              <a:t> asking a question counts as extra 5% of the grade ;)). We will set up 2-3 presentations for open discussion bi-weekly (you will receive a prior notice in advance). </a:t>
            </a:r>
            <a:r>
              <a:rPr lang="en-US" b="1" u="sng" dirty="0"/>
              <a:t>After the open discussion over your </a:t>
            </a:r>
            <a:r>
              <a:rPr lang="en-US" dirty="0"/>
              <a:t>research on the above described terms you will receive a grade for your project.</a:t>
            </a:r>
          </a:p>
          <a:p>
            <a:pPr marL="0" indent="0" algn="just">
              <a:buNone/>
            </a:pPr>
            <a:r>
              <a:rPr lang="en-US" dirty="0"/>
              <a:t>.</a:t>
            </a:r>
          </a:p>
          <a:p>
            <a:pPr marL="0" indent="0">
              <a:buNone/>
            </a:pPr>
            <a:endParaRPr lang="en-US" dirty="0"/>
          </a:p>
          <a:p>
            <a:endParaRPr lang="en-GB" dirty="0"/>
          </a:p>
        </p:txBody>
      </p:sp>
    </p:spTree>
    <p:extLst>
      <p:ext uri="{BB962C8B-B14F-4D97-AF65-F5344CB8AC3E}">
        <p14:creationId xmlns:p14="http://schemas.microsoft.com/office/powerpoint/2010/main" val="109434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E9E241-F4DC-4542-8649-DD6DB9EBFDA9}"/>
              </a:ext>
            </a:extLst>
          </p:cNvPr>
          <p:cNvSpPr>
            <a:spLocks noGrp="1"/>
          </p:cNvSpPr>
          <p:nvPr>
            <p:ph type="title"/>
          </p:nvPr>
        </p:nvSpPr>
        <p:spPr>
          <a:xfrm>
            <a:off x="1066800" y="642594"/>
            <a:ext cx="10058400" cy="900456"/>
          </a:xfrm>
        </p:spPr>
        <p:txBody>
          <a:bodyPr/>
          <a:lstStyle/>
          <a:p>
            <a:r>
              <a:rPr lang="en-GB" dirty="0"/>
              <a:t>Final grade</a:t>
            </a:r>
          </a:p>
        </p:txBody>
      </p:sp>
      <p:sp>
        <p:nvSpPr>
          <p:cNvPr id="3" name="Symbol zastępczy zawartości 2">
            <a:extLst>
              <a:ext uri="{FF2B5EF4-FFF2-40B4-BE49-F238E27FC236}">
                <a16:creationId xmlns:a16="http://schemas.microsoft.com/office/drawing/2014/main" id="{142DA255-1F97-3846-AA1C-BBB388850E70}"/>
              </a:ext>
            </a:extLst>
          </p:cNvPr>
          <p:cNvSpPr>
            <a:spLocks noGrp="1"/>
          </p:cNvSpPr>
          <p:nvPr>
            <p:ph idx="1"/>
          </p:nvPr>
        </p:nvSpPr>
        <p:spPr>
          <a:xfrm>
            <a:off x="941070" y="1417320"/>
            <a:ext cx="10763250" cy="4320540"/>
          </a:xfrm>
        </p:spPr>
        <p:txBody>
          <a:bodyPr>
            <a:normAutofit fontScale="25000" lnSpcReduction="20000"/>
          </a:bodyPr>
          <a:lstStyle/>
          <a:p>
            <a:pPr algn="just"/>
            <a:r>
              <a:rPr lang="en-US" sz="8000" b="1" dirty="0">
                <a:solidFill>
                  <a:srgbClr val="FF0000"/>
                </a:solidFill>
              </a:rPr>
              <a:t>FAQ</a:t>
            </a:r>
          </a:p>
          <a:p>
            <a:pPr marL="342900" indent="-342900" algn="just">
              <a:buAutoNum type="arabicPeriod"/>
            </a:pPr>
            <a:r>
              <a:rPr lang="en-US" sz="6400" dirty="0"/>
              <a:t>Can I prepare a research on the selected administrative policy area that is not included in the list of topics that we received?</a:t>
            </a:r>
          </a:p>
          <a:p>
            <a:pPr marL="0" indent="0" algn="just">
              <a:buNone/>
            </a:pPr>
            <a:r>
              <a:rPr lang="en-US" sz="6400" dirty="0"/>
              <a:t>Yes, all propositions are welcomed. Purpose of the task it for you to gain knowledge in the policy area that is related to your personal interest or career goals.</a:t>
            </a:r>
          </a:p>
          <a:p>
            <a:pPr marL="0" indent="0" algn="just">
              <a:buNone/>
            </a:pPr>
            <a:r>
              <a:rPr lang="en-US" sz="6400" dirty="0"/>
              <a:t>2. We are supposed to prepare projects on the example of the EU policy, but I would rather describe an example of country X policy. Can I do that?</a:t>
            </a:r>
          </a:p>
          <a:p>
            <a:pPr marL="0" indent="0" algn="just">
              <a:buNone/>
            </a:pPr>
            <a:r>
              <a:rPr lang="en-US" sz="6400" dirty="0"/>
              <a:t>Yes, but you must follow the same essay structure (legal sources for the given policy in that country, administrative institutions, example of current initiative/case).</a:t>
            </a:r>
          </a:p>
          <a:p>
            <a:pPr marL="0" indent="0" algn="just">
              <a:buNone/>
            </a:pPr>
            <a:r>
              <a:rPr lang="en-US" sz="6400" dirty="0"/>
              <a:t>3. Since we have to work on-line, do we still have to work in pairs/groups?</a:t>
            </a:r>
          </a:p>
          <a:p>
            <a:pPr marL="0" indent="0" algn="just">
              <a:buNone/>
            </a:pPr>
            <a:r>
              <a:rPr lang="en-US" sz="6400" dirty="0"/>
              <a:t>Yes, your research shall be prepared in groups of 2-3 students. However, if there is some kind of obstacle preventing you from doing so (like technical difficulties) I will accept individual papers as well (just let me know in advance). </a:t>
            </a:r>
          </a:p>
          <a:p>
            <a:pPr marL="0" indent="0" algn="just">
              <a:buNone/>
            </a:pPr>
            <a:r>
              <a:rPr lang="en-US" sz="6400" dirty="0"/>
              <a:t>4. Is it possible that 2 or more groups will cover the same topic?</a:t>
            </a:r>
          </a:p>
          <a:p>
            <a:pPr marL="0" indent="0" algn="just">
              <a:buNone/>
            </a:pPr>
            <a:r>
              <a:rPr lang="en-US" sz="6400" dirty="0"/>
              <a:t>Yes, but you must consult each other and present different initiative within chosen policy.</a:t>
            </a:r>
          </a:p>
          <a:p>
            <a:pPr marL="0" indent="0" algn="just">
              <a:buNone/>
            </a:pPr>
            <a:r>
              <a:rPr lang="en-US" sz="6400" dirty="0"/>
              <a:t>5. Dear Teacher, I MUST receive the highest grade (5). How do I make sure I receive 5 from the project?</a:t>
            </a:r>
          </a:p>
          <a:p>
            <a:pPr marL="0" indent="0" algn="just">
              <a:buNone/>
            </a:pPr>
            <a:r>
              <a:rPr lang="en-GB" sz="6400" dirty="0"/>
              <a:t>If you follow all the steps from previous slides and keep the proper structure of your work (</a:t>
            </a:r>
            <a:r>
              <a:rPr lang="en-US" sz="6400" dirty="0"/>
              <a:t>1. legal sources (at least one), 2. institutions (administrative authorities/bodies) responsible for creation and/or implementation of the chosen policy, and 3. describe at least one example of contemporary initiative within the chosen policy or – alternatively – one policy-related case law analysis, </a:t>
            </a:r>
            <a:r>
              <a:rPr lang="en-US" sz="6400" b="1" dirty="0">
                <a:solidFill>
                  <a:srgbClr val="FF0000"/>
                </a:solidFill>
              </a:rPr>
              <a:t>4. list of sources!) </a:t>
            </a:r>
            <a:r>
              <a:rPr lang="en-US" sz="6400" dirty="0">
                <a:solidFill>
                  <a:schemeClr val="tx1">
                    <a:lumMod val="95000"/>
                    <a:lumOff val="5000"/>
                  </a:schemeClr>
                </a:solidFill>
              </a:rPr>
              <a:t>then there is nothing - except plagiarism - stopping you from success </a:t>
            </a:r>
            <a:r>
              <a:rPr lang="en-US" sz="6400" dirty="0">
                <a:solidFill>
                  <a:schemeClr val="tx1">
                    <a:lumMod val="95000"/>
                    <a:lumOff val="5000"/>
                  </a:schemeClr>
                </a:solidFill>
                <a:sym typeface="Wingdings" pitchFamily="2" charset="2"/>
              </a:rPr>
              <a:t></a:t>
            </a:r>
            <a:endParaRPr lang="en-US" sz="6400" b="1" dirty="0">
              <a:solidFill>
                <a:srgbClr val="FF0000"/>
              </a:solidFill>
            </a:endParaRPr>
          </a:p>
          <a:p>
            <a:pPr marL="0" indent="0" algn="just">
              <a:buNone/>
            </a:pPr>
            <a:endParaRPr lang="en-GB" dirty="0"/>
          </a:p>
        </p:txBody>
      </p:sp>
    </p:spTree>
    <p:extLst>
      <p:ext uri="{BB962C8B-B14F-4D97-AF65-F5344CB8AC3E}">
        <p14:creationId xmlns:p14="http://schemas.microsoft.com/office/powerpoint/2010/main" val="37913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B68DB0-AEDB-5A43-B0C0-975BB93054AE}"/>
              </a:ext>
            </a:extLst>
          </p:cNvPr>
          <p:cNvSpPr>
            <a:spLocks noGrp="1"/>
          </p:cNvSpPr>
          <p:nvPr>
            <p:ph type="title"/>
          </p:nvPr>
        </p:nvSpPr>
        <p:spPr/>
        <p:txBody>
          <a:bodyPr/>
          <a:lstStyle/>
          <a:p>
            <a:r>
              <a:rPr lang="en-GB" dirty="0"/>
              <a:t>What is administrative policy?</a:t>
            </a:r>
          </a:p>
        </p:txBody>
      </p:sp>
      <p:sp>
        <p:nvSpPr>
          <p:cNvPr id="3" name="Symbol zastępczy zawartości 2">
            <a:extLst>
              <a:ext uri="{FF2B5EF4-FFF2-40B4-BE49-F238E27FC236}">
                <a16:creationId xmlns:a16="http://schemas.microsoft.com/office/drawing/2014/main" id="{1E8EF53A-DD53-3F4E-963B-2D9FF4C62FBE}"/>
              </a:ext>
            </a:extLst>
          </p:cNvPr>
          <p:cNvSpPr>
            <a:spLocks noGrp="1"/>
          </p:cNvSpPr>
          <p:nvPr>
            <p:ph idx="1"/>
          </p:nvPr>
        </p:nvSpPr>
        <p:spPr/>
        <p:txBody>
          <a:bodyPr>
            <a:normAutofit lnSpcReduction="10000"/>
          </a:bodyPr>
          <a:lstStyle/>
          <a:p>
            <a:r>
              <a:rPr lang="en-GB" dirty="0"/>
              <a:t>The notion of ’administrative policy’ may be used differently in various sources depending on the context. The subject matter of this course in are the policies of </a:t>
            </a:r>
            <a:r>
              <a:rPr lang="en-GB" b="1" u="sng" dirty="0"/>
              <a:t>public administration</a:t>
            </a:r>
            <a:r>
              <a:rPr lang="en-GB" dirty="0"/>
              <a:t>. </a:t>
            </a:r>
          </a:p>
          <a:p>
            <a:pPr marL="0" indent="0">
              <a:buNone/>
            </a:pPr>
            <a:r>
              <a:rPr lang="pl-PL" dirty="0"/>
              <a:t>Public Administration as </a:t>
            </a:r>
            <a:r>
              <a:rPr lang="pl-PL" dirty="0" err="1"/>
              <a:t>described</a:t>
            </a:r>
            <a:r>
              <a:rPr lang="pl-PL" dirty="0"/>
              <a:t> by prof. </a:t>
            </a:r>
            <a:r>
              <a:rPr lang="pl-PL" dirty="0" err="1"/>
              <a:t>Supernat</a:t>
            </a:r>
            <a:r>
              <a:rPr lang="pl-PL" dirty="0"/>
              <a:t>:</a:t>
            </a:r>
          </a:p>
          <a:p>
            <a:pPr marL="0" indent="0" algn="just">
              <a:buNone/>
            </a:pPr>
            <a:r>
              <a:rPr lang="pl-PL" sz="2800" dirty="0"/>
              <a:t>Public </a:t>
            </a:r>
            <a:r>
              <a:rPr lang="pl-PL" sz="2800" dirty="0" err="1"/>
              <a:t>administration</a:t>
            </a:r>
            <a:r>
              <a:rPr lang="pl-PL" sz="2800" dirty="0"/>
              <a:t> </a:t>
            </a:r>
            <a:r>
              <a:rPr lang="pl-PL" sz="2800" dirty="0" err="1"/>
              <a:t>means</a:t>
            </a:r>
            <a:r>
              <a:rPr lang="pl-PL" sz="2800" dirty="0"/>
              <a:t> </a:t>
            </a:r>
            <a:r>
              <a:rPr lang="pl-PL" sz="2800" dirty="0" err="1"/>
              <a:t>satisfying</a:t>
            </a:r>
            <a:r>
              <a:rPr lang="pl-PL" sz="2800" dirty="0"/>
              <a:t> </a:t>
            </a:r>
            <a:r>
              <a:rPr lang="pl-PL" sz="2800" dirty="0" err="1"/>
              <a:t>collective</a:t>
            </a:r>
            <a:r>
              <a:rPr lang="pl-PL" sz="2800" dirty="0"/>
              <a:t> and </a:t>
            </a:r>
            <a:r>
              <a:rPr lang="pl-PL" sz="2800" dirty="0" err="1"/>
              <a:t>individual</a:t>
            </a:r>
            <a:r>
              <a:rPr lang="pl-PL" sz="2800" dirty="0"/>
              <a:t> </a:t>
            </a:r>
            <a:r>
              <a:rPr lang="pl-PL" sz="2800" dirty="0" err="1"/>
              <a:t>needs</a:t>
            </a:r>
            <a:r>
              <a:rPr lang="pl-PL" sz="2800" dirty="0"/>
              <a:t> of </a:t>
            </a:r>
            <a:r>
              <a:rPr lang="pl-PL" sz="2800" dirty="0" err="1"/>
              <a:t>people</a:t>
            </a:r>
            <a:r>
              <a:rPr lang="pl-PL" sz="2800" dirty="0"/>
              <a:t>, </a:t>
            </a:r>
            <a:r>
              <a:rPr lang="pl-PL" sz="2800" dirty="0" err="1"/>
              <a:t>arising</a:t>
            </a:r>
            <a:r>
              <a:rPr lang="pl-PL" sz="2800" dirty="0"/>
              <a:t> from </a:t>
            </a:r>
            <a:r>
              <a:rPr lang="pl-PL" sz="2800" dirty="0" err="1"/>
              <a:t>their</a:t>
            </a:r>
            <a:r>
              <a:rPr lang="pl-PL" sz="2800" dirty="0"/>
              <a:t> </a:t>
            </a:r>
            <a:r>
              <a:rPr lang="pl-PL" sz="2800" dirty="0" err="1"/>
              <a:t>living</a:t>
            </a:r>
            <a:r>
              <a:rPr lang="pl-PL" sz="2800" dirty="0"/>
              <a:t> </a:t>
            </a:r>
            <a:r>
              <a:rPr lang="pl-PL" sz="2800" dirty="0" err="1"/>
              <a:t>together</a:t>
            </a:r>
            <a:r>
              <a:rPr lang="pl-PL" sz="2800" dirty="0"/>
              <a:t> in </a:t>
            </a:r>
            <a:r>
              <a:rPr lang="pl-PL" sz="2800" dirty="0" err="1"/>
              <a:t>communities</a:t>
            </a:r>
            <a:r>
              <a:rPr lang="pl-PL" sz="2800" dirty="0"/>
              <a:t>, by a </a:t>
            </a:r>
            <a:r>
              <a:rPr lang="pl-PL" sz="2800" dirty="0" err="1"/>
              <a:t>state</a:t>
            </a:r>
            <a:r>
              <a:rPr lang="pl-PL" sz="2800" dirty="0"/>
              <a:t> and </a:t>
            </a:r>
            <a:r>
              <a:rPr lang="pl-PL" sz="2800" dirty="0" err="1"/>
              <a:t>its</a:t>
            </a:r>
            <a:r>
              <a:rPr lang="pl-PL" sz="2800" dirty="0"/>
              <a:t> dependent </a:t>
            </a:r>
            <a:r>
              <a:rPr lang="pl-PL" sz="2800" dirty="0" err="1"/>
              <a:t>bodies</a:t>
            </a:r>
            <a:r>
              <a:rPr lang="pl-PL" sz="2800" dirty="0"/>
              <a:t> (central </a:t>
            </a:r>
            <a:r>
              <a:rPr lang="pl-PL" sz="2800" dirty="0" err="1"/>
              <a:t>administration</a:t>
            </a:r>
            <a:r>
              <a:rPr lang="pl-PL" sz="2800" dirty="0"/>
              <a:t> and </a:t>
            </a:r>
            <a:r>
              <a:rPr lang="pl-PL" sz="2800" dirty="0" err="1"/>
              <a:t>local</a:t>
            </a:r>
            <a:r>
              <a:rPr lang="pl-PL" sz="2800" dirty="0"/>
              <a:t> </a:t>
            </a:r>
            <a:r>
              <a:rPr lang="pl-PL" sz="2800" dirty="0" err="1"/>
              <a:t>administration</a:t>
            </a:r>
            <a:r>
              <a:rPr lang="pl-PL" sz="2800" dirty="0"/>
              <a:t>), </a:t>
            </a:r>
            <a:r>
              <a:rPr lang="pl-PL" sz="2800" dirty="0" err="1"/>
              <a:t>its</a:t>
            </a:r>
            <a:r>
              <a:rPr lang="pl-PL" sz="2800" dirty="0"/>
              <a:t> independent </a:t>
            </a:r>
            <a:r>
              <a:rPr lang="pl-PL" sz="2800" dirty="0" err="1"/>
              <a:t>bodies</a:t>
            </a:r>
            <a:r>
              <a:rPr lang="pl-PL" sz="2800" dirty="0"/>
              <a:t> (</a:t>
            </a:r>
            <a:r>
              <a:rPr lang="pl-PL" sz="2800" dirty="0" err="1"/>
              <a:t>decentralized</a:t>
            </a:r>
            <a:r>
              <a:rPr lang="pl-PL" sz="2800" dirty="0"/>
              <a:t> </a:t>
            </a:r>
            <a:r>
              <a:rPr lang="pl-PL" sz="2800" dirty="0" err="1"/>
              <a:t>administrative</a:t>
            </a:r>
            <a:r>
              <a:rPr lang="pl-PL" sz="2800" dirty="0"/>
              <a:t> </a:t>
            </a:r>
            <a:r>
              <a:rPr lang="pl-PL" sz="2800" dirty="0" err="1"/>
              <a:t>agencies</a:t>
            </a:r>
            <a:r>
              <a:rPr lang="pl-PL" sz="2800" dirty="0"/>
              <a:t>), as </a:t>
            </a:r>
            <a:r>
              <a:rPr lang="pl-PL" sz="2800" dirty="0" err="1"/>
              <a:t>well</a:t>
            </a:r>
            <a:r>
              <a:rPr lang="pl-PL" sz="2800" dirty="0"/>
              <a:t> as – </a:t>
            </a:r>
            <a:r>
              <a:rPr lang="pl-PL" sz="2800" dirty="0" err="1"/>
              <a:t>within</a:t>
            </a:r>
            <a:r>
              <a:rPr lang="pl-PL" sz="2800" dirty="0"/>
              <a:t> the </a:t>
            </a:r>
            <a:r>
              <a:rPr lang="pl-PL" sz="2800" dirty="0" err="1"/>
              <a:t>framework</a:t>
            </a:r>
            <a:r>
              <a:rPr lang="pl-PL" sz="2800" dirty="0"/>
              <a:t> of </a:t>
            </a:r>
            <a:r>
              <a:rPr lang="pl-PL" sz="2800" dirty="0" err="1"/>
              <a:t>conferral</a:t>
            </a:r>
            <a:r>
              <a:rPr lang="pl-PL" sz="2800" dirty="0"/>
              <a:t> – by </a:t>
            </a:r>
            <a:r>
              <a:rPr lang="pl-PL" sz="2800" dirty="0" err="1"/>
              <a:t>local</a:t>
            </a:r>
            <a:r>
              <a:rPr lang="pl-PL" sz="2800" dirty="0"/>
              <a:t> </a:t>
            </a:r>
            <a:r>
              <a:rPr lang="pl-PL" sz="2800" dirty="0" err="1"/>
              <a:t>government</a:t>
            </a:r>
            <a:r>
              <a:rPr lang="pl-PL" sz="2800" dirty="0"/>
              <a:t> </a:t>
            </a:r>
            <a:r>
              <a:rPr lang="pl-PL" sz="2800" dirty="0" err="1"/>
              <a:t>bodies</a:t>
            </a:r>
            <a:r>
              <a:rPr lang="pl-PL" sz="2800" dirty="0"/>
              <a:t> (</a:t>
            </a:r>
            <a:r>
              <a:rPr lang="pl-PL" sz="2800" dirty="0" err="1"/>
              <a:t>local</a:t>
            </a:r>
            <a:r>
              <a:rPr lang="pl-PL" sz="2800" dirty="0"/>
              <a:t> </a:t>
            </a:r>
            <a:r>
              <a:rPr lang="pl-PL" sz="2800" dirty="0" err="1"/>
              <a:t>authorities</a:t>
            </a:r>
            <a:r>
              <a:rPr lang="pl-PL" sz="2800" dirty="0"/>
              <a:t>) and </a:t>
            </a:r>
            <a:r>
              <a:rPr lang="pl-PL" sz="2800" dirty="0" err="1"/>
              <a:t>bodies</a:t>
            </a:r>
            <a:r>
              <a:rPr lang="pl-PL" sz="2800" dirty="0"/>
              <a:t> of extra-</a:t>
            </a:r>
            <a:r>
              <a:rPr lang="pl-PL" sz="2800" dirty="0" err="1"/>
              <a:t>state</a:t>
            </a:r>
            <a:r>
              <a:rPr lang="pl-PL" sz="2800" dirty="0"/>
              <a:t> (</a:t>
            </a:r>
            <a:r>
              <a:rPr lang="pl-PL" sz="2800" dirty="0" err="1"/>
              <a:t>supra-state</a:t>
            </a:r>
            <a:r>
              <a:rPr lang="pl-PL" sz="2800" dirty="0"/>
              <a:t>) </a:t>
            </a:r>
            <a:r>
              <a:rPr lang="pl-PL" sz="2800" dirty="0" err="1"/>
              <a:t>organizations</a:t>
            </a:r>
            <a:r>
              <a:rPr lang="pl-PL" sz="2800" dirty="0"/>
              <a:t>.</a:t>
            </a:r>
            <a:endParaRPr lang="en-GB" sz="2800" dirty="0"/>
          </a:p>
        </p:txBody>
      </p:sp>
    </p:spTree>
    <p:extLst>
      <p:ext uri="{BB962C8B-B14F-4D97-AF65-F5344CB8AC3E}">
        <p14:creationId xmlns:p14="http://schemas.microsoft.com/office/powerpoint/2010/main" val="323916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FD912D-39CA-E240-BE02-7DD1100A5495}"/>
              </a:ext>
            </a:extLst>
          </p:cNvPr>
          <p:cNvSpPr>
            <a:spLocks noGrp="1"/>
          </p:cNvSpPr>
          <p:nvPr>
            <p:ph type="title"/>
          </p:nvPr>
        </p:nvSpPr>
        <p:spPr/>
        <p:txBody>
          <a:bodyPr/>
          <a:lstStyle/>
          <a:p>
            <a:r>
              <a:rPr lang="en-GB" dirty="0"/>
              <a:t>Collective and individual needs</a:t>
            </a:r>
          </a:p>
        </p:txBody>
      </p:sp>
      <p:sp>
        <p:nvSpPr>
          <p:cNvPr id="3" name="Symbol zastępczy zawartości 2">
            <a:extLst>
              <a:ext uri="{FF2B5EF4-FFF2-40B4-BE49-F238E27FC236}">
                <a16:creationId xmlns:a16="http://schemas.microsoft.com/office/drawing/2014/main" id="{5E243539-FC99-BE44-B0DF-0F410C103B1C}"/>
              </a:ext>
            </a:extLst>
          </p:cNvPr>
          <p:cNvSpPr>
            <a:spLocks noGrp="1"/>
          </p:cNvSpPr>
          <p:nvPr>
            <p:ph idx="1"/>
          </p:nvPr>
        </p:nvSpPr>
        <p:spPr>
          <a:xfrm>
            <a:off x="1066800" y="2103120"/>
            <a:ext cx="10058400" cy="4251960"/>
          </a:xfrm>
        </p:spPr>
        <p:txBody>
          <a:bodyPr>
            <a:normAutofit lnSpcReduction="10000"/>
          </a:bodyPr>
          <a:lstStyle/>
          <a:p>
            <a:r>
              <a:rPr lang="en-GB" dirty="0"/>
              <a:t>Which needs shall be satisfied by the public authorities? Who decides? What about the market regulations?</a:t>
            </a:r>
          </a:p>
          <a:p>
            <a:pPr marL="0" indent="0" algn="just">
              <a:buNone/>
            </a:pPr>
            <a:r>
              <a:rPr lang="en-GB" dirty="0"/>
              <a:t>In administrative sciences we can find different approaches and theories regarding this fundamental question, One of them is the idea of a welfare state. The welfare state is a form of government in which the state protects and promotes the economic and social well-being of the citizens, based upon the principles of equal opportunity, equitable distribution of wealth, and public responsibility for citizens unable to avail themselves of the minimal provisions for a good life. </a:t>
            </a:r>
          </a:p>
          <a:p>
            <a:pPr marL="0" indent="0" algn="just">
              <a:buNone/>
            </a:pPr>
            <a:r>
              <a:rPr lang="en-GB" dirty="0"/>
              <a:t>On the other hand, some governments actions are purely oriented towards economic liberalism, which is an economic system organized on individual lines, meaning that the greatest possible number of economic decisions are made by individuals or households rather than by collective institutions or organizations. It includes a spectrum of different economic policies but its basis is on strong support for a market economy and private property in the means of production. Although economic liberals can also be supportive of government regulation to a certain degree, they tend to oppose government intervention in the free market when it inhibits free trade and open competition.</a:t>
            </a:r>
          </a:p>
          <a:p>
            <a:pPr marL="0" indent="0" algn="just">
              <a:buNone/>
            </a:pPr>
            <a:r>
              <a:rPr lang="en-GB" dirty="0"/>
              <a:t>That is why in international dimension we must identify focal points of administrative policies of a given subject (a supra-national organisation such as the EU, State, local administration) on case-by-case basis. </a:t>
            </a:r>
          </a:p>
        </p:txBody>
      </p:sp>
    </p:spTree>
    <p:extLst>
      <p:ext uri="{BB962C8B-B14F-4D97-AF65-F5344CB8AC3E}">
        <p14:creationId xmlns:p14="http://schemas.microsoft.com/office/powerpoint/2010/main" val="2152991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170</TotalTime>
  <Words>1969</Words>
  <Application>Microsoft Macintosh PowerPoint</Application>
  <PresentationFormat>Panoramiczny</PresentationFormat>
  <Paragraphs>72</Paragraphs>
  <Slides>13</Slides>
  <Notes>0</Notes>
  <HiddenSlides>0</HiddenSlides>
  <MMClips>0</MMClips>
  <ScaleCrop>false</ScaleCrop>
  <HeadingPairs>
    <vt:vector size="6" baseType="variant">
      <vt:variant>
        <vt:lpstr>Używane czcionki</vt:lpstr>
      </vt:variant>
      <vt:variant>
        <vt:i4>1</vt:i4>
      </vt:variant>
      <vt:variant>
        <vt:lpstr>Motyw</vt:lpstr>
      </vt:variant>
      <vt:variant>
        <vt:i4>1</vt:i4>
      </vt:variant>
      <vt:variant>
        <vt:lpstr>Tytuły slajdów</vt:lpstr>
      </vt:variant>
      <vt:variant>
        <vt:i4>13</vt:i4>
      </vt:variant>
    </vt:vector>
  </HeadingPairs>
  <TitlesOfParts>
    <vt:vector size="15" baseType="lpstr">
      <vt:lpstr>Garamond</vt:lpstr>
      <vt:lpstr>SavonVTI</vt:lpstr>
      <vt:lpstr>PUBLIC ADMINISTRATION AND ADMINISTRATIVE POLICIES   classes</vt:lpstr>
      <vt:lpstr>Outline</vt:lpstr>
      <vt:lpstr>General information</vt:lpstr>
      <vt:lpstr>Purpose and scope of the classes </vt:lpstr>
      <vt:lpstr>Final grade</vt:lpstr>
      <vt:lpstr>Final grade</vt:lpstr>
      <vt:lpstr>Final grade</vt:lpstr>
      <vt:lpstr>What is administrative policy?</vt:lpstr>
      <vt:lpstr>Collective and individual needs</vt:lpstr>
      <vt:lpstr>Administrative policy  – definitions and aspects</vt:lpstr>
      <vt:lpstr>Administrative policy  – definitions and aspects</vt:lpstr>
      <vt:lpstr>Administrative policy  – definitions and aspects</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ADMINISTRATION AND ADMINISTRATIVE POLICIES </dc:title>
  <dc:creator>Karolina Kulinska</dc:creator>
  <cp:lastModifiedBy>Karolina Kulinska</cp:lastModifiedBy>
  <cp:revision>13</cp:revision>
  <dcterms:created xsi:type="dcterms:W3CDTF">2020-03-23T17:06:45Z</dcterms:created>
  <dcterms:modified xsi:type="dcterms:W3CDTF">2020-03-23T19:56:50Z</dcterms:modified>
</cp:coreProperties>
</file>