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2"/>
    <p:restoredTop sz="94729"/>
  </p:normalViewPr>
  <p:slideViewPr>
    <p:cSldViewPr snapToGrid="0" snapToObjects="1">
      <p:cViewPr varScale="1">
        <p:scale>
          <a:sx n="122" d="100"/>
          <a:sy n="122" d="100"/>
        </p:scale>
        <p:origin x="224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1D25A0-EE2B-B442-B7F0-384141847B03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72BD275-9D5F-BE49-BDE4-3BCDF7C5901C}">
      <dgm:prSet phldrT="[Tekst]"/>
      <dgm:spPr/>
      <dgm:t>
        <a:bodyPr/>
        <a:lstStyle/>
        <a:p>
          <a:r>
            <a:rPr lang="pl-PL" dirty="0"/>
            <a:t>Faktoring</a:t>
          </a:r>
        </a:p>
      </dgm:t>
    </dgm:pt>
    <dgm:pt modelId="{4EBDD1CB-C520-8548-B890-E8CF646F6523}" type="parTrans" cxnId="{4A9AC35E-9059-DA48-93E4-41DAB4B7449C}">
      <dgm:prSet/>
      <dgm:spPr/>
      <dgm:t>
        <a:bodyPr/>
        <a:lstStyle/>
        <a:p>
          <a:endParaRPr lang="pl-PL"/>
        </a:p>
      </dgm:t>
    </dgm:pt>
    <dgm:pt modelId="{735162E6-A481-E14F-AEEA-DF4FA7E16578}" type="sibTrans" cxnId="{4A9AC35E-9059-DA48-93E4-41DAB4B7449C}">
      <dgm:prSet/>
      <dgm:spPr/>
      <dgm:t>
        <a:bodyPr/>
        <a:lstStyle/>
        <a:p>
          <a:endParaRPr lang="pl-PL"/>
        </a:p>
      </dgm:t>
    </dgm:pt>
    <dgm:pt modelId="{239E249D-0529-7845-959D-457BAAF67A02}">
      <dgm:prSet phldrT="[Tekst]"/>
      <dgm:spPr/>
      <dgm:t>
        <a:bodyPr/>
        <a:lstStyle/>
        <a:p>
          <a:r>
            <a:rPr lang="pl-PL" dirty="0"/>
            <a:t>Faktoring należności</a:t>
          </a:r>
        </a:p>
      </dgm:t>
    </dgm:pt>
    <dgm:pt modelId="{C54D7933-1B53-9243-9A79-F28C23BF5CA1}" type="parTrans" cxnId="{9922A369-C9F3-BE45-8193-5D1FF8585B01}">
      <dgm:prSet/>
      <dgm:spPr/>
      <dgm:t>
        <a:bodyPr/>
        <a:lstStyle/>
        <a:p>
          <a:endParaRPr lang="pl-PL"/>
        </a:p>
      </dgm:t>
    </dgm:pt>
    <dgm:pt modelId="{84F00CC7-5EEE-B140-9A7B-979944E87AC7}" type="sibTrans" cxnId="{9922A369-C9F3-BE45-8193-5D1FF8585B01}">
      <dgm:prSet/>
      <dgm:spPr/>
      <dgm:t>
        <a:bodyPr/>
        <a:lstStyle/>
        <a:p>
          <a:endParaRPr lang="pl-PL"/>
        </a:p>
      </dgm:t>
    </dgm:pt>
    <dgm:pt modelId="{5F184412-F9F9-A544-8BB6-78CBD512AACA}">
      <dgm:prSet phldrT="[Tekst]"/>
      <dgm:spPr/>
      <dgm:t>
        <a:bodyPr/>
        <a:lstStyle/>
        <a:p>
          <a:r>
            <a:rPr lang="pl-PL" dirty="0"/>
            <a:t>Faktoring zobowiązań</a:t>
          </a:r>
        </a:p>
        <a:p>
          <a:r>
            <a:rPr lang="pl-PL" dirty="0"/>
            <a:t>(faktoring odwrócony)</a:t>
          </a:r>
        </a:p>
      </dgm:t>
    </dgm:pt>
    <dgm:pt modelId="{89591022-6151-4645-A05E-58974A37B36A}" type="parTrans" cxnId="{F02149A6-EECD-0D41-98E5-21244B9A1E65}">
      <dgm:prSet/>
      <dgm:spPr/>
      <dgm:t>
        <a:bodyPr/>
        <a:lstStyle/>
        <a:p>
          <a:endParaRPr lang="pl-PL"/>
        </a:p>
      </dgm:t>
    </dgm:pt>
    <dgm:pt modelId="{C0911489-AC06-0E43-84A7-468A28AFBB06}" type="sibTrans" cxnId="{F02149A6-EECD-0D41-98E5-21244B9A1E65}">
      <dgm:prSet/>
      <dgm:spPr/>
      <dgm:t>
        <a:bodyPr/>
        <a:lstStyle/>
        <a:p>
          <a:endParaRPr lang="pl-PL"/>
        </a:p>
      </dgm:t>
    </dgm:pt>
    <dgm:pt modelId="{0E1744CB-DFE5-7442-A311-D2B8AFD72169}">
      <dgm:prSet phldrT="[Tekst]"/>
      <dgm:spPr/>
      <dgm:t>
        <a:bodyPr/>
        <a:lstStyle/>
        <a:p>
          <a:r>
            <a:rPr lang="pl-PL" dirty="0"/>
            <a:t>faktoring pełny lub właściwy</a:t>
          </a:r>
        </a:p>
        <a:p>
          <a:r>
            <a:rPr lang="pl-PL" dirty="0"/>
            <a:t>(z przejęciem ryzyka)</a:t>
          </a:r>
        </a:p>
      </dgm:t>
    </dgm:pt>
    <dgm:pt modelId="{6C545C5A-EFCB-4F46-BC2E-DFF050E42806}" type="parTrans" cxnId="{A102732D-8642-0D40-9CB6-3AEDA5BFEC67}">
      <dgm:prSet/>
      <dgm:spPr/>
      <dgm:t>
        <a:bodyPr/>
        <a:lstStyle/>
        <a:p>
          <a:endParaRPr lang="pl-PL"/>
        </a:p>
      </dgm:t>
    </dgm:pt>
    <dgm:pt modelId="{C4B03B0F-6F19-3A4C-AB8C-FAF031659177}" type="sibTrans" cxnId="{A102732D-8642-0D40-9CB6-3AEDA5BFEC67}">
      <dgm:prSet/>
      <dgm:spPr/>
      <dgm:t>
        <a:bodyPr/>
        <a:lstStyle/>
        <a:p>
          <a:endParaRPr lang="pl-PL"/>
        </a:p>
      </dgm:t>
    </dgm:pt>
    <dgm:pt modelId="{2ABB666F-2EB5-724C-9843-8CA6090008CA}">
      <dgm:prSet phldrT="[Tekst]"/>
      <dgm:spPr/>
      <dgm:t>
        <a:bodyPr/>
        <a:lstStyle/>
        <a:p>
          <a:r>
            <a:rPr lang="pl-PL" dirty="0"/>
            <a:t>faktoring niepełny lub niewłaściwy</a:t>
          </a:r>
        </a:p>
        <a:p>
          <a:r>
            <a:rPr lang="pl-PL" dirty="0"/>
            <a:t>(bez przejęcia ryzyka)</a:t>
          </a:r>
        </a:p>
      </dgm:t>
    </dgm:pt>
    <dgm:pt modelId="{C37EAB1F-37BA-E949-B2AE-9B685AB89521}" type="parTrans" cxnId="{E74C5144-F7AC-D04F-9593-8A6B3AB4D22C}">
      <dgm:prSet/>
      <dgm:spPr/>
      <dgm:t>
        <a:bodyPr/>
        <a:lstStyle/>
        <a:p>
          <a:endParaRPr lang="pl-PL"/>
        </a:p>
      </dgm:t>
    </dgm:pt>
    <dgm:pt modelId="{403DCC04-C2BD-7945-8D1C-E0D825ACF617}" type="sibTrans" cxnId="{E74C5144-F7AC-D04F-9593-8A6B3AB4D22C}">
      <dgm:prSet/>
      <dgm:spPr/>
      <dgm:t>
        <a:bodyPr/>
        <a:lstStyle/>
        <a:p>
          <a:endParaRPr lang="pl-PL"/>
        </a:p>
      </dgm:t>
    </dgm:pt>
    <dgm:pt modelId="{1D6458D4-5A1B-AF4A-BC89-B8DB37F2D239}" type="pres">
      <dgm:prSet presAssocID="{4F1D25A0-EE2B-B442-B7F0-384141847B0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AD77D82-854E-294A-A728-4E51D4E216AD}" type="pres">
      <dgm:prSet presAssocID="{172BD275-9D5F-BE49-BDE4-3BCDF7C5901C}" presName="hierRoot1" presStyleCnt="0">
        <dgm:presLayoutVars>
          <dgm:hierBranch val="init"/>
        </dgm:presLayoutVars>
      </dgm:prSet>
      <dgm:spPr/>
    </dgm:pt>
    <dgm:pt modelId="{D3E79AC7-E169-1A44-A1F7-18F4A85DA97C}" type="pres">
      <dgm:prSet presAssocID="{172BD275-9D5F-BE49-BDE4-3BCDF7C5901C}" presName="rootComposite1" presStyleCnt="0"/>
      <dgm:spPr/>
    </dgm:pt>
    <dgm:pt modelId="{C0C06FA8-1A46-AD4E-8B52-DF599F919D3A}" type="pres">
      <dgm:prSet presAssocID="{172BD275-9D5F-BE49-BDE4-3BCDF7C5901C}" presName="rootText1" presStyleLbl="node0" presStyleIdx="0" presStyleCnt="1">
        <dgm:presLayoutVars>
          <dgm:chPref val="3"/>
        </dgm:presLayoutVars>
      </dgm:prSet>
      <dgm:spPr/>
    </dgm:pt>
    <dgm:pt modelId="{B0869CEF-DCB2-1549-8ADC-BA4306EE83A1}" type="pres">
      <dgm:prSet presAssocID="{172BD275-9D5F-BE49-BDE4-3BCDF7C5901C}" presName="rootConnector1" presStyleLbl="node1" presStyleIdx="0" presStyleCnt="0"/>
      <dgm:spPr/>
    </dgm:pt>
    <dgm:pt modelId="{FB832F2A-E0D5-8B47-80B2-58AD1BDD99EB}" type="pres">
      <dgm:prSet presAssocID="{172BD275-9D5F-BE49-BDE4-3BCDF7C5901C}" presName="hierChild2" presStyleCnt="0"/>
      <dgm:spPr/>
    </dgm:pt>
    <dgm:pt modelId="{09FE7E4D-2A0A-CB4A-B574-A501D984B62C}" type="pres">
      <dgm:prSet presAssocID="{C54D7933-1B53-9243-9A79-F28C23BF5CA1}" presName="Name37" presStyleLbl="parChTrans1D2" presStyleIdx="0" presStyleCnt="2"/>
      <dgm:spPr/>
    </dgm:pt>
    <dgm:pt modelId="{BA6A69A9-205F-E941-A011-463979CFD983}" type="pres">
      <dgm:prSet presAssocID="{239E249D-0529-7845-959D-457BAAF67A02}" presName="hierRoot2" presStyleCnt="0">
        <dgm:presLayoutVars>
          <dgm:hierBranch val="init"/>
        </dgm:presLayoutVars>
      </dgm:prSet>
      <dgm:spPr/>
    </dgm:pt>
    <dgm:pt modelId="{222AEBD7-7AED-4B4A-9925-F38F22C9F110}" type="pres">
      <dgm:prSet presAssocID="{239E249D-0529-7845-959D-457BAAF67A02}" presName="rootComposite" presStyleCnt="0"/>
      <dgm:spPr/>
    </dgm:pt>
    <dgm:pt modelId="{47822F9B-BDA0-1A47-88DC-88D9C77027D3}" type="pres">
      <dgm:prSet presAssocID="{239E249D-0529-7845-959D-457BAAF67A02}" presName="rootText" presStyleLbl="node2" presStyleIdx="0" presStyleCnt="2">
        <dgm:presLayoutVars>
          <dgm:chPref val="3"/>
        </dgm:presLayoutVars>
      </dgm:prSet>
      <dgm:spPr/>
    </dgm:pt>
    <dgm:pt modelId="{06C25483-9618-A04F-A701-C651792E196E}" type="pres">
      <dgm:prSet presAssocID="{239E249D-0529-7845-959D-457BAAF67A02}" presName="rootConnector" presStyleLbl="node2" presStyleIdx="0" presStyleCnt="2"/>
      <dgm:spPr/>
    </dgm:pt>
    <dgm:pt modelId="{D3B63BE4-1736-AA42-ACC9-D42B529C3A68}" type="pres">
      <dgm:prSet presAssocID="{239E249D-0529-7845-959D-457BAAF67A02}" presName="hierChild4" presStyleCnt="0"/>
      <dgm:spPr/>
    </dgm:pt>
    <dgm:pt modelId="{18375817-B99C-5040-A066-663A3CE4FC78}" type="pres">
      <dgm:prSet presAssocID="{6C545C5A-EFCB-4F46-BC2E-DFF050E42806}" presName="Name37" presStyleLbl="parChTrans1D3" presStyleIdx="0" presStyleCnt="2"/>
      <dgm:spPr/>
    </dgm:pt>
    <dgm:pt modelId="{7090A765-5A86-E64D-BEB4-58663C9B5961}" type="pres">
      <dgm:prSet presAssocID="{0E1744CB-DFE5-7442-A311-D2B8AFD72169}" presName="hierRoot2" presStyleCnt="0">
        <dgm:presLayoutVars>
          <dgm:hierBranch val="init"/>
        </dgm:presLayoutVars>
      </dgm:prSet>
      <dgm:spPr/>
    </dgm:pt>
    <dgm:pt modelId="{1CEF8EC1-B584-F047-987A-1EA112B2C4F3}" type="pres">
      <dgm:prSet presAssocID="{0E1744CB-DFE5-7442-A311-D2B8AFD72169}" presName="rootComposite" presStyleCnt="0"/>
      <dgm:spPr/>
    </dgm:pt>
    <dgm:pt modelId="{3356FBE3-2745-B642-BEF1-1E14BF60CEB4}" type="pres">
      <dgm:prSet presAssocID="{0E1744CB-DFE5-7442-A311-D2B8AFD72169}" presName="rootText" presStyleLbl="node3" presStyleIdx="0" presStyleCnt="2">
        <dgm:presLayoutVars>
          <dgm:chPref val="3"/>
        </dgm:presLayoutVars>
      </dgm:prSet>
      <dgm:spPr/>
    </dgm:pt>
    <dgm:pt modelId="{2EADDBED-4512-A347-9016-CE65C1C1EDF4}" type="pres">
      <dgm:prSet presAssocID="{0E1744CB-DFE5-7442-A311-D2B8AFD72169}" presName="rootConnector" presStyleLbl="node3" presStyleIdx="0" presStyleCnt="2"/>
      <dgm:spPr/>
    </dgm:pt>
    <dgm:pt modelId="{76916F3F-4AB9-4441-A7F7-4C691FA279F7}" type="pres">
      <dgm:prSet presAssocID="{0E1744CB-DFE5-7442-A311-D2B8AFD72169}" presName="hierChild4" presStyleCnt="0"/>
      <dgm:spPr/>
    </dgm:pt>
    <dgm:pt modelId="{314D4848-3158-C94C-8C35-B6C0DCFA16EB}" type="pres">
      <dgm:prSet presAssocID="{0E1744CB-DFE5-7442-A311-D2B8AFD72169}" presName="hierChild5" presStyleCnt="0"/>
      <dgm:spPr/>
    </dgm:pt>
    <dgm:pt modelId="{5A6BF615-11CE-0548-8748-0BFA6966A148}" type="pres">
      <dgm:prSet presAssocID="{C37EAB1F-37BA-E949-B2AE-9B685AB89521}" presName="Name37" presStyleLbl="parChTrans1D3" presStyleIdx="1" presStyleCnt="2"/>
      <dgm:spPr/>
    </dgm:pt>
    <dgm:pt modelId="{28761785-91FA-D343-A930-E9E47F9B2A6F}" type="pres">
      <dgm:prSet presAssocID="{2ABB666F-2EB5-724C-9843-8CA6090008CA}" presName="hierRoot2" presStyleCnt="0">
        <dgm:presLayoutVars>
          <dgm:hierBranch val="init"/>
        </dgm:presLayoutVars>
      </dgm:prSet>
      <dgm:spPr/>
    </dgm:pt>
    <dgm:pt modelId="{D9A0886D-FB85-5546-A8BD-3395532A9489}" type="pres">
      <dgm:prSet presAssocID="{2ABB666F-2EB5-724C-9843-8CA6090008CA}" presName="rootComposite" presStyleCnt="0"/>
      <dgm:spPr/>
    </dgm:pt>
    <dgm:pt modelId="{6C1DFC1E-3432-3847-B923-38627489D884}" type="pres">
      <dgm:prSet presAssocID="{2ABB666F-2EB5-724C-9843-8CA6090008CA}" presName="rootText" presStyleLbl="node3" presStyleIdx="1" presStyleCnt="2">
        <dgm:presLayoutVars>
          <dgm:chPref val="3"/>
        </dgm:presLayoutVars>
      </dgm:prSet>
      <dgm:spPr/>
    </dgm:pt>
    <dgm:pt modelId="{6D88F0DC-11DD-F04A-BE3E-ECF988105937}" type="pres">
      <dgm:prSet presAssocID="{2ABB666F-2EB5-724C-9843-8CA6090008CA}" presName="rootConnector" presStyleLbl="node3" presStyleIdx="1" presStyleCnt="2"/>
      <dgm:spPr/>
    </dgm:pt>
    <dgm:pt modelId="{8055A9A3-94A6-A546-AC78-AF7B7F5DFA7C}" type="pres">
      <dgm:prSet presAssocID="{2ABB666F-2EB5-724C-9843-8CA6090008CA}" presName="hierChild4" presStyleCnt="0"/>
      <dgm:spPr/>
    </dgm:pt>
    <dgm:pt modelId="{56E4D134-9028-8E46-9334-5F29BB4ABE24}" type="pres">
      <dgm:prSet presAssocID="{2ABB666F-2EB5-724C-9843-8CA6090008CA}" presName="hierChild5" presStyleCnt="0"/>
      <dgm:spPr/>
    </dgm:pt>
    <dgm:pt modelId="{C332C103-09B0-ED41-828E-86182C53344D}" type="pres">
      <dgm:prSet presAssocID="{239E249D-0529-7845-959D-457BAAF67A02}" presName="hierChild5" presStyleCnt="0"/>
      <dgm:spPr/>
    </dgm:pt>
    <dgm:pt modelId="{083D5EB0-3414-6F43-BF87-A51282EE8FD1}" type="pres">
      <dgm:prSet presAssocID="{89591022-6151-4645-A05E-58974A37B36A}" presName="Name37" presStyleLbl="parChTrans1D2" presStyleIdx="1" presStyleCnt="2"/>
      <dgm:spPr/>
    </dgm:pt>
    <dgm:pt modelId="{4A85B488-CDF4-5542-85DF-9CE6800B35AB}" type="pres">
      <dgm:prSet presAssocID="{5F184412-F9F9-A544-8BB6-78CBD512AACA}" presName="hierRoot2" presStyleCnt="0">
        <dgm:presLayoutVars>
          <dgm:hierBranch val="init"/>
        </dgm:presLayoutVars>
      </dgm:prSet>
      <dgm:spPr/>
    </dgm:pt>
    <dgm:pt modelId="{D921B796-66D9-C649-9A51-69F893D676D8}" type="pres">
      <dgm:prSet presAssocID="{5F184412-F9F9-A544-8BB6-78CBD512AACA}" presName="rootComposite" presStyleCnt="0"/>
      <dgm:spPr/>
    </dgm:pt>
    <dgm:pt modelId="{FBD5B164-39FA-824B-B5BB-43EF4293A038}" type="pres">
      <dgm:prSet presAssocID="{5F184412-F9F9-A544-8BB6-78CBD512AACA}" presName="rootText" presStyleLbl="node2" presStyleIdx="1" presStyleCnt="2">
        <dgm:presLayoutVars>
          <dgm:chPref val="3"/>
        </dgm:presLayoutVars>
      </dgm:prSet>
      <dgm:spPr/>
    </dgm:pt>
    <dgm:pt modelId="{F4E06CCC-5D89-1A43-BC71-FFA769B7B1AD}" type="pres">
      <dgm:prSet presAssocID="{5F184412-F9F9-A544-8BB6-78CBD512AACA}" presName="rootConnector" presStyleLbl="node2" presStyleIdx="1" presStyleCnt="2"/>
      <dgm:spPr/>
    </dgm:pt>
    <dgm:pt modelId="{2D8AF590-594A-0F45-A81C-56E335BED62C}" type="pres">
      <dgm:prSet presAssocID="{5F184412-F9F9-A544-8BB6-78CBD512AACA}" presName="hierChild4" presStyleCnt="0"/>
      <dgm:spPr/>
    </dgm:pt>
    <dgm:pt modelId="{473AABED-CAF7-F34C-8B71-F14A24EBB1F4}" type="pres">
      <dgm:prSet presAssocID="{5F184412-F9F9-A544-8BB6-78CBD512AACA}" presName="hierChild5" presStyleCnt="0"/>
      <dgm:spPr/>
    </dgm:pt>
    <dgm:pt modelId="{315670CA-2A23-0A4A-BA37-4F315E4E7B0C}" type="pres">
      <dgm:prSet presAssocID="{172BD275-9D5F-BE49-BDE4-3BCDF7C5901C}" presName="hierChild3" presStyleCnt="0"/>
      <dgm:spPr/>
    </dgm:pt>
  </dgm:ptLst>
  <dgm:cxnLst>
    <dgm:cxn modelId="{D0349E09-7917-124B-B0A8-F06ED7B5AD6B}" type="presOf" srcId="{2ABB666F-2EB5-724C-9843-8CA6090008CA}" destId="{6D88F0DC-11DD-F04A-BE3E-ECF988105937}" srcOrd="1" destOrd="0" presId="urn:microsoft.com/office/officeart/2005/8/layout/orgChart1"/>
    <dgm:cxn modelId="{AA915A17-CD5B-BB4C-8F23-D6DCF1AA6323}" type="presOf" srcId="{239E249D-0529-7845-959D-457BAAF67A02}" destId="{06C25483-9618-A04F-A701-C651792E196E}" srcOrd="1" destOrd="0" presId="urn:microsoft.com/office/officeart/2005/8/layout/orgChart1"/>
    <dgm:cxn modelId="{E44DFE2B-841B-AE40-B55C-D1CBC25F37AC}" type="presOf" srcId="{6C545C5A-EFCB-4F46-BC2E-DFF050E42806}" destId="{18375817-B99C-5040-A066-663A3CE4FC78}" srcOrd="0" destOrd="0" presId="urn:microsoft.com/office/officeart/2005/8/layout/orgChart1"/>
    <dgm:cxn modelId="{A102732D-8642-0D40-9CB6-3AEDA5BFEC67}" srcId="{239E249D-0529-7845-959D-457BAAF67A02}" destId="{0E1744CB-DFE5-7442-A311-D2B8AFD72169}" srcOrd="0" destOrd="0" parTransId="{6C545C5A-EFCB-4F46-BC2E-DFF050E42806}" sibTransId="{C4B03B0F-6F19-3A4C-AB8C-FAF031659177}"/>
    <dgm:cxn modelId="{9B91B532-C54F-CB4A-A957-5FA97D6A7875}" type="presOf" srcId="{0E1744CB-DFE5-7442-A311-D2B8AFD72169}" destId="{3356FBE3-2745-B642-BEF1-1E14BF60CEB4}" srcOrd="0" destOrd="0" presId="urn:microsoft.com/office/officeart/2005/8/layout/orgChart1"/>
    <dgm:cxn modelId="{66322139-F80F-B446-935A-ACE8C93D22FB}" type="presOf" srcId="{5F184412-F9F9-A544-8BB6-78CBD512AACA}" destId="{FBD5B164-39FA-824B-B5BB-43EF4293A038}" srcOrd="0" destOrd="0" presId="urn:microsoft.com/office/officeart/2005/8/layout/orgChart1"/>
    <dgm:cxn modelId="{E74C5144-F7AC-D04F-9593-8A6B3AB4D22C}" srcId="{239E249D-0529-7845-959D-457BAAF67A02}" destId="{2ABB666F-2EB5-724C-9843-8CA6090008CA}" srcOrd="1" destOrd="0" parTransId="{C37EAB1F-37BA-E949-B2AE-9B685AB89521}" sibTransId="{403DCC04-C2BD-7945-8D1C-E0D825ACF617}"/>
    <dgm:cxn modelId="{A2EDE654-8414-2F4E-8E5E-C1DD7409CD2E}" type="presOf" srcId="{172BD275-9D5F-BE49-BDE4-3BCDF7C5901C}" destId="{B0869CEF-DCB2-1549-8ADC-BA4306EE83A1}" srcOrd="1" destOrd="0" presId="urn:microsoft.com/office/officeart/2005/8/layout/orgChart1"/>
    <dgm:cxn modelId="{4A9AC35E-9059-DA48-93E4-41DAB4B7449C}" srcId="{4F1D25A0-EE2B-B442-B7F0-384141847B03}" destId="{172BD275-9D5F-BE49-BDE4-3BCDF7C5901C}" srcOrd="0" destOrd="0" parTransId="{4EBDD1CB-C520-8548-B890-E8CF646F6523}" sibTransId="{735162E6-A481-E14F-AEEA-DF4FA7E16578}"/>
    <dgm:cxn modelId="{13D3F166-F433-2C4B-875C-32D1B6CB6B01}" type="presOf" srcId="{C37EAB1F-37BA-E949-B2AE-9B685AB89521}" destId="{5A6BF615-11CE-0548-8748-0BFA6966A148}" srcOrd="0" destOrd="0" presId="urn:microsoft.com/office/officeart/2005/8/layout/orgChart1"/>
    <dgm:cxn modelId="{9922A369-C9F3-BE45-8193-5D1FF8585B01}" srcId="{172BD275-9D5F-BE49-BDE4-3BCDF7C5901C}" destId="{239E249D-0529-7845-959D-457BAAF67A02}" srcOrd="0" destOrd="0" parTransId="{C54D7933-1B53-9243-9A79-F28C23BF5CA1}" sibTransId="{84F00CC7-5EEE-B140-9A7B-979944E87AC7}"/>
    <dgm:cxn modelId="{E9BC858D-2D47-8A47-9A51-6D6542DF7849}" type="presOf" srcId="{172BD275-9D5F-BE49-BDE4-3BCDF7C5901C}" destId="{C0C06FA8-1A46-AD4E-8B52-DF599F919D3A}" srcOrd="0" destOrd="0" presId="urn:microsoft.com/office/officeart/2005/8/layout/orgChart1"/>
    <dgm:cxn modelId="{2BF8009B-CF9E-B744-B2FF-AE65ABC0D523}" type="presOf" srcId="{5F184412-F9F9-A544-8BB6-78CBD512AACA}" destId="{F4E06CCC-5D89-1A43-BC71-FFA769B7B1AD}" srcOrd="1" destOrd="0" presId="urn:microsoft.com/office/officeart/2005/8/layout/orgChart1"/>
    <dgm:cxn modelId="{F02149A6-EECD-0D41-98E5-21244B9A1E65}" srcId="{172BD275-9D5F-BE49-BDE4-3BCDF7C5901C}" destId="{5F184412-F9F9-A544-8BB6-78CBD512AACA}" srcOrd="1" destOrd="0" parTransId="{89591022-6151-4645-A05E-58974A37B36A}" sibTransId="{C0911489-AC06-0E43-84A7-468A28AFBB06}"/>
    <dgm:cxn modelId="{07D2E2A7-86FA-AE49-A82D-75C9DAEB5719}" type="presOf" srcId="{89591022-6151-4645-A05E-58974A37B36A}" destId="{083D5EB0-3414-6F43-BF87-A51282EE8FD1}" srcOrd="0" destOrd="0" presId="urn:microsoft.com/office/officeart/2005/8/layout/orgChart1"/>
    <dgm:cxn modelId="{737B35B8-5D0C-A647-BAC3-0C6C1349D44C}" type="presOf" srcId="{2ABB666F-2EB5-724C-9843-8CA6090008CA}" destId="{6C1DFC1E-3432-3847-B923-38627489D884}" srcOrd="0" destOrd="0" presId="urn:microsoft.com/office/officeart/2005/8/layout/orgChart1"/>
    <dgm:cxn modelId="{B1221ABE-9FFD-6641-B843-C84C3B571168}" type="presOf" srcId="{0E1744CB-DFE5-7442-A311-D2B8AFD72169}" destId="{2EADDBED-4512-A347-9016-CE65C1C1EDF4}" srcOrd="1" destOrd="0" presId="urn:microsoft.com/office/officeart/2005/8/layout/orgChart1"/>
    <dgm:cxn modelId="{42A819C1-F859-A041-9486-7EA45BB6CF64}" type="presOf" srcId="{C54D7933-1B53-9243-9A79-F28C23BF5CA1}" destId="{09FE7E4D-2A0A-CB4A-B574-A501D984B62C}" srcOrd="0" destOrd="0" presId="urn:microsoft.com/office/officeart/2005/8/layout/orgChart1"/>
    <dgm:cxn modelId="{FB9151EF-2AFF-6542-9D66-541F5B152AB2}" type="presOf" srcId="{4F1D25A0-EE2B-B442-B7F0-384141847B03}" destId="{1D6458D4-5A1B-AF4A-BC89-B8DB37F2D239}" srcOrd="0" destOrd="0" presId="urn:microsoft.com/office/officeart/2005/8/layout/orgChart1"/>
    <dgm:cxn modelId="{077104F9-D948-254A-BC61-471A7863C3B2}" type="presOf" srcId="{239E249D-0529-7845-959D-457BAAF67A02}" destId="{47822F9B-BDA0-1A47-88DC-88D9C77027D3}" srcOrd="0" destOrd="0" presId="urn:microsoft.com/office/officeart/2005/8/layout/orgChart1"/>
    <dgm:cxn modelId="{9C2EB028-3979-1245-A5CC-332F85500EC8}" type="presParOf" srcId="{1D6458D4-5A1B-AF4A-BC89-B8DB37F2D239}" destId="{FAD77D82-854E-294A-A728-4E51D4E216AD}" srcOrd="0" destOrd="0" presId="urn:microsoft.com/office/officeart/2005/8/layout/orgChart1"/>
    <dgm:cxn modelId="{1CDFBCA9-3E8B-DE4D-A4EE-439E78D7A30A}" type="presParOf" srcId="{FAD77D82-854E-294A-A728-4E51D4E216AD}" destId="{D3E79AC7-E169-1A44-A1F7-18F4A85DA97C}" srcOrd="0" destOrd="0" presId="urn:microsoft.com/office/officeart/2005/8/layout/orgChart1"/>
    <dgm:cxn modelId="{AF76BA52-8081-5A41-AA50-EA291D9A9FB6}" type="presParOf" srcId="{D3E79AC7-E169-1A44-A1F7-18F4A85DA97C}" destId="{C0C06FA8-1A46-AD4E-8B52-DF599F919D3A}" srcOrd="0" destOrd="0" presId="urn:microsoft.com/office/officeart/2005/8/layout/orgChart1"/>
    <dgm:cxn modelId="{0C1830DA-0667-3546-A688-A6F061AA0F02}" type="presParOf" srcId="{D3E79AC7-E169-1A44-A1F7-18F4A85DA97C}" destId="{B0869CEF-DCB2-1549-8ADC-BA4306EE83A1}" srcOrd="1" destOrd="0" presId="urn:microsoft.com/office/officeart/2005/8/layout/orgChart1"/>
    <dgm:cxn modelId="{EAE23A7E-A7A2-FD4A-9B5D-EAB709647183}" type="presParOf" srcId="{FAD77D82-854E-294A-A728-4E51D4E216AD}" destId="{FB832F2A-E0D5-8B47-80B2-58AD1BDD99EB}" srcOrd="1" destOrd="0" presId="urn:microsoft.com/office/officeart/2005/8/layout/orgChart1"/>
    <dgm:cxn modelId="{04E84CDE-9185-204A-8D23-8CD7A5906A70}" type="presParOf" srcId="{FB832F2A-E0D5-8B47-80B2-58AD1BDD99EB}" destId="{09FE7E4D-2A0A-CB4A-B574-A501D984B62C}" srcOrd="0" destOrd="0" presId="urn:microsoft.com/office/officeart/2005/8/layout/orgChart1"/>
    <dgm:cxn modelId="{B50626B5-7DDC-F04F-BE9C-04E06C382311}" type="presParOf" srcId="{FB832F2A-E0D5-8B47-80B2-58AD1BDD99EB}" destId="{BA6A69A9-205F-E941-A011-463979CFD983}" srcOrd="1" destOrd="0" presId="urn:microsoft.com/office/officeart/2005/8/layout/orgChart1"/>
    <dgm:cxn modelId="{FF8C52CE-4068-204B-A4DD-240A8841AC52}" type="presParOf" srcId="{BA6A69A9-205F-E941-A011-463979CFD983}" destId="{222AEBD7-7AED-4B4A-9925-F38F22C9F110}" srcOrd="0" destOrd="0" presId="urn:microsoft.com/office/officeart/2005/8/layout/orgChart1"/>
    <dgm:cxn modelId="{C515E3CC-92B6-A247-8F57-72C7EFDDA4D8}" type="presParOf" srcId="{222AEBD7-7AED-4B4A-9925-F38F22C9F110}" destId="{47822F9B-BDA0-1A47-88DC-88D9C77027D3}" srcOrd="0" destOrd="0" presId="urn:microsoft.com/office/officeart/2005/8/layout/orgChart1"/>
    <dgm:cxn modelId="{7DDC63EA-562B-704A-A3D1-C09C6FDF9445}" type="presParOf" srcId="{222AEBD7-7AED-4B4A-9925-F38F22C9F110}" destId="{06C25483-9618-A04F-A701-C651792E196E}" srcOrd="1" destOrd="0" presId="urn:microsoft.com/office/officeart/2005/8/layout/orgChart1"/>
    <dgm:cxn modelId="{66E3464F-0B6D-3145-83A0-62507A3B49A2}" type="presParOf" srcId="{BA6A69A9-205F-E941-A011-463979CFD983}" destId="{D3B63BE4-1736-AA42-ACC9-D42B529C3A68}" srcOrd="1" destOrd="0" presId="urn:microsoft.com/office/officeart/2005/8/layout/orgChart1"/>
    <dgm:cxn modelId="{12E08F9F-B873-8C42-A13E-6B0994282707}" type="presParOf" srcId="{D3B63BE4-1736-AA42-ACC9-D42B529C3A68}" destId="{18375817-B99C-5040-A066-663A3CE4FC78}" srcOrd="0" destOrd="0" presId="urn:microsoft.com/office/officeart/2005/8/layout/orgChart1"/>
    <dgm:cxn modelId="{A9EDF092-C5D0-3944-B4FA-F0AFCE709E55}" type="presParOf" srcId="{D3B63BE4-1736-AA42-ACC9-D42B529C3A68}" destId="{7090A765-5A86-E64D-BEB4-58663C9B5961}" srcOrd="1" destOrd="0" presId="urn:microsoft.com/office/officeart/2005/8/layout/orgChart1"/>
    <dgm:cxn modelId="{357E88A2-CDB7-0E41-8368-14BDB53102EF}" type="presParOf" srcId="{7090A765-5A86-E64D-BEB4-58663C9B5961}" destId="{1CEF8EC1-B584-F047-987A-1EA112B2C4F3}" srcOrd="0" destOrd="0" presId="urn:microsoft.com/office/officeart/2005/8/layout/orgChart1"/>
    <dgm:cxn modelId="{278D5775-FF0F-334E-8BA2-1D8556668B52}" type="presParOf" srcId="{1CEF8EC1-B584-F047-987A-1EA112B2C4F3}" destId="{3356FBE3-2745-B642-BEF1-1E14BF60CEB4}" srcOrd="0" destOrd="0" presId="urn:microsoft.com/office/officeart/2005/8/layout/orgChart1"/>
    <dgm:cxn modelId="{131E6D66-10E4-2241-86A7-1E6494B2C24A}" type="presParOf" srcId="{1CEF8EC1-B584-F047-987A-1EA112B2C4F3}" destId="{2EADDBED-4512-A347-9016-CE65C1C1EDF4}" srcOrd="1" destOrd="0" presId="urn:microsoft.com/office/officeart/2005/8/layout/orgChart1"/>
    <dgm:cxn modelId="{FB1B6E54-D106-0541-8893-49B10DBE00B4}" type="presParOf" srcId="{7090A765-5A86-E64D-BEB4-58663C9B5961}" destId="{76916F3F-4AB9-4441-A7F7-4C691FA279F7}" srcOrd="1" destOrd="0" presId="urn:microsoft.com/office/officeart/2005/8/layout/orgChart1"/>
    <dgm:cxn modelId="{FFB8E616-DBCA-9B4C-B246-64AC992A70B1}" type="presParOf" srcId="{7090A765-5A86-E64D-BEB4-58663C9B5961}" destId="{314D4848-3158-C94C-8C35-B6C0DCFA16EB}" srcOrd="2" destOrd="0" presId="urn:microsoft.com/office/officeart/2005/8/layout/orgChart1"/>
    <dgm:cxn modelId="{18563EBD-48AD-9241-B835-2917C4A87ECE}" type="presParOf" srcId="{D3B63BE4-1736-AA42-ACC9-D42B529C3A68}" destId="{5A6BF615-11CE-0548-8748-0BFA6966A148}" srcOrd="2" destOrd="0" presId="urn:microsoft.com/office/officeart/2005/8/layout/orgChart1"/>
    <dgm:cxn modelId="{BD624830-5D48-E144-8FAA-CACD490848D8}" type="presParOf" srcId="{D3B63BE4-1736-AA42-ACC9-D42B529C3A68}" destId="{28761785-91FA-D343-A930-E9E47F9B2A6F}" srcOrd="3" destOrd="0" presId="urn:microsoft.com/office/officeart/2005/8/layout/orgChart1"/>
    <dgm:cxn modelId="{1F220656-A63C-9D4B-8E20-9808EF44F35C}" type="presParOf" srcId="{28761785-91FA-D343-A930-E9E47F9B2A6F}" destId="{D9A0886D-FB85-5546-A8BD-3395532A9489}" srcOrd="0" destOrd="0" presId="urn:microsoft.com/office/officeart/2005/8/layout/orgChart1"/>
    <dgm:cxn modelId="{9E48237C-DEBB-414B-B660-A3FB83E5B52B}" type="presParOf" srcId="{D9A0886D-FB85-5546-A8BD-3395532A9489}" destId="{6C1DFC1E-3432-3847-B923-38627489D884}" srcOrd="0" destOrd="0" presId="urn:microsoft.com/office/officeart/2005/8/layout/orgChart1"/>
    <dgm:cxn modelId="{CABF7838-5A0E-C141-9554-69E4DA737AB0}" type="presParOf" srcId="{D9A0886D-FB85-5546-A8BD-3395532A9489}" destId="{6D88F0DC-11DD-F04A-BE3E-ECF988105937}" srcOrd="1" destOrd="0" presId="urn:microsoft.com/office/officeart/2005/8/layout/orgChart1"/>
    <dgm:cxn modelId="{D51F98E1-0C17-DD46-BFAD-F46E8ADC4064}" type="presParOf" srcId="{28761785-91FA-D343-A930-E9E47F9B2A6F}" destId="{8055A9A3-94A6-A546-AC78-AF7B7F5DFA7C}" srcOrd="1" destOrd="0" presId="urn:microsoft.com/office/officeart/2005/8/layout/orgChart1"/>
    <dgm:cxn modelId="{B1DF6293-197E-C14D-A8CA-41E4283DD097}" type="presParOf" srcId="{28761785-91FA-D343-A930-E9E47F9B2A6F}" destId="{56E4D134-9028-8E46-9334-5F29BB4ABE24}" srcOrd="2" destOrd="0" presId="urn:microsoft.com/office/officeart/2005/8/layout/orgChart1"/>
    <dgm:cxn modelId="{D32ADF3C-E885-664D-9F2C-51BA1E381C13}" type="presParOf" srcId="{BA6A69A9-205F-E941-A011-463979CFD983}" destId="{C332C103-09B0-ED41-828E-86182C53344D}" srcOrd="2" destOrd="0" presId="urn:microsoft.com/office/officeart/2005/8/layout/orgChart1"/>
    <dgm:cxn modelId="{3F9E3D00-17E7-9F49-9D0D-CF31011BCA2D}" type="presParOf" srcId="{FB832F2A-E0D5-8B47-80B2-58AD1BDD99EB}" destId="{083D5EB0-3414-6F43-BF87-A51282EE8FD1}" srcOrd="2" destOrd="0" presId="urn:microsoft.com/office/officeart/2005/8/layout/orgChart1"/>
    <dgm:cxn modelId="{4BA18AA2-90FE-2F44-BEBD-E73425DC31E4}" type="presParOf" srcId="{FB832F2A-E0D5-8B47-80B2-58AD1BDD99EB}" destId="{4A85B488-CDF4-5542-85DF-9CE6800B35AB}" srcOrd="3" destOrd="0" presId="urn:microsoft.com/office/officeart/2005/8/layout/orgChart1"/>
    <dgm:cxn modelId="{44310DAE-0B39-AE4C-A1D8-0C065287C1AC}" type="presParOf" srcId="{4A85B488-CDF4-5542-85DF-9CE6800B35AB}" destId="{D921B796-66D9-C649-9A51-69F893D676D8}" srcOrd="0" destOrd="0" presId="urn:microsoft.com/office/officeart/2005/8/layout/orgChart1"/>
    <dgm:cxn modelId="{781B169A-1C1B-F347-8079-EECE598587BC}" type="presParOf" srcId="{D921B796-66D9-C649-9A51-69F893D676D8}" destId="{FBD5B164-39FA-824B-B5BB-43EF4293A038}" srcOrd="0" destOrd="0" presId="urn:microsoft.com/office/officeart/2005/8/layout/orgChart1"/>
    <dgm:cxn modelId="{BD2B05E0-0D60-DB46-B8A5-D360D0DACE37}" type="presParOf" srcId="{D921B796-66D9-C649-9A51-69F893D676D8}" destId="{F4E06CCC-5D89-1A43-BC71-FFA769B7B1AD}" srcOrd="1" destOrd="0" presId="urn:microsoft.com/office/officeart/2005/8/layout/orgChart1"/>
    <dgm:cxn modelId="{B4A7C061-FB6A-B146-8554-92E4B9E03C1D}" type="presParOf" srcId="{4A85B488-CDF4-5542-85DF-9CE6800B35AB}" destId="{2D8AF590-594A-0F45-A81C-56E335BED62C}" srcOrd="1" destOrd="0" presId="urn:microsoft.com/office/officeart/2005/8/layout/orgChart1"/>
    <dgm:cxn modelId="{1DD13C84-3AF6-9843-A11B-CC01031BDC37}" type="presParOf" srcId="{4A85B488-CDF4-5542-85DF-9CE6800B35AB}" destId="{473AABED-CAF7-F34C-8B71-F14A24EBB1F4}" srcOrd="2" destOrd="0" presId="urn:microsoft.com/office/officeart/2005/8/layout/orgChart1"/>
    <dgm:cxn modelId="{45B9DA5A-FE2E-F24B-B142-CBEC922F3794}" type="presParOf" srcId="{FAD77D82-854E-294A-A728-4E51D4E216AD}" destId="{315670CA-2A23-0A4A-BA37-4F315E4E7B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3D5EB0-3414-6F43-BF87-A51282EE8FD1}">
      <dsp:nvSpPr>
        <dsp:cNvPr id="0" name=""/>
        <dsp:cNvSpPr/>
      </dsp:nvSpPr>
      <dsp:spPr>
        <a:xfrm>
          <a:off x="3865562" y="939324"/>
          <a:ext cx="1136216" cy="394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194"/>
              </a:lnTo>
              <a:lnTo>
                <a:pt x="1136216" y="197194"/>
              </a:lnTo>
              <a:lnTo>
                <a:pt x="1136216" y="3943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6BF615-11CE-0548-8748-0BFA6966A148}">
      <dsp:nvSpPr>
        <dsp:cNvPr id="0" name=""/>
        <dsp:cNvSpPr/>
      </dsp:nvSpPr>
      <dsp:spPr>
        <a:xfrm>
          <a:off x="1978127" y="2272736"/>
          <a:ext cx="281706" cy="2197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7311"/>
              </a:lnTo>
              <a:lnTo>
                <a:pt x="281706" y="21973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375817-B99C-5040-A066-663A3CE4FC78}">
      <dsp:nvSpPr>
        <dsp:cNvPr id="0" name=""/>
        <dsp:cNvSpPr/>
      </dsp:nvSpPr>
      <dsp:spPr>
        <a:xfrm>
          <a:off x="1978127" y="2272736"/>
          <a:ext cx="281706" cy="8639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3900"/>
              </a:lnTo>
              <a:lnTo>
                <a:pt x="281706" y="8639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FE7E4D-2A0A-CB4A-B574-A501D984B62C}">
      <dsp:nvSpPr>
        <dsp:cNvPr id="0" name=""/>
        <dsp:cNvSpPr/>
      </dsp:nvSpPr>
      <dsp:spPr>
        <a:xfrm>
          <a:off x="2729345" y="939324"/>
          <a:ext cx="1136216" cy="394389"/>
        </a:xfrm>
        <a:custGeom>
          <a:avLst/>
          <a:gdLst/>
          <a:ahLst/>
          <a:cxnLst/>
          <a:rect l="0" t="0" r="0" b="0"/>
          <a:pathLst>
            <a:path>
              <a:moveTo>
                <a:pt x="1136216" y="0"/>
              </a:moveTo>
              <a:lnTo>
                <a:pt x="1136216" y="197194"/>
              </a:lnTo>
              <a:lnTo>
                <a:pt x="0" y="197194"/>
              </a:lnTo>
              <a:lnTo>
                <a:pt x="0" y="3943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C06FA8-1A46-AD4E-8B52-DF599F919D3A}">
      <dsp:nvSpPr>
        <dsp:cNvPr id="0" name=""/>
        <dsp:cNvSpPr/>
      </dsp:nvSpPr>
      <dsp:spPr>
        <a:xfrm>
          <a:off x="2926540" y="302"/>
          <a:ext cx="1878044" cy="9390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Faktoring</a:t>
          </a:r>
        </a:p>
      </dsp:txBody>
      <dsp:txXfrm>
        <a:off x="2926540" y="302"/>
        <a:ext cx="1878044" cy="939022"/>
      </dsp:txXfrm>
    </dsp:sp>
    <dsp:sp modelId="{47822F9B-BDA0-1A47-88DC-88D9C77027D3}">
      <dsp:nvSpPr>
        <dsp:cNvPr id="0" name=""/>
        <dsp:cNvSpPr/>
      </dsp:nvSpPr>
      <dsp:spPr>
        <a:xfrm>
          <a:off x="1790323" y="1333714"/>
          <a:ext cx="1878044" cy="9390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Faktoring należności</a:t>
          </a:r>
        </a:p>
      </dsp:txBody>
      <dsp:txXfrm>
        <a:off x="1790323" y="1333714"/>
        <a:ext cx="1878044" cy="939022"/>
      </dsp:txXfrm>
    </dsp:sp>
    <dsp:sp modelId="{3356FBE3-2745-B642-BEF1-1E14BF60CEB4}">
      <dsp:nvSpPr>
        <dsp:cNvPr id="0" name=""/>
        <dsp:cNvSpPr/>
      </dsp:nvSpPr>
      <dsp:spPr>
        <a:xfrm>
          <a:off x="2259834" y="2667125"/>
          <a:ext cx="1878044" cy="9390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faktoring pełny lub właściwy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(z przejęciem ryzyka)</a:t>
          </a:r>
        </a:p>
      </dsp:txBody>
      <dsp:txXfrm>
        <a:off x="2259834" y="2667125"/>
        <a:ext cx="1878044" cy="939022"/>
      </dsp:txXfrm>
    </dsp:sp>
    <dsp:sp modelId="{6C1DFC1E-3432-3847-B923-38627489D884}">
      <dsp:nvSpPr>
        <dsp:cNvPr id="0" name=""/>
        <dsp:cNvSpPr/>
      </dsp:nvSpPr>
      <dsp:spPr>
        <a:xfrm>
          <a:off x="2259834" y="4000537"/>
          <a:ext cx="1878044" cy="9390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faktoring niepełny lub niewłaściwy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(bez przejęcia ryzyka)</a:t>
          </a:r>
        </a:p>
      </dsp:txBody>
      <dsp:txXfrm>
        <a:off x="2259834" y="4000537"/>
        <a:ext cx="1878044" cy="939022"/>
      </dsp:txXfrm>
    </dsp:sp>
    <dsp:sp modelId="{FBD5B164-39FA-824B-B5BB-43EF4293A038}">
      <dsp:nvSpPr>
        <dsp:cNvPr id="0" name=""/>
        <dsp:cNvSpPr/>
      </dsp:nvSpPr>
      <dsp:spPr>
        <a:xfrm>
          <a:off x="4062757" y="1333714"/>
          <a:ext cx="1878044" cy="9390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Faktoring zobowiązań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(faktoring odwrócony)</a:t>
          </a:r>
        </a:p>
      </dsp:txBody>
      <dsp:txXfrm>
        <a:off x="4062757" y="1333714"/>
        <a:ext cx="1878044" cy="9390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11/29/18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185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11/29/18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295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11/29/18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03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11/29/18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0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11/29/18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3370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11/29/18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7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11/29/18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7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11/29/18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773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11/29/18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18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11/29/18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9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11/29/18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5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11/29/18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51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5215A5-C75E-7749-BE39-95B91F4370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Umowa factoringu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45CC0D1-85B4-1F46-AE34-BBD5982FF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0741" y="4352543"/>
            <a:ext cx="8965581" cy="1903291"/>
          </a:xfrm>
        </p:spPr>
        <p:txBody>
          <a:bodyPr>
            <a:normAutofit/>
          </a:bodyPr>
          <a:lstStyle/>
          <a:p>
            <a:r>
              <a:rPr lang="pl-PL" dirty="0"/>
              <a:t>Dorota Wieczorkowska</a:t>
            </a:r>
          </a:p>
          <a:p>
            <a:r>
              <a:rPr lang="pl-PL" dirty="0"/>
              <a:t>Zakład Prawa Gospodarczego i Handlowego</a:t>
            </a:r>
          </a:p>
          <a:p>
            <a:r>
              <a:rPr lang="pl-PL" dirty="0"/>
              <a:t>Wydział Prawa,  Administracji i Ekonomii Uniwersytetu Wrocławskiego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79127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8D8A02-77DF-A143-9ED2-C4BA2BA6D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Charakter prawny umowy faktoringu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7D0A55-22C7-304B-A2AF-EE4309DD1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Umowa nienazwana</a:t>
            </a:r>
          </a:p>
          <a:p>
            <a:r>
              <a:rPr lang="pl-PL" dirty="0"/>
              <a:t>Umowa dwustronnie handlowa</a:t>
            </a:r>
          </a:p>
          <a:p>
            <a:r>
              <a:rPr lang="pl-PL" dirty="0"/>
              <a:t>Charakter mieszany</a:t>
            </a:r>
          </a:p>
          <a:p>
            <a:r>
              <a:rPr lang="pl-PL" dirty="0"/>
              <a:t>Zastosowanie przepisów o cesji wierzytelności</a:t>
            </a:r>
          </a:p>
          <a:p>
            <a:r>
              <a:rPr lang="pl-PL" dirty="0"/>
              <a:t>Umowa konsensualna</a:t>
            </a:r>
          </a:p>
          <a:p>
            <a:r>
              <a:rPr lang="pl-PL" dirty="0"/>
              <a:t>Umowa wzajemna</a:t>
            </a:r>
          </a:p>
          <a:p>
            <a:r>
              <a:rPr lang="pl-PL" dirty="0"/>
              <a:t>Umowa odpłatna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3568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43742D-AD2E-3144-9755-1E8A330D4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Funkcje Faktoringu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2092DB-231C-0A43-A101-F6ECB2B51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umożliwia sprawne finansowanie przedsiębiorcy (faktoranta) – sprzedawcy (dostawcy) lub usługodawcy – przez tzw. dyskonto wierzytelności cedowanych na faktora;</a:t>
            </a:r>
          </a:p>
          <a:p>
            <a:r>
              <a:rPr lang="pl-PL" dirty="0"/>
              <a:t>umożliwia fachowe i sprawne wykonanie przez faktora określonych czynności usługowych, co związane jest z prowadzoną działalnością gospodarczą i lepszą pozycją na rynku;</a:t>
            </a:r>
          </a:p>
          <a:p>
            <a:r>
              <a:rPr lang="pl-PL" dirty="0"/>
              <a:t>umożliwia zwolnienie przedsiębiorcy – faktoranta (sprzedawcy, dostawcy towarów, usług) z ryzyka wypłacalności dłużnika (</a:t>
            </a:r>
            <a:r>
              <a:rPr lang="pl-PL" i="1" dirty="0"/>
              <a:t>del </a:t>
            </a:r>
            <a:r>
              <a:rPr lang="pl-PL" i="1" dirty="0" err="1"/>
              <a:t>credere</a:t>
            </a:r>
            <a:r>
              <a:rPr lang="pl-PL" dirty="0"/>
              <a:t>), które zostaje przejęte przez faktora, dzięki czemu faktoring zapewnia skuteczną zapłatę za dostarczone (sprzedane) towary lub usługi;</a:t>
            </a:r>
          </a:p>
        </p:txBody>
      </p:sp>
    </p:spTree>
    <p:extLst>
      <p:ext uri="{BB962C8B-B14F-4D97-AF65-F5344CB8AC3E}">
        <p14:creationId xmlns:p14="http://schemas.microsoft.com/office/powerpoint/2010/main" val="3389553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6F332D-B399-9447-8447-9080AB88E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Faktoring – definicja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95A3C2-757B-0F46-8D31-9FF24CF12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5922" y="2690595"/>
            <a:ext cx="8930850" cy="3101983"/>
          </a:xfrm>
        </p:spPr>
        <p:txBody>
          <a:bodyPr/>
          <a:lstStyle/>
          <a:p>
            <a:r>
              <a:rPr lang="pl-PL" dirty="0"/>
              <a:t>Umowa factoringu należy do grupy umów nienazwanych, nie posiada regulacji ustawowej</a:t>
            </a:r>
          </a:p>
          <a:p>
            <a:r>
              <a:rPr lang="pl-PL" dirty="0"/>
              <a:t>Umowa ta wykształciła się w praktyce obrotu prawnego jako rodzaj umowy w przedmiocie:</a:t>
            </a:r>
          </a:p>
          <a:p>
            <a:pPr lvl="1"/>
            <a:r>
              <a:rPr lang="pl-PL" dirty="0"/>
              <a:t> przelewu wierzytelności i </a:t>
            </a:r>
          </a:p>
          <a:p>
            <a:pPr lvl="1"/>
            <a:r>
              <a:rPr lang="pl-PL" dirty="0"/>
              <a:t>określonych w niej dodatkowych usług</a:t>
            </a:r>
          </a:p>
        </p:txBody>
      </p:sp>
    </p:spTree>
    <p:extLst>
      <p:ext uri="{BB962C8B-B14F-4D97-AF65-F5344CB8AC3E}">
        <p14:creationId xmlns:p14="http://schemas.microsoft.com/office/powerpoint/2010/main" val="1539970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0EF20E-53BF-DB40-86CD-7673E838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9095" y="532667"/>
            <a:ext cx="7729728" cy="1188720"/>
          </a:xfrm>
        </p:spPr>
        <p:txBody>
          <a:bodyPr/>
          <a:lstStyle/>
          <a:p>
            <a:r>
              <a:rPr lang="pl-PL" dirty="0"/>
              <a:t>Świadczenia stron umowy faktoringu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2A8731-9E44-F24E-8A2F-A1C20CB0C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359" y="1977679"/>
            <a:ext cx="10363200" cy="1870894"/>
          </a:xfrm>
        </p:spPr>
        <p:txBody>
          <a:bodyPr/>
          <a:lstStyle/>
          <a:p>
            <a:pPr algn="just"/>
            <a:r>
              <a:rPr lang="pl-PL" dirty="0"/>
              <a:t>W umowie factoringu przedsiębiorca zwany </a:t>
            </a:r>
            <a:r>
              <a:rPr lang="pl-PL" b="1" dirty="0"/>
              <a:t>faktorantem</a:t>
            </a:r>
            <a:r>
              <a:rPr lang="pl-PL" dirty="0"/>
              <a:t> (sprzedawca lub dostawca towarów albo usługodawca) zobowiązuje się do </a:t>
            </a:r>
            <a:r>
              <a:rPr lang="pl-PL" u="sng" dirty="0"/>
              <a:t>przelewu na faktora pieniężnej wierzytelności krótkoterminowej o zapłatę</a:t>
            </a:r>
            <a:r>
              <a:rPr lang="pl-PL" dirty="0"/>
              <a:t> za towary (sprzedane lub dostarczone) albo usługi (świadczone) dłużnikowi (nabywcy towarów albo usług) – odbiorcy, natomiast</a:t>
            </a:r>
            <a:r>
              <a:rPr lang="pl-PL" b="1" dirty="0"/>
              <a:t> faktor </a:t>
            </a:r>
            <a:r>
              <a:rPr lang="pl-PL" dirty="0"/>
              <a:t>zobowiązuje się do wykonania na rzecz przedsiębiorcy – faktoranta określonych w tej umowie </a:t>
            </a:r>
            <a:r>
              <a:rPr lang="pl-PL" u="sng" dirty="0"/>
              <a:t>świadczeń dodatkowych </a:t>
            </a:r>
            <a:r>
              <a:rPr lang="pl-PL" dirty="0"/>
              <a:t>o charakterze usługowym (zob. szerzej pkt III) </a:t>
            </a:r>
            <a:r>
              <a:rPr lang="pl-PL" u="sng" dirty="0"/>
              <a:t>i zapłaty wynagrodzenia,</a:t>
            </a:r>
            <a:r>
              <a:rPr lang="pl-PL" dirty="0"/>
              <a:t> pomniejszonego o prowizję faktora wskazaną w umowie.</a:t>
            </a:r>
          </a:p>
        </p:txBody>
      </p:sp>
      <p:sp>
        <p:nvSpPr>
          <p:cNvPr id="4" name="Zaokrąglony prostokąt 3">
            <a:extLst>
              <a:ext uri="{FF2B5EF4-FFF2-40B4-BE49-F238E27FC236}">
                <a16:creationId xmlns:a16="http://schemas.microsoft.com/office/drawing/2014/main" id="{0DE7C2EB-B704-D842-931D-D5F9EDB0CF02}"/>
              </a:ext>
            </a:extLst>
          </p:cNvPr>
          <p:cNvSpPr/>
          <p:nvPr/>
        </p:nvSpPr>
        <p:spPr>
          <a:xfrm>
            <a:off x="7889145" y="4547706"/>
            <a:ext cx="2897945" cy="10691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FAKTORANT</a:t>
            </a:r>
          </a:p>
        </p:txBody>
      </p:sp>
      <p:cxnSp>
        <p:nvCxnSpPr>
          <p:cNvPr id="5" name="Łącznik łamany 4">
            <a:extLst>
              <a:ext uri="{FF2B5EF4-FFF2-40B4-BE49-F238E27FC236}">
                <a16:creationId xmlns:a16="http://schemas.microsoft.com/office/drawing/2014/main" id="{CBD890C4-3ADB-844B-9F13-E91C3C262527}"/>
              </a:ext>
            </a:extLst>
          </p:cNvPr>
          <p:cNvCxnSpPr/>
          <p:nvPr/>
        </p:nvCxnSpPr>
        <p:spPr>
          <a:xfrm>
            <a:off x="2231307" y="4561536"/>
            <a:ext cx="914400" cy="9144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łamany 5">
            <a:extLst>
              <a:ext uri="{FF2B5EF4-FFF2-40B4-BE49-F238E27FC236}">
                <a16:creationId xmlns:a16="http://schemas.microsoft.com/office/drawing/2014/main" id="{8DF2E0B1-9F3A-1744-A3E8-22C4D325363D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053956" y="1355513"/>
            <a:ext cx="1" cy="6384387"/>
          </a:xfrm>
          <a:prstGeom prst="bentConnector3">
            <a:avLst>
              <a:gd name="adj1" fmla="val 228601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łamany 6">
            <a:extLst>
              <a:ext uri="{FF2B5EF4-FFF2-40B4-BE49-F238E27FC236}">
                <a16:creationId xmlns:a16="http://schemas.microsoft.com/office/drawing/2014/main" id="{16B6EC3D-77AD-FA4D-AE3C-DA3DF9307B82}"/>
              </a:ext>
            </a:extLst>
          </p:cNvPr>
          <p:cNvCxnSpPr>
            <a:cxnSpLocks/>
          </p:cNvCxnSpPr>
          <p:nvPr/>
        </p:nvCxnSpPr>
        <p:spPr>
          <a:xfrm rot="5400000">
            <a:off x="6053956" y="2427024"/>
            <a:ext cx="1" cy="6384387"/>
          </a:xfrm>
          <a:prstGeom prst="bentConnector3">
            <a:avLst>
              <a:gd name="adj1" fmla="val 228601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ostokąt 7">
            <a:extLst>
              <a:ext uri="{FF2B5EF4-FFF2-40B4-BE49-F238E27FC236}">
                <a16:creationId xmlns:a16="http://schemas.microsoft.com/office/drawing/2014/main" id="{9080A875-A5EC-6D4D-B1C4-529E249D45C6}"/>
              </a:ext>
            </a:extLst>
          </p:cNvPr>
          <p:cNvSpPr/>
          <p:nvPr/>
        </p:nvSpPr>
        <p:spPr>
          <a:xfrm>
            <a:off x="4570990" y="3705288"/>
            <a:ext cx="2965937" cy="557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zapłata + świadczenie dodatkowe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B3DD61A8-D3FF-B642-9FD8-7BB8EDD08636}"/>
              </a:ext>
            </a:extLst>
          </p:cNvPr>
          <p:cNvSpPr/>
          <p:nvPr/>
        </p:nvSpPr>
        <p:spPr>
          <a:xfrm>
            <a:off x="4570989" y="6066779"/>
            <a:ext cx="2965937" cy="6330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przelew wierzytelności krótkoterminowej</a:t>
            </a:r>
          </a:p>
        </p:txBody>
      </p:sp>
      <p:sp>
        <p:nvSpPr>
          <p:cNvPr id="17" name="Zaokrąglony prostokąt 16">
            <a:extLst>
              <a:ext uri="{FF2B5EF4-FFF2-40B4-BE49-F238E27FC236}">
                <a16:creationId xmlns:a16="http://schemas.microsoft.com/office/drawing/2014/main" id="{FBEA20E3-4A8F-644D-AC7D-FBEB9267F418}"/>
              </a:ext>
            </a:extLst>
          </p:cNvPr>
          <p:cNvSpPr/>
          <p:nvPr/>
        </p:nvSpPr>
        <p:spPr>
          <a:xfrm>
            <a:off x="1320823" y="4547705"/>
            <a:ext cx="2897945" cy="10691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FAKTOR</a:t>
            </a:r>
          </a:p>
        </p:txBody>
      </p:sp>
    </p:spTree>
    <p:extLst>
      <p:ext uri="{BB962C8B-B14F-4D97-AF65-F5344CB8AC3E}">
        <p14:creationId xmlns:p14="http://schemas.microsoft.com/office/powerpoint/2010/main" val="4247186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D6E7A9-944D-6F43-BFBE-C7F48BD1F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Podmioty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45C11F-54BB-044E-BFB2-250ED7EB2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3584080"/>
          </a:xfrm>
        </p:spPr>
        <p:txBody>
          <a:bodyPr>
            <a:normAutofit lnSpcReduction="10000"/>
          </a:bodyPr>
          <a:lstStyle/>
          <a:p>
            <a:r>
              <a:rPr lang="pl-PL" dirty="0"/>
              <a:t>Przedsiębiorca – faktorant:</a:t>
            </a:r>
          </a:p>
          <a:p>
            <a:pPr lvl="1"/>
            <a:r>
              <a:rPr lang="pl-PL" dirty="0"/>
              <a:t>prowadzi działalność gospodarczą,</a:t>
            </a:r>
          </a:p>
          <a:p>
            <a:pPr lvl="1"/>
            <a:r>
              <a:rPr lang="pl-PL" dirty="0"/>
              <a:t>jest wierzycielem z tytułu sprzedaży (dostawy) dóbr (towarów) lub usług</a:t>
            </a:r>
          </a:p>
          <a:p>
            <a:r>
              <a:rPr lang="pl-PL" dirty="0"/>
              <a:t>Faktor:</a:t>
            </a:r>
          </a:p>
          <a:p>
            <a:pPr lvl="1"/>
            <a:r>
              <a:rPr lang="pl-PL" dirty="0"/>
              <a:t>tzw. przedsiębiorca factoringowy,</a:t>
            </a:r>
          </a:p>
          <a:p>
            <a:pPr lvl="1"/>
            <a:r>
              <a:rPr lang="pl-PL" dirty="0"/>
              <a:t>posiada dowolny status podmiotowy, w praktyce zwłaszcza bank</a:t>
            </a:r>
          </a:p>
          <a:p>
            <a:pPr lvl="1"/>
            <a:r>
              <a:rPr lang="pl-PL" dirty="0"/>
              <a:t>prowadzi działalność w zakresie factoringu</a:t>
            </a:r>
          </a:p>
          <a:p>
            <a:r>
              <a:rPr lang="pl-PL" dirty="0"/>
              <a:t>Dłużnik:</a:t>
            </a:r>
          </a:p>
          <a:p>
            <a:pPr lvl="1"/>
            <a:r>
              <a:rPr lang="pl-PL" dirty="0"/>
              <a:t>jest nabywcą dóbr (towarów) i usług od przedsiębiorcy – faktoranta</a:t>
            </a:r>
          </a:p>
          <a:p>
            <a:pPr lvl="1"/>
            <a:r>
              <a:rPr lang="pl-PL" u="sng" dirty="0"/>
              <a:t>nie</a:t>
            </a:r>
            <a:r>
              <a:rPr lang="pl-PL" dirty="0"/>
              <a:t> jest stroną umowy factoringu</a:t>
            </a:r>
          </a:p>
        </p:txBody>
      </p:sp>
    </p:spTree>
    <p:extLst>
      <p:ext uri="{BB962C8B-B14F-4D97-AF65-F5344CB8AC3E}">
        <p14:creationId xmlns:p14="http://schemas.microsoft.com/office/powerpoint/2010/main" val="257520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DC9A78-2F74-0642-9B9F-760EDD00B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Przedmiot umowy faktoringu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45873A-0EE1-E74D-846F-C86D868CA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359" y="2238704"/>
            <a:ext cx="10520855" cy="4908330"/>
          </a:xfrm>
        </p:spPr>
        <p:txBody>
          <a:bodyPr>
            <a:normAutofit/>
          </a:bodyPr>
          <a:lstStyle/>
          <a:p>
            <a:r>
              <a:rPr lang="pl-PL" dirty="0"/>
              <a:t>1) przelew wierzytelności na faktora:</a:t>
            </a:r>
          </a:p>
          <a:p>
            <a:pPr lvl="1"/>
            <a:r>
              <a:rPr lang="pl-PL" dirty="0"/>
              <a:t>przysługujących przedsiębiorcy (</a:t>
            </a:r>
            <a:r>
              <a:rPr lang="pl-PL" dirty="0" err="1"/>
              <a:t>faktoranowi</a:t>
            </a:r>
            <a:r>
              <a:rPr lang="pl-PL" dirty="0"/>
              <a:t>), sprzedawcy, dostawcy lub usługodawcy w stosunku do dłużnika (odbiorcy towarów i usług) </a:t>
            </a:r>
            <a:r>
              <a:rPr lang="pl-PL" baseline="30000" dirty="0"/>
              <a:t>39</a:t>
            </a:r>
            <a:r>
              <a:rPr lang="pl-PL" dirty="0"/>
              <a:t> ,</a:t>
            </a:r>
          </a:p>
          <a:p>
            <a:pPr lvl="1"/>
            <a:r>
              <a:rPr lang="pl-PL" dirty="0"/>
              <a:t>pieniężnych o zapłatę,</a:t>
            </a:r>
          </a:p>
          <a:p>
            <a:pPr lvl="1"/>
            <a:r>
              <a:rPr lang="pl-PL" dirty="0"/>
              <a:t>wynikających z umów (sprzedaży, dostawy i umów o usługi), zawartych w związku z prowadzeniem działalności gospodarczej,</a:t>
            </a:r>
          </a:p>
          <a:p>
            <a:pPr lvl="1"/>
            <a:r>
              <a:rPr lang="pl-PL" dirty="0"/>
              <a:t>zwykle ze stosunkowo krótkimi terminami zaspokojenia (od 14 do 210 dni)</a:t>
            </a:r>
          </a:p>
          <a:p>
            <a:pPr lvl="1"/>
            <a:r>
              <a:rPr lang="pl-PL" dirty="0"/>
              <a:t>których zbywcy (przedsiębiorcy – faktoranci) i dłużnicy nie są zagrożeni postępowaniem upadłościowym lub likwidacyjnym,</a:t>
            </a:r>
          </a:p>
          <a:p>
            <a:r>
              <a:rPr lang="pl-PL" dirty="0"/>
              <a:t>2) świadczenia dodatkowe wykonywane przez faktora:</a:t>
            </a:r>
          </a:p>
          <a:p>
            <a:pPr lvl="1"/>
            <a:r>
              <a:rPr lang="pl-PL" dirty="0"/>
              <a:t>prowadzenie ksiąg handlowych i finansowych, gromadzenie danych statystycznych i informacji gospodarczych, rozwijanie działalności reklamowej, składowanie towarów przedsiębiorcy i ich segregacja, świadczenie usług marketingowych, organizowanie agencji, konsulting, doradztwo prawne i ekonomiczne, opracowywanie projektów rozwoju i ekspansji, inkaso należności objętych umową, kierowanie upomnień i wezwań do zapłaty, sprawdzanie stanu wypłacalności, dochodzenie roszczeń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349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F63469-6D30-6E43-A212-4C2DCAE2F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438" y="344582"/>
            <a:ext cx="7729728" cy="1188720"/>
          </a:xfrm>
        </p:spPr>
        <p:txBody>
          <a:bodyPr/>
          <a:lstStyle/>
          <a:p>
            <a:r>
              <a:rPr lang="pl-PL" dirty="0"/>
              <a:t>Rodzaje faktoringu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A928A66-D0FB-AB4B-8BAC-E1BD9B3331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912611"/>
              </p:ext>
            </p:extLst>
          </p:nvPr>
        </p:nvGraphicFramePr>
        <p:xfrm>
          <a:off x="2230438" y="1797269"/>
          <a:ext cx="7731125" cy="4939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9489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4C1ED3-B5A2-FF4E-814C-0C441730B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Wynagrodzenie faktoranta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305C94-9130-BE42-B272-D0E19E004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834" y="2638043"/>
            <a:ext cx="9921766" cy="3920411"/>
          </a:xfrm>
        </p:spPr>
        <p:txBody>
          <a:bodyPr>
            <a:normAutofit/>
          </a:bodyPr>
          <a:lstStyle/>
          <a:p>
            <a:pPr algn="just"/>
            <a:r>
              <a:rPr lang="pl-PL" i="1" dirty="0"/>
              <a:t>Discount </a:t>
            </a:r>
            <a:r>
              <a:rPr lang="pl-PL" dirty="0"/>
              <a:t>factoring</a:t>
            </a:r>
            <a:r>
              <a:rPr lang="pl-PL" i="1" dirty="0"/>
              <a:t> </a:t>
            </a:r>
            <a:r>
              <a:rPr lang="pl-PL" dirty="0"/>
              <a:t>polega na tym, że faktor po przelaniu na niego wierzytelności świadczy na rzecz przedsiębiorcy – faktoranta </a:t>
            </a:r>
            <a:r>
              <a:rPr lang="pl-PL" u="sng" dirty="0"/>
              <a:t>kwotę pieniężną odpowiadającą wysokości tej wierzytelności po potrąceniu należnej prowizji.</a:t>
            </a:r>
            <a:r>
              <a:rPr lang="pl-PL" dirty="0"/>
              <a:t> Wiąże się to z </a:t>
            </a:r>
            <a:r>
              <a:rPr lang="pl-PL" b="1" dirty="0"/>
              <a:t>dyskontem przelanej wierzytelności </a:t>
            </a:r>
            <a:r>
              <a:rPr lang="pl-PL" dirty="0"/>
              <a:t>i umożliwia temu przedsiębiorcy dzięki </a:t>
            </a:r>
            <a:r>
              <a:rPr lang="pl-PL" u="sng" dirty="0"/>
              <a:t>niezwłocznej zapłacie </a:t>
            </a:r>
            <a:r>
              <a:rPr lang="pl-PL" dirty="0"/>
              <a:t>przekazanie wynagrodzenia na dalszą działalność. W tym rodzaju faktoringu czas spełnienia świadczenia przez faktora nie jest uzależniony od daty wymagalności przelanej wierzytelności ani też faktycznego terminu jej realizacji przez dłużnika.</a:t>
            </a:r>
          </a:p>
          <a:p>
            <a:pPr algn="just"/>
            <a:r>
              <a:rPr lang="pl-PL" i="1" dirty="0"/>
              <a:t>Collection </a:t>
            </a:r>
            <a:r>
              <a:rPr lang="pl-PL" dirty="0"/>
              <a:t>factoring polega na tym, że faktor po zawarciu umowy świadczy na rzecz przedsiębiorcy – faktoranta określoną w umowie </a:t>
            </a:r>
            <a:r>
              <a:rPr lang="pl-PL" u="sng" dirty="0"/>
              <a:t>zaliczkę</a:t>
            </a:r>
            <a:r>
              <a:rPr lang="pl-PL" dirty="0"/>
              <a:t>, a </a:t>
            </a:r>
            <a:r>
              <a:rPr lang="pl-PL" u="sng" dirty="0"/>
              <a:t>całościowa zapłata następuje z chwilą wymagalności wierzytelności albo z chwilą uzyskania od dłużnika należnej kwoty</a:t>
            </a:r>
            <a:r>
              <a:rPr lang="pl-PL" dirty="0"/>
              <a:t>.</a:t>
            </a:r>
          </a:p>
          <a:p>
            <a:pPr algn="just"/>
            <a:r>
              <a:rPr lang="pl-PL" i="1" dirty="0" err="1"/>
              <a:t>Maturity</a:t>
            </a:r>
            <a:r>
              <a:rPr lang="pl-PL" i="1" dirty="0"/>
              <a:t> </a:t>
            </a:r>
            <a:r>
              <a:rPr lang="pl-PL" dirty="0"/>
              <a:t>factoring</a:t>
            </a:r>
            <a:r>
              <a:rPr lang="pl-PL" i="1" dirty="0"/>
              <a:t> </a:t>
            </a:r>
            <a:r>
              <a:rPr lang="pl-PL" dirty="0"/>
              <a:t>polega na tym, że faktor spełnia na rzecz przedsiębiorcy – faktoranta świadczenie </a:t>
            </a:r>
            <a:r>
              <a:rPr lang="pl-PL" u="sng" dirty="0"/>
              <a:t>po nadejściu terminu wymagalności wierzytelności albo po zainkasowaniu przez faktora należności od dłużnika</a:t>
            </a:r>
            <a:r>
              <a:rPr lang="pl-PL" dirty="0"/>
              <a:t> (nabywcy, odbiorcy towaru albo usługobiorcy). Istotnym elementem tej postaci faktoringu jest ściągnięcie należności od dłużnika, a nie przyspieszenie zapłaty wynagrodzenia przedsiębiorcy.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8208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68022C-63F9-7842-84FF-71EAB0A4D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Wynagrodzenie faktora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826F88-290D-294C-831D-70FA44C87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pl-PL" dirty="0"/>
              <a:t>Prowizja faktoringowa (wynagrodzenie podstawowe)</a:t>
            </a:r>
          </a:p>
          <a:p>
            <a:r>
              <a:rPr lang="pl-PL" dirty="0"/>
              <a:t>Prowizja dodatkowa (dodatkowe świadczenia)</a:t>
            </a:r>
          </a:p>
          <a:p>
            <a:r>
              <a:rPr lang="pl-PL" dirty="0"/>
              <a:t>Prowizja </a:t>
            </a:r>
            <a:r>
              <a:rPr lang="pl-PL" i="1" dirty="0"/>
              <a:t>del </a:t>
            </a:r>
            <a:r>
              <a:rPr lang="pl-PL" i="1" dirty="0" err="1"/>
              <a:t>credere</a:t>
            </a:r>
            <a:r>
              <a:rPr lang="pl-PL" i="1" dirty="0"/>
              <a:t> (</a:t>
            </a:r>
            <a:r>
              <a:rPr lang="pl-PL" dirty="0"/>
              <a:t>faktoring pełny</a:t>
            </a:r>
            <a:r>
              <a:rPr lang="pl-PL" i="1" dirty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7991608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{520701DC-84E5-A04B-8B15-08137B3A1AD2}tf10001120</Template>
  <TotalTime>455</TotalTime>
  <Words>321</Words>
  <Application>Microsoft Macintosh PowerPoint</Application>
  <PresentationFormat>Panoramiczny</PresentationFormat>
  <Paragraphs>64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Paczka</vt:lpstr>
      <vt:lpstr>Umowa factoringu</vt:lpstr>
      <vt:lpstr>Funkcje Faktoringu</vt:lpstr>
      <vt:lpstr>Faktoring – definicja </vt:lpstr>
      <vt:lpstr>Świadczenia stron umowy faktoringu</vt:lpstr>
      <vt:lpstr>Podmioty</vt:lpstr>
      <vt:lpstr>Przedmiot umowy faktoringu</vt:lpstr>
      <vt:lpstr>Rodzaje faktoringu</vt:lpstr>
      <vt:lpstr>Wynagrodzenie faktoranta</vt:lpstr>
      <vt:lpstr>Wynagrodzenie faktora</vt:lpstr>
      <vt:lpstr>Charakter prawny umowy faktoringu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Umowa faktoringu</dc:title>
  <dc:creator>Dorota Wieczorkowska</dc:creator>
  <cp:lastModifiedBy>Dorota Wieczorkowska</cp:lastModifiedBy>
  <cp:revision>11</cp:revision>
  <dcterms:created xsi:type="dcterms:W3CDTF">2018-11-29T17:26:23Z</dcterms:created>
  <dcterms:modified xsi:type="dcterms:W3CDTF">2018-11-30T01:01:44Z</dcterms:modified>
</cp:coreProperties>
</file>