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2"/>
    <p:restoredTop sz="94729"/>
  </p:normalViewPr>
  <p:slideViewPr>
    <p:cSldViewPr snapToGrid="0" snapToObjects="1">
      <p:cViewPr varScale="1">
        <p:scale>
          <a:sx n="67" d="100"/>
          <a:sy n="67" d="100"/>
        </p:scale>
        <p:origin x="6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4208D-15AB-714A-860E-395AFA5481DA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076A62-E3BA-E24F-8B51-41DF23F67331}">
      <dgm:prSet phldrT="[Tekst]"/>
      <dgm:spPr/>
      <dgm:t>
        <a:bodyPr/>
        <a:lstStyle/>
        <a:p>
          <a:r>
            <a:rPr lang="pl-PL" dirty="0"/>
            <a:t>Kapitały własne</a:t>
          </a:r>
        </a:p>
      </dgm:t>
    </dgm:pt>
    <dgm:pt modelId="{ABCCF078-C236-0741-9AD9-E9A883611B21}" type="parTrans" cxnId="{4E35EDA2-AFB2-A441-B310-CCEB7E04447B}">
      <dgm:prSet/>
      <dgm:spPr/>
      <dgm:t>
        <a:bodyPr/>
        <a:lstStyle/>
        <a:p>
          <a:endParaRPr lang="pl-PL"/>
        </a:p>
      </dgm:t>
    </dgm:pt>
    <dgm:pt modelId="{26B1B5BC-7020-B14B-A564-473B8E7E02A1}" type="sibTrans" cxnId="{4E35EDA2-AFB2-A441-B310-CCEB7E04447B}">
      <dgm:prSet/>
      <dgm:spPr/>
      <dgm:t>
        <a:bodyPr/>
        <a:lstStyle/>
        <a:p>
          <a:endParaRPr lang="pl-PL"/>
        </a:p>
      </dgm:t>
    </dgm:pt>
    <dgm:pt modelId="{DBE52A67-DFA7-8141-9C0C-7B7B76EEE252}">
      <dgm:prSet phldrT="[Tekst]"/>
      <dgm:spPr/>
      <dgm:t>
        <a:bodyPr/>
        <a:lstStyle/>
        <a:p>
          <a:r>
            <a:rPr lang="pl-PL" dirty="0"/>
            <a:t>Kapitał podstawowy (zakładowy)</a:t>
          </a:r>
        </a:p>
      </dgm:t>
    </dgm:pt>
    <dgm:pt modelId="{05856B95-3901-DD48-A0A2-F245DDEC2165}" type="parTrans" cxnId="{EEFCB500-6133-1647-B1E2-5F16810EF3B6}">
      <dgm:prSet/>
      <dgm:spPr/>
      <dgm:t>
        <a:bodyPr/>
        <a:lstStyle/>
        <a:p>
          <a:endParaRPr lang="pl-PL"/>
        </a:p>
      </dgm:t>
    </dgm:pt>
    <dgm:pt modelId="{8DE37390-2A0C-8843-8513-F9C810B454B2}" type="sibTrans" cxnId="{EEFCB500-6133-1647-B1E2-5F16810EF3B6}">
      <dgm:prSet/>
      <dgm:spPr/>
      <dgm:t>
        <a:bodyPr/>
        <a:lstStyle/>
        <a:p>
          <a:endParaRPr lang="pl-PL"/>
        </a:p>
      </dgm:t>
    </dgm:pt>
    <dgm:pt modelId="{4C827284-ACC3-3647-810C-EA678AB8AC22}">
      <dgm:prSet phldrT="[Tekst]"/>
      <dgm:spPr/>
      <dgm:t>
        <a:bodyPr/>
        <a:lstStyle/>
        <a:p>
          <a:r>
            <a:rPr lang="pl-PL" dirty="0"/>
            <a:t>Kapitały obce</a:t>
          </a:r>
        </a:p>
      </dgm:t>
    </dgm:pt>
    <dgm:pt modelId="{54F0AF54-4FD8-8C4A-8A27-9AFE7F79CC8C}" type="parTrans" cxnId="{F980B6C1-F11B-DA41-8D8C-48861E6A2368}">
      <dgm:prSet/>
      <dgm:spPr/>
      <dgm:t>
        <a:bodyPr/>
        <a:lstStyle/>
        <a:p>
          <a:endParaRPr lang="pl-PL"/>
        </a:p>
      </dgm:t>
    </dgm:pt>
    <dgm:pt modelId="{2D6C6230-F8FE-F840-9492-90D34DCAB4F5}" type="sibTrans" cxnId="{F980B6C1-F11B-DA41-8D8C-48861E6A2368}">
      <dgm:prSet/>
      <dgm:spPr/>
      <dgm:t>
        <a:bodyPr/>
        <a:lstStyle/>
        <a:p>
          <a:endParaRPr lang="pl-PL"/>
        </a:p>
      </dgm:t>
    </dgm:pt>
    <dgm:pt modelId="{FCE157AC-512B-1947-9CC1-47374903F463}">
      <dgm:prSet phldrT="[Tekst]"/>
      <dgm:spPr/>
      <dgm:t>
        <a:bodyPr/>
        <a:lstStyle/>
        <a:p>
          <a:r>
            <a:rPr lang="pl-PL" dirty="0"/>
            <a:t>Kredyty i pożyczki</a:t>
          </a:r>
        </a:p>
      </dgm:t>
    </dgm:pt>
    <dgm:pt modelId="{DF095252-B7F2-6946-A4C6-924E6F92D830}" type="parTrans" cxnId="{527CA08C-10F5-3F40-8EFA-F52CC0452EDD}">
      <dgm:prSet/>
      <dgm:spPr/>
      <dgm:t>
        <a:bodyPr/>
        <a:lstStyle/>
        <a:p>
          <a:endParaRPr lang="pl-PL"/>
        </a:p>
      </dgm:t>
    </dgm:pt>
    <dgm:pt modelId="{9E9818FE-B902-6345-9230-FBF3F7A134E7}" type="sibTrans" cxnId="{527CA08C-10F5-3F40-8EFA-F52CC0452EDD}">
      <dgm:prSet/>
      <dgm:spPr/>
      <dgm:t>
        <a:bodyPr/>
        <a:lstStyle/>
        <a:p>
          <a:endParaRPr lang="pl-PL"/>
        </a:p>
      </dgm:t>
    </dgm:pt>
    <dgm:pt modelId="{BD06CB22-96F7-FD42-A047-9AE8B2A9A1FC}">
      <dgm:prSet phldrT="[Tekst]"/>
      <dgm:spPr/>
      <dgm:t>
        <a:bodyPr/>
        <a:lstStyle/>
        <a:p>
          <a:endParaRPr lang="pl-PL" dirty="0"/>
        </a:p>
      </dgm:t>
    </dgm:pt>
    <dgm:pt modelId="{AF2B665B-BAE9-9146-9E6F-07C1612EE2DE}" type="parTrans" cxnId="{93C06F12-9DF7-F14C-9E56-D1AB9957EBF6}">
      <dgm:prSet/>
      <dgm:spPr/>
      <dgm:t>
        <a:bodyPr/>
        <a:lstStyle/>
        <a:p>
          <a:endParaRPr lang="pl-PL"/>
        </a:p>
      </dgm:t>
    </dgm:pt>
    <dgm:pt modelId="{808D2583-E863-BE40-AC0A-E746CB6C8CE4}" type="sibTrans" cxnId="{93C06F12-9DF7-F14C-9E56-D1AB9957EBF6}">
      <dgm:prSet/>
      <dgm:spPr/>
      <dgm:t>
        <a:bodyPr/>
        <a:lstStyle/>
        <a:p>
          <a:endParaRPr lang="pl-PL"/>
        </a:p>
      </dgm:t>
    </dgm:pt>
    <dgm:pt modelId="{BBE1CEFF-997B-DE42-9507-5CB5E9181D68}">
      <dgm:prSet phldrT="[Tekst]"/>
      <dgm:spPr/>
      <dgm:t>
        <a:bodyPr/>
        <a:lstStyle/>
        <a:p>
          <a:r>
            <a:rPr lang="pl-PL" dirty="0"/>
            <a:t>Kapitał zapasowy</a:t>
          </a:r>
        </a:p>
      </dgm:t>
    </dgm:pt>
    <dgm:pt modelId="{BFBB4632-569B-DA43-A684-5469BAAF3993}" type="parTrans" cxnId="{A3C98D33-4583-A147-BA1E-8AF65FE89A4D}">
      <dgm:prSet/>
      <dgm:spPr/>
    </dgm:pt>
    <dgm:pt modelId="{2CD28843-9B0F-CD43-BFE3-CEB9995E6D70}" type="sibTrans" cxnId="{A3C98D33-4583-A147-BA1E-8AF65FE89A4D}">
      <dgm:prSet/>
      <dgm:spPr/>
    </dgm:pt>
    <dgm:pt modelId="{05F448F4-F77E-D047-B3BC-C1A1A008629D}">
      <dgm:prSet phldrT="[Tekst]"/>
      <dgm:spPr/>
      <dgm:t>
        <a:bodyPr/>
        <a:lstStyle/>
        <a:p>
          <a:r>
            <a:rPr lang="pl-PL" dirty="0"/>
            <a:t>Rezerwy</a:t>
          </a:r>
        </a:p>
      </dgm:t>
    </dgm:pt>
    <dgm:pt modelId="{9AFF4257-9E84-024D-9808-EB0F2055A15E}" type="parTrans" cxnId="{66D15D54-00C4-E449-9612-A6EE1067BDBE}">
      <dgm:prSet/>
      <dgm:spPr/>
    </dgm:pt>
    <dgm:pt modelId="{4D7926DD-A766-AC41-AFD6-AB286FF7FF0B}" type="sibTrans" cxnId="{66D15D54-00C4-E449-9612-A6EE1067BDBE}">
      <dgm:prSet/>
      <dgm:spPr/>
    </dgm:pt>
    <dgm:pt modelId="{EDF64AF9-7BD9-3A47-92FC-281BF138A3F8}">
      <dgm:prSet phldrT="[Tekst]"/>
      <dgm:spPr/>
      <dgm:t>
        <a:bodyPr/>
        <a:lstStyle/>
        <a:p>
          <a:r>
            <a:rPr lang="pl-PL" dirty="0"/>
            <a:t>Zyski z lat poprzednich</a:t>
          </a:r>
        </a:p>
      </dgm:t>
    </dgm:pt>
    <dgm:pt modelId="{110B3499-52EC-4B45-A9C4-BBC96EECB162}" type="parTrans" cxnId="{8DA475A9-8F6D-BD47-B553-DED88B978694}">
      <dgm:prSet/>
      <dgm:spPr/>
    </dgm:pt>
    <dgm:pt modelId="{3AD33365-6957-8543-AA0A-B70376D95817}" type="sibTrans" cxnId="{8DA475A9-8F6D-BD47-B553-DED88B978694}">
      <dgm:prSet/>
      <dgm:spPr/>
    </dgm:pt>
    <dgm:pt modelId="{723D7DDF-F340-7348-8934-C2FD7E445C0A}">
      <dgm:prSet phldrT="[Tekst]"/>
      <dgm:spPr/>
      <dgm:t>
        <a:bodyPr/>
        <a:lstStyle/>
        <a:p>
          <a:r>
            <a:rPr lang="pl-PL" dirty="0"/>
            <a:t>Zysk netto</a:t>
          </a:r>
        </a:p>
      </dgm:t>
    </dgm:pt>
    <dgm:pt modelId="{63651087-1610-5242-AA54-CB3A2B398195}" type="parTrans" cxnId="{51BA778F-C712-BE41-B048-2D16360AB717}">
      <dgm:prSet/>
      <dgm:spPr/>
    </dgm:pt>
    <dgm:pt modelId="{85CBA5A0-0C35-EC47-8720-9404968FB571}" type="sibTrans" cxnId="{51BA778F-C712-BE41-B048-2D16360AB717}">
      <dgm:prSet/>
      <dgm:spPr/>
    </dgm:pt>
    <dgm:pt modelId="{A1F89C99-8A9C-FC4F-99B5-AD5EEA333033}">
      <dgm:prSet phldrT="[Tekst]"/>
      <dgm:spPr/>
      <dgm:t>
        <a:bodyPr/>
        <a:lstStyle/>
        <a:p>
          <a:r>
            <a:rPr lang="pl-PL" dirty="0"/>
            <a:t>Zobowiązania handlowe</a:t>
          </a:r>
        </a:p>
      </dgm:t>
    </dgm:pt>
    <dgm:pt modelId="{A7EE0183-C5E1-2842-823F-001ED8E202B2}" type="parTrans" cxnId="{B8450C99-125B-C945-B8E1-0308E6856883}">
      <dgm:prSet/>
      <dgm:spPr/>
    </dgm:pt>
    <dgm:pt modelId="{279F7DD9-3920-F943-BEAC-6AE0E4C19AC6}" type="sibTrans" cxnId="{B8450C99-125B-C945-B8E1-0308E6856883}">
      <dgm:prSet/>
      <dgm:spPr/>
    </dgm:pt>
    <dgm:pt modelId="{DD104F3A-687B-6346-BAA8-4631F7D5DE54}">
      <dgm:prSet phldrT="[Tekst]"/>
      <dgm:spPr/>
      <dgm:t>
        <a:bodyPr/>
        <a:lstStyle/>
        <a:p>
          <a:endParaRPr lang="pl-PL" dirty="0"/>
        </a:p>
      </dgm:t>
    </dgm:pt>
    <dgm:pt modelId="{6B57D940-D341-144E-AD17-82D304CF8FFA}" type="parTrans" cxnId="{5F40E725-CF82-654A-8D2B-EA4C267590BB}">
      <dgm:prSet/>
      <dgm:spPr/>
    </dgm:pt>
    <dgm:pt modelId="{DED47FCD-51C7-CB45-B265-739A602D8046}" type="sibTrans" cxnId="{5F40E725-CF82-654A-8D2B-EA4C267590BB}">
      <dgm:prSet/>
      <dgm:spPr/>
    </dgm:pt>
    <dgm:pt modelId="{A7E384BD-F64A-1645-ABDB-A4AE3BE69867}">
      <dgm:prSet/>
      <dgm:spPr/>
      <dgm:t>
        <a:bodyPr/>
        <a:lstStyle/>
        <a:p>
          <a:r>
            <a:rPr lang="pl-PL"/>
            <a:t>Emisja dłużnych papierów wartościowych</a:t>
          </a:r>
          <a:endParaRPr lang="pl-PL" dirty="0"/>
        </a:p>
      </dgm:t>
    </dgm:pt>
    <dgm:pt modelId="{8BE087E2-40D4-1A45-B2CE-09351D602018}" type="parTrans" cxnId="{2448730B-C7E8-E842-B45B-978AE727261B}">
      <dgm:prSet/>
      <dgm:spPr/>
      <dgm:t>
        <a:bodyPr/>
        <a:lstStyle/>
        <a:p>
          <a:endParaRPr lang="pl-PL"/>
        </a:p>
      </dgm:t>
    </dgm:pt>
    <dgm:pt modelId="{D7E493BE-7A2A-8D4E-8B25-168873E87254}" type="sibTrans" cxnId="{2448730B-C7E8-E842-B45B-978AE727261B}">
      <dgm:prSet/>
      <dgm:spPr/>
      <dgm:t>
        <a:bodyPr/>
        <a:lstStyle/>
        <a:p>
          <a:endParaRPr lang="pl-PL"/>
        </a:p>
      </dgm:t>
    </dgm:pt>
    <dgm:pt modelId="{003FDFB6-D87D-404C-A2B7-9901E48E951F}">
      <dgm:prSet/>
      <dgm:spPr/>
      <dgm:t>
        <a:bodyPr/>
        <a:lstStyle/>
        <a:p>
          <a:r>
            <a:rPr lang="pl-PL" dirty="0"/>
            <a:t>Leasing (finansowy)</a:t>
          </a:r>
        </a:p>
      </dgm:t>
    </dgm:pt>
    <dgm:pt modelId="{83432940-06E4-3643-B06B-EDFE4DA7EDBE}" type="parTrans" cxnId="{9F19773E-190E-974E-BE6A-655010C919DA}">
      <dgm:prSet/>
      <dgm:spPr/>
      <dgm:t>
        <a:bodyPr/>
        <a:lstStyle/>
        <a:p>
          <a:endParaRPr lang="pl-PL"/>
        </a:p>
      </dgm:t>
    </dgm:pt>
    <dgm:pt modelId="{071FF6B8-FBA9-2A4A-ACA8-B59D38BEADA8}" type="sibTrans" cxnId="{9F19773E-190E-974E-BE6A-655010C919DA}">
      <dgm:prSet/>
      <dgm:spPr/>
      <dgm:t>
        <a:bodyPr/>
        <a:lstStyle/>
        <a:p>
          <a:endParaRPr lang="pl-PL"/>
        </a:p>
      </dgm:t>
    </dgm:pt>
    <dgm:pt modelId="{4EC581A4-D9CB-A54A-AF2C-1E80F2DC13C1}" type="pres">
      <dgm:prSet presAssocID="{0B84208D-15AB-714A-860E-395AFA5481DA}" presName="Name0" presStyleCnt="0">
        <dgm:presLayoutVars>
          <dgm:dir/>
          <dgm:animLvl val="lvl"/>
          <dgm:resizeHandles val="exact"/>
        </dgm:presLayoutVars>
      </dgm:prSet>
      <dgm:spPr/>
    </dgm:pt>
    <dgm:pt modelId="{A6A423D9-8E45-DC4B-8C3D-7250BCFE0BDD}" type="pres">
      <dgm:prSet presAssocID="{B4076A62-E3BA-E24F-8B51-41DF23F67331}" presName="composite" presStyleCnt="0"/>
      <dgm:spPr/>
    </dgm:pt>
    <dgm:pt modelId="{38CE9D93-FD1D-E142-8D3B-642E957CED76}" type="pres">
      <dgm:prSet presAssocID="{B4076A62-E3BA-E24F-8B51-41DF23F6733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CD44BC1-70F4-2A44-B4FB-B1653A5E7BF7}" type="pres">
      <dgm:prSet presAssocID="{B4076A62-E3BA-E24F-8B51-41DF23F67331}" presName="desTx" presStyleLbl="alignAccFollowNode1" presStyleIdx="0" presStyleCnt="2">
        <dgm:presLayoutVars>
          <dgm:bulletEnabled val="1"/>
        </dgm:presLayoutVars>
      </dgm:prSet>
      <dgm:spPr/>
    </dgm:pt>
    <dgm:pt modelId="{00FC74F1-C74A-A445-80A2-0B1F20EE6A1A}" type="pres">
      <dgm:prSet presAssocID="{26B1B5BC-7020-B14B-A564-473B8E7E02A1}" presName="space" presStyleCnt="0"/>
      <dgm:spPr/>
    </dgm:pt>
    <dgm:pt modelId="{34B6F1E3-8072-D141-9CA6-FBB4205900A7}" type="pres">
      <dgm:prSet presAssocID="{4C827284-ACC3-3647-810C-EA678AB8AC22}" presName="composite" presStyleCnt="0"/>
      <dgm:spPr/>
    </dgm:pt>
    <dgm:pt modelId="{EC1DF58E-C802-EE49-8A54-8FAC5DA7422F}" type="pres">
      <dgm:prSet presAssocID="{4C827284-ACC3-3647-810C-EA678AB8AC2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F1DDABF-9FED-DD47-AC06-12758F224EB5}" type="pres">
      <dgm:prSet presAssocID="{4C827284-ACC3-3647-810C-EA678AB8AC22}" presName="desTx" presStyleLbl="alignAccFollowNode1" presStyleIdx="1" presStyleCnt="2" custLinFactNeighborY="426">
        <dgm:presLayoutVars>
          <dgm:bulletEnabled val="1"/>
        </dgm:presLayoutVars>
      </dgm:prSet>
      <dgm:spPr/>
    </dgm:pt>
  </dgm:ptLst>
  <dgm:cxnLst>
    <dgm:cxn modelId="{EEFCB500-6133-1647-B1E2-5F16810EF3B6}" srcId="{B4076A62-E3BA-E24F-8B51-41DF23F67331}" destId="{DBE52A67-DFA7-8141-9C0C-7B7B76EEE252}" srcOrd="0" destOrd="0" parTransId="{05856B95-3901-DD48-A0A2-F245DDEC2165}" sibTransId="{8DE37390-2A0C-8843-8513-F9C810B454B2}"/>
    <dgm:cxn modelId="{F17DF508-F9C4-D24F-9C39-C188219EDF4E}" type="presOf" srcId="{B4076A62-E3BA-E24F-8B51-41DF23F67331}" destId="{38CE9D93-FD1D-E142-8D3B-642E957CED76}" srcOrd="0" destOrd="0" presId="urn:microsoft.com/office/officeart/2005/8/layout/hList1"/>
    <dgm:cxn modelId="{2448730B-C7E8-E842-B45B-978AE727261B}" srcId="{4C827284-ACC3-3647-810C-EA678AB8AC22}" destId="{A7E384BD-F64A-1645-ABDB-A4AE3BE69867}" srcOrd="1" destOrd="0" parTransId="{8BE087E2-40D4-1A45-B2CE-09351D602018}" sibTransId="{D7E493BE-7A2A-8D4E-8B25-168873E87254}"/>
    <dgm:cxn modelId="{93C06F12-9DF7-F14C-9E56-D1AB9957EBF6}" srcId="{DD104F3A-687B-6346-BAA8-4631F7D5DE54}" destId="{BD06CB22-96F7-FD42-A047-9AE8B2A9A1FC}" srcOrd="0" destOrd="0" parTransId="{AF2B665B-BAE9-9146-9E6F-07C1612EE2DE}" sibTransId="{808D2583-E863-BE40-AC0A-E746CB6C8CE4}"/>
    <dgm:cxn modelId="{4693AD14-73C6-A64A-869E-F82CC3ACA092}" type="presOf" srcId="{003FDFB6-D87D-404C-A2B7-9901E48E951F}" destId="{BF1DDABF-9FED-DD47-AC06-12758F224EB5}" srcOrd="0" destOrd="2" presId="urn:microsoft.com/office/officeart/2005/8/layout/hList1"/>
    <dgm:cxn modelId="{28CA9A15-2A4B-CA43-B493-DA910FFECEF8}" type="presOf" srcId="{05F448F4-F77E-D047-B3BC-C1A1A008629D}" destId="{FCD44BC1-70F4-2A44-B4FB-B1653A5E7BF7}" srcOrd="0" destOrd="2" presId="urn:microsoft.com/office/officeart/2005/8/layout/hList1"/>
    <dgm:cxn modelId="{9616EE22-A2CD-FC46-B880-21E4BE7D0602}" type="presOf" srcId="{EDF64AF9-7BD9-3A47-92FC-281BF138A3F8}" destId="{FCD44BC1-70F4-2A44-B4FB-B1653A5E7BF7}" srcOrd="0" destOrd="4" presId="urn:microsoft.com/office/officeart/2005/8/layout/hList1"/>
    <dgm:cxn modelId="{5F40E725-CF82-654A-8D2B-EA4C267590BB}" srcId="{4C827284-ACC3-3647-810C-EA678AB8AC22}" destId="{DD104F3A-687B-6346-BAA8-4631F7D5DE54}" srcOrd="4" destOrd="0" parTransId="{6B57D940-D341-144E-AD17-82D304CF8FFA}" sibTransId="{DED47FCD-51C7-CB45-B265-739A602D8046}"/>
    <dgm:cxn modelId="{A3C98D33-4583-A147-BA1E-8AF65FE89A4D}" srcId="{B4076A62-E3BA-E24F-8B51-41DF23F67331}" destId="{BBE1CEFF-997B-DE42-9507-5CB5E9181D68}" srcOrd="1" destOrd="0" parTransId="{BFBB4632-569B-DA43-A684-5469BAAF3993}" sibTransId="{2CD28843-9B0F-CD43-BFE3-CEB9995E6D70}"/>
    <dgm:cxn modelId="{A9AD4C38-70DD-0A43-9C3B-A9ABBCBD0A72}" type="presOf" srcId="{DBE52A67-DFA7-8141-9C0C-7B7B76EEE252}" destId="{FCD44BC1-70F4-2A44-B4FB-B1653A5E7BF7}" srcOrd="0" destOrd="0" presId="urn:microsoft.com/office/officeart/2005/8/layout/hList1"/>
    <dgm:cxn modelId="{9F19773E-190E-974E-BE6A-655010C919DA}" srcId="{4C827284-ACC3-3647-810C-EA678AB8AC22}" destId="{003FDFB6-D87D-404C-A2B7-9901E48E951F}" srcOrd="2" destOrd="0" parTransId="{83432940-06E4-3643-B06B-EDFE4DA7EDBE}" sibTransId="{071FF6B8-FBA9-2A4A-ACA8-B59D38BEADA8}"/>
    <dgm:cxn modelId="{C2AB9F65-807D-ED4B-A978-5DDD7FFA6FCD}" type="presOf" srcId="{A1F89C99-8A9C-FC4F-99B5-AD5EEA333033}" destId="{BF1DDABF-9FED-DD47-AC06-12758F224EB5}" srcOrd="0" destOrd="3" presId="urn:microsoft.com/office/officeart/2005/8/layout/hList1"/>
    <dgm:cxn modelId="{66D15D54-00C4-E449-9612-A6EE1067BDBE}" srcId="{B4076A62-E3BA-E24F-8B51-41DF23F67331}" destId="{05F448F4-F77E-D047-B3BC-C1A1A008629D}" srcOrd="2" destOrd="0" parTransId="{9AFF4257-9E84-024D-9808-EB0F2055A15E}" sibTransId="{4D7926DD-A766-AC41-AFD6-AB286FF7FF0B}"/>
    <dgm:cxn modelId="{471DBE86-34B0-954E-81B3-E0E6F1A40832}" type="presOf" srcId="{4C827284-ACC3-3647-810C-EA678AB8AC22}" destId="{EC1DF58E-C802-EE49-8A54-8FAC5DA7422F}" srcOrd="0" destOrd="0" presId="urn:microsoft.com/office/officeart/2005/8/layout/hList1"/>
    <dgm:cxn modelId="{999F9688-3E2C-A948-A939-9BEFF155543A}" type="presOf" srcId="{A7E384BD-F64A-1645-ABDB-A4AE3BE69867}" destId="{BF1DDABF-9FED-DD47-AC06-12758F224EB5}" srcOrd="0" destOrd="1" presId="urn:microsoft.com/office/officeart/2005/8/layout/hList1"/>
    <dgm:cxn modelId="{9DBDE389-3075-F84D-B514-68AC7F8B232B}" type="presOf" srcId="{FCE157AC-512B-1947-9CC1-47374903F463}" destId="{BF1DDABF-9FED-DD47-AC06-12758F224EB5}" srcOrd="0" destOrd="0" presId="urn:microsoft.com/office/officeart/2005/8/layout/hList1"/>
    <dgm:cxn modelId="{527CA08C-10F5-3F40-8EFA-F52CC0452EDD}" srcId="{4C827284-ACC3-3647-810C-EA678AB8AC22}" destId="{FCE157AC-512B-1947-9CC1-47374903F463}" srcOrd="0" destOrd="0" parTransId="{DF095252-B7F2-6946-A4C6-924E6F92D830}" sibTransId="{9E9818FE-B902-6345-9230-FBF3F7A134E7}"/>
    <dgm:cxn modelId="{51BA778F-C712-BE41-B048-2D16360AB717}" srcId="{B4076A62-E3BA-E24F-8B51-41DF23F67331}" destId="{723D7DDF-F340-7348-8934-C2FD7E445C0A}" srcOrd="3" destOrd="0" parTransId="{63651087-1610-5242-AA54-CB3A2B398195}" sibTransId="{85CBA5A0-0C35-EC47-8720-9404968FB571}"/>
    <dgm:cxn modelId="{B8450C99-125B-C945-B8E1-0308E6856883}" srcId="{4C827284-ACC3-3647-810C-EA678AB8AC22}" destId="{A1F89C99-8A9C-FC4F-99B5-AD5EEA333033}" srcOrd="3" destOrd="0" parTransId="{A7EE0183-C5E1-2842-823F-001ED8E202B2}" sibTransId="{279F7DD9-3920-F943-BEAC-6AE0E4C19AC6}"/>
    <dgm:cxn modelId="{4E35EDA2-AFB2-A441-B310-CCEB7E04447B}" srcId="{0B84208D-15AB-714A-860E-395AFA5481DA}" destId="{B4076A62-E3BA-E24F-8B51-41DF23F67331}" srcOrd="0" destOrd="0" parTransId="{ABCCF078-C236-0741-9AD9-E9A883611B21}" sibTransId="{26B1B5BC-7020-B14B-A564-473B8E7E02A1}"/>
    <dgm:cxn modelId="{8DA475A9-8F6D-BD47-B553-DED88B978694}" srcId="{B4076A62-E3BA-E24F-8B51-41DF23F67331}" destId="{EDF64AF9-7BD9-3A47-92FC-281BF138A3F8}" srcOrd="4" destOrd="0" parTransId="{110B3499-52EC-4B45-A9C4-BBC96EECB162}" sibTransId="{3AD33365-6957-8543-AA0A-B70376D95817}"/>
    <dgm:cxn modelId="{F980B6C1-F11B-DA41-8D8C-48861E6A2368}" srcId="{0B84208D-15AB-714A-860E-395AFA5481DA}" destId="{4C827284-ACC3-3647-810C-EA678AB8AC22}" srcOrd="1" destOrd="0" parTransId="{54F0AF54-4FD8-8C4A-8A27-9AFE7F79CC8C}" sibTransId="{2D6C6230-F8FE-F840-9492-90D34DCAB4F5}"/>
    <dgm:cxn modelId="{4677C6C2-49DA-6943-A78E-D386B69FBEED}" type="presOf" srcId="{DD104F3A-687B-6346-BAA8-4631F7D5DE54}" destId="{BF1DDABF-9FED-DD47-AC06-12758F224EB5}" srcOrd="0" destOrd="4" presId="urn:microsoft.com/office/officeart/2005/8/layout/hList1"/>
    <dgm:cxn modelId="{CB2D44C4-6917-684C-B64D-8BC77657D2F7}" type="presOf" srcId="{0B84208D-15AB-714A-860E-395AFA5481DA}" destId="{4EC581A4-D9CB-A54A-AF2C-1E80F2DC13C1}" srcOrd="0" destOrd="0" presId="urn:microsoft.com/office/officeart/2005/8/layout/hList1"/>
    <dgm:cxn modelId="{D79AFEE0-A775-3D43-9081-A8D01798F81C}" type="presOf" srcId="{723D7DDF-F340-7348-8934-C2FD7E445C0A}" destId="{FCD44BC1-70F4-2A44-B4FB-B1653A5E7BF7}" srcOrd="0" destOrd="3" presId="urn:microsoft.com/office/officeart/2005/8/layout/hList1"/>
    <dgm:cxn modelId="{E11455EA-D7D3-6246-9D8F-525C72D57EC2}" type="presOf" srcId="{BBE1CEFF-997B-DE42-9507-5CB5E9181D68}" destId="{FCD44BC1-70F4-2A44-B4FB-B1653A5E7BF7}" srcOrd="0" destOrd="1" presId="urn:microsoft.com/office/officeart/2005/8/layout/hList1"/>
    <dgm:cxn modelId="{CABAA1F4-401C-2E44-A28B-F11B7B061F1D}" type="presOf" srcId="{BD06CB22-96F7-FD42-A047-9AE8B2A9A1FC}" destId="{BF1DDABF-9FED-DD47-AC06-12758F224EB5}" srcOrd="0" destOrd="5" presId="urn:microsoft.com/office/officeart/2005/8/layout/hList1"/>
    <dgm:cxn modelId="{AD5673D9-C1B3-E44D-890F-34E7831C8AB3}" type="presParOf" srcId="{4EC581A4-D9CB-A54A-AF2C-1E80F2DC13C1}" destId="{A6A423D9-8E45-DC4B-8C3D-7250BCFE0BDD}" srcOrd="0" destOrd="0" presId="urn:microsoft.com/office/officeart/2005/8/layout/hList1"/>
    <dgm:cxn modelId="{0CDDD03D-127A-DC48-9AB3-9060AF6B258F}" type="presParOf" srcId="{A6A423D9-8E45-DC4B-8C3D-7250BCFE0BDD}" destId="{38CE9D93-FD1D-E142-8D3B-642E957CED76}" srcOrd="0" destOrd="0" presId="urn:microsoft.com/office/officeart/2005/8/layout/hList1"/>
    <dgm:cxn modelId="{FF5FE9B8-8A91-564F-873C-31785F282985}" type="presParOf" srcId="{A6A423D9-8E45-DC4B-8C3D-7250BCFE0BDD}" destId="{FCD44BC1-70F4-2A44-B4FB-B1653A5E7BF7}" srcOrd="1" destOrd="0" presId="urn:microsoft.com/office/officeart/2005/8/layout/hList1"/>
    <dgm:cxn modelId="{CE7010F6-BD33-6D42-8DC4-FC6FD70271FA}" type="presParOf" srcId="{4EC581A4-D9CB-A54A-AF2C-1E80F2DC13C1}" destId="{00FC74F1-C74A-A445-80A2-0B1F20EE6A1A}" srcOrd="1" destOrd="0" presId="urn:microsoft.com/office/officeart/2005/8/layout/hList1"/>
    <dgm:cxn modelId="{2A9A6464-CFCE-AE43-B4F3-0BD0834176EF}" type="presParOf" srcId="{4EC581A4-D9CB-A54A-AF2C-1E80F2DC13C1}" destId="{34B6F1E3-8072-D141-9CA6-FBB4205900A7}" srcOrd="2" destOrd="0" presId="urn:microsoft.com/office/officeart/2005/8/layout/hList1"/>
    <dgm:cxn modelId="{D496AA02-52F1-7644-968D-689DF415B315}" type="presParOf" srcId="{34B6F1E3-8072-D141-9CA6-FBB4205900A7}" destId="{EC1DF58E-C802-EE49-8A54-8FAC5DA7422F}" srcOrd="0" destOrd="0" presId="urn:microsoft.com/office/officeart/2005/8/layout/hList1"/>
    <dgm:cxn modelId="{A51CF9A6-54E1-1F41-B54F-63D98C90A570}" type="presParOf" srcId="{34B6F1E3-8072-D141-9CA6-FBB4205900A7}" destId="{BF1DDABF-9FED-DD47-AC06-12758F224E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B180EE-E46A-E74E-B504-335CBF15F97B}" type="doc">
      <dgm:prSet loTypeId="urn:microsoft.com/office/officeart/2005/8/layout/matrix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A69735D-5ACF-DE40-8A90-03CF974F94B2}">
      <dgm:prSet phldrT="[Tekst]"/>
      <dgm:spPr/>
      <dgm:t>
        <a:bodyPr/>
        <a:lstStyle/>
        <a:p>
          <a:r>
            <a:rPr lang="pl-PL" dirty="0"/>
            <a:t>Sposób ustalenia wielkości rat leasingowych</a:t>
          </a:r>
        </a:p>
      </dgm:t>
    </dgm:pt>
    <dgm:pt modelId="{99B78735-93A5-D640-A882-AB918014E74A}" type="parTrans" cxnId="{7C7ACA7C-0EA9-BA43-990C-CACAFA6AF59E}">
      <dgm:prSet/>
      <dgm:spPr/>
      <dgm:t>
        <a:bodyPr/>
        <a:lstStyle/>
        <a:p>
          <a:endParaRPr lang="pl-PL"/>
        </a:p>
      </dgm:t>
    </dgm:pt>
    <dgm:pt modelId="{EB653867-49A9-9D40-B26B-F30B6D3451DE}" type="sibTrans" cxnId="{7C7ACA7C-0EA9-BA43-990C-CACAFA6AF59E}">
      <dgm:prSet/>
      <dgm:spPr/>
      <dgm:t>
        <a:bodyPr/>
        <a:lstStyle/>
        <a:p>
          <a:endParaRPr lang="pl-PL"/>
        </a:p>
      </dgm:t>
    </dgm:pt>
    <dgm:pt modelId="{A57E02E6-F668-5F47-B403-EC36C1634E0B}">
      <dgm:prSet phldrT="[Tekst]"/>
      <dgm:spPr/>
      <dgm:t>
        <a:bodyPr/>
        <a:lstStyle/>
        <a:p>
          <a:r>
            <a:rPr lang="pl-PL" dirty="0"/>
            <a:t>Zasady oprocentowania</a:t>
          </a:r>
        </a:p>
      </dgm:t>
    </dgm:pt>
    <dgm:pt modelId="{EA98E76A-FC08-1547-B428-0AA763A92C47}" type="parTrans" cxnId="{6866C571-EF18-D443-A453-40D156321B35}">
      <dgm:prSet/>
      <dgm:spPr/>
      <dgm:t>
        <a:bodyPr/>
        <a:lstStyle/>
        <a:p>
          <a:endParaRPr lang="pl-PL"/>
        </a:p>
      </dgm:t>
    </dgm:pt>
    <dgm:pt modelId="{3DA9CEB6-5A36-C44F-B071-3876B6ACFB76}" type="sibTrans" cxnId="{6866C571-EF18-D443-A453-40D156321B35}">
      <dgm:prSet/>
      <dgm:spPr/>
      <dgm:t>
        <a:bodyPr/>
        <a:lstStyle/>
        <a:p>
          <a:endParaRPr lang="en-AU"/>
        </a:p>
      </dgm:t>
    </dgm:pt>
    <dgm:pt modelId="{91265C45-012D-AF4A-8C8E-8C777AA46FB2}">
      <dgm:prSet phldrT="[Tekst]"/>
      <dgm:spPr/>
      <dgm:t>
        <a:bodyPr/>
        <a:lstStyle/>
        <a:p>
          <a:r>
            <a:rPr lang="pl-PL" dirty="0"/>
            <a:t>Pozostawanie przedmiotu leasingu w majątku Finansującego</a:t>
          </a:r>
        </a:p>
      </dgm:t>
    </dgm:pt>
    <dgm:pt modelId="{0AEB8289-126B-EF4C-915D-EE592EEA2E1B}" type="sibTrans" cxnId="{4A3ABD0B-B877-3942-9EDD-45B75781720A}">
      <dgm:prSet/>
      <dgm:spPr/>
      <dgm:t>
        <a:bodyPr/>
        <a:lstStyle/>
        <a:p>
          <a:endParaRPr lang="en-AU"/>
        </a:p>
      </dgm:t>
    </dgm:pt>
    <dgm:pt modelId="{D87286E9-8946-164C-B856-482D9FB91918}" type="parTrans" cxnId="{4A3ABD0B-B877-3942-9EDD-45B75781720A}">
      <dgm:prSet/>
      <dgm:spPr/>
      <dgm:t>
        <a:bodyPr/>
        <a:lstStyle/>
        <a:p>
          <a:endParaRPr lang="pl-PL"/>
        </a:p>
      </dgm:t>
    </dgm:pt>
    <dgm:pt modelId="{D7DCE080-D8A1-CC4D-A213-8607BF39D46C}">
      <dgm:prSet phldrT="[Tekst]"/>
      <dgm:spPr/>
      <dgm:t>
        <a:bodyPr/>
        <a:lstStyle/>
        <a:p>
          <a:r>
            <a:rPr lang="pl-PL" dirty="0"/>
            <a:t>zasady rozliczenia w przypadku wygaśnięcia umowy</a:t>
          </a:r>
        </a:p>
      </dgm:t>
    </dgm:pt>
    <dgm:pt modelId="{ED038C9F-140A-644C-AE91-A48769A07F75}" type="parTrans" cxnId="{BB03D457-A6C3-0A45-97CE-A0E536731FC0}">
      <dgm:prSet/>
      <dgm:spPr/>
      <dgm:t>
        <a:bodyPr/>
        <a:lstStyle/>
        <a:p>
          <a:endParaRPr lang="pl-PL"/>
        </a:p>
      </dgm:t>
    </dgm:pt>
    <dgm:pt modelId="{957168DD-FFDB-514D-B111-D24932820DC8}" type="sibTrans" cxnId="{BB03D457-A6C3-0A45-97CE-A0E536731FC0}">
      <dgm:prSet/>
      <dgm:spPr/>
      <dgm:t>
        <a:bodyPr/>
        <a:lstStyle/>
        <a:p>
          <a:endParaRPr lang="pl-PL"/>
        </a:p>
      </dgm:t>
    </dgm:pt>
    <dgm:pt modelId="{15994758-F50C-D141-9428-626FE1733F5B}" type="pres">
      <dgm:prSet presAssocID="{44B180EE-E46A-E74E-B504-335CBF15F97B}" presName="matrix" presStyleCnt="0">
        <dgm:presLayoutVars>
          <dgm:chMax val="1"/>
          <dgm:dir/>
          <dgm:resizeHandles val="exact"/>
        </dgm:presLayoutVars>
      </dgm:prSet>
      <dgm:spPr/>
    </dgm:pt>
    <dgm:pt modelId="{C09A3BCB-B605-874F-BA83-03244CBA6D5D}" type="pres">
      <dgm:prSet presAssocID="{44B180EE-E46A-E74E-B504-335CBF15F97B}" presName="diamond" presStyleLbl="bgShp" presStyleIdx="0" presStyleCnt="1"/>
      <dgm:spPr/>
    </dgm:pt>
    <dgm:pt modelId="{0162B7D1-4C33-0040-A4BA-B93E00893BA1}" type="pres">
      <dgm:prSet presAssocID="{44B180EE-E46A-E74E-B504-335CBF15F97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C82132E-0300-A943-8238-27091C6EF217}" type="pres">
      <dgm:prSet presAssocID="{44B180EE-E46A-E74E-B504-335CBF15F97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6682FEE-0179-9C48-B959-6CFF1A4BA397}" type="pres">
      <dgm:prSet presAssocID="{44B180EE-E46A-E74E-B504-335CBF15F97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13AFF8A-6314-694F-A218-6463AA9FA3D0}" type="pres">
      <dgm:prSet presAssocID="{44B180EE-E46A-E74E-B504-335CBF15F97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A3ABD0B-B877-3942-9EDD-45B75781720A}" srcId="{44B180EE-E46A-E74E-B504-335CBF15F97B}" destId="{91265C45-012D-AF4A-8C8E-8C777AA46FB2}" srcOrd="1" destOrd="0" parTransId="{D87286E9-8946-164C-B856-482D9FB91918}" sibTransId="{0AEB8289-126B-EF4C-915D-EE592EEA2E1B}"/>
    <dgm:cxn modelId="{43D7D431-0D07-BB4B-A9DD-18DFC2FC20B2}" type="presOf" srcId="{D7DCE080-D8A1-CC4D-A213-8607BF39D46C}" destId="{313AFF8A-6314-694F-A218-6463AA9FA3D0}" srcOrd="0" destOrd="0" presId="urn:microsoft.com/office/officeart/2005/8/layout/matrix3"/>
    <dgm:cxn modelId="{6866C571-EF18-D443-A453-40D156321B35}" srcId="{44B180EE-E46A-E74E-B504-335CBF15F97B}" destId="{A57E02E6-F668-5F47-B403-EC36C1634E0B}" srcOrd="2" destOrd="0" parTransId="{EA98E76A-FC08-1547-B428-0AA763A92C47}" sibTransId="{3DA9CEB6-5A36-C44F-B071-3876B6ACFB76}"/>
    <dgm:cxn modelId="{A09E6874-9897-DE4B-A0F2-8ED90E669888}" type="presOf" srcId="{4A69735D-5ACF-DE40-8A90-03CF974F94B2}" destId="{0162B7D1-4C33-0040-A4BA-B93E00893BA1}" srcOrd="0" destOrd="0" presId="urn:microsoft.com/office/officeart/2005/8/layout/matrix3"/>
    <dgm:cxn modelId="{6FA79C76-2C3F-F147-BCC4-F965C06D8B62}" type="presOf" srcId="{44B180EE-E46A-E74E-B504-335CBF15F97B}" destId="{15994758-F50C-D141-9428-626FE1733F5B}" srcOrd="0" destOrd="0" presId="urn:microsoft.com/office/officeart/2005/8/layout/matrix3"/>
    <dgm:cxn modelId="{BB03D457-A6C3-0A45-97CE-A0E536731FC0}" srcId="{44B180EE-E46A-E74E-B504-335CBF15F97B}" destId="{D7DCE080-D8A1-CC4D-A213-8607BF39D46C}" srcOrd="3" destOrd="0" parTransId="{ED038C9F-140A-644C-AE91-A48769A07F75}" sibTransId="{957168DD-FFDB-514D-B111-D24932820DC8}"/>
    <dgm:cxn modelId="{6CE9197B-9139-AC4F-930B-FDF6E8F14C52}" type="presOf" srcId="{91265C45-012D-AF4A-8C8E-8C777AA46FB2}" destId="{4C82132E-0300-A943-8238-27091C6EF217}" srcOrd="0" destOrd="0" presId="urn:microsoft.com/office/officeart/2005/8/layout/matrix3"/>
    <dgm:cxn modelId="{7C7ACA7C-0EA9-BA43-990C-CACAFA6AF59E}" srcId="{44B180EE-E46A-E74E-B504-335CBF15F97B}" destId="{4A69735D-5ACF-DE40-8A90-03CF974F94B2}" srcOrd="0" destOrd="0" parTransId="{99B78735-93A5-D640-A882-AB918014E74A}" sibTransId="{EB653867-49A9-9D40-B26B-F30B6D3451DE}"/>
    <dgm:cxn modelId="{B6B7C4E1-53A9-0E49-A2C1-3AD6663ACE58}" type="presOf" srcId="{A57E02E6-F668-5F47-B403-EC36C1634E0B}" destId="{76682FEE-0179-9C48-B959-6CFF1A4BA397}" srcOrd="0" destOrd="0" presId="urn:microsoft.com/office/officeart/2005/8/layout/matrix3"/>
    <dgm:cxn modelId="{65A8A90E-5014-8B4A-8744-EBF50DDF47AA}" type="presParOf" srcId="{15994758-F50C-D141-9428-626FE1733F5B}" destId="{C09A3BCB-B605-874F-BA83-03244CBA6D5D}" srcOrd="0" destOrd="0" presId="urn:microsoft.com/office/officeart/2005/8/layout/matrix3"/>
    <dgm:cxn modelId="{BCBBDEE1-5FB9-EA46-A266-7C02A569606E}" type="presParOf" srcId="{15994758-F50C-D141-9428-626FE1733F5B}" destId="{0162B7D1-4C33-0040-A4BA-B93E00893BA1}" srcOrd="1" destOrd="0" presId="urn:microsoft.com/office/officeart/2005/8/layout/matrix3"/>
    <dgm:cxn modelId="{7F47194F-2442-CE44-80D4-A0BAF799CE2C}" type="presParOf" srcId="{15994758-F50C-D141-9428-626FE1733F5B}" destId="{4C82132E-0300-A943-8238-27091C6EF217}" srcOrd="2" destOrd="0" presId="urn:microsoft.com/office/officeart/2005/8/layout/matrix3"/>
    <dgm:cxn modelId="{83F74232-7AF2-5141-8C4C-314B3F562087}" type="presParOf" srcId="{15994758-F50C-D141-9428-626FE1733F5B}" destId="{76682FEE-0179-9C48-B959-6CFF1A4BA397}" srcOrd="3" destOrd="0" presId="urn:microsoft.com/office/officeart/2005/8/layout/matrix3"/>
    <dgm:cxn modelId="{DD830D8A-2307-CF4C-B537-9F23621815A1}" type="presParOf" srcId="{15994758-F50C-D141-9428-626FE1733F5B}" destId="{313AFF8A-6314-694F-A218-6463AA9FA3D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CE9D93-FD1D-E142-8D3B-642E957CED76}">
      <dsp:nvSpPr>
        <dsp:cNvPr id="0" name=""/>
        <dsp:cNvSpPr/>
      </dsp:nvSpPr>
      <dsp:spPr>
        <a:xfrm>
          <a:off x="37" y="16425"/>
          <a:ext cx="3612639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Kapitały własne</a:t>
          </a:r>
        </a:p>
      </dsp:txBody>
      <dsp:txXfrm>
        <a:off x="37" y="16425"/>
        <a:ext cx="3612639" cy="604800"/>
      </dsp:txXfrm>
    </dsp:sp>
    <dsp:sp modelId="{FCD44BC1-70F4-2A44-B4FB-B1653A5E7BF7}">
      <dsp:nvSpPr>
        <dsp:cNvPr id="0" name=""/>
        <dsp:cNvSpPr/>
      </dsp:nvSpPr>
      <dsp:spPr>
        <a:xfrm>
          <a:off x="37" y="621225"/>
          <a:ext cx="3612639" cy="2464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Kapitał podstawowy (zakładowy)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Kapitał zapasowy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Rezerwy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Zysk netto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Zyski z lat poprzednich</a:t>
          </a:r>
        </a:p>
      </dsp:txBody>
      <dsp:txXfrm>
        <a:off x="37" y="621225"/>
        <a:ext cx="3612639" cy="2464323"/>
      </dsp:txXfrm>
    </dsp:sp>
    <dsp:sp modelId="{EC1DF58E-C802-EE49-8A54-8FAC5DA7422F}">
      <dsp:nvSpPr>
        <dsp:cNvPr id="0" name=""/>
        <dsp:cNvSpPr/>
      </dsp:nvSpPr>
      <dsp:spPr>
        <a:xfrm>
          <a:off x="4118447" y="16425"/>
          <a:ext cx="3612639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Kapitały obce</a:t>
          </a:r>
        </a:p>
      </dsp:txBody>
      <dsp:txXfrm>
        <a:off x="4118447" y="16425"/>
        <a:ext cx="3612639" cy="604800"/>
      </dsp:txXfrm>
    </dsp:sp>
    <dsp:sp modelId="{BF1DDABF-9FED-DD47-AC06-12758F224EB5}">
      <dsp:nvSpPr>
        <dsp:cNvPr id="0" name=""/>
        <dsp:cNvSpPr/>
      </dsp:nvSpPr>
      <dsp:spPr>
        <a:xfrm>
          <a:off x="4118447" y="631723"/>
          <a:ext cx="3612639" cy="24643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Kredyty i pożyczki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/>
            <a:t>Emisja dłużnych papierów wartościowych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Leasing (finansowy)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Zobowiązania handlowe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100" kern="1200" dirty="0"/>
        </a:p>
      </dsp:txBody>
      <dsp:txXfrm>
        <a:off x="4118447" y="631723"/>
        <a:ext cx="3612639" cy="24643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A3BCB-B605-874F-BA83-03244CBA6D5D}">
      <dsp:nvSpPr>
        <dsp:cNvPr id="0" name=""/>
        <dsp:cNvSpPr/>
      </dsp:nvSpPr>
      <dsp:spPr>
        <a:xfrm>
          <a:off x="2152894" y="0"/>
          <a:ext cx="4594229" cy="459422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2B7D1-4C33-0040-A4BA-B93E00893BA1}">
      <dsp:nvSpPr>
        <dsp:cNvPr id="0" name=""/>
        <dsp:cNvSpPr/>
      </dsp:nvSpPr>
      <dsp:spPr>
        <a:xfrm>
          <a:off x="2589345" y="436451"/>
          <a:ext cx="1791749" cy="1791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Sposób ustalenia wielkości rat leasingowych</a:t>
          </a:r>
        </a:p>
      </dsp:txBody>
      <dsp:txXfrm>
        <a:off x="2676811" y="523917"/>
        <a:ext cx="1616817" cy="1616817"/>
      </dsp:txXfrm>
    </dsp:sp>
    <dsp:sp modelId="{4C82132E-0300-A943-8238-27091C6EF217}">
      <dsp:nvSpPr>
        <dsp:cNvPr id="0" name=""/>
        <dsp:cNvSpPr/>
      </dsp:nvSpPr>
      <dsp:spPr>
        <a:xfrm>
          <a:off x="4518921" y="436451"/>
          <a:ext cx="1791749" cy="1791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Pozostawanie przedmiotu leasingu w majątku Finansującego</a:t>
          </a:r>
        </a:p>
      </dsp:txBody>
      <dsp:txXfrm>
        <a:off x="4606387" y="523917"/>
        <a:ext cx="1616817" cy="1616817"/>
      </dsp:txXfrm>
    </dsp:sp>
    <dsp:sp modelId="{76682FEE-0179-9C48-B959-6CFF1A4BA397}">
      <dsp:nvSpPr>
        <dsp:cNvPr id="0" name=""/>
        <dsp:cNvSpPr/>
      </dsp:nvSpPr>
      <dsp:spPr>
        <a:xfrm>
          <a:off x="2589345" y="2366027"/>
          <a:ext cx="1791749" cy="1791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Zasady oprocentowania</a:t>
          </a:r>
        </a:p>
      </dsp:txBody>
      <dsp:txXfrm>
        <a:off x="2676811" y="2453493"/>
        <a:ext cx="1616817" cy="1616817"/>
      </dsp:txXfrm>
    </dsp:sp>
    <dsp:sp modelId="{313AFF8A-6314-694F-A218-6463AA9FA3D0}">
      <dsp:nvSpPr>
        <dsp:cNvPr id="0" name=""/>
        <dsp:cNvSpPr/>
      </dsp:nvSpPr>
      <dsp:spPr>
        <a:xfrm>
          <a:off x="4518921" y="2366027"/>
          <a:ext cx="1791749" cy="1791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zasady rozliczenia w przypadku wygaśnięcia umowy</a:t>
          </a:r>
        </a:p>
      </dsp:txBody>
      <dsp:txXfrm>
        <a:off x="4606387" y="2453493"/>
        <a:ext cx="1616817" cy="1616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3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4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8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50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1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9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2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1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5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D6AE1E-E423-4846-A2AA-BEF130A90D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leasing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C29267-090C-C241-8E95-3A00EC338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1046" y="4319090"/>
            <a:ext cx="8829907" cy="2003652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Prawa, Administracji i Ekonomii Uniwersytetu Wrocławskiego</a:t>
            </a:r>
          </a:p>
        </p:txBody>
      </p:sp>
    </p:spTree>
    <p:extLst>
      <p:ext uri="{BB962C8B-B14F-4D97-AF65-F5344CB8AC3E}">
        <p14:creationId xmlns:p14="http://schemas.microsoft.com/office/powerpoint/2010/main" val="274767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BE6092-1310-6741-9844-0112DACA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Używanie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0AFA9A-F336-2542-A738-B642D6ABA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Korzystający powinien używać rzeczy i pobierać jej pożytki w sposób określony w umowie leasingu, a gdy umowa tego nie określa - w sposób odpowiadający właściwościom i przeznaczeniu rzeczy.</a:t>
            </a:r>
          </a:p>
          <a:p>
            <a:r>
              <a:rPr lang="pl-PL" dirty="0"/>
              <a:t>Bez zgody finansującego korzystający nie może czynić w rzeczy zmian, chyba że wynikają one z przeznaczenia rzeczy.</a:t>
            </a:r>
          </a:p>
          <a:p>
            <a:r>
              <a:rPr lang="pl-PL" dirty="0"/>
              <a:t>Jeżeli mimo upomnienia na piśmie przez finansującego korzystający narusza obowiązki właściwego używania rzeczy albo nie usunie zmian w rzeczy dokonanych z naruszeniem umowy, finansujący może wypowiedzieć umowę leasingu </a:t>
            </a:r>
            <a:r>
              <a:rPr lang="pl-PL" u="sng" dirty="0"/>
              <a:t>ze skutkiem natychmiastowym</a:t>
            </a:r>
            <a:r>
              <a:rPr lang="pl-PL" dirty="0"/>
              <a:t>, chyba że strony uzgodniły termin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1224848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702F2-4DE8-404D-AC30-B2F5AD90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Zwłoka w płatności rat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D63FD5-AA9D-B644-BA81-28E3104D2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 Jeżeli korzystający dopuszcza się zwłoki z zapłatą co najmniej jednej raty, finansujący powinien wyznaczyć na piśmie korzystającemu odpowiedni termin dodatkowy do zapłacenia zaległości z zagrożeniem, że w razie bezskutecznego upływu wyznaczonego terminu może wypowiedzieć umowę leasingu ze skutkiem natychmiastowym, chyba że strony uzgodniły termin wypowiedzenia. Postanowienia umowne mniej korzystne dla korzystającego są </a:t>
            </a:r>
            <a:r>
              <a:rPr lang="pl-PL" b="1" dirty="0"/>
              <a:t>nieważne.</a:t>
            </a:r>
          </a:p>
          <a:p>
            <a:r>
              <a:rPr lang="pl-PL" dirty="0"/>
              <a:t>W razie wypowiedzenia przez finansującego umowy leasingu na skutek okoliczności, za które korzystający ponosi odpowiedzialność, finansujący może żądać od korzystającego natychmiastowego zapłacenia wszystkich przewidzianych w umowie a niezapłaconych rat, pomniejszonych o korzyści, jakie finansujący uzyskał wskutek ich zapłaty przed umówionym terminem i rozwiązania umowy leasingu.</a:t>
            </a:r>
          </a:p>
        </p:txBody>
      </p:sp>
    </p:spTree>
    <p:extLst>
      <p:ext uri="{BB962C8B-B14F-4D97-AF65-F5344CB8AC3E}">
        <p14:creationId xmlns:p14="http://schemas.microsoft.com/office/powerpoint/2010/main" val="1219972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CEF43-9592-7B4E-B1E1-5F399C19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Opcja zakupu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F1AC5D-DFB6-EB4F-BE51-765A3B935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Jeżeli finansujący zobowiązał się, bez dodatkowego świadczenia, przenieść na korzystającego własność rzeczy po upływie oznaczonego w umowie czasu trwania leasingu, korzystający może żądać przeniesienia własności rzeczy w terminie miesiąca od upływu tego czasu, chyba że strony uzgodniły inny termin.</a:t>
            </a:r>
          </a:p>
          <a:p>
            <a:r>
              <a:rPr lang="pl-PL" dirty="0"/>
              <a:t>Spór w doktrynie w zakresie kwalifikacji prawnej opcji zakupu:</a:t>
            </a:r>
          </a:p>
          <a:p>
            <a:pPr lvl="1"/>
            <a:r>
              <a:rPr lang="pl-PL" dirty="0"/>
              <a:t>Oferta, </a:t>
            </a:r>
          </a:p>
          <a:p>
            <a:pPr lvl="1"/>
            <a:r>
              <a:rPr lang="pl-PL" dirty="0"/>
              <a:t>Umowa przedwstępna, </a:t>
            </a:r>
          </a:p>
          <a:p>
            <a:pPr lvl="1"/>
            <a:r>
              <a:rPr lang="pl-PL" dirty="0"/>
              <a:t>Sprzedaż na raty</a:t>
            </a:r>
          </a:p>
          <a:p>
            <a:pPr lvl="1"/>
            <a:r>
              <a:rPr lang="pl-PL" dirty="0"/>
              <a:t>Nienazwany stosunek obligacyjny</a:t>
            </a:r>
          </a:p>
        </p:txBody>
      </p:sp>
    </p:spTree>
    <p:extLst>
      <p:ext uri="{BB962C8B-B14F-4D97-AF65-F5344CB8AC3E}">
        <p14:creationId xmlns:p14="http://schemas.microsoft.com/office/powerpoint/2010/main" val="189796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8E2E1-CE59-7E4C-A328-A49CF210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Leasing operacyjny i leasing finansowy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4EC03-4E65-C34C-B158-0DFB4362E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Rozróżnienie istotne z punktu widzenia regulacji podatku dochodowego oraz prawa restrukturyzacyjnego.</a:t>
            </a:r>
          </a:p>
          <a:p>
            <a:pPr lvl="1"/>
            <a:r>
              <a:rPr lang="pl-PL" dirty="0"/>
              <a:t>Inne zasady amortyzacji przedmiotu leasingu, </a:t>
            </a:r>
          </a:p>
          <a:p>
            <a:pPr lvl="1"/>
            <a:r>
              <a:rPr lang="pl-PL" dirty="0"/>
              <a:t>Inne zasady rozpoznawania przychodów oraz kosztów uzyskania przychodów</a:t>
            </a:r>
          </a:p>
          <a:p>
            <a:pPr lvl="1"/>
            <a:r>
              <a:rPr lang="pl-PL" dirty="0"/>
              <a:t>Inne zasady postępowania ze zobowiązaniami oraz z przedmiotem leasingu w przypadku restrukturyzacji.</a:t>
            </a:r>
          </a:p>
          <a:p>
            <a:endParaRPr lang="pl-PL" dirty="0"/>
          </a:p>
          <a:p>
            <a:r>
              <a:rPr lang="pl-PL" b="1" dirty="0"/>
              <a:t>Leasing operacyjny </a:t>
            </a:r>
            <a:r>
              <a:rPr lang="pl-PL" dirty="0"/>
              <a:t>– zbliżony do stosunku prawnego najmu/dzierżawy</a:t>
            </a:r>
          </a:p>
          <a:p>
            <a:endParaRPr lang="pl-PL" dirty="0"/>
          </a:p>
          <a:p>
            <a:r>
              <a:rPr lang="pl-PL" b="1" dirty="0"/>
              <a:t>Leasing finansowy </a:t>
            </a:r>
            <a:r>
              <a:rPr lang="pl-PL" dirty="0"/>
              <a:t>– zbliżony do stosunku prawnego umowy sprzedaży na raty.</a:t>
            </a:r>
          </a:p>
        </p:txBody>
      </p:sp>
    </p:spTree>
    <p:extLst>
      <p:ext uri="{BB962C8B-B14F-4D97-AF65-F5344CB8AC3E}">
        <p14:creationId xmlns:p14="http://schemas.microsoft.com/office/powerpoint/2010/main" val="414692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B5F5C9-7E55-794D-BF1B-5C6B3F8D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finansowania działalności gospodarczej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24F0995-49F2-6F4F-A407-0C1FAEF00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442440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54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EA9FE3-F65C-4244-BD4B-8128CCBCB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LEASING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01837A-5930-BE46-985D-A2E3821D4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3" y="2638044"/>
            <a:ext cx="8961120" cy="4219956"/>
          </a:xfrm>
        </p:spPr>
        <p:txBody>
          <a:bodyPr>
            <a:normAutofit/>
          </a:bodyPr>
          <a:lstStyle/>
          <a:p>
            <a:r>
              <a:rPr lang="pl-PL" dirty="0"/>
              <a:t>Art. 709 (1) KC:</a:t>
            </a:r>
          </a:p>
          <a:p>
            <a:r>
              <a:rPr lang="pl-PL" dirty="0"/>
              <a:t>Przez umowę leasingu </a:t>
            </a:r>
            <a:r>
              <a:rPr lang="pl-PL" dirty="0">
                <a:solidFill>
                  <a:srgbClr val="FF0000"/>
                </a:solidFill>
              </a:rPr>
              <a:t>finansujący</a:t>
            </a:r>
            <a:r>
              <a:rPr lang="pl-PL" dirty="0"/>
              <a:t> zobowiązuje się, </a:t>
            </a:r>
            <a:r>
              <a:rPr lang="pl-PL" u="sng" dirty="0"/>
              <a:t>w zakresie działalności swego przedsiębiorstwa</a:t>
            </a:r>
            <a:r>
              <a:rPr lang="pl-PL" dirty="0"/>
              <a:t>, nabyć rzecz od oznaczonego zbywcy na warunkach określonych w tej umowie i oddać tę rzecz</a:t>
            </a:r>
            <a:r>
              <a:rPr lang="pl-PL" dirty="0">
                <a:solidFill>
                  <a:srgbClr val="92D050"/>
                </a:solidFill>
              </a:rPr>
              <a:t> </a:t>
            </a:r>
            <a:r>
              <a:rPr lang="pl-PL" dirty="0">
                <a:solidFill>
                  <a:srgbClr val="00B050"/>
                </a:solidFill>
              </a:rPr>
              <a:t>korzystającemu</a:t>
            </a:r>
            <a:r>
              <a:rPr lang="pl-PL" dirty="0">
                <a:solidFill>
                  <a:srgbClr val="92D050"/>
                </a:solidFill>
              </a:rPr>
              <a:t> </a:t>
            </a:r>
            <a:r>
              <a:rPr lang="pl-PL" dirty="0"/>
              <a:t>do używania albo używania i pobierania pożytków przez czas oznaczony, a korzystający zobowiązuje się zapłacić finansującemu w uzgodnionych ratach wynagrodzenie pieniężne, równe co najmniej cenie lub wynagrodzeniu z tytułu nabycia rzeczy przez finansującego.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Umowa leasingu powinna być zawarta na </a:t>
            </a:r>
            <a:r>
              <a:rPr lang="pl-PL" b="1" dirty="0"/>
              <a:t>piśmie pod rygorem nieważności</a:t>
            </a:r>
            <a:r>
              <a:rPr lang="pl-PL" dirty="0"/>
              <a:t>.</a:t>
            </a:r>
          </a:p>
          <a:p>
            <a:pPr lvl="1"/>
            <a:r>
              <a:rPr lang="pl-PL" dirty="0"/>
              <a:t>Co do zasady – każdy przedmiot,  też nieruchomości</a:t>
            </a:r>
          </a:p>
          <a:p>
            <a:pPr lvl="1"/>
            <a:r>
              <a:rPr lang="pl-PL" dirty="0"/>
              <a:t>Jeżeli leasing nieruchomości zawiera „opcję wykupu” – konieczna jest forma aktu notarialnego!</a:t>
            </a:r>
          </a:p>
        </p:txBody>
      </p:sp>
    </p:spTree>
    <p:extLst>
      <p:ext uri="{BB962C8B-B14F-4D97-AF65-F5344CB8AC3E}">
        <p14:creationId xmlns:p14="http://schemas.microsoft.com/office/powerpoint/2010/main" val="366499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A58E82-2E00-1644-BAE1-AC00635E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jest zastosowanie gospodarcze umowy leasingu?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73F2CB-1303-4648-B019-D0357E011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317" y="2669628"/>
            <a:ext cx="9007365" cy="3941379"/>
          </a:xfrm>
        </p:spPr>
        <p:txBody>
          <a:bodyPr/>
          <a:lstStyle/>
          <a:p>
            <a:r>
              <a:rPr lang="pl-PL" dirty="0"/>
              <a:t>Sposób finansowania działalności gospodarczej – leasingowanie środków trwałych (np. samochody, maszyny, linie produkcyjne, sprzęt komputerowy, nieruchomości, samoloty </a:t>
            </a:r>
            <a:r>
              <a:rPr lang="pl-PL" dirty="0" err="1"/>
              <a:t>etc</a:t>
            </a:r>
            <a:r>
              <a:rPr lang="pl-PL" dirty="0"/>
              <a:t>), leasingowanie przedsiębiorstwa; </a:t>
            </a:r>
          </a:p>
          <a:p>
            <a:r>
              <a:rPr lang="pl-PL" dirty="0"/>
              <a:t>Sposób optymalizacji podatkowej – leasing samochodów (był do końca 2018 r.), leasing środków trwałych o długich normatywnych okresach amortyzacji podatkowej (zob.: art. 17b ust. 1 pkt. 1 UPDOP)</a:t>
            </a:r>
          </a:p>
          <a:p>
            <a:r>
              <a:rPr lang="pl-PL" dirty="0"/>
              <a:t>Sposób zarządzania płynnością (</a:t>
            </a:r>
            <a:r>
              <a:rPr lang="pl-PL" dirty="0" err="1"/>
              <a:t>cash</a:t>
            </a:r>
            <a:r>
              <a:rPr lang="pl-PL" dirty="0"/>
              <a:t> </a:t>
            </a:r>
            <a:r>
              <a:rPr lang="pl-PL" dirty="0" err="1"/>
              <a:t>flow</a:t>
            </a:r>
            <a:r>
              <a:rPr lang="pl-PL" dirty="0"/>
              <a:t>) – np. leasing zwrotny</a:t>
            </a:r>
          </a:p>
          <a:p>
            <a:endParaRPr lang="pl-PL" dirty="0"/>
          </a:p>
          <a:p>
            <a:r>
              <a:rPr lang="pl-PL" dirty="0"/>
              <a:t>Leasing konsumencki – finansowanie konsumentów.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420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25FFA4-70A7-2442-AECF-A96BDB11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to się opłaca?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62506E75-20C0-FC42-AEBD-7DC1D2D5F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968870"/>
              </p:ext>
            </p:extLst>
          </p:nvPr>
        </p:nvGraphicFramePr>
        <p:xfrm>
          <a:off x="1645991" y="2196670"/>
          <a:ext cx="8900017" cy="4594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79C3221F-A28B-1745-8E02-3F0590852CC9}"/>
              </a:ext>
            </a:extLst>
          </p:cNvPr>
          <p:cNvSpPr txBox="1"/>
          <p:nvPr/>
        </p:nvSpPr>
        <p:spPr>
          <a:xfrm>
            <a:off x="7920241" y="6421567"/>
            <a:ext cx="408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REGULACJA PRAWNOPODATKOWA!!!</a:t>
            </a:r>
          </a:p>
        </p:txBody>
      </p:sp>
    </p:spTree>
    <p:extLst>
      <p:ext uri="{BB962C8B-B14F-4D97-AF65-F5344CB8AC3E}">
        <p14:creationId xmlns:p14="http://schemas.microsoft.com/office/powerpoint/2010/main" val="145129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D27A1D-644F-3145-AFB4-F0FB60CA5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Wydanie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82DB62-C20D-3041-B46C-011BA596E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9" y="2638044"/>
            <a:ext cx="10311618" cy="4030042"/>
          </a:xfrm>
        </p:spPr>
        <p:txBody>
          <a:bodyPr>
            <a:normAutofit/>
          </a:bodyPr>
          <a:lstStyle/>
          <a:p>
            <a:r>
              <a:rPr lang="pl-PL" dirty="0"/>
              <a:t>709 (3) – 709 (4) KC:</a:t>
            </a:r>
          </a:p>
          <a:p>
            <a:r>
              <a:rPr lang="pl-PL" dirty="0"/>
              <a:t>Jeżeli rzecz nie zostanie wydana korzystającemu w ustalonym terminie na skutek okoliczności, </a:t>
            </a:r>
            <a:r>
              <a:rPr lang="pl-PL" b="1" dirty="0"/>
              <a:t>za które ponosi on odpowiedzialność</a:t>
            </a:r>
            <a:r>
              <a:rPr lang="pl-PL" dirty="0"/>
              <a:t>, </a:t>
            </a:r>
            <a:r>
              <a:rPr lang="pl-PL" u="sng" dirty="0"/>
              <a:t>umówione terminy płatności rat pozostają niezmienione.</a:t>
            </a:r>
          </a:p>
          <a:p>
            <a:r>
              <a:rPr lang="pl-PL" dirty="0"/>
              <a:t>Finansujący powinien wydać korzystającemu rzecz </a:t>
            </a:r>
            <a:r>
              <a:rPr lang="pl-PL" u="sng" dirty="0"/>
              <a:t>w takim stanie, w jakim znajdowała się ona w chwili wydania finansującemu przez zbywcę</a:t>
            </a:r>
            <a:r>
              <a:rPr lang="pl-PL" dirty="0"/>
              <a:t>.</a:t>
            </a:r>
          </a:p>
          <a:p>
            <a:r>
              <a:rPr lang="pl-PL" dirty="0"/>
              <a:t>Finansujący </a:t>
            </a:r>
            <a:r>
              <a:rPr lang="pl-PL" u="sng" dirty="0"/>
              <a:t>nie odpowiada </a:t>
            </a:r>
            <a:r>
              <a:rPr lang="pl-PL" dirty="0"/>
              <a:t>wobec korzystającego </a:t>
            </a:r>
            <a:r>
              <a:rPr lang="pl-PL" u="sng" dirty="0"/>
              <a:t>za przydatność rzeczy do umówionego użytku.</a:t>
            </a:r>
          </a:p>
          <a:p>
            <a:r>
              <a:rPr lang="pl-PL" dirty="0"/>
              <a:t>Finansujący obowiązany jest wydać korzystającemu razem z rzeczą odpis umowy ze zbywcą lub odpisy innych posiadanych dokumentów dotyczących tej umowy, w szczególności odpis dokumentu gwarancyjnego co do jakości rzeczy, otrzymanego od zbywcy lub producenta.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279085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FC9C6B-554E-1249-A7F3-C0A25A21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Utrata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3A1B36-6227-374B-8EE9-3F1CF4463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2" y="2638044"/>
            <a:ext cx="9495692" cy="4044110"/>
          </a:xfrm>
        </p:spPr>
        <p:txBody>
          <a:bodyPr/>
          <a:lstStyle/>
          <a:p>
            <a:r>
              <a:rPr lang="pl-PL" dirty="0"/>
              <a:t>Jeżeli po wydaniu korzystającemu rzecz została </a:t>
            </a:r>
            <a:r>
              <a:rPr lang="pl-PL" b="1" dirty="0"/>
              <a:t>utracona</a:t>
            </a:r>
            <a:r>
              <a:rPr lang="pl-PL" dirty="0"/>
              <a:t> z powodu </a:t>
            </a:r>
            <a:r>
              <a:rPr lang="pl-PL" u="sng" dirty="0"/>
              <a:t>okoliczności, za które finansujący nie ponosi odpowiedzialności</a:t>
            </a:r>
            <a:r>
              <a:rPr lang="pl-PL" dirty="0"/>
              <a:t>, umowa leasingu </a:t>
            </a:r>
            <a:r>
              <a:rPr lang="pl-PL" b="1" dirty="0"/>
              <a:t>wygasa.</a:t>
            </a:r>
          </a:p>
          <a:p>
            <a:r>
              <a:rPr lang="pl-PL" dirty="0"/>
              <a:t>Korzystający powinien niezwłocznie zawiadomić finansującego o utracie rzeczy.</a:t>
            </a:r>
          </a:p>
          <a:p>
            <a:r>
              <a:rPr lang="pl-PL" dirty="0"/>
              <a:t>finansujący może żądać od korzystającego natychmiastowego zapłacenia wszystkich przewidzianych w umowie a niezapłaconych rat, pomniejszonych o korzyści, jakie finansujący uzyskał wskutek ich zapłaty przed umówionym terminem i wygaśnięcia umowy leasingu oraz z tytułu ubezpieczenia rzeczy, a także naprawienia szkody.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6559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F1A5B1-C1D7-A245-8301-CF77BF02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Utrzymanie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286DE2-893D-1B4F-934F-179FFA12A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35" y="2638044"/>
            <a:ext cx="10241279" cy="4030042"/>
          </a:xfrm>
        </p:spPr>
        <p:txBody>
          <a:bodyPr>
            <a:normAutofit/>
          </a:bodyPr>
          <a:lstStyle/>
          <a:p>
            <a:r>
              <a:rPr lang="pl-PL" dirty="0"/>
              <a:t>Jeżeli w umowie leasingu </a:t>
            </a:r>
            <a:r>
              <a:rPr lang="pl-PL" u="sng" dirty="0"/>
              <a:t>zastrzeżono, że korzystający </a:t>
            </a:r>
            <a:r>
              <a:rPr lang="pl-PL" dirty="0"/>
              <a:t>obowiązany jest ponosić </a:t>
            </a:r>
            <a:r>
              <a:rPr lang="pl-PL" b="1" dirty="0"/>
              <a:t>koszty ubezpieczenia</a:t>
            </a:r>
            <a:r>
              <a:rPr lang="pl-PL" dirty="0"/>
              <a:t> rzeczy od jej utraty w czasie trwania leasingu, w braku odmiennego postanowienia umownego, koszty te obejmują składkę z tytułu ubezpieczenia na ogólnie przyjętych warunkach.</a:t>
            </a:r>
          </a:p>
          <a:p>
            <a:r>
              <a:rPr lang="pl-PL" dirty="0"/>
              <a:t>Korzystający </a:t>
            </a:r>
            <a:r>
              <a:rPr lang="pl-PL" u="sng" dirty="0"/>
              <a:t>obowiązany jest utrzymywać rzecz w </a:t>
            </a:r>
            <a:r>
              <a:rPr lang="pl-PL" b="1" u="sng" dirty="0"/>
              <a:t>należytym stanie</a:t>
            </a:r>
            <a:r>
              <a:rPr lang="pl-PL" b="1" dirty="0"/>
              <a:t>, </a:t>
            </a:r>
            <a:r>
              <a:rPr lang="pl-PL" dirty="0"/>
              <a:t>w szczególności dokonywać jej konserwacji i napraw niezbędnych do zachowania rzeczy w stanie niepogorszonym, z uwzględnieniem jej zużycia wskutek prawidłowego używania, oraz ponosić ciężary związane z własnością lub posiadaniem rzeczy.</a:t>
            </a:r>
          </a:p>
          <a:p>
            <a:r>
              <a:rPr lang="pl-PL" dirty="0"/>
              <a:t>Jeżeli w umowie leasingu nie zostało zastrzeżone, że konserwacji i napraw rzeczy dokonuje osoba mająca </a:t>
            </a:r>
            <a:r>
              <a:rPr lang="pl-PL" u="sng" dirty="0"/>
              <a:t>określone kwalifikacje, </a:t>
            </a:r>
            <a:r>
              <a:rPr lang="pl-PL" dirty="0"/>
              <a:t>korzystający powinien niezwłocznie zawiadomić finansującego o konieczności dokonania istotnej naprawy rzeczy.</a:t>
            </a:r>
          </a:p>
        </p:txBody>
      </p:sp>
    </p:spTree>
    <p:extLst>
      <p:ext uri="{BB962C8B-B14F-4D97-AF65-F5344CB8AC3E}">
        <p14:creationId xmlns:p14="http://schemas.microsoft.com/office/powerpoint/2010/main" val="106454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273F3F-BB42-0446-B427-9E13524CE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rzeczy leasingowanej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5A753C-096F-5D4D-9A5D-3197FFCF4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1" y="2638044"/>
            <a:ext cx="10100603" cy="395970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Finansujący </a:t>
            </a:r>
            <a:r>
              <a:rPr lang="pl-PL" u="sng" dirty="0"/>
              <a:t>nie odpowiada </a:t>
            </a:r>
            <a:r>
              <a:rPr lang="pl-PL" dirty="0"/>
              <a:t>wobec korzystającego za wady rzeczy, chyba że wady te powstały na skutek okoliczności, za które finansujący ponosi odpowiedzialność. Postanowienia umowne mniej korzystne dla korzystającego są </a:t>
            </a:r>
            <a:r>
              <a:rPr lang="pl-PL" b="1" dirty="0"/>
              <a:t>nieważne</a:t>
            </a:r>
            <a:r>
              <a:rPr lang="pl-PL" dirty="0"/>
              <a:t>.</a:t>
            </a:r>
          </a:p>
          <a:p>
            <a:r>
              <a:rPr lang="pl-PL" dirty="0"/>
              <a:t>z mocy ustawy </a:t>
            </a:r>
            <a:r>
              <a:rPr lang="pl-PL" u="sng" dirty="0"/>
              <a:t>przechodzą na korzystającego uprawnienia z tytułu wad rzeczy </a:t>
            </a:r>
            <a:r>
              <a:rPr lang="pl-PL" dirty="0"/>
              <a:t>przysługujące finansującemu względem zbywcy, </a:t>
            </a:r>
            <a:r>
              <a:rPr lang="pl-PL" b="1" dirty="0"/>
              <a:t>z wyjątkiem </a:t>
            </a:r>
            <a:r>
              <a:rPr lang="pl-PL" dirty="0"/>
              <a:t>uprawnienia odstąpienia przez finansującego od umowy ze zbywcą.</a:t>
            </a:r>
          </a:p>
          <a:p>
            <a:r>
              <a:rPr lang="pl-PL" dirty="0"/>
              <a:t>Korzystający może żądać odstąpienia przez finansującego od umowy ze zbywcą z powodu wad rzeczy, jeżeli uprawnienie finansującego do odstąpienia wynika z przepisów prawa lub umowy ze zbywcą. Bez zgłoszenia żądania przez korzystającego finansujący nie może odstąpić od umowy ze zbywcą z powodu wad rzeczy.</a:t>
            </a:r>
          </a:p>
          <a:p>
            <a:r>
              <a:rPr lang="pl-PL" dirty="0"/>
              <a:t>W razie odstąpienia przez finansującego od umowy ze zbywcą z powodu wad rzeczy, umowa leasingu wygasa. Finansujący może żądać od korzystającego natychmiastowego zapłacenia wszystkich przewidzianych w umowie a niezapłaconych rat, pomniejszonych o korzyści, jakie finansujący uzyskał wskutek ich zapłaty przed umówionym terminem i wygaśnięcia umowy leasingu oraz umowy ze zbywcą.</a:t>
            </a:r>
          </a:p>
        </p:txBody>
      </p:sp>
    </p:spTree>
    <p:extLst>
      <p:ext uri="{BB962C8B-B14F-4D97-AF65-F5344CB8AC3E}">
        <p14:creationId xmlns:p14="http://schemas.microsoft.com/office/powerpoint/2010/main" val="1761709355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149</TotalTime>
  <Words>1085</Words>
  <Application>Microsoft Office PowerPoint</Application>
  <PresentationFormat>Panoramiczny</PresentationFormat>
  <Paragraphs>78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Paczka</vt:lpstr>
      <vt:lpstr>leasing</vt:lpstr>
      <vt:lpstr>Źródła finansowania działalności gospodarczej</vt:lpstr>
      <vt:lpstr>LEASING</vt:lpstr>
      <vt:lpstr>Jakie jest zastosowanie gospodarcze umowy leasingu?</vt:lpstr>
      <vt:lpstr>Dlaczego to się opłaca?</vt:lpstr>
      <vt:lpstr>Wydanie rzeczy leasingowanej</vt:lpstr>
      <vt:lpstr>Utrata rzeczy leasingowanej</vt:lpstr>
      <vt:lpstr>Utrzymanie rzeczy leasingowanej</vt:lpstr>
      <vt:lpstr>Wady rzeczy leasingowanej</vt:lpstr>
      <vt:lpstr>Używanie rzeczy leasingowanej</vt:lpstr>
      <vt:lpstr>Zwłoka w płatności rat</vt:lpstr>
      <vt:lpstr>Opcja zakupu rzeczy leasingowanej</vt:lpstr>
      <vt:lpstr>Leasing operacyjny i leasing finansowy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leasing</dc:title>
  <dc:creator>Dorota Wieczorkowska</dc:creator>
  <cp:lastModifiedBy>Dorota Wieczorkowska</cp:lastModifiedBy>
  <cp:revision>12</cp:revision>
  <dcterms:created xsi:type="dcterms:W3CDTF">2018-11-15T21:46:11Z</dcterms:created>
  <dcterms:modified xsi:type="dcterms:W3CDTF">2019-11-17T21:50:39Z</dcterms:modified>
</cp:coreProperties>
</file>