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70" r:id="rId5"/>
    <p:sldId id="269" r:id="rId6"/>
    <p:sldId id="272" r:id="rId7"/>
    <p:sldId id="271" r:id="rId8"/>
    <p:sldId id="259" r:id="rId9"/>
    <p:sldId id="260" r:id="rId10"/>
    <p:sldId id="261" r:id="rId11"/>
    <p:sldId id="262" r:id="rId12"/>
    <p:sldId id="263" r:id="rId13"/>
    <p:sldId id="264" r:id="rId14"/>
    <p:sldId id="265" r:id="rId15"/>
    <p:sldId id="266" r:id="rId16"/>
    <p:sldId id="267" r:id="rId17"/>
    <p:sldId id="268"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p:restoredTop sz="94729"/>
  </p:normalViewPr>
  <p:slideViewPr>
    <p:cSldViewPr snapToGrid="0" snapToObjects="1">
      <p:cViewPr varScale="1">
        <p:scale>
          <a:sx n="122" d="100"/>
          <a:sy n="122" d="100"/>
        </p:scale>
        <p:origin x="224"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12/13/18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371024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12/13/18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61792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12/13/18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79708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12/13/18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81782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12/13/18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150966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12/13/18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40437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t>12/13/18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365405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12/13/18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166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12/13/18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783959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p>
            <a:fld id="{D1BE4249-C0D0-4B06-8692-E8BB871AF643}" type="datetimeFigureOut">
              <a:rPr lang="en-US" smtClean="0"/>
              <a:t>12/13/18</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76143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042B0DB6-F5C7-45FB-8CF3-31B45F9C2DAC}" type="datetimeFigureOut">
              <a:rPr lang="en-US" smtClean="0"/>
              <a:t>12/13/18</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74582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12/13/18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3342198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8659BE-F188-FB42-BAF0-E7BFF8E800DE}"/>
              </a:ext>
            </a:extLst>
          </p:cNvPr>
          <p:cNvSpPr>
            <a:spLocks noGrp="1"/>
          </p:cNvSpPr>
          <p:nvPr>
            <p:ph type="ctrTitle"/>
          </p:nvPr>
        </p:nvSpPr>
        <p:spPr/>
        <p:txBody>
          <a:bodyPr/>
          <a:lstStyle/>
          <a:p>
            <a:r>
              <a:rPr lang="pl-PL" dirty="0"/>
              <a:t>Umowa agencyjna</a:t>
            </a:r>
          </a:p>
        </p:txBody>
      </p:sp>
      <p:sp>
        <p:nvSpPr>
          <p:cNvPr id="3" name="Podtytuł 2">
            <a:extLst>
              <a:ext uri="{FF2B5EF4-FFF2-40B4-BE49-F238E27FC236}">
                <a16:creationId xmlns:a16="http://schemas.microsoft.com/office/drawing/2014/main" id="{3C53F33A-56B9-BA43-BB7D-6ABA9E497021}"/>
              </a:ext>
            </a:extLst>
          </p:cNvPr>
          <p:cNvSpPr>
            <a:spLocks noGrp="1"/>
          </p:cNvSpPr>
          <p:nvPr>
            <p:ph type="subTitle" idx="1"/>
          </p:nvPr>
        </p:nvSpPr>
        <p:spPr>
          <a:xfrm>
            <a:off x="1600200" y="4352543"/>
            <a:ext cx="8991600" cy="2247954"/>
          </a:xfrm>
        </p:spPr>
        <p:txBody>
          <a:bodyPr>
            <a:normAutofit/>
          </a:bodyPr>
          <a:lstStyle/>
          <a:p>
            <a:r>
              <a:rPr lang="pl-PL" dirty="0"/>
              <a:t>Dorota Wieczorkowska</a:t>
            </a:r>
          </a:p>
          <a:p>
            <a:r>
              <a:rPr lang="pl-PL" dirty="0"/>
              <a:t>Zakład Prawa Gospodarczego i Handlowego</a:t>
            </a:r>
          </a:p>
          <a:p>
            <a:r>
              <a:rPr lang="pl-PL" dirty="0"/>
              <a:t>Wydział Prawa,  Administracji i Ekonomii Uniwersytetu Wrocławskiego</a:t>
            </a:r>
          </a:p>
          <a:p>
            <a:endParaRPr lang="pl-PL" dirty="0"/>
          </a:p>
        </p:txBody>
      </p:sp>
    </p:spTree>
    <p:extLst>
      <p:ext uri="{BB962C8B-B14F-4D97-AF65-F5344CB8AC3E}">
        <p14:creationId xmlns:p14="http://schemas.microsoft.com/office/powerpoint/2010/main" val="342394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31A81C-F35C-9C4F-AC27-75837BCFD511}"/>
              </a:ext>
            </a:extLst>
          </p:cNvPr>
          <p:cNvSpPr>
            <a:spLocks noGrp="1"/>
          </p:cNvSpPr>
          <p:nvPr>
            <p:ph type="title"/>
          </p:nvPr>
        </p:nvSpPr>
        <p:spPr/>
        <p:txBody>
          <a:bodyPr/>
          <a:lstStyle/>
          <a:p>
            <a:r>
              <a:rPr lang="pl-PL" dirty="0"/>
              <a:t>Prawo wyłączności</a:t>
            </a:r>
          </a:p>
        </p:txBody>
      </p:sp>
      <p:sp>
        <p:nvSpPr>
          <p:cNvPr id="3" name="Symbol zastępczy zawartości 2">
            <a:extLst>
              <a:ext uri="{FF2B5EF4-FFF2-40B4-BE49-F238E27FC236}">
                <a16:creationId xmlns:a16="http://schemas.microsoft.com/office/drawing/2014/main" id="{A1A1F9DE-DEB0-BD47-A5AD-2FE1D7730A94}"/>
              </a:ext>
            </a:extLst>
          </p:cNvPr>
          <p:cNvSpPr>
            <a:spLocks noGrp="1"/>
          </p:cNvSpPr>
          <p:nvPr>
            <p:ph idx="1"/>
          </p:nvPr>
        </p:nvSpPr>
        <p:spPr/>
        <p:txBody>
          <a:bodyPr>
            <a:normAutofit fontScale="92500"/>
          </a:bodyPr>
          <a:lstStyle/>
          <a:p>
            <a:r>
              <a:rPr lang="pl-PL" dirty="0"/>
              <a:t>Dający zlecenie może zawierać określone umowy tylko za pośrednictwem agenta</a:t>
            </a:r>
          </a:p>
          <a:p>
            <a:r>
              <a:rPr lang="pl-PL" dirty="0"/>
              <a:t>Wyłączność może dotyczyć:</a:t>
            </a:r>
          </a:p>
          <a:p>
            <a:pPr lvl="1"/>
            <a:r>
              <a:rPr lang="pl-PL" dirty="0"/>
              <a:t>Określonej grupy klientów</a:t>
            </a:r>
          </a:p>
          <a:p>
            <a:pPr lvl="1"/>
            <a:r>
              <a:rPr lang="pl-PL" dirty="0"/>
              <a:t>Określonego obszaru geograficznego</a:t>
            </a:r>
          </a:p>
          <a:p>
            <a:r>
              <a:rPr lang="pl-PL" dirty="0"/>
              <a:t>Jeżeli agentowi zostało przyznane prawo wyłączności w odniesieniu do oznaczonej grupy klientów lub obszaru geograficznego, a w czasie trwania umowy agencyjnej została bez udziału agenta zawarta umowa z klientem z tej grupy lub obszaru, </a:t>
            </a:r>
            <a:r>
              <a:rPr lang="pl-PL" u="sng" dirty="0"/>
              <a:t>agent może żądać prowizji od tej umowy. </a:t>
            </a:r>
            <a:r>
              <a:rPr lang="pl-PL" dirty="0"/>
              <a:t>Dający zlecenie obowiązany jest w rozsądnym czasie zawiadomić agenta o zawarciu takiej umowy.</a:t>
            </a:r>
          </a:p>
          <a:p>
            <a:pPr lvl="1"/>
            <a:endParaRPr lang="pl-PL" dirty="0"/>
          </a:p>
        </p:txBody>
      </p:sp>
    </p:spTree>
    <p:extLst>
      <p:ext uri="{BB962C8B-B14F-4D97-AF65-F5344CB8AC3E}">
        <p14:creationId xmlns:p14="http://schemas.microsoft.com/office/powerpoint/2010/main" val="1376664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3BBB5F-54B3-5E4E-8E80-79A08F1426DC}"/>
              </a:ext>
            </a:extLst>
          </p:cNvPr>
          <p:cNvSpPr>
            <a:spLocks noGrp="1"/>
          </p:cNvSpPr>
          <p:nvPr>
            <p:ph type="title"/>
          </p:nvPr>
        </p:nvSpPr>
        <p:spPr/>
        <p:txBody>
          <a:bodyPr/>
          <a:lstStyle/>
          <a:p>
            <a:r>
              <a:rPr lang="pl-PL" dirty="0"/>
              <a:t>Ograniczenie działalności konkurencyjnej</a:t>
            </a:r>
          </a:p>
        </p:txBody>
      </p:sp>
      <p:sp>
        <p:nvSpPr>
          <p:cNvPr id="3" name="Symbol zastępczy zawartości 2">
            <a:extLst>
              <a:ext uri="{FF2B5EF4-FFF2-40B4-BE49-F238E27FC236}">
                <a16:creationId xmlns:a16="http://schemas.microsoft.com/office/drawing/2014/main" id="{A8D0B98E-8371-1147-8D44-421045BDFCFB}"/>
              </a:ext>
            </a:extLst>
          </p:cNvPr>
          <p:cNvSpPr>
            <a:spLocks noGrp="1"/>
          </p:cNvSpPr>
          <p:nvPr>
            <p:ph idx="1"/>
          </p:nvPr>
        </p:nvSpPr>
        <p:spPr>
          <a:xfrm>
            <a:off x="515007" y="2638044"/>
            <a:ext cx="11046372" cy="4219956"/>
          </a:xfrm>
        </p:spPr>
        <p:txBody>
          <a:bodyPr>
            <a:normAutofit/>
          </a:bodyPr>
          <a:lstStyle/>
          <a:p>
            <a:r>
              <a:rPr lang="pl-PL" dirty="0"/>
              <a:t>Strony mogą, w formie pisemnej pod rygorem nieważności, </a:t>
            </a:r>
            <a:r>
              <a:rPr lang="pl-PL" u="sng" dirty="0"/>
              <a:t>ograniczyć działalność agenta mającą charakter konkurencyjny na okres </a:t>
            </a:r>
            <a:r>
              <a:rPr lang="pl-PL" b="1" u="sng" dirty="0"/>
              <a:t>po rozwiązaniu umowy </a:t>
            </a:r>
            <a:r>
              <a:rPr lang="pl-PL" u="sng" dirty="0"/>
              <a:t>agencyjnej </a:t>
            </a:r>
            <a:r>
              <a:rPr lang="pl-PL" dirty="0"/>
              <a:t>(ograniczenie działalności konkurencyjnej). Ograniczenie jest ważne, jeżeli dotyczy grupy klientów lub obszaru geograficznego, objętych działalnością agenta, oraz rodzaju towarów lub usług stanowiących przedmiot umowy.</a:t>
            </a:r>
          </a:p>
          <a:p>
            <a:r>
              <a:rPr lang="pl-PL" dirty="0"/>
              <a:t>Ograniczenie działalności konkurencyjnej </a:t>
            </a:r>
            <a:r>
              <a:rPr lang="pl-PL" u="sng" dirty="0"/>
              <a:t>nie może być zastrzeżone na okres dłuższy niż </a:t>
            </a:r>
            <a:r>
              <a:rPr lang="pl-PL" b="1" u="sng" dirty="0"/>
              <a:t>dwa lata </a:t>
            </a:r>
            <a:r>
              <a:rPr lang="pl-PL" u="sng" dirty="0"/>
              <a:t>od rozwiązania umowy.</a:t>
            </a:r>
          </a:p>
          <a:p>
            <a:r>
              <a:rPr lang="pl-PL" dirty="0"/>
              <a:t>Dający zlecenie obowiązany jest do wypłacania agentowi </a:t>
            </a:r>
            <a:r>
              <a:rPr lang="pl-PL" u="sng" dirty="0"/>
              <a:t>odpowiedniej sumy pieniężnej za ograniczenie działalności konkurencyjnej w czasie jego trwania</a:t>
            </a:r>
            <a:r>
              <a:rPr lang="pl-PL" dirty="0"/>
              <a:t>, chyba że co innego wynika z umowy albo że umowa agencyjna została rozwiązana na skutek okoliczności, za które agent ponosi odpowiedzialność.</a:t>
            </a:r>
          </a:p>
          <a:p>
            <a:r>
              <a:rPr lang="pl-PL" dirty="0"/>
              <a:t>Jeżeli wysokość sumy, o której mowa w § 3, nie została w umowie określona, należy się suma w wysokości odpowiedniej do korzyści osiągniętych przez dającego zlecenie na skutek ograniczenia działalności konkurencyjnej oraz utraconych z tego powodu możliwości zarobkowych agenta.</a:t>
            </a:r>
          </a:p>
          <a:p>
            <a:endParaRPr lang="pl-PL" dirty="0"/>
          </a:p>
        </p:txBody>
      </p:sp>
    </p:spTree>
    <p:extLst>
      <p:ext uri="{BB962C8B-B14F-4D97-AF65-F5344CB8AC3E}">
        <p14:creationId xmlns:p14="http://schemas.microsoft.com/office/powerpoint/2010/main" val="3234113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C2BEBF-2C69-EA43-B9FE-C1A5C791347C}"/>
              </a:ext>
            </a:extLst>
          </p:cNvPr>
          <p:cNvSpPr>
            <a:spLocks noGrp="1"/>
          </p:cNvSpPr>
          <p:nvPr>
            <p:ph type="title"/>
          </p:nvPr>
        </p:nvSpPr>
        <p:spPr/>
        <p:txBody>
          <a:bodyPr/>
          <a:lstStyle/>
          <a:p>
            <a:r>
              <a:rPr lang="pl-PL" dirty="0"/>
              <a:t>Klauzula </a:t>
            </a:r>
            <a:r>
              <a:rPr lang="pl-PL" i="1" dirty="0"/>
              <a:t>del </a:t>
            </a:r>
            <a:r>
              <a:rPr lang="pl-PL" i="1" dirty="0" err="1"/>
              <a:t>credere</a:t>
            </a:r>
            <a:endParaRPr lang="pl-PL" dirty="0"/>
          </a:p>
        </p:txBody>
      </p:sp>
      <p:sp>
        <p:nvSpPr>
          <p:cNvPr id="3" name="Symbol zastępczy zawartości 2">
            <a:extLst>
              <a:ext uri="{FF2B5EF4-FFF2-40B4-BE49-F238E27FC236}">
                <a16:creationId xmlns:a16="http://schemas.microsoft.com/office/drawing/2014/main" id="{C730E3C8-C13C-764E-95A9-C3387B096B0B}"/>
              </a:ext>
            </a:extLst>
          </p:cNvPr>
          <p:cNvSpPr>
            <a:spLocks noGrp="1"/>
          </p:cNvSpPr>
          <p:nvPr>
            <p:ph idx="1"/>
          </p:nvPr>
        </p:nvSpPr>
        <p:spPr/>
        <p:txBody>
          <a:bodyPr/>
          <a:lstStyle/>
          <a:p>
            <a:br>
              <a:rPr lang="pl-PL" dirty="0"/>
            </a:br>
            <a:r>
              <a:rPr lang="pl-PL" dirty="0"/>
              <a:t>W umowie agencyjnej zawartej w formie pisemnej można zastrzec, że agent za odrębnym wynagrodzeniem (prowizja del </a:t>
            </a:r>
            <a:r>
              <a:rPr lang="pl-PL" dirty="0" err="1"/>
              <a:t>credere</a:t>
            </a:r>
            <a:r>
              <a:rPr lang="pl-PL" dirty="0"/>
              <a:t>), </a:t>
            </a:r>
            <a:r>
              <a:rPr lang="pl-PL" u="sng" dirty="0"/>
              <a:t>w uzgodnionym zakresie, odpowiada za wykonanie zobowiązania przez klienta. </a:t>
            </a:r>
            <a:r>
              <a:rPr lang="pl-PL" dirty="0"/>
              <a:t>Jeżeli umowa nie stanowi inaczej, agent odpowiada za to, że klient spełni świadczenie. W razie niezachowania formy pisemnej poczytuje się umowę agencyjną za zawartą bez tego zastrzeżenia.</a:t>
            </a:r>
          </a:p>
          <a:p>
            <a:r>
              <a:rPr lang="pl-PL" dirty="0"/>
              <a:t>Odpowiedzialność agenta </a:t>
            </a:r>
            <a:r>
              <a:rPr lang="pl-PL" u="sng" dirty="0"/>
              <a:t>może dotyczyć tylko oznaczonej umowy lub umów z oznaczonym klientem</a:t>
            </a:r>
            <a:r>
              <a:rPr lang="pl-PL" dirty="0"/>
              <a:t>, przy których zawarciu pośredniczył albo które zawarł w imieniu dającego zlecenie.</a:t>
            </a:r>
          </a:p>
          <a:p>
            <a:endParaRPr lang="pl-PL" dirty="0"/>
          </a:p>
        </p:txBody>
      </p:sp>
    </p:spTree>
    <p:extLst>
      <p:ext uri="{BB962C8B-B14F-4D97-AF65-F5344CB8AC3E}">
        <p14:creationId xmlns:p14="http://schemas.microsoft.com/office/powerpoint/2010/main" val="3174443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8CB880-1161-4E45-8474-C10E3689C312}"/>
              </a:ext>
            </a:extLst>
          </p:cNvPr>
          <p:cNvSpPr>
            <a:spLocks noGrp="1"/>
          </p:cNvSpPr>
          <p:nvPr>
            <p:ph type="title"/>
          </p:nvPr>
        </p:nvSpPr>
        <p:spPr/>
        <p:txBody>
          <a:bodyPr/>
          <a:lstStyle/>
          <a:p>
            <a:r>
              <a:rPr lang="pl-PL" dirty="0"/>
              <a:t>Zakres umocowania agenta</a:t>
            </a:r>
          </a:p>
        </p:txBody>
      </p:sp>
      <p:sp>
        <p:nvSpPr>
          <p:cNvPr id="3" name="Symbol zastępczy zawartości 2">
            <a:extLst>
              <a:ext uri="{FF2B5EF4-FFF2-40B4-BE49-F238E27FC236}">
                <a16:creationId xmlns:a16="http://schemas.microsoft.com/office/drawing/2014/main" id="{A8120C50-AB26-8441-809D-4DE162FE6962}"/>
              </a:ext>
            </a:extLst>
          </p:cNvPr>
          <p:cNvSpPr>
            <a:spLocks noGrp="1"/>
          </p:cNvSpPr>
          <p:nvPr>
            <p:ph idx="1"/>
          </p:nvPr>
        </p:nvSpPr>
        <p:spPr>
          <a:xfrm>
            <a:off x="924910" y="2638044"/>
            <a:ext cx="9974318" cy="4141128"/>
          </a:xfrm>
        </p:spPr>
        <p:txBody>
          <a:bodyPr/>
          <a:lstStyle/>
          <a:p>
            <a:pPr algn="just"/>
            <a:r>
              <a:rPr lang="pl-PL" dirty="0"/>
              <a:t>W razie wątpliwości poczytuje się, że agent jest upoważniony do przyjmowania dla dającego zlecenie zapłaty za świadczenie, które spełnia za dającego zlecenie, oraz do przyjmowania dla niego świadczeń, za które płaci, jak również do odbierania zawiadomień o wadach oraz oświadczeń dotyczących wykonania umowy, którą zawarł w imieniu dającego zlecenie.</a:t>
            </a:r>
          </a:p>
          <a:p>
            <a:pPr algn="just"/>
            <a:endParaRPr lang="pl-PL" dirty="0"/>
          </a:p>
          <a:p>
            <a:pPr algn="just"/>
            <a:endParaRPr lang="pl-PL" dirty="0"/>
          </a:p>
          <a:p>
            <a:pPr algn="just"/>
            <a:r>
              <a:rPr lang="pl-PL" dirty="0"/>
              <a:t>W razie gdy agent zawierający umowę w imieniu dającego zlecenie nie ma umocowania albo przekroczy jego zakres, </a:t>
            </a:r>
            <a:r>
              <a:rPr lang="pl-PL" u="sng" dirty="0"/>
              <a:t>umowę uważa się za potwierdzoną</a:t>
            </a:r>
            <a:r>
              <a:rPr lang="pl-PL" dirty="0"/>
              <a:t>, jeżeli dający zlecenie niezwłocznie po otrzymaniu wiadomości o zawarciu umowy </a:t>
            </a:r>
            <a:r>
              <a:rPr lang="pl-PL" u="sng" dirty="0"/>
              <a:t>nie oświadczy klientowi, że umowy nie potwierdza</a:t>
            </a:r>
            <a:r>
              <a:rPr lang="pl-PL" dirty="0"/>
              <a:t>.</a:t>
            </a:r>
          </a:p>
        </p:txBody>
      </p:sp>
    </p:spTree>
    <p:extLst>
      <p:ext uri="{BB962C8B-B14F-4D97-AF65-F5344CB8AC3E}">
        <p14:creationId xmlns:p14="http://schemas.microsoft.com/office/powerpoint/2010/main" val="2550610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639982-DB9A-5D4C-BF00-628EEB1A4998}"/>
              </a:ext>
            </a:extLst>
          </p:cNvPr>
          <p:cNvSpPr>
            <a:spLocks noGrp="1"/>
          </p:cNvSpPr>
          <p:nvPr>
            <p:ph type="title"/>
          </p:nvPr>
        </p:nvSpPr>
        <p:spPr/>
        <p:txBody>
          <a:bodyPr/>
          <a:lstStyle/>
          <a:p>
            <a:r>
              <a:rPr lang="pl-PL" dirty="0"/>
              <a:t>Obowiązek lojalności</a:t>
            </a:r>
          </a:p>
        </p:txBody>
      </p:sp>
      <p:sp>
        <p:nvSpPr>
          <p:cNvPr id="3" name="Symbol zastępczy zawartości 2">
            <a:extLst>
              <a:ext uri="{FF2B5EF4-FFF2-40B4-BE49-F238E27FC236}">
                <a16:creationId xmlns:a16="http://schemas.microsoft.com/office/drawing/2014/main" id="{6BC286E7-48C5-4841-A670-219034EE2A51}"/>
              </a:ext>
            </a:extLst>
          </p:cNvPr>
          <p:cNvSpPr>
            <a:spLocks noGrp="1"/>
          </p:cNvSpPr>
          <p:nvPr>
            <p:ph idx="1"/>
          </p:nvPr>
        </p:nvSpPr>
        <p:spPr/>
        <p:txBody>
          <a:bodyPr/>
          <a:lstStyle/>
          <a:p>
            <a:r>
              <a:rPr lang="pl-PL" dirty="0"/>
              <a:t>Każda ze stron obowiązana jest do zachowania lojalności wobec drugiej.</a:t>
            </a:r>
          </a:p>
        </p:txBody>
      </p:sp>
    </p:spTree>
    <p:extLst>
      <p:ext uri="{BB962C8B-B14F-4D97-AF65-F5344CB8AC3E}">
        <p14:creationId xmlns:p14="http://schemas.microsoft.com/office/powerpoint/2010/main" val="211130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2D1878-1DA3-8A42-AA13-9B70ADBE7184}"/>
              </a:ext>
            </a:extLst>
          </p:cNvPr>
          <p:cNvSpPr>
            <a:spLocks noGrp="1"/>
          </p:cNvSpPr>
          <p:nvPr>
            <p:ph type="title"/>
          </p:nvPr>
        </p:nvSpPr>
        <p:spPr/>
        <p:txBody>
          <a:bodyPr/>
          <a:lstStyle/>
          <a:p>
            <a:r>
              <a:rPr lang="pl-PL" dirty="0"/>
              <a:t>Obowiązki agenta</a:t>
            </a:r>
          </a:p>
        </p:txBody>
      </p:sp>
      <p:sp>
        <p:nvSpPr>
          <p:cNvPr id="3" name="Symbol zastępczy zawartości 2">
            <a:extLst>
              <a:ext uri="{FF2B5EF4-FFF2-40B4-BE49-F238E27FC236}">
                <a16:creationId xmlns:a16="http://schemas.microsoft.com/office/drawing/2014/main" id="{14819CD9-D2D9-F546-80AC-49E8C04EC2EF}"/>
              </a:ext>
            </a:extLst>
          </p:cNvPr>
          <p:cNvSpPr>
            <a:spLocks noGrp="1"/>
          </p:cNvSpPr>
          <p:nvPr>
            <p:ph idx="1"/>
          </p:nvPr>
        </p:nvSpPr>
        <p:spPr/>
        <p:txBody>
          <a:bodyPr/>
          <a:lstStyle/>
          <a:p>
            <a:r>
              <a:rPr lang="pl-PL" dirty="0"/>
              <a:t>Agent obowiązany jest w szczególności: </a:t>
            </a:r>
          </a:p>
          <a:p>
            <a:pPr lvl="1"/>
            <a:r>
              <a:rPr lang="pl-PL" dirty="0"/>
              <a:t>przekazywać wszelkie informacje mające znaczenie dla dającego zlecenie oraz</a:t>
            </a:r>
          </a:p>
          <a:p>
            <a:pPr lvl="1"/>
            <a:r>
              <a:rPr lang="pl-PL" dirty="0"/>
              <a:t>przestrzegać jego wskazówek uzasadnionych w danych okolicznościach, a także </a:t>
            </a:r>
          </a:p>
          <a:p>
            <a:pPr lvl="1"/>
            <a:r>
              <a:rPr lang="pl-PL" dirty="0"/>
              <a:t>podejmować, w zakresie prowadzonych spraw, czynności potrzebne do ochrony praw dającego zlecenie.</a:t>
            </a:r>
          </a:p>
          <a:p>
            <a:endParaRPr lang="pl-PL" dirty="0"/>
          </a:p>
        </p:txBody>
      </p:sp>
    </p:spTree>
    <p:extLst>
      <p:ext uri="{BB962C8B-B14F-4D97-AF65-F5344CB8AC3E}">
        <p14:creationId xmlns:p14="http://schemas.microsoft.com/office/powerpoint/2010/main" val="2937735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00DFBF-DBD2-AF44-AFDC-9D3CD9FEA5F8}"/>
              </a:ext>
            </a:extLst>
          </p:cNvPr>
          <p:cNvSpPr>
            <a:spLocks noGrp="1"/>
          </p:cNvSpPr>
          <p:nvPr>
            <p:ph type="title"/>
          </p:nvPr>
        </p:nvSpPr>
        <p:spPr/>
        <p:txBody>
          <a:bodyPr/>
          <a:lstStyle/>
          <a:p>
            <a:r>
              <a:rPr lang="pl-PL" dirty="0"/>
              <a:t>Obowiązki dającego zlecenie</a:t>
            </a:r>
          </a:p>
        </p:txBody>
      </p:sp>
      <p:sp>
        <p:nvSpPr>
          <p:cNvPr id="3" name="Symbol zastępczy zawartości 2">
            <a:extLst>
              <a:ext uri="{FF2B5EF4-FFF2-40B4-BE49-F238E27FC236}">
                <a16:creationId xmlns:a16="http://schemas.microsoft.com/office/drawing/2014/main" id="{945244E5-51BF-6341-AADC-EDF0BBF9648E}"/>
              </a:ext>
            </a:extLst>
          </p:cNvPr>
          <p:cNvSpPr>
            <a:spLocks noGrp="1"/>
          </p:cNvSpPr>
          <p:nvPr>
            <p:ph idx="1"/>
          </p:nvPr>
        </p:nvSpPr>
        <p:spPr>
          <a:xfrm>
            <a:off x="1250731" y="2638044"/>
            <a:ext cx="9701048" cy="3825818"/>
          </a:xfrm>
        </p:spPr>
        <p:txBody>
          <a:bodyPr>
            <a:normAutofit/>
          </a:bodyPr>
          <a:lstStyle/>
          <a:p>
            <a:br>
              <a:rPr lang="pl-PL" dirty="0"/>
            </a:br>
            <a:r>
              <a:rPr lang="pl-PL" dirty="0"/>
              <a:t>Dający zlecenie obowiązany jest przekazywać agentowi dokumenty i informacje potrzebne do prawidłowego wykonania umowy.</a:t>
            </a:r>
          </a:p>
          <a:p>
            <a:r>
              <a:rPr lang="pl-PL" dirty="0"/>
              <a:t>Dający zlecenie obowiązany jest w rozsądnym czasie zawiadomić agenta o przyjęciu lub odrzuceniu propozycji zawarcia umowy oraz o niewykonaniu umowy, przy której zawarciu agent pośredniczył lub którą zawarł w imieniu dającego zlecenie.</a:t>
            </a:r>
          </a:p>
          <a:p>
            <a:r>
              <a:rPr lang="pl-PL" dirty="0"/>
              <a:t>Dający zlecenie obowiązany jest zawiadomić w rozsądnym czasie agenta o tym, że liczba umów, których zawarcie przewiduje, lub wartość ich przedmiotu będzie znacznie niższa niż ta, której agent mógłby się normalnie spodziewać.</a:t>
            </a:r>
          </a:p>
          <a:p>
            <a:endParaRPr lang="pl-PL" dirty="0"/>
          </a:p>
        </p:txBody>
      </p:sp>
    </p:spTree>
    <p:extLst>
      <p:ext uri="{BB962C8B-B14F-4D97-AF65-F5344CB8AC3E}">
        <p14:creationId xmlns:p14="http://schemas.microsoft.com/office/powerpoint/2010/main" val="1483536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832374-53F1-B04D-B5EB-67F97A5D46ED}"/>
              </a:ext>
            </a:extLst>
          </p:cNvPr>
          <p:cNvSpPr>
            <a:spLocks noGrp="1"/>
          </p:cNvSpPr>
          <p:nvPr>
            <p:ph type="title"/>
          </p:nvPr>
        </p:nvSpPr>
        <p:spPr/>
        <p:txBody>
          <a:bodyPr/>
          <a:lstStyle/>
          <a:p>
            <a:r>
              <a:rPr lang="pl-PL" dirty="0"/>
              <a:t>Świadczenie wyrównawcze</a:t>
            </a:r>
          </a:p>
        </p:txBody>
      </p:sp>
      <p:sp>
        <p:nvSpPr>
          <p:cNvPr id="3" name="Symbol zastępczy zawartości 2">
            <a:extLst>
              <a:ext uri="{FF2B5EF4-FFF2-40B4-BE49-F238E27FC236}">
                <a16:creationId xmlns:a16="http://schemas.microsoft.com/office/drawing/2014/main" id="{DCBFD49F-5D89-6B4E-B0B4-E2C7C407A07E}"/>
              </a:ext>
            </a:extLst>
          </p:cNvPr>
          <p:cNvSpPr>
            <a:spLocks noGrp="1"/>
          </p:cNvSpPr>
          <p:nvPr>
            <p:ph idx="1"/>
          </p:nvPr>
        </p:nvSpPr>
        <p:spPr>
          <a:xfrm>
            <a:off x="399393" y="2638043"/>
            <a:ext cx="11183007" cy="4330315"/>
          </a:xfrm>
        </p:spPr>
        <p:txBody>
          <a:bodyPr>
            <a:normAutofit/>
          </a:bodyPr>
          <a:lstStyle/>
          <a:p>
            <a:r>
              <a:rPr lang="pl-PL" b="1" dirty="0"/>
              <a:t>Po rozwiązaniu umowy agencyjnej </a:t>
            </a:r>
            <a:r>
              <a:rPr lang="pl-PL" dirty="0"/>
              <a:t>agent może żądać od dającego zlecenie </a:t>
            </a:r>
            <a:r>
              <a:rPr lang="pl-PL" u="sng" dirty="0"/>
              <a:t>świadczenia wyrównawczego, jeżeli w czasie trwania umowy agencyjnej pozyskał nowych klientów lub doprowadził do istotnego wzrostu obrotów z dotychczasowymi klientami, a dający zlecenie czerpie nadal znaczne korzyści z umów z tymi klientam</a:t>
            </a:r>
            <a:r>
              <a:rPr lang="pl-PL" dirty="0"/>
              <a:t>i. Roszczenie to przysługuje agentowi, jeżeli, biorąc pod uwagę wszystkie okoliczności, a zwłaszcza utratę przez agenta prowizji od umów zawartych przez dającego zlecenie z tymi klientami, przemawiają za tym względy słuszności.</a:t>
            </a:r>
          </a:p>
          <a:p>
            <a:r>
              <a:rPr lang="pl-PL" dirty="0"/>
              <a:t>Świadczenie wyrównawcze nie może przekroczyć wysokości wynagrodzenia agenta za jeden rok, obliczonego na podstawie średniego rocznego wynagrodzenia uzyskanego w okresie ostatnich pięciu lat. Jeżeli umowa agencyjna trwała krócej niż pięć lat, wynagrodzenie to oblicza się z uwzględnieniem średniej z całego okresu jej trwania.</a:t>
            </a:r>
          </a:p>
          <a:p>
            <a:r>
              <a:rPr lang="pl-PL" dirty="0"/>
              <a:t>Uzyskanie świadczenia wyrównawczego nie pozbawia agenta możności dochodzenia odszkodowania na zasadach ogólnych.</a:t>
            </a:r>
          </a:p>
          <a:p>
            <a:r>
              <a:rPr lang="pl-PL" dirty="0"/>
              <a:t>W razie śmierci agenta, świadczenia wyrównawczego, o którym mowa w § 1, mogą żądać jego spadkobiercy.</a:t>
            </a:r>
          </a:p>
          <a:p>
            <a:r>
              <a:rPr lang="pl-PL" dirty="0"/>
              <a:t>Możliwość dochodzenia roszczenia o świadczenie wyrównawcze zależy od zgłoszenia przez agenta lub jego spadkobierców odpowiedniego żądania wobec dającego zlecenie przed upływem roku od rozwiązania umowy.</a:t>
            </a:r>
          </a:p>
          <a:p>
            <a:endParaRPr lang="pl-PL" dirty="0"/>
          </a:p>
        </p:txBody>
      </p:sp>
    </p:spTree>
    <p:extLst>
      <p:ext uri="{BB962C8B-B14F-4D97-AF65-F5344CB8AC3E}">
        <p14:creationId xmlns:p14="http://schemas.microsoft.com/office/powerpoint/2010/main" val="3313774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003494-E4BB-B24F-9543-16854C1AA64A}"/>
              </a:ext>
            </a:extLst>
          </p:cNvPr>
          <p:cNvSpPr>
            <a:spLocks noGrp="1"/>
          </p:cNvSpPr>
          <p:nvPr>
            <p:ph type="title"/>
          </p:nvPr>
        </p:nvSpPr>
        <p:spPr/>
        <p:txBody>
          <a:bodyPr/>
          <a:lstStyle/>
          <a:p>
            <a:r>
              <a:rPr lang="pl-PL" dirty="0"/>
              <a:t>Pozbawienie agenta wynagrodzenia dodatkowego</a:t>
            </a:r>
          </a:p>
        </p:txBody>
      </p:sp>
      <p:sp>
        <p:nvSpPr>
          <p:cNvPr id="3" name="Symbol zastępczy zawartości 2">
            <a:extLst>
              <a:ext uri="{FF2B5EF4-FFF2-40B4-BE49-F238E27FC236}">
                <a16:creationId xmlns:a16="http://schemas.microsoft.com/office/drawing/2014/main" id="{718F50D8-78A2-6E4E-9659-68E09AAF7E6F}"/>
              </a:ext>
            </a:extLst>
          </p:cNvPr>
          <p:cNvSpPr>
            <a:spLocks noGrp="1"/>
          </p:cNvSpPr>
          <p:nvPr>
            <p:ph idx="1"/>
          </p:nvPr>
        </p:nvSpPr>
        <p:spPr/>
        <p:txBody>
          <a:bodyPr>
            <a:normAutofit fontScale="92500"/>
          </a:bodyPr>
          <a:lstStyle/>
          <a:p>
            <a:r>
              <a:rPr lang="pl-PL" dirty="0"/>
              <a:t>Świadczenie wyrównawcze nie przysługuje agentowi, jeżeli:</a:t>
            </a:r>
          </a:p>
          <a:p>
            <a:r>
              <a:rPr lang="pl-PL" dirty="0"/>
              <a:t>1) dający zlecenie wypowiedział umowę </a:t>
            </a:r>
            <a:r>
              <a:rPr lang="pl-PL" u="sng" dirty="0"/>
              <a:t>na skutek okoliczności, za które odpowiedzialność ponosi agent, </a:t>
            </a:r>
            <a:r>
              <a:rPr lang="pl-PL" dirty="0"/>
              <a:t>usprawiedliwiających wypowiedzenie umowy bez zachowania terminów wypowiedzenia;</a:t>
            </a:r>
          </a:p>
          <a:p>
            <a:r>
              <a:rPr lang="pl-PL" dirty="0"/>
              <a:t>2) </a:t>
            </a:r>
            <a:r>
              <a:rPr lang="pl-PL" u="sng" dirty="0"/>
              <a:t>agent wypowiedział umowę, </a:t>
            </a:r>
            <a:r>
              <a:rPr lang="pl-PL" dirty="0"/>
              <a:t>chyba że wypowiedzenie jest uzasadnione okolicznościami, za które odpowiada dający zlecenie, albo jest usprawiedliwione wiekiem, ułomnością lub chorobą agenta, a względy słuszności nie pozwalają domagać się od niego dalszego wykonywania czynności agenta;</a:t>
            </a:r>
          </a:p>
          <a:p>
            <a:r>
              <a:rPr lang="pl-PL" dirty="0"/>
              <a:t>3) agent za zgodą dającego zlecenie </a:t>
            </a:r>
            <a:r>
              <a:rPr lang="pl-PL" u="sng" dirty="0"/>
              <a:t>przeniósł na inną osobę swoje </a:t>
            </a:r>
            <a:r>
              <a:rPr lang="pl-PL" dirty="0"/>
              <a:t>prawa i obowiązki wynikające z umowy.</a:t>
            </a:r>
          </a:p>
          <a:p>
            <a:endParaRPr lang="pl-PL" dirty="0"/>
          </a:p>
        </p:txBody>
      </p:sp>
    </p:spTree>
    <p:extLst>
      <p:ext uri="{BB962C8B-B14F-4D97-AF65-F5344CB8AC3E}">
        <p14:creationId xmlns:p14="http://schemas.microsoft.com/office/powerpoint/2010/main" val="436968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457CD1-C62C-A14A-9D87-1E85E454AC93}"/>
              </a:ext>
            </a:extLst>
          </p:cNvPr>
          <p:cNvSpPr>
            <a:spLocks noGrp="1"/>
          </p:cNvSpPr>
          <p:nvPr>
            <p:ph type="title"/>
          </p:nvPr>
        </p:nvSpPr>
        <p:spPr/>
        <p:txBody>
          <a:bodyPr/>
          <a:lstStyle/>
          <a:p>
            <a:r>
              <a:rPr lang="pl-PL" dirty="0"/>
              <a:t>agencja</a:t>
            </a:r>
          </a:p>
        </p:txBody>
      </p:sp>
      <p:sp>
        <p:nvSpPr>
          <p:cNvPr id="3" name="Symbol zastępczy zawartości 2">
            <a:extLst>
              <a:ext uri="{FF2B5EF4-FFF2-40B4-BE49-F238E27FC236}">
                <a16:creationId xmlns:a16="http://schemas.microsoft.com/office/drawing/2014/main" id="{E2053A4F-2B79-ED4E-93F6-850CB73A2AFD}"/>
              </a:ext>
            </a:extLst>
          </p:cNvPr>
          <p:cNvSpPr>
            <a:spLocks noGrp="1"/>
          </p:cNvSpPr>
          <p:nvPr>
            <p:ph idx="1"/>
          </p:nvPr>
        </p:nvSpPr>
        <p:spPr/>
        <p:txBody>
          <a:bodyPr/>
          <a:lstStyle/>
          <a:p>
            <a:r>
              <a:rPr lang="pl-PL" dirty="0"/>
              <a:t>Art.. 758 § 1-2</a:t>
            </a:r>
          </a:p>
          <a:p>
            <a:r>
              <a:rPr lang="pl-PL" dirty="0"/>
              <a:t>Przez umowę agencyjną </a:t>
            </a:r>
            <a:r>
              <a:rPr lang="pl-PL" dirty="0">
                <a:solidFill>
                  <a:srgbClr val="FF0000"/>
                </a:solidFill>
              </a:rPr>
              <a:t>przyjmujący zlecenie </a:t>
            </a:r>
            <a:r>
              <a:rPr lang="pl-PL" dirty="0">
                <a:solidFill>
                  <a:schemeClr val="tx1"/>
                </a:solidFill>
              </a:rPr>
              <a:t>(</a:t>
            </a:r>
            <a:r>
              <a:rPr lang="pl-PL" dirty="0">
                <a:solidFill>
                  <a:srgbClr val="FF0000"/>
                </a:solidFill>
              </a:rPr>
              <a:t>agent</a:t>
            </a:r>
            <a:r>
              <a:rPr lang="pl-PL" dirty="0"/>
              <a:t>) zobowiązuje się, </a:t>
            </a:r>
            <a:r>
              <a:rPr lang="pl-PL" u="sng" dirty="0"/>
              <a:t>w zakresie działalności swego przedsiębiorstwa</a:t>
            </a:r>
            <a:r>
              <a:rPr lang="pl-PL" dirty="0"/>
              <a:t>, do </a:t>
            </a:r>
            <a:r>
              <a:rPr lang="pl-PL" b="1" dirty="0"/>
              <a:t>stałego pośredniczenia</a:t>
            </a:r>
            <a:r>
              <a:rPr lang="pl-PL" dirty="0"/>
              <a:t>, za wynagrodzeniem, przy zawieraniu z klientami umów na rzecz </a:t>
            </a:r>
            <a:r>
              <a:rPr lang="pl-PL" dirty="0">
                <a:solidFill>
                  <a:srgbClr val="00B0F0"/>
                </a:solidFill>
              </a:rPr>
              <a:t>dającego zlecenie przedsiębiorcy </a:t>
            </a:r>
            <a:r>
              <a:rPr lang="pl-PL" dirty="0"/>
              <a:t>albo do zawierania ich w jego imieniu.</a:t>
            </a:r>
          </a:p>
          <a:p>
            <a:r>
              <a:rPr lang="pl-PL" dirty="0"/>
              <a:t>Do zawierania umów w imieniu dającego zlecenie oraz do odbierania dla niego oświadczeń agent jest uprawniony </a:t>
            </a:r>
            <a:r>
              <a:rPr lang="pl-PL" u="sng" dirty="0"/>
              <a:t>tylko wtedy, gdy ma do tego umocowanie</a:t>
            </a:r>
          </a:p>
          <a:p>
            <a:endParaRPr lang="pl-PL" dirty="0"/>
          </a:p>
        </p:txBody>
      </p:sp>
    </p:spTree>
    <p:extLst>
      <p:ext uri="{BB962C8B-B14F-4D97-AF65-F5344CB8AC3E}">
        <p14:creationId xmlns:p14="http://schemas.microsoft.com/office/powerpoint/2010/main" val="1029105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36CF00-65F6-CA4C-9398-8FEDDF2F1D9D}"/>
              </a:ext>
            </a:extLst>
          </p:cNvPr>
          <p:cNvSpPr>
            <a:spLocks noGrp="1"/>
          </p:cNvSpPr>
          <p:nvPr>
            <p:ph type="title"/>
          </p:nvPr>
        </p:nvSpPr>
        <p:spPr/>
        <p:txBody>
          <a:bodyPr/>
          <a:lstStyle/>
          <a:p>
            <a:r>
              <a:rPr lang="pl-PL" dirty="0"/>
              <a:t>prowizja</a:t>
            </a:r>
          </a:p>
        </p:txBody>
      </p:sp>
      <p:sp>
        <p:nvSpPr>
          <p:cNvPr id="3" name="Symbol zastępczy zawartości 2">
            <a:extLst>
              <a:ext uri="{FF2B5EF4-FFF2-40B4-BE49-F238E27FC236}">
                <a16:creationId xmlns:a16="http://schemas.microsoft.com/office/drawing/2014/main" id="{837401FD-143A-A944-BD84-274A9F6336FB}"/>
              </a:ext>
            </a:extLst>
          </p:cNvPr>
          <p:cNvSpPr>
            <a:spLocks noGrp="1"/>
          </p:cNvSpPr>
          <p:nvPr>
            <p:ph idx="1"/>
          </p:nvPr>
        </p:nvSpPr>
        <p:spPr/>
        <p:txBody>
          <a:bodyPr>
            <a:normAutofit fontScale="92500" lnSpcReduction="10000"/>
          </a:bodyPr>
          <a:lstStyle/>
          <a:p>
            <a:r>
              <a:rPr lang="pl-PL" dirty="0"/>
              <a:t>Art.. 758(1) § 1-3:</a:t>
            </a:r>
          </a:p>
          <a:p>
            <a:pPr algn="just"/>
            <a:r>
              <a:rPr lang="pl-PL" dirty="0"/>
              <a:t>Jeżeli sposób wynagrodzenia nie został w umowie określony, agentowi należy się prowizja.</a:t>
            </a:r>
          </a:p>
          <a:p>
            <a:pPr algn="just"/>
            <a:r>
              <a:rPr lang="pl-PL" dirty="0"/>
              <a:t>Prowizją jest wynagrodzenie, którego wysokość zależy </a:t>
            </a:r>
            <a:r>
              <a:rPr lang="pl-PL" u="sng" dirty="0"/>
              <a:t>od liczby lub wartości zawartych umów</a:t>
            </a:r>
            <a:r>
              <a:rPr lang="pl-PL" dirty="0"/>
              <a:t>.</a:t>
            </a:r>
          </a:p>
          <a:p>
            <a:pPr algn="just"/>
            <a:r>
              <a:rPr lang="pl-PL" dirty="0"/>
              <a:t>Jeżeli wysokość prowizji nie została w umowie określona, należy się ona w wysokości zwyczajowo przyjętej w stosunkach danego rodzaju, w miejscu działalności prowadzonej przez agenta, a w razie niemożności ustalenia prowizji w ten sposób, agentowi należy się prowizja w odpowiedniej wysokości, uwzględniającej wszystkie okoliczności bezpośrednio związane z wykonaniem zleconych mu czynności.</a:t>
            </a:r>
          </a:p>
          <a:p>
            <a:endParaRPr lang="pl-PL" dirty="0"/>
          </a:p>
        </p:txBody>
      </p:sp>
    </p:spTree>
    <p:extLst>
      <p:ext uri="{BB962C8B-B14F-4D97-AF65-F5344CB8AC3E}">
        <p14:creationId xmlns:p14="http://schemas.microsoft.com/office/powerpoint/2010/main" val="368257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446F30-B54E-2043-81C8-6C0B1AFBF8DF}"/>
              </a:ext>
            </a:extLst>
          </p:cNvPr>
          <p:cNvSpPr>
            <a:spLocks noGrp="1"/>
          </p:cNvSpPr>
          <p:nvPr>
            <p:ph type="title"/>
          </p:nvPr>
        </p:nvSpPr>
        <p:spPr/>
        <p:txBody>
          <a:bodyPr/>
          <a:lstStyle/>
          <a:p>
            <a:r>
              <a:rPr lang="pl-PL" dirty="0"/>
              <a:t>prowizja</a:t>
            </a:r>
          </a:p>
        </p:txBody>
      </p:sp>
      <p:sp>
        <p:nvSpPr>
          <p:cNvPr id="3" name="Symbol zastępczy zawartości 2">
            <a:extLst>
              <a:ext uri="{FF2B5EF4-FFF2-40B4-BE49-F238E27FC236}">
                <a16:creationId xmlns:a16="http://schemas.microsoft.com/office/drawing/2014/main" id="{18C414ED-3C66-5F45-BDB9-FBF2FC54C0C4}"/>
              </a:ext>
            </a:extLst>
          </p:cNvPr>
          <p:cNvSpPr>
            <a:spLocks noGrp="1"/>
          </p:cNvSpPr>
          <p:nvPr>
            <p:ph idx="1"/>
          </p:nvPr>
        </p:nvSpPr>
        <p:spPr>
          <a:xfrm>
            <a:off x="1282262" y="2638044"/>
            <a:ext cx="8678602" cy="4109597"/>
          </a:xfrm>
        </p:spPr>
        <p:txBody>
          <a:bodyPr>
            <a:normAutofit/>
          </a:bodyPr>
          <a:lstStyle/>
          <a:p>
            <a:r>
              <a:rPr lang="pl-PL" dirty="0"/>
              <a:t>Agent może żądać prowizji </a:t>
            </a:r>
            <a:r>
              <a:rPr lang="pl-PL" u="sng" dirty="0"/>
              <a:t>od umów zawartych w czasie trwania umowy agencyjnej, jeżeli do ich zawarcia doszło w wyniku jego działalności </a:t>
            </a:r>
            <a:r>
              <a:rPr lang="pl-PL" dirty="0"/>
              <a:t>lub jeżeli zostały one zawarte </a:t>
            </a:r>
            <a:r>
              <a:rPr lang="pl-PL" u="sng" dirty="0"/>
              <a:t>z klientami pozyskanymi przez agenta </a:t>
            </a:r>
            <a:r>
              <a:rPr lang="pl-PL" dirty="0"/>
              <a:t>poprzednio dla umów tego samego rodzaju.</a:t>
            </a:r>
          </a:p>
          <a:p>
            <a:r>
              <a:rPr lang="pl-PL" dirty="0"/>
              <a:t>Agent może żądać prowizji </a:t>
            </a:r>
            <a:r>
              <a:rPr lang="pl-PL" u="sng" dirty="0"/>
              <a:t>od umowy zawartej po rozwiązaniu umowy agencyjnej</a:t>
            </a:r>
            <a:r>
              <a:rPr lang="pl-PL" dirty="0"/>
              <a:t>, jeżeli - przy spełnieniu przesłanek z art. 761 - propozycję zawarcia umowy dający zlecenie lub agent otrzymał od klienta przed rozwiązaniem umowy agencyjnej.</a:t>
            </a:r>
          </a:p>
          <a:p>
            <a:r>
              <a:rPr lang="pl-PL" dirty="0"/>
              <a:t>Agent może żądać prowizji </a:t>
            </a:r>
            <a:r>
              <a:rPr lang="pl-PL" u="sng" dirty="0"/>
              <a:t>od umowy zawartej po rozwiązaniu umowy agencyjnej </a:t>
            </a:r>
            <a:r>
              <a:rPr lang="pl-PL" dirty="0"/>
              <a:t>także wtedy, gdy do jej zawarcia doszło w przeważającej mierze w wyniku jego działalności w okresie trwania umowy agencyjnej, a zarazem w rozsądnym czasie od jej rozwiązania.</a:t>
            </a:r>
          </a:p>
          <a:p>
            <a:endParaRPr lang="pl-PL" dirty="0"/>
          </a:p>
          <a:p>
            <a:endParaRPr lang="pl-PL" dirty="0"/>
          </a:p>
        </p:txBody>
      </p:sp>
    </p:spTree>
    <p:extLst>
      <p:ext uri="{BB962C8B-B14F-4D97-AF65-F5344CB8AC3E}">
        <p14:creationId xmlns:p14="http://schemas.microsoft.com/office/powerpoint/2010/main" val="502541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0C65BB-2685-EC4F-8BFE-8A4F74124805}"/>
              </a:ext>
            </a:extLst>
          </p:cNvPr>
          <p:cNvSpPr>
            <a:spLocks noGrp="1"/>
          </p:cNvSpPr>
          <p:nvPr>
            <p:ph type="title"/>
          </p:nvPr>
        </p:nvSpPr>
        <p:spPr/>
        <p:txBody>
          <a:bodyPr/>
          <a:lstStyle/>
          <a:p>
            <a:r>
              <a:rPr lang="pl-PL" dirty="0"/>
              <a:t>prowizja</a:t>
            </a:r>
          </a:p>
        </p:txBody>
      </p:sp>
      <p:sp>
        <p:nvSpPr>
          <p:cNvPr id="3" name="Symbol zastępczy zawartości 2">
            <a:extLst>
              <a:ext uri="{FF2B5EF4-FFF2-40B4-BE49-F238E27FC236}">
                <a16:creationId xmlns:a16="http://schemas.microsoft.com/office/drawing/2014/main" id="{B613BF2E-D064-764D-AA49-074AF0B683B6}"/>
              </a:ext>
            </a:extLst>
          </p:cNvPr>
          <p:cNvSpPr>
            <a:spLocks noGrp="1"/>
          </p:cNvSpPr>
          <p:nvPr>
            <p:ph idx="1"/>
          </p:nvPr>
        </p:nvSpPr>
        <p:spPr>
          <a:xfrm>
            <a:off x="1502979" y="2638044"/>
            <a:ext cx="8457885" cy="3899390"/>
          </a:xfrm>
        </p:spPr>
        <p:txBody>
          <a:bodyPr>
            <a:normAutofit/>
          </a:bodyPr>
          <a:lstStyle/>
          <a:p>
            <a:r>
              <a:rPr lang="pl-PL" dirty="0"/>
              <a:t>Dający zlecenie obowiązany jest złożyć agentowi o</a:t>
            </a:r>
            <a:r>
              <a:rPr lang="pl-PL" u="sng" dirty="0"/>
              <a:t>świadczenie zawierające dane o należnej mu prowizji </a:t>
            </a:r>
            <a:r>
              <a:rPr lang="pl-PL" dirty="0"/>
              <a:t>nie później niż </a:t>
            </a:r>
            <a:r>
              <a:rPr lang="pl-PL" b="1" dirty="0"/>
              <a:t>w ostatnim dniu miesiąca następującego po kwartale, w którym agent nabył prawo do prowizji</a:t>
            </a:r>
            <a:r>
              <a:rPr lang="pl-PL" dirty="0"/>
              <a:t>. Oświadczenie to powinno wskazywać wszystkie dane stanowiące podstawę do obliczenia wysokości należnej prowizji. Postanowienie umowy agencyjnej mniej korzystne dla agenta jest nieważne.</a:t>
            </a:r>
          </a:p>
          <a:p>
            <a:r>
              <a:rPr lang="pl-PL" dirty="0"/>
              <a:t>Agent </a:t>
            </a:r>
            <a:r>
              <a:rPr lang="pl-PL" u="sng" dirty="0"/>
              <a:t>może domagać się udostępnienia informacji</a:t>
            </a:r>
            <a:r>
              <a:rPr lang="pl-PL" dirty="0"/>
              <a:t> potrzebnych do ustalenia, czy wysokość należnej mu prowizji została prawidłowo obliczona, w szczególności może domagać się wyciągów z ksiąg handlowych dającego zlecenie albo żądać, aby wgląd i wyciąg z tych ksiąg został zapewniony biegłemu rewidentowi wybranemu przez strony. Postanowienie umowy agencyjnej mniej korzystne dla agenta jest nieważne.</a:t>
            </a:r>
          </a:p>
          <a:p>
            <a:endParaRPr lang="pl-PL" dirty="0"/>
          </a:p>
        </p:txBody>
      </p:sp>
    </p:spTree>
    <p:extLst>
      <p:ext uri="{BB962C8B-B14F-4D97-AF65-F5344CB8AC3E}">
        <p14:creationId xmlns:p14="http://schemas.microsoft.com/office/powerpoint/2010/main" val="1615070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2F236-0291-294E-8C9A-D9E563AE5E2A}"/>
              </a:ext>
            </a:extLst>
          </p:cNvPr>
          <p:cNvSpPr>
            <a:spLocks noGrp="1"/>
          </p:cNvSpPr>
          <p:nvPr>
            <p:ph type="title"/>
          </p:nvPr>
        </p:nvSpPr>
        <p:spPr/>
        <p:txBody>
          <a:bodyPr/>
          <a:lstStyle/>
          <a:p>
            <a:r>
              <a:rPr lang="pl-PL" dirty="0"/>
              <a:t>Nabycie prawa do prowizji</a:t>
            </a:r>
          </a:p>
        </p:txBody>
      </p:sp>
      <p:sp>
        <p:nvSpPr>
          <p:cNvPr id="3" name="Symbol zastępczy zawartości 2">
            <a:extLst>
              <a:ext uri="{FF2B5EF4-FFF2-40B4-BE49-F238E27FC236}">
                <a16:creationId xmlns:a16="http://schemas.microsoft.com/office/drawing/2014/main" id="{8F6776C8-A5DB-9645-9196-3A55F027823D}"/>
              </a:ext>
            </a:extLst>
          </p:cNvPr>
          <p:cNvSpPr>
            <a:spLocks noGrp="1"/>
          </p:cNvSpPr>
          <p:nvPr>
            <p:ph idx="1"/>
          </p:nvPr>
        </p:nvSpPr>
        <p:spPr/>
        <p:txBody>
          <a:bodyPr>
            <a:normAutofit fontScale="92500" lnSpcReduction="10000"/>
          </a:bodyPr>
          <a:lstStyle/>
          <a:p>
            <a:r>
              <a:rPr lang="pl-PL" dirty="0"/>
              <a:t>W braku odmiennego postanowienia umowy agencyjnej agent </a:t>
            </a:r>
            <a:r>
              <a:rPr lang="pl-PL" u="sng" dirty="0"/>
              <a:t>nabywa prawo do prowizji z chwilą, w której dający zlecenie powinien był, zgodnie z umową z klientem, spełnić świadczenie albo faktycznie je spełnił, albo też swoje świadczenie spełnił klient</a:t>
            </a:r>
            <a:r>
              <a:rPr lang="pl-PL" dirty="0"/>
              <a:t>. Jednakże strony nie mogą umówić się, że agent nabywa prawo do prowizji później niż w chwili, w której klient spełnił świadczenie albo powinien był je spełnić, gdyby dający zlecenie spełnił świadczenie.</a:t>
            </a:r>
          </a:p>
          <a:p>
            <a:r>
              <a:rPr lang="pl-PL" dirty="0"/>
              <a:t>Jeżeli umowa zawarta pomiędzy dającym zlecenie i klientem ma być wykonywana częściami, agent nabywa prawo do prowizji w miarę wykonywania tej umowy.</a:t>
            </a:r>
          </a:p>
          <a:p>
            <a:r>
              <a:rPr lang="pl-PL" dirty="0"/>
              <a:t>Roszczenie o zapłatę prowizji staje się wymagalne z upływem ostatniego dnia miesiąca następującego po kwartale, w którym agent nabył prawo do prowizji. Postanowienie umowy mniej korzystne dla agenta jest nieważne.</a:t>
            </a:r>
          </a:p>
          <a:p>
            <a:endParaRPr lang="pl-PL" dirty="0"/>
          </a:p>
        </p:txBody>
      </p:sp>
    </p:spTree>
    <p:extLst>
      <p:ext uri="{BB962C8B-B14F-4D97-AF65-F5344CB8AC3E}">
        <p14:creationId xmlns:p14="http://schemas.microsoft.com/office/powerpoint/2010/main" val="388103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7F4312-9CB9-2341-AB66-268A54FD085F}"/>
              </a:ext>
            </a:extLst>
          </p:cNvPr>
          <p:cNvSpPr>
            <a:spLocks noGrp="1"/>
          </p:cNvSpPr>
          <p:nvPr>
            <p:ph type="title"/>
          </p:nvPr>
        </p:nvSpPr>
        <p:spPr/>
        <p:txBody>
          <a:bodyPr/>
          <a:lstStyle/>
          <a:p>
            <a:r>
              <a:rPr lang="pl-PL" dirty="0"/>
              <a:t>Działanie kilku agentów a prowizja</a:t>
            </a:r>
          </a:p>
        </p:txBody>
      </p:sp>
      <p:sp>
        <p:nvSpPr>
          <p:cNvPr id="3" name="Symbol zastępczy zawartości 2">
            <a:extLst>
              <a:ext uri="{FF2B5EF4-FFF2-40B4-BE49-F238E27FC236}">
                <a16:creationId xmlns:a16="http://schemas.microsoft.com/office/drawing/2014/main" id="{46C82623-166C-6F40-B032-14902C1E396F}"/>
              </a:ext>
            </a:extLst>
          </p:cNvPr>
          <p:cNvSpPr>
            <a:spLocks noGrp="1"/>
          </p:cNvSpPr>
          <p:nvPr>
            <p:ph idx="1"/>
          </p:nvPr>
        </p:nvSpPr>
        <p:spPr/>
        <p:txBody>
          <a:bodyPr/>
          <a:lstStyle/>
          <a:p>
            <a:r>
              <a:rPr lang="pl-PL" dirty="0"/>
              <a:t>Agent nie może żądać prowizji, o której mowa w art. 761, </a:t>
            </a:r>
            <a:r>
              <a:rPr lang="pl-PL" u="sng" dirty="0"/>
              <a:t>jeżeli prowizja ta należy się zgodnie z art. 761</a:t>
            </a:r>
            <a:r>
              <a:rPr lang="pl-PL" u="sng" baseline="30000" dirty="0"/>
              <a:t>1</a:t>
            </a:r>
            <a:r>
              <a:rPr lang="pl-PL" u="sng" dirty="0"/>
              <a:t> poprzedniemu agentowi, </a:t>
            </a:r>
            <a:r>
              <a:rPr lang="pl-PL" dirty="0"/>
              <a:t>chyba że z okoliczności wynika, że względy słuszności przemawiają za podziałem prowizji między obu agentów.</a:t>
            </a:r>
          </a:p>
        </p:txBody>
      </p:sp>
    </p:spTree>
    <p:extLst>
      <p:ext uri="{BB962C8B-B14F-4D97-AF65-F5344CB8AC3E}">
        <p14:creationId xmlns:p14="http://schemas.microsoft.com/office/powerpoint/2010/main" val="2472315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79C22D-5C0B-1040-A445-7B827570738F}"/>
              </a:ext>
            </a:extLst>
          </p:cNvPr>
          <p:cNvSpPr>
            <a:spLocks noGrp="1"/>
          </p:cNvSpPr>
          <p:nvPr>
            <p:ph type="title"/>
          </p:nvPr>
        </p:nvSpPr>
        <p:spPr/>
        <p:txBody>
          <a:bodyPr/>
          <a:lstStyle/>
          <a:p>
            <a:r>
              <a:rPr lang="pl-PL" dirty="0"/>
              <a:t>Forma umowy</a:t>
            </a:r>
          </a:p>
        </p:txBody>
      </p:sp>
      <p:sp>
        <p:nvSpPr>
          <p:cNvPr id="3" name="Symbol zastępczy zawartości 2">
            <a:extLst>
              <a:ext uri="{FF2B5EF4-FFF2-40B4-BE49-F238E27FC236}">
                <a16:creationId xmlns:a16="http://schemas.microsoft.com/office/drawing/2014/main" id="{EB29D896-03A5-6A46-BF29-9D5EB8EE0F4E}"/>
              </a:ext>
            </a:extLst>
          </p:cNvPr>
          <p:cNvSpPr>
            <a:spLocks noGrp="1"/>
          </p:cNvSpPr>
          <p:nvPr>
            <p:ph idx="1"/>
          </p:nvPr>
        </p:nvSpPr>
        <p:spPr>
          <a:xfrm>
            <a:off x="578069" y="2638043"/>
            <a:ext cx="10573407" cy="4036025"/>
          </a:xfrm>
        </p:spPr>
        <p:txBody>
          <a:bodyPr>
            <a:normAutofit fontScale="92500" lnSpcReduction="20000"/>
          </a:bodyPr>
          <a:lstStyle/>
          <a:p>
            <a:r>
              <a:rPr lang="pl-PL" dirty="0"/>
              <a:t>Dowolna forma</a:t>
            </a:r>
          </a:p>
          <a:p>
            <a:r>
              <a:rPr lang="pl-PL" dirty="0"/>
              <a:t>Pisemne potwierdzenie:</a:t>
            </a:r>
          </a:p>
          <a:p>
            <a:pPr lvl="1"/>
            <a:r>
              <a:rPr lang="pl-PL" dirty="0"/>
              <a:t>Każda ze stron może żądać od drugiej pisemnego potwierdzenia treści umowy oraz postanowień ją zmieniających lub uzupełniających. Zrzeczenie się tego uprawnienia jest nieważne.</a:t>
            </a:r>
          </a:p>
          <a:p>
            <a:r>
              <a:rPr lang="pl-PL" dirty="0"/>
              <a:t>Forma pisemna </a:t>
            </a:r>
            <a:r>
              <a:rPr lang="pl-PL" i="1" dirty="0"/>
              <a:t>ad </a:t>
            </a:r>
            <a:r>
              <a:rPr lang="pl-PL" i="1" dirty="0" err="1"/>
              <a:t>eventum</a:t>
            </a:r>
            <a:r>
              <a:rPr lang="pl-PL" dirty="0"/>
              <a:t> – przy agencji z klauzulą </a:t>
            </a:r>
            <a:r>
              <a:rPr lang="pl-PL" i="1" dirty="0"/>
              <a:t>del </a:t>
            </a:r>
            <a:r>
              <a:rPr lang="pl-PL" i="1" dirty="0" err="1"/>
              <a:t>credere</a:t>
            </a:r>
            <a:r>
              <a:rPr lang="pl-PL" i="1" dirty="0"/>
              <a:t>:</a:t>
            </a:r>
          </a:p>
          <a:p>
            <a:pPr lvl="1"/>
            <a:r>
              <a:rPr lang="pl-PL" dirty="0"/>
              <a:t>Art. 761</a:t>
            </a:r>
            <a:r>
              <a:rPr lang="pl-PL" baseline="30000" dirty="0"/>
              <a:t>7</a:t>
            </a:r>
          </a:p>
          <a:p>
            <a:pPr lvl="1"/>
            <a:r>
              <a:rPr lang="pl-PL" dirty="0"/>
              <a:t>W umowie agencyjnej zawartej w formie pisemnej można zastrzec, że agent za odrębnym wynagrodzeniem (prowizja del </a:t>
            </a:r>
            <a:r>
              <a:rPr lang="pl-PL" dirty="0" err="1"/>
              <a:t>credere</a:t>
            </a:r>
            <a:r>
              <a:rPr lang="pl-PL" dirty="0"/>
              <a:t>), w uzgodnionym zakresie, odpowiada za wykonanie zobowiązania przez klienta. Jeżeli umowa nie stanowi inaczej, agent odpowiada za to, że klient spełni świadczenie. </a:t>
            </a:r>
            <a:r>
              <a:rPr lang="pl-PL" u="sng" dirty="0"/>
              <a:t>W razie niezachowania formy pisemnej poczytuje się umowę agencyjną za zawartą bez tego zastrzeżenia.</a:t>
            </a:r>
            <a:endParaRPr lang="pl-PL" u="sng" baseline="30000" dirty="0"/>
          </a:p>
          <a:p>
            <a:r>
              <a:rPr lang="pl-PL" dirty="0"/>
              <a:t>Forma pisemna </a:t>
            </a:r>
            <a:r>
              <a:rPr lang="pl-PL" i="1" dirty="0"/>
              <a:t>ad solemnitatem</a:t>
            </a:r>
            <a:r>
              <a:rPr lang="pl-PL" dirty="0"/>
              <a:t> – w zakresie klauzuli ograniczającej działalność konkurencyjną agenta</a:t>
            </a:r>
          </a:p>
          <a:p>
            <a:pPr lvl="1"/>
            <a:r>
              <a:rPr lang="pl-PL" b="1" dirty="0"/>
              <a:t>764</a:t>
            </a:r>
            <a:r>
              <a:rPr lang="pl-PL" b="1" baseline="30000" dirty="0"/>
              <a:t>6</a:t>
            </a:r>
          </a:p>
          <a:p>
            <a:pPr lvl="1"/>
            <a:r>
              <a:rPr lang="pl-PL" dirty="0"/>
              <a:t>Strony mogą, w formie pisemnej pod rygorem nieważności, ograniczyć działalność agenta mającą charakter konkurencyjny na okres po rozwiązaniu umowy agencyjnej (ograniczenie działalności konkurencyjnej). </a:t>
            </a:r>
          </a:p>
          <a:p>
            <a:pPr lvl="1"/>
            <a:endParaRPr lang="pl-PL" dirty="0"/>
          </a:p>
        </p:txBody>
      </p:sp>
    </p:spTree>
    <p:extLst>
      <p:ext uri="{BB962C8B-B14F-4D97-AF65-F5344CB8AC3E}">
        <p14:creationId xmlns:p14="http://schemas.microsoft.com/office/powerpoint/2010/main" val="398399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8EF2B1-22F5-3E46-8E46-D587DE174188}"/>
              </a:ext>
            </a:extLst>
          </p:cNvPr>
          <p:cNvSpPr>
            <a:spLocks noGrp="1"/>
          </p:cNvSpPr>
          <p:nvPr>
            <p:ph type="title"/>
          </p:nvPr>
        </p:nvSpPr>
        <p:spPr/>
        <p:txBody>
          <a:bodyPr/>
          <a:lstStyle/>
          <a:p>
            <a:r>
              <a:rPr lang="pl-PL" dirty="0"/>
              <a:t>Dodatkowe postanowienia umowy agencyjnej</a:t>
            </a:r>
          </a:p>
        </p:txBody>
      </p:sp>
      <p:sp>
        <p:nvSpPr>
          <p:cNvPr id="3" name="Symbol zastępczy zawartości 2">
            <a:extLst>
              <a:ext uri="{FF2B5EF4-FFF2-40B4-BE49-F238E27FC236}">
                <a16:creationId xmlns:a16="http://schemas.microsoft.com/office/drawing/2014/main" id="{BFC0A710-2645-F048-8EB1-02975E899957}"/>
              </a:ext>
            </a:extLst>
          </p:cNvPr>
          <p:cNvSpPr>
            <a:spLocks noGrp="1"/>
          </p:cNvSpPr>
          <p:nvPr>
            <p:ph idx="1"/>
          </p:nvPr>
        </p:nvSpPr>
        <p:spPr/>
        <p:txBody>
          <a:bodyPr/>
          <a:lstStyle/>
          <a:p>
            <a:r>
              <a:rPr lang="pl-PL" dirty="0"/>
              <a:t>Prawo wyłączności</a:t>
            </a:r>
          </a:p>
          <a:p>
            <a:r>
              <a:rPr lang="pl-PL" dirty="0"/>
              <a:t>Ograniczenie działalności konkurencyjnej</a:t>
            </a:r>
          </a:p>
          <a:p>
            <a:r>
              <a:rPr lang="pl-PL" dirty="0"/>
              <a:t>Klauzula del </a:t>
            </a:r>
            <a:r>
              <a:rPr lang="pl-PL" dirty="0" err="1"/>
              <a:t>credere</a:t>
            </a:r>
            <a:endParaRPr lang="pl-PL" dirty="0"/>
          </a:p>
        </p:txBody>
      </p:sp>
    </p:spTree>
    <p:extLst>
      <p:ext uri="{BB962C8B-B14F-4D97-AF65-F5344CB8AC3E}">
        <p14:creationId xmlns:p14="http://schemas.microsoft.com/office/powerpoint/2010/main" val="3985345396"/>
      </p:ext>
    </p:extLst>
  </p:cSld>
  <p:clrMapOvr>
    <a:masterClrMapping/>
  </p:clrMapOvr>
</p:sld>
</file>

<file path=ppt/theme/theme1.xml><?xml version="1.0" encoding="utf-8"?>
<a:theme xmlns:a="http://schemas.openxmlformats.org/drawingml/2006/main" name="Paczka">
  <a:themeElements>
    <a:clrScheme name="Paczka">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{520701DC-84E5-A04B-8B15-08137B3A1AD2}tf10001120</Template>
  <TotalTime>116</TotalTime>
  <Words>1364</Words>
  <Application>Microsoft Macintosh PowerPoint</Application>
  <PresentationFormat>Panoramiczny</PresentationFormat>
  <Paragraphs>81</Paragraphs>
  <Slides>18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18</vt:i4>
      </vt:variant>
    </vt:vector>
  </HeadingPairs>
  <TitlesOfParts>
    <vt:vector size="21" baseType="lpstr">
      <vt:lpstr>Arial</vt:lpstr>
      <vt:lpstr>Gill Sans MT</vt:lpstr>
      <vt:lpstr>Paczka</vt:lpstr>
      <vt:lpstr>Umowa agencyjna</vt:lpstr>
      <vt:lpstr>agencja</vt:lpstr>
      <vt:lpstr>prowizja</vt:lpstr>
      <vt:lpstr>prowizja</vt:lpstr>
      <vt:lpstr>prowizja</vt:lpstr>
      <vt:lpstr>Nabycie prawa do prowizji</vt:lpstr>
      <vt:lpstr>Działanie kilku agentów a prowizja</vt:lpstr>
      <vt:lpstr>Forma umowy</vt:lpstr>
      <vt:lpstr>Dodatkowe postanowienia umowy agencyjnej</vt:lpstr>
      <vt:lpstr>Prawo wyłączności</vt:lpstr>
      <vt:lpstr>Ograniczenie działalności konkurencyjnej</vt:lpstr>
      <vt:lpstr>Klauzula del credere</vt:lpstr>
      <vt:lpstr>Zakres umocowania agenta</vt:lpstr>
      <vt:lpstr>Obowiązek lojalności</vt:lpstr>
      <vt:lpstr>Obowiązki agenta</vt:lpstr>
      <vt:lpstr>Obowiązki dającego zlecenie</vt:lpstr>
      <vt:lpstr>Świadczenie wyrównawcze</vt:lpstr>
      <vt:lpstr>Pozbawienie agenta wynagrodzenia dodatkowego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Dorota Wieczorkowska</dc:creator>
  <cp:lastModifiedBy>Dorota Wieczorkowska</cp:lastModifiedBy>
  <cp:revision>11</cp:revision>
  <dcterms:created xsi:type="dcterms:W3CDTF">2018-12-13T22:47:43Z</dcterms:created>
  <dcterms:modified xsi:type="dcterms:W3CDTF">2018-12-14T00:44:30Z</dcterms:modified>
</cp:coreProperties>
</file>