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7" r:id="rId3"/>
    <p:sldId id="257" r:id="rId4"/>
    <p:sldId id="258" r:id="rId5"/>
    <p:sldId id="265" r:id="rId6"/>
    <p:sldId id="259" r:id="rId7"/>
    <p:sldId id="263" r:id="rId8"/>
    <p:sldId id="260" r:id="rId9"/>
    <p:sldId id="266" r:id="rId10"/>
    <p:sldId id="262" r:id="rId11"/>
    <p:sldId id="268" r:id="rId12"/>
    <p:sldId id="269" r:id="rId13"/>
    <p:sldId id="270" r:id="rId14"/>
    <p:sldId id="261" r:id="rId15"/>
    <p:sldId id="264" r:id="rId1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p:restoredTop sz="94674"/>
  </p:normalViewPr>
  <p:slideViewPr>
    <p:cSldViewPr snapToGrid="0" snapToObjects="1">
      <p:cViewPr>
        <p:scale>
          <a:sx n="67" d="100"/>
          <a:sy n="67" d="100"/>
        </p:scale>
        <p:origin x="6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8BDC3810-297D-CA43-9A3A-1C3F33703A47}" type="datetimeFigureOut">
              <a:rPr lang="pl-PL" smtClean="0"/>
              <a:t>15.12.2019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420028490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8BDC3810-297D-CA43-9A3A-1C3F33703A47}" type="datetimeFigureOut">
              <a:rPr lang="pl-PL" smtClean="0"/>
              <a:t>15.12.2019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2264686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8BDC3810-297D-CA43-9A3A-1C3F33703A47}" type="datetimeFigureOut">
              <a:rPr lang="pl-PL" smtClean="0"/>
              <a:t>15.12.2019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4223666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8BDC3810-297D-CA43-9A3A-1C3F33703A47}" type="datetimeFigureOut">
              <a:rPr lang="pl-PL" smtClean="0"/>
              <a:t>15.12.2019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3557474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8BDC3810-297D-CA43-9A3A-1C3F33703A47}" type="datetimeFigureOut">
              <a:rPr lang="pl-PL" smtClean="0"/>
              <a:t>15.12.2019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14732485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p>
            <a:fld id="{8BDC3810-297D-CA43-9A3A-1C3F33703A47}" type="datetimeFigureOut">
              <a:rPr lang="pl-PL" smtClean="0"/>
              <a:t>15.12.2019</a:t>
            </a:fld>
            <a:endParaRPr lang="pl-PL"/>
          </a:p>
        </p:txBody>
      </p:sp>
      <p:sp>
        <p:nvSpPr>
          <p:cNvPr id="9" name="Footer Placeholder 8"/>
          <p:cNvSpPr>
            <a:spLocks noGrp="1"/>
          </p:cNvSpPr>
          <p:nvPr>
            <p:ph type="ftr" sz="quarter" idx="11"/>
          </p:nvPr>
        </p:nvSpPr>
        <p:spPr/>
        <p:txBody>
          <a:bodyPr/>
          <a:lstStyle/>
          <a:p>
            <a:endParaRPr lang="pl-PL"/>
          </a:p>
        </p:txBody>
      </p:sp>
      <p:sp>
        <p:nvSpPr>
          <p:cNvPr id="10" name="Slide Number Placeholder 9"/>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2305088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
Drugi poziom
Trzeci poziom
Czwarty poziom
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
Drugi poziom
Trzeci poziom
Czwarty poziom
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8BDC3810-297D-CA43-9A3A-1C3F33703A47}" type="datetimeFigureOut">
              <a:rPr lang="pl-PL" smtClean="0"/>
              <a:t>15.12.2019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951E367-D20D-4443-8BF6-0A5A85D0554A}" type="slidenum">
              <a:rPr lang="pl-PL" smtClean="0"/>
              <a:t>‹#›</a:t>
            </a:fld>
            <a:endParaRPr lang="pl-PL"/>
          </a:p>
        </p:txBody>
      </p:sp>
      <p:sp>
        <p:nvSpPr>
          <p:cNvPr id="10" name="Title 9"/>
          <p:cNvSpPr>
            <a:spLocks noGrp="1"/>
          </p:cNvSpPr>
          <p:nvPr>
            <p:ph type="title"/>
          </p:nvPr>
        </p:nvSpPr>
        <p:spPr/>
        <p:txBody>
          <a:bodyPr/>
          <a:lstStyle/>
          <a:p>
            <a:r>
              <a:rPr lang="pl-PL"/>
              <a:t>Kliknij, aby edytować styl</a:t>
            </a:r>
            <a:endParaRPr lang="en-US" dirty="0"/>
          </a:p>
        </p:txBody>
      </p:sp>
    </p:spTree>
    <p:extLst>
      <p:ext uri="{BB962C8B-B14F-4D97-AF65-F5344CB8AC3E}">
        <p14:creationId xmlns:p14="http://schemas.microsoft.com/office/powerpoint/2010/main" val="1155774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BDC3810-297D-CA43-9A3A-1C3F33703A47}" type="datetimeFigureOut">
              <a:rPr lang="pl-PL" smtClean="0"/>
              <a:t>15.12.2019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2390648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C3810-297D-CA43-9A3A-1C3F33703A47}" type="datetimeFigureOut">
              <a:rPr lang="pl-PL" smtClean="0"/>
              <a:t>15.12.2019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2024643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
Drugi poziom
Trzeci poziom
Czwarty poziom
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5" name="Date Placeholder 4"/>
          <p:cNvSpPr>
            <a:spLocks noGrp="1"/>
          </p:cNvSpPr>
          <p:nvPr>
            <p:ph type="dt" sz="half" idx="10"/>
          </p:nvPr>
        </p:nvSpPr>
        <p:spPr/>
        <p:txBody>
          <a:bodyPr/>
          <a:lstStyle/>
          <a:p>
            <a:fld id="{8BDC3810-297D-CA43-9A3A-1C3F33703A47}" type="datetimeFigureOut">
              <a:rPr lang="pl-PL" smtClean="0"/>
              <a:t>15.12.2019</a:t>
            </a:fld>
            <a:endParaRPr lang="pl-PL"/>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pl-PL"/>
          </a:p>
        </p:txBody>
      </p:sp>
      <p:sp>
        <p:nvSpPr>
          <p:cNvPr id="7" name="Slide Number Placeholder 6"/>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109282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8BDC3810-297D-CA43-9A3A-1C3F33703A47}" type="datetimeFigureOut">
              <a:rPr lang="pl-PL" smtClean="0"/>
              <a:t>15.12.2019</a:t>
            </a:fld>
            <a:endParaRPr lang="pl-PL"/>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pl-PL"/>
          </a:p>
        </p:txBody>
      </p:sp>
      <p:sp>
        <p:nvSpPr>
          <p:cNvPr id="7" name="Slide Number Placeholder 6"/>
          <p:cNvSpPr>
            <a:spLocks noGrp="1"/>
          </p:cNvSpPr>
          <p:nvPr>
            <p:ph type="sldNum" sz="quarter" idx="12"/>
          </p:nvPr>
        </p:nvSpPr>
        <p:spPr/>
        <p:txBody>
          <a:bodyPr/>
          <a:lstStyle/>
          <a:p>
            <a:fld id="{F951E367-D20D-4443-8BF6-0A5A85D0554A}" type="slidenum">
              <a:rPr lang="pl-PL" smtClean="0"/>
              <a:t>‹#›</a:t>
            </a:fld>
            <a:endParaRPr lang="pl-PL"/>
          </a:p>
        </p:txBody>
      </p:sp>
    </p:spTree>
    <p:extLst>
      <p:ext uri="{BB962C8B-B14F-4D97-AF65-F5344CB8AC3E}">
        <p14:creationId xmlns:p14="http://schemas.microsoft.com/office/powerpoint/2010/main" val="152253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BDC3810-297D-CA43-9A3A-1C3F33703A47}" type="datetimeFigureOut">
              <a:rPr lang="pl-PL" smtClean="0"/>
              <a:t>15.12.2019</a:t>
            </a:fld>
            <a:endParaRPr lang="pl-P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pl-P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951E367-D20D-4443-8BF6-0A5A85D0554A}" type="slidenum">
              <a:rPr lang="pl-PL" smtClean="0"/>
              <a:t>‹#›</a:t>
            </a:fld>
            <a:endParaRPr lang="pl-PL"/>
          </a:p>
        </p:txBody>
      </p:sp>
    </p:spTree>
    <p:extLst>
      <p:ext uri="{BB962C8B-B14F-4D97-AF65-F5344CB8AC3E}">
        <p14:creationId xmlns:p14="http://schemas.microsoft.com/office/powerpoint/2010/main" val="37648368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7537E8-B74B-CD4D-94B2-16CFF15EFAAD}"/>
              </a:ext>
            </a:extLst>
          </p:cNvPr>
          <p:cNvSpPr>
            <a:spLocks noGrp="1"/>
          </p:cNvSpPr>
          <p:nvPr>
            <p:ph type="ctrTitle"/>
          </p:nvPr>
        </p:nvSpPr>
        <p:spPr/>
        <p:txBody>
          <a:bodyPr/>
          <a:lstStyle/>
          <a:p>
            <a:r>
              <a:rPr lang="pl-PL" dirty="0"/>
              <a:t>Gwarancja bankowa</a:t>
            </a:r>
          </a:p>
        </p:txBody>
      </p:sp>
      <p:sp>
        <p:nvSpPr>
          <p:cNvPr id="3" name="Podtytuł 2">
            <a:extLst>
              <a:ext uri="{FF2B5EF4-FFF2-40B4-BE49-F238E27FC236}">
                <a16:creationId xmlns:a16="http://schemas.microsoft.com/office/drawing/2014/main" id="{16A02A01-20CB-5E4A-B542-61A47B09231F}"/>
              </a:ext>
            </a:extLst>
          </p:cNvPr>
          <p:cNvSpPr>
            <a:spLocks noGrp="1"/>
          </p:cNvSpPr>
          <p:nvPr>
            <p:ph type="subTitle" idx="1"/>
          </p:nvPr>
        </p:nvSpPr>
        <p:spPr/>
        <p:txBody>
          <a:bodyPr>
            <a:normAutofit fontScale="85000" lnSpcReduction="10000"/>
          </a:bodyPr>
          <a:lstStyle/>
          <a:p>
            <a:r>
              <a:rPr lang="pl-PL" dirty="0"/>
              <a:t>Dorota Wieczorkowska</a:t>
            </a:r>
          </a:p>
          <a:p>
            <a:r>
              <a:rPr lang="pl-PL" dirty="0"/>
              <a:t>Zakład Prawa Gospodarczego i Handlowego</a:t>
            </a:r>
          </a:p>
          <a:p>
            <a:r>
              <a:rPr lang="pl-PL" dirty="0"/>
              <a:t>Wydział Prawa,  Administracji i Ekonomii Uniwersytetu Wrocławskiego</a:t>
            </a:r>
          </a:p>
          <a:p>
            <a:endParaRPr lang="pl-PL" dirty="0"/>
          </a:p>
        </p:txBody>
      </p:sp>
    </p:spTree>
    <p:extLst>
      <p:ext uri="{BB962C8B-B14F-4D97-AF65-F5344CB8AC3E}">
        <p14:creationId xmlns:p14="http://schemas.microsoft.com/office/powerpoint/2010/main" val="1649132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29007C-37C5-4A51-AB79-78620BA51164}"/>
              </a:ext>
            </a:extLst>
          </p:cNvPr>
          <p:cNvSpPr>
            <a:spLocks noGrp="1"/>
          </p:cNvSpPr>
          <p:nvPr>
            <p:ph type="title"/>
          </p:nvPr>
        </p:nvSpPr>
        <p:spPr/>
        <p:txBody>
          <a:bodyPr/>
          <a:lstStyle/>
          <a:p>
            <a:r>
              <a:rPr lang="pl-PL" dirty="0"/>
              <a:t>Charakter prawny gwarancji bankowej</a:t>
            </a:r>
            <a:endParaRPr lang="en-AU" dirty="0"/>
          </a:p>
        </p:txBody>
      </p:sp>
      <p:sp>
        <p:nvSpPr>
          <p:cNvPr id="3" name="Symbol zastępczy zawartości 2">
            <a:extLst>
              <a:ext uri="{FF2B5EF4-FFF2-40B4-BE49-F238E27FC236}">
                <a16:creationId xmlns:a16="http://schemas.microsoft.com/office/drawing/2014/main" id="{BC132243-435F-4029-B0F5-C0817A455687}"/>
              </a:ext>
            </a:extLst>
          </p:cNvPr>
          <p:cNvSpPr>
            <a:spLocks noGrp="1"/>
          </p:cNvSpPr>
          <p:nvPr>
            <p:ph idx="1"/>
          </p:nvPr>
        </p:nvSpPr>
        <p:spPr>
          <a:xfrm>
            <a:off x="1276350" y="2638045"/>
            <a:ext cx="9086850" cy="3896106"/>
          </a:xfrm>
        </p:spPr>
        <p:txBody>
          <a:bodyPr>
            <a:normAutofit/>
          </a:bodyPr>
          <a:lstStyle/>
          <a:p>
            <a:r>
              <a:rPr lang="pl-PL" dirty="0"/>
              <a:t>W praktyce bankowej i orzecznictwie jest wiele wątpliwości związanych z charakterem prawnym gwarancji bankowej. Dotyczą one w szczególności rozstrzygnięcia następujących kwestii:</a:t>
            </a:r>
          </a:p>
          <a:p>
            <a:r>
              <a:rPr lang="pl-PL" dirty="0"/>
              <a:t>1) czy gwarancja bankowa to umowa, czy jednostronna czynność prawna?</a:t>
            </a:r>
          </a:p>
          <a:p>
            <a:r>
              <a:rPr lang="pl-PL" dirty="0"/>
              <a:t>2) czy gwarancja bankowa to zobowiązanie kauzalne, czy abstrakcyjne?</a:t>
            </a:r>
          </a:p>
          <a:p>
            <a:r>
              <a:rPr lang="pl-PL" dirty="0"/>
              <a:t>3) czy gwarancja bankowa to czynność odpłatna, czy nieodpłatna?</a:t>
            </a:r>
          </a:p>
          <a:p>
            <a:r>
              <a:rPr lang="pl-PL" dirty="0"/>
              <a:t>4) czy gwarancja bankowa jest zobowiązaniem akcesoryjnym?</a:t>
            </a:r>
          </a:p>
          <a:p>
            <a:r>
              <a:rPr lang="pl-PL" dirty="0"/>
              <a:t>5) czy gwarancja bankowa to umowa o świadczenie przez osobę trzecią (art. 391 k.c.)?</a:t>
            </a:r>
          </a:p>
          <a:p>
            <a:r>
              <a:rPr lang="pl-PL" dirty="0"/>
              <a:t>6) czy odpowiedzialność z gwarancji bankowej jest odpowiedzialnością odszkodowawczą?</a:t>
            </a:r>
          </a:p>
          <a:p>
            <a:r>
              <a:rPr lang="pl-PL" dirty="0"/>
              <a:t>7) czy gwarancja bankowa może </a:t>
            </a:r>
            <a:r>
              <a:rPr lang="pl-PL"/>
              <a:t>być bezwarunkowa?</a:t>
            </a:r>
            <a:endParaRPr lang="pl-PL" dirty="0"/>
          </a:p>
          <a:p>
            <a:endParaRPr lang="en-AU" dirty="0"/>
          </a:p>
        </p:txBody>
      </p:sp>
    </p:spTree>
    <p:extLst>
      <p:ext uri="{BB962C8B-B14F-4D97-AF65-F5344CB8AC3E}">
        <p14:creationId xmlns:p14="http://schemas.microsoft.com/office/powerpoint/2010/main" val="727475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8294E2-5511-4AEB-94B7-8113F8EF6219}"/>
              </a:ext>
            </a:extLst>
          </p:cNvPr>
          <p:cNvSpPr>
            <a:spLocks noGrp="1"/>
          </p:cNvSpPr>
          <p:nvPr>
            <p:ph type="title"/>
          </p:nvPr>
        </p:nvSpPr>
        <p:spPr>
          <a:xfrm>
            <a:off x="2231136" y="600075"/>
            <a:ext cx="7729728" cy="1200150"/>
          </a:xfrm>
        </p:spPr>
        <p:txBody>
          <a:bodyPr>
            <a:normAutofit fontScale="90000"/>
          </a:bodyPr>
          <a:lstStyle/>
          <a:p>
            <a:r>
              <a:rPr lang="pl-PL" dirty="0"/>
              <a:t>Wyrok SN</a:t>
            </a:r>
            <a:br>
              <a:rPr lang="pl-PL" dirty="0"/>
            </a:br>
            <a:r>
              <a:rPr lang="pl-PL" dirty="0"/>
              <a:t>z dnia 15 września 2016 r. </a:t>
            </a:r>
            <a:br>
              <a:rPr lang="pl-PL" dirty="0"/>
            </a:br>
            <a:r>
              <a:rPr lang="pl-PL" dirty="0"/>
              <a:t>I CSK 524/15</a:t>
            </a:r>
            <a:endParaRPr lang="en-AU" dirty="0"/>
          </a:p>
        </p:txBody>
      </p:sp>
      <p:sp>
        <p:nvSpPr>
          <p:cNvPr id="3" name="Symbol zastępczy zawartości 2">
            <a:extLst>
              <a:ext uri="{FF2B5EF4-FFF2-40B4-BE49-F238E27FC236}">
                <a16:creationId xmlns:a16="http://schemas.microsoft.com/office/drawing/2014/main" id="{80D2B500-DC35-4C35-A591-36E6BE4724B3}"/>
              </a:ext>
            </a:extLst>
          </p:cNvPr>
          <p:cNvSpPr>
            <a:spLocks noGrp="1"/>
          </p:cNvSpPr>
          <p:nvPr>
            <p:ph idx="1"/>
          </p:nvPr>
        </p:nvSpPr>
        <p:spPr>
          <a:xfrm>
            <a:off x="309562" y="2238375"/>
            <a:ext cx="11572875" cy="4476750"/>
          </a:xfrm>
        </p:spPr>
        <p:txBody>
          <a:bodyPr>
            <a:normAutofit fontScale="92500" lnSpcReduction="20000"/>
          </a:bodyPr>
          <a:lstStyle/>
          <a:p>
            <a:pPr algn="just"/>
            <a:r>
              <a:rPr lang="pl-PL" dirty="0"/>
              <a:t>Zgodnie z art. 81 ustawy z 1997 r. - Prawo bankowe gwarancją bankową jest jednostronne zobowiązanie banku-gwaranta, że po spełnieniu przez podmiot uprawniony (beneficjenta gwarancji) określonych warunków zapłaty, które mogą być stwierdzone określonymi w tym zapewnieniu dokumentami, jakie beneficjent załączy do sporządzonego we wskazanej formie żądania zapłaty, bank ten wykona świadczenie pieniężne na rzecz beneficjenta gwarancji - bezpośrednio albo za pośrednictwem innego banku. </a:t>
            </a:r>
            <a:r>
              <a:rPr lang="pl-PL" u="sng" dirty="0"/>
              <a:t>Określenie to pokazuje oparcie gwarancji na konstrukcji przekazu (art. 9211-9215 k.c.), tworzącego trzy odrębne stosunki prawne między trzema uczestnikami transakcji, z których przekazujący przekazuje odbiorcy przekazu świadczenie osoby trzeciej, upoważniając tym samym odbiorcę przekazu do przyjęcia świadczenia, a przekazanego do jego spełnienia na rachunek przekazującego (art. 9211 k.c.).</a:t>
            </a:r>
            <a:endParaRPr lang="pl-PL" dirty="0"/>
          </a:p>
          <a:p>
            <a:pPr algn="just"/>
            <a:r>
              <a:rPr lang="pl-PL" dirty="0"/>
              <a:t>Odnosząc to do stosunków prawnych związanych z gwarancją bankową otrzymuje się następujące umowy: umowę zlecenia między zlecającym udzielenie gwarancji (przekazującym) a bankiem (przekazanym), który jednostronnie zobowiązuje się wobec beneficjenta gwarancji (odbiorcy przekazu), że spełni na jego rzecz świadczenie pieniężne na rachunek zlecającego, w razie zajścia okoliczności określonych w umowie zlecenia (np. nie zapłacenia przez zlecającego należnego świadczenia pieniężnego beneficjentowi).</a:t>
            </a:r>
          </a:p>
          <a:p>
            <a:pPr algn="just"/>
            <a:r>
              <a:rPr lang="pl-PL" dirty="0"/>
              <a:t>Odwołanie do przekazu jest potrzebne, żeby dostrzec, że </a:t>
            </a:r>
            <a:r>
              <a:rPr lang="pl-PL" b="1" dirty="0"/>
              <a:t>realizując zlecenie dłużnika (przekazującego), bank (przekazany) zobowiązuje się przez złożenie beneficjentowi gwarancji (odbiorcy przekazu) jednostronnego oświadczenia o jej udzieleniu (list gwarancyjny), będącego ofertą spełnienia wobec niego świadczenia pieniężnego, jeśli beneficjent zwróci się o to do banku (przyjęcie oferty), mając spełnione warunki prawne określone w gwarancji i w przewidzianym w niej terminie (zawarcie umowy gwarancji bankowej).</a:t>
            </a:r>
            <a:endParaRPr lang="en-AU" b="1" dirty="0"/>
          </a:p>
        </p:txBody>
      </p:sp>
    </p:spTree>
    <p:extLst>
      <p:ext uri="{BB962C8B-B14F-4D97-AF65-F5344CB8AC3E}">
        <p14:creationId xmlns:p14="http://schemas.microsoft.com/office/powerpoint/2010/main" val="3749552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2DC86F-28D7-4344-AE1D-C2EAE7786D7B}"/>
              </a:ext>
            </a:extLst>
          </p:cNvPr>
          <p:cNvSpPr>
            <a:spLocks noGrp="1"/>
          </p:cNvSpPr>
          <p:nvPr>
            <p:ph type="title"/>
          </p:nvPr>
        </p:nvSpPr>
        <p:spPr/>
        <p:txBody>
          <a:bodyPr>
            <a:normAutofit fontScale="90000"/>
          </a:bodyPr>
          <a:lstStyle/>
          <a:p>
            <a:r>
              <a:rPr lang="pl-PL" dirty="0"/>
              <a:t>Wyrok SA w Warszawie</a:t>
            </a:r>
            <a:br>
              <a:rPr lang="pl-PL" dirty="0"/>
            </a:br>
            <a:r>
              <a:rPr lang="pl-PL" dirty="0"/>
              <a:t>z dnia 23 stycznia 2019 r. </a:t>
            </a:r>
            <a:br>
              <a:rPr lang="pl-PL" dirty="0"/>
            </a:br>
            <a:r>
              <a:rPr lang="pl-PL" dirty="0"/>
              <a:t>VII </a:t>
            </a:r>
            <a:r>
              <a:rPr lang="pl-PL" dirty="0" err="1"/>
              <a:t>AGa</a:t>
            </a:r>
            <a:r>
              <a:rPr lang="pl-PL" dirty="0"/>
              <a:t> 1005/18</a:t>
            </a:r>
            <a:endParaRPr lang="en-AU" dirty="0"/>
          </a:p>
        </p:txBody>
      </p:sp>
      <p:sp>
        <p:nvSpPr>
          <p:cNvPr id="3" name="Symbol zastępczy zawartości 2">
            <a:extLst>
              <a:ext uri="{FF2B5EF4-FFF2-40B4-BE49-F238E27FC236}">
                <a16:creationId xmlns:a16="http://schemas.microsoft.com/office/drawing/2014/main" id="{5CC58CB8-5F84-4EA6-9736-F074E69EAD0E}"/>
              </a:ext>
            </a:extLst>
          </p:cNvPr>
          <p:cNvSpPr>
            <a:spLocks noGrp="1"/>
          </p:cNvSpPr>
          <p:nvPr>
            <p:ph idx="1"/>
          </p:nvPr>
        </p:nvSpPr>
        <p:spPr/>
        <p:txBody>
          <a:bodyPr/>
          <a:lstStyle/>
          <a:p>
            <a:r>
              <a:rPr lang="pl-PL" dirty="0"/>
              <a:t>Gwarancja nieodwołalna i bezwarunkowa ma </a:t>
            </a:r>
            <a:r>
              <a:rPr lang="pl-PL" b="1" dirty="0"/>
              <a:t>charakter abstrakcyjny, nieakcesoryjny, </a:t>
            </a:r>
            <a:r>
              <a:rPr lang="pl-PL" dirty="0"/>
              <a:t>co powoduje, że spełnienie wynikającego z niej świadczenia przez gwaranta</a:t>
            </a:r>
            <a:r>
              <a:rPr lang="pl-PL" u="sng" dirty="0"/>
              <a:t> nie może być uzależnione od merytorycznej zasadność żądania zapłaty, a zatem wykazania istnienia zobowiązania, z którego świadczenie gwarant ma zaspokoić, </a:t>
            </a:r>
            <a:r>
              <a:rPr lang="pl-PL" dirty="0"/>
              <a:t>gwarant może tylko uzależnić swój obowiązek świadczenia </a:t>
            </a:r>
            <a:r>
              <a:rPr lang="pl-PL" u="sng" dirty="0"/>
              <a:t>od spełnienia przez beneficjenta warunków wskazanych w treści gwarancji </a:t>
            </a:r>
            <a:r>
              <a:rPr lang="pl-PL" dirty="0"/>
              <a:t>i tylko w razie ich nie spełnienia może odmówić zaspokojenia interesu beneficjenta gwarancji.</a:t>
            </a:r>
            <a:endParaRPr lang="en-AU" dirty="0"/>
          </a:p>
        </p:txBody>
      </p:sp>
    </p:spTree>
    <p:extLst>
      <p:ext uri="{BB962C8B-B14F-4D97-AF65-F5344CB8AC3E}">
        <p14:creationId xmlns:p14="http://schemas.microsoft.com/office/powerpoint/2010/main" val="3584578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130A96-3F81-4B8D-A3E8-7D09984FDCF3}"/>
              </a:ext>
            </a:extLst>
          </p:cNvPr>
          <p:cNvSpPr>
            <a:spLocks noGrp="1"/>
          </p:cNvSpPr>
          <p:nvPr>
            <p:ph type="title"/>
          </p:nvPr>
        </p:nvSpPr>
        <p:spPr>
          <a:xfrm>
            <a:off x="2231136" y="212217"/>
            <a:ext cx="7729728" cy="1188720"/>
          </a:xfrm>
        </p:spPr>
        <p:txBody>
          <a:bodyPr>
            <a:normAutofit fontScale="90000"/>
          </a:bodyPr>
          <a:lstStyle/>
          <a:p>
            <a:r>
              <a:rPr lang="pl-PL" dirty="0"/>
              <a:t>Wyrok SA W Szczecinie</a:t>
            </a:r>
            <a:br>
              <a:rPr lang="pl-PL" dirty="0"/>
            </a:br>
            <a:r>
              <a:rPr lang="pl-PL" dirty="0"/>
              <a:t>z dnia 11 października 2018 r. </a:t>
            </a:r>
            <a:br>
              <a:rPr lang="pl-PL" dirty="0"/>
            </a:br>
            <a:r>
              <a:rPr lang="pl-PL" dirty="0"/>
              <a:t>I </a:t>
            </a:r>
            <a:r>
              <a:rPr lang="pl-PL" dirty="0" err="1"/>
              <a:t>AGa</a:t>
            </a:r>
            <a:r>
              <a:rPr lang="pl-PL" dirty="0"/>
              <a:t> 170/18</a:t>
            </a:r>
            <a:endParaRPr lang="en-AU" dirty="0"/>
          </a:p>
        </p:txBody>
      </p:sp>
      <p:sp>
        <p:nvSpPr>
          <p:cNvPr id="3" name="Symbol zastępczy zawartości 2">
            <a:extLst>
              <a:ext uri="{FF2B5EF4-FFF2-40B4-BE49-F238E27FC236}">
                <a16:creationId xmlns:a16="http://schemas.microsoft.com/office/drawing/2014/main" id="{D04B2916-B5D5-4D1C-AD03-8444E5CEC379}"/>
              </a:ext>
            </a:extLst>
          </p:cNvPr>
          <p:cNvSpPr>
            <a:spLocks noGrp="1"/>
          </p:cNvSpPr>
          <p:nvPr>
            <p:ph idx="1"/>
          </p:nvPr>
        </p:nvSpPr>
        <p:spPr>
          <a:xfrm>
            <a:off x="323850" y="1600201"/>
            <a:ext cx="11677650" cy="5181600"/>
          </a:xfrm>
        </p:spPr>
        <p:txBody>
          <a:bodyPr>
            <a:normAutofit lnSpcReduction="10000"/>
          </a:bodyPr>
          <a:lstStyle/>
          <a:p>
            <a:pPr algn="just"/>
            <a:r>
              <a:rPr lang="pl-PL" dirty="0"/>
              <a:t>1. </a:t>
            </a:r>
            <a:r>
              <a:rPr lang="pl-PL" b="1" dirty="0"/>
              <a:t>Kauzalność </a:t>
            </a:r>
            <a:r>
              <a:rPr lang="pl-PL" dirty="0"/>
              <a:t>gwarancji ubezpieczeniowej </a:t>
            </a:r>
            <a:r>
              <a:rPr lang="pl-PL" b="1" dirty="0"/>
              <a:t>nie oznacza, iż zobowiązanie gwaranta staje się zobowiązaniem akcesoryjnym </a:t>
            </a:r>
            <a:r>
              <a:rPr lang="pl-PL" dirty="0"/>
              <a:t>w odniesieniu do stosunku podstawowego, w związku z którym gwarancja została udzielona. Gwarancja zachowuje charakter zobowiązania samodzielnego, w ramach którego gwarant płaci własny, a nie cudzy dług.</a:t>
            </a:r>
          </a:p>
          <a:p>
            <a:pPr algn="just"/>
            <a:r>
              <a:rPr lang="pl-PL" dirty="0"/>
              <a:t>2. W formule gwarancji jej beneficjent powinien jedynie podać przyczynę - ustaloną w umowie - z powodu której wzywa gwaranta do spełnienia gwarantowanego świadczenia (niewykonanie umowy lub nienależyte wykonanie umowy, co nie oznacza, że ciąży na nim obowiązek wykazania, iż przyczyna ta rzeczywiście wystąpiła. </a:t>
            </a:r>
            <a:r>
              <a:rPr lang="pl-PL" u="sng" dirty="0"/>
              <a:t>Ewentualne obciążenie go takim obowiązkiem pozbawiałoby umowę cech umowy gwarancyjnej, sprowadzając ją do znanej prawu konstrukcji zobowiązania spełnienia świadczenia na rzecz osoby trzeciej opisanej np. w art. 393 k.c.</a:t>
            </a:r>
          </a:p>
          <a:p>
            <a:pPr algn="just"/>
            <a:r>
              <a:rPr lang="pl-PL" dirty="0"/>
              <a:t>3. Braku cechy akcesoryjności zobowiązania gwaranta skutkuje tym, że </a:t>
            </a:r>
            <a:r>
              <a:rPr lang="pl-PL" u="sng" dirty="0"/>
              <a:t>gwarant nie może wobec beneficjenta gwarancji podnosić zarzutów z innego stosunku prawnego, w szczególności zarzutów ani z umowy zlecenia gwarancji ubezpieczeniowej, ani też zarzutów ze stosunku podstawowego, w tym zarzutów, które przysługują dłużnikowi ze stosunku podstawowego wobec beneficjenta gwarancji - wierzyciela ze stosunku podstawowego. </a:t>
            </a:r>
            <a:r>
              <a:rPr lang="pl-PL" dirty="0"/>
              <a:t>Wniosek taki wynika z charakteru więzi łączącej strony umowy gwarancji, tj. o charakterze obligacyjnym, z którego wynikają prawa podmiotowe o charakterze względnym (wierzytelności), skuteczne jedynie wobec drugiej strony stosunku obligacyjnego. Odmienna zasada, tj. dopuszczająca możliwość podnoszenia przez gwaranta zarzutów ze stosunku podstawowego, musiałaby wynikać albo z przepisu prawa, albo z woli stron umowy gwarancji ubezpieczeniowej, nie ma bowiem przeszkód, aby w ramach zasady swobody umów strony inaczej ukształtowały treść umowy gwarancji ubezpieczeniowej, w szczególności, aby zobowiązanie gwaranta miało charakter akcesoryjny, zbliżony do zobowiązania poręczyciela.</a:t>
            </a:r>
          </a:p>
        </p:txBody>
      </p:sp>
    </p:spTree>
    <p:extLst>
      <p:ext uri="{BB962C8B-B14F-4D97-AF65-F5344CB8AC3E}">
        <p14:creationId xmlns:p14="http://schemas.microsoft.com/office/powerpoint/2010/main" val="3321987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114E06-AD93-CE4A-B333-51971D4A922B}"/>
              </a:ext>
            </a:extLst>
          </p:cNvPr>
          <p:cNvSpPr>
            <a:spLocks noGrp="1"/>
          </p:cNvSpPr>
          <p:nvPr>
            <p:ph type="title"/>
          </p:nvPr>
        </p:nvSpPr>
        <p:spPr/>
        <p:txBody>
          <a:bodyPr/>
          <a:lstStyle/>
          <a:p>
            <a:r>
              <a:rPr lang="pl-PL" dirty="0"/>
              <a:t>Charakter prawny umowy gwarancji bankowej</a:t>
            </a:r>
          </a:p>
        </p:txBody>
      </p:sp>
      <p:sp>
        <p:nvSpPr>
          <p:cNvPr id="3" name="Symbol zastępczy zawartości 2">
            <a:extLst>
              <a:ext uri="{FF2B5EF4-FFF2-40B4-BE49-F238E27FC236}">
                <a16:creationId xmlns:a16="http://schemas.microsoft.com/office/drawing/2014/main" id="{8D6FFA14-2A7E-CA43-80C0-C3DC7F1FC5BE}"/>
              </a:ext>
            </a:extLst>
          </p:cNvPr>
          <p:cNvSpPr>
            <a:spLocks noGrp="1"/>
          </p:cNvSpPr>
          <p:nvPr>
            <p:ph idx="1"/>
          </p:nvPr>
        </p:nvSpPr>
        <p:spPr/>
        <p:txBody>
          <a:bodyPr/>
          <a:lstStyle/>
          <a:p>
            <a:r>
              <a:rPr lang="pl-PL" dirty="0"/>
              <a:t>Umowa nazwana – regulacja Prawa bankowego</a:t>
            </a:r>
          </a:p>
          <a:p>
            <a:r>
              <a:rPr lang="pl-PL" dirty="0"/>
              <a:t>Trwały charakter świadczenia gwaranta – gotowość do zapłaty</a:t>
            </a:r>
          </a:p>
          <a:p>
            <a:r>
              <a:rPr lang="pl-PL" dirty="0"/>
              <a:t>Szczególnie pojmowana odpłatność;</a:t>
            </a:r>
          </a:p>
          <a:p>
            <a:r>
              <a:rPr lang="pl-PL" dirty="0"/>
              <a:t>Nie jest umową wzajemną</a:t>
            </a:r>
          </a:p>
          <a:p>
            <a:r>
              <a:rPr lang="pl-PL" dirty="0"/>
              <a:t>Nie ma charakteru akcesoryjnego</a:t>
            </a:r>
          </a:p>
          <a:p>
            <a:r>
              <a:rPr lang="pl-PL" dirty="0"/>
              <a:t>Umowa kauzalna (</a:t>
            </a:r>
            <a:r>
              <a:rPr lang="pl-PL" i="1" dirty="0"/>
              <a:t>causa </a:t>
            </a:r>
            <a:r>
              <a:rPr lang="pl-PL" i="1" dirty="0" err="1"/>
              <a:t>cavendi</a:t>
            </a:r>
            <a:r>
              <a:rPr lang="pl-PL" dirty="0"/>
              <a:t>)/umowa abstrakcyjna </a:t>
            </a:r>
            <a:r>
              <a:rPr lang="pl-PL"/>
              <a:t>– tu duże </a:t>
            </a:r>
            <a:r>
              <a:rPr lang="pl-PL" dirty="0"/>
              <a:t>rozbieżności w doktrynie</a:t>
            </a:r>
          </a:p>
          <a:p>
            <a:endParaRPr lang="pl-PL" dirty="0"/>
          </a:p>
        </p:txBody>
      </p:sp>
    </p:spTree>
    <p:extLst>
      <p:ext uri="{BB962C8B-B14F-4D97-AF65-F5344CB8AC3E}">
        <p14:creationId xmlns:p14="http://schemas.microsoft.com/office/powerpoint/2010/main" val="1580869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765048-E0C2-48E3-9BD1-7D5D990E8767}"/>
              </a:ext>
            </a:extLst>
          </p:cNvPr>
          <p:cNvSpPr>
            <a:spLocks noGrp="1"/>
          </p:cNvSpPr>
          <p:nvPr>
            <p:ph type="title"/>
          </p:nvPr>
        </p:nvSpPr>
        <p:spPr/>
        <p:txBody>
          <a:bodyPr/>
          <a:lstStyle/>
          <a:p>
            <a:r>
              <a:rPr lang="pl-PL" dirty="0"/>
              <a:t>Akredytywa dokumentowa</a:t>
            </a:r>
            <a:endParaRPr lang="en-AU" dirty="0"/>
          </a:p>
        </p:txBody>
      </p:sp>
      <p:sp>
        <p:nvSpPr>
          <p:cNvPr id="3" name="Symbol zastępczy zawartości 2">
            <a:extLst>
              <a:ext uri="{FF2B5EF4-FFF2-40B4-BE49-F238E27FC236}">
                <a16:creationId xmlns:a16="http://schemas.microsoft.com/office/drawing/2014/main" id="{00BB4A89-F8AB-4820-9410-EF99C424C498}"/>
              </a:ext>
            </a:extLst>
          </p:cNvPr>
          <p:cNvSpPr>
            <a:spLocks noGrp="1"/>
          </p:cNvSpPr>
          <p:nvPr>
            <p:ph idx="1"/>
          </p:nvPr>
        </p:nvSpPr>
        <p:spPr>
          <a:xfrm>
            <a:off x="828675" y="2638044"/>
            <a:ext cx="10601325" cy="4000881"/>
          </a:xfrm>
        </p:spPr>
        <p:txBody>
          <a:bodyPr>
            <a:normAutofit lnSpcReduction="10000"/>
          </a:bodyPr>
          <a:lstStyle/>
          <a:p>
            <a:r>
              <a:rPr lang="pl-PL" dirty="0"/>
              <a:t>Jest to odrębna od gwarancji bankowej czynność bankowa</a:t>
            </a:r>
          </a:p>
          <a:p>
            <a:r>
              <a:rPr lang="pl-PL" dirty="0"/>
              <a:t>Pełni funkcję płatniczą</a:t>
            </a:r>
          </a:p>
          <a:p>
            <a:r>
              <a:rPr lang="pl-PL" dirty="0"/>
              <a:t>Art.. 85 </a:t>
            </a:r>
            <a:r>
              <a:rPr lang="pl-PL" dirty="0" err="1"/>
              <a:t>PrBank</a:t>
            </a:r>
            <a:r>
              <a:rPr lang="pl-PL" dirty="0"/>
              <a:t>:</a:t>
            </a:r>
          </a:p>
          <a:p>
            <a:r>
              <a:rPr lang="pl-PL" dirty="0"/>
              <a:t>Bank, działając na zlecenie klienta, ale we własnym imieniu (bank otwierający akredytywę), może zobowiązać się pisemnie wobec osoby trzeciej (beneficjenta), że dokona zapłaty beneficjentowi akredytywy ustalonej kwoty pieniężnej, po spełnieniu przez beneficjenta wszystkich warunków określonych w akredytywie (akredytywa dokumentowa).</a:t>
            </a:r>
          </a:p>
          <a:p>
            <a:r>
              <a:rPr lang="pl-PL" dirty="0"/>
              <a:t>2.  Akredytywa dokumentowa musi w szczególności zawierać: nazwę i adres zleceniodawcy i beneficjenta, kwotę i walutę akredytywy, termin ważności akredytywy oraz opis dokumentów, po których przedstawieniu beneficjent jest uprawniony do żądania wypłaty w ramach akredytywy.</a:t>
            </a:r>
          </a:p>
          <a:p>
            <a:r>
              <a:rPr lang="pl-PL" dirty="0"/>
              <a:t>3.  Zobowiązanie banku otwierającego staje się wymagalne z chwilą przedstawienia przez beneficjenta dokumentów zgodnie z warunkami akredytywy.</a:t>
            </a:r>
          </a:p>
          <a:p>
            <a:endParaRPr lang="pl-PL" dirty="0"/>
          </a:p>
          <a:p>
            <a:pPr lvl="1"/>
            <a:endParaRPr lang="en-AU" dirty="0"/>
          </a:p>
        </p:txBody>
      </p:sp>
    </p:spTree>
    <p:extLst>
      <p:ext uri="{BB962C8B-B14F-4D97-AF65-F5344CB8AC3E}">
        <p14:creationId xmlns:p14="http://schemas.microsoft.com/office/powerpoint/2010/main" val="4038902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9F65F3-FED8-494B-9018-ACD244C073CB}"/>
              </a:ext>
            </a:extLst>
          </p:cNvPr>
          <p:cNvSpPr>
            <a:spLocks noGrp="1"/>
          </p:cNvSpPr>
          <p:nvPr>
            <p:ph type="title"/>
          </p:nvPr>
        </p:nvSpPr>
        <p:spPr/>
        <p:txBody>
          <a:bodyPr/>
          <a:lstStyle/>
          <a:p>
            <a:r>
              <a:rPr lang="pl-PL" dirty="0"/>
              <a:t>Zlecenie dokonania określonych czynności bankowych</a:t>
            </a:r>
            <a:endParaRPr lang="en-AU" dirty="0"/>
          </a:p>
        </p:txBody>
      </p:sp>
      <p:sp>
        <p:nvSpPr>
          <p:cNvPr id="3" name="Symbol zastępczy zawartości 2">
            <a:extLst>
              <a:ext uri="{FF2B5EF4-FFF2-40B4-BE49-F238E27FC236}">
                <a16:creationId xmlns:a16="http://schemas.microsoft.com/office/drawing/2014/main" id="{F8DCE84B-2373-486A-91A6-C60C0E36E9E8}"/>
              </a:ext>
            </a:extLst>
          </p:cNvPr>
          <p:cNvSpPr>
            <a:spLocks noGrp="1"/>
          </p:cNvSpPr>
          <p:nvPr>
            <p:ph idx="1"/>
          </p:nvPr>
        </p:nvSpPr>
        <p:spPr/>
        <p:txBody>
          <a:bodyPr/>
          <a:lstStyle/>
          <a:p>
            <a:r>
              <a:rPr lang="pl-PL" dirty="0"/>
              <a:t>Art.  80. </a:t>
            </a:r>
            <a:r>
              <a:rPr lang="pl-PL" dirty="0" err="1"/>
              <a:t>PrBank</a:t>
            </a:r>
            <a:r>
              <a:rPr lang="pl-PL" dirty="0"/>
              <a:t> </a:t>
            </a:r>
          </a:p>
          <a:p>
            <a:r>
              <a:rPr lang="pl-PL" dirty="0"/>
              <a:t>Banki mogą na zlecenie udzielać i potwierdzać gwarancje bankowe, poręczenia, a także otwierać i potwierdzać akredytywy.</a:t>
            </a:r>
          </a:p>
          <a:p>
            <a:endParaRPr lang="en-AU" dirty="0"/>
          </a:p>
        </p:txBody>
      </p:sp>
    </p:spTree>
    <p:extLst>
      <p:ext uri="{BB962C8B-B14F-4D97-AF65-F5344CB8AC3E}">
        <p14:creationId xmlns:p14="http://schemas.microsoft.com/office/powerpoint/2010/main" val="3415249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922B8C-6A5F-E046-A0AC-1B3491D585B5}"/>
              </a:ext>
            </a:extLst>
          </p:cNvPr>
          <p:cNvSpPr>
            <a:spLocks noGrp="1"/>
          </p:cNvSpPr>
          <p:nvPr>
            <p:ph type="title"/>
          </p:nvPr>
        </p:nvSpPr>
        <p:spPr/>
        <p:txBody>
          <a:bodyPr/>
          <a:lstStyle/>
          <a:p>
            <a:r>
              <a:rPr lang="pl-PL" dirty="0"/>
              <a:t>Istota gwarancji bankowej</a:t>
            </a:r>
          </a:p>
        </p:txBody>
      </p:sp>
      <p:sp>
        <p:nvSpPr>
          <p:cNvPr id="3" name="Symbol zastępczy zawartości 2">
            <a:extLst>
              <a:ext uri="{FF2B5EF4-FFF2-40B4-BE49-F238E27FC236}">
                <a16:creationId xmlns:a16="http://schemas.microsoft.com/office/drawing/2014/main" id="{2031FDB1-0C91-9A4A-8BDB-ECDF494FE17F}"/>
              </a:ext>
            </a:extLst>
          </p:cNvPr>
          <p:cNvSpPr>
            <a:spLocks noGrp="1"/>
          </p:cNvSpPr>
          <p:nvPr>
            <p:ph idx="1"/>
          </p:nvPr>
        </p:nvSpPr>
        <p:spPr/>
        <p:txBody>
          <a:bodyPr/>
          <a:lstStyle/>
          <a:p>
            <a:r>
              <a:rPr lang="pl-PL" dirty="0"/>
              <a:t>Gwarancją bankową jest jednostronne zobowiązanie banku-gwaranta, że po spełnieniu przez podmiot uprawniony (beneficjenta gwarancji) określonych warunków zapłaty, które mogą być stwierdzone określonymi w tym zapewnieniu dokumentami, jakie beneficjent załączy do sporządzonego we wskazanej formie żądania zapłaty, bank ten wykona świadczenie pieniężne na rzecz beneficjenta gwarancji - bezpośrednio albo za pośrednictwem innego banku.</a:t>
            </a:r>
          </a:p>
          <a:p>
            <a:r>
              <a:rPr lang="pl-PL" dirty="0"/>
              <a:t>Udzielenie i potwierdzenie gwarancji bankowej następuje na piśmie pod rygorem nieważności.</a:t>
            </a:r>
          </a:p>
          <a:p>
            <a:r>
              <a:rPr lang="pl-PL" dirty="0"/>
              <a:t>Art.. 81 </a:t>
            </a:r>
            <a:r>
              <a:rPr lang="pl-PL" dirty="0" err="1"/>
              <a:t>PrBank</a:t>
            </a:r>
            <a:endParaRPr lang="pl-PL" dirty="0"/>
          </a:p>
        </p:txBody>
      </p:sp>
    </p:spTree>
    <p:extLst>
      <p:ext uri="{BB962C8B-B14F-4D97-AF65-F5344CB8AC3E}">
        <p14:creationId xmlns:p14="http://schemas.microsoft.com/office/powerpoint/2010/main" val="975349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1E7C94-CD9C-DB4A-92BC-1A44422EFD3B}"/>
              </a:ext>
            </a:extLst>
          </p:cNvPr>
          <p:cNvSpPr>
            <a:spLocks noGrp="1"/>
          </p:cNvSpPr>
          <p:nvPr>
            <p:ph type="title"/>
          </p:nvPr>
        </p:nvSpPr>
        <p:spPr/>
        <p:txBody>
          <a:bodyPr/>
          <a:lstStyle/>
          <a:p>
            <a:r>
              <a:rPr lang="pl-PL" dirty="0"/>
              <a:t>Gwarancja bankowa - zastosowanie</a:t>
            </a:r>
          </a:p>
        </p:txBody>
      </p:sp>
      <p:sp>
        <p:nvSpPr>
          <p:cNvPr id="3" name="Symbol zastępczy zawartości 2">
            <a:extLst>
              <a:ext uri="{FF2B5EF4-FFF2-40B4-BE49-F238E27FC236}">
                <a16:creationId xmlns:a16="http://schemas.microsoft.com/office/drawing/2014/main" id="{3B6619ED-4542-7248-B332-35482E9A642B}"/>
              </a:ext>
            </a:extLst>
          </p:cNvPr>
          <p:cNvSpPr>
            <a:spLocks noGrp="1"/>
          </p:cNvSpPr>
          <p:nvPr>
            <p:ph idx="1"/>
          </p:nvPr>
        </p:nvSpPr>
        <p:spPr/>
        <p:txBody>
          <a:bodyPr>
            <a:normAutofit fontScale="92500" lnSpcReduction="10000"/>
          </a:bodyPr>
          <a:lstStyle/>
          <a:p>
            <a:r>
              <a:rPr lang="pl-PL" dirty="0"/>
              <a:t>Zabezpieczenie wierzytelności kwalifikowane jako zabezpieczenie o charakterze osobistym</a:t>
            </a:r>
          </a:p>
          <a:p>
            <a:r>
              <a:rPr lang="pl-PL" dirty="0"/>
              <a:t>Wierzyciel zabezpieczonej wierzytelności ma pewność, że zostanie zaspokojony w razie gdy dłużnik nie wykona swojego zobowiązania.</a:t>
            </a:r>
          </a:p>
          <a:p>
            <a:r>
              <a:rPr lang="pl-PL" dirty="0"/>
              <a:t>Dłużnik zabezpieczonej wierzytelności dzięki ustanowieniu takiego zabezpieczenia ma możliwość zawarcia kontraktu z wierzycielem.</a:t>
            </a:r>
          </a:p>
          <a:p>
            <a:endParaRPr lang="pl-PL" dirty="0"/>
          </a:p>
          <a:p>
            <a:r>
              <a:rPr lang="pl-PL" dirty="0"/>
              <a:t>Szczególnie szeroko stosowana w handlu zagranicznym. </a:t>
            </a:r>
          </a:p>
          <a:p>
            <a:r>
              <a:rPr lang="pl-PL" dirty="0"/>
              <a:t>Często wymagana w procedurze zamówień publicznych. Można też w ten sposób wnieść wadium.</a:t>
            </a:r>
          </a:p>
          <a:p>
            <a:endParaRPr lang="pl-PL" dirty="0"/>
          </a:p>
        </p:txBody>
      </p:sp>
    </p:spTree>
    <p:extLst>
      <p:ext uri="{BB962C8B-B14F-4D97-AF65-F5344CB8AC3E}">
        <p14:creationId xmlns:p14="http://schemas.microsoft.com/office/powerpoint/2010/main" val="3538058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CFC9F7-1BAB-44AB-8FA1-776A1A6FD4C9}"/>
              </a:ext>
            </a:extLst>
          </p:cNvPr>
          <p:cNvSpPr>
            <a:spLocks noGrp="1"/>
          </p:cNvSpPr>
          <p:nvPr>
            <p:ph type="title"/>
          </p:nvPr>
        </p:nvSpPr>
        <p:spPr/>
        <p:txBody>
          <a:bodyPr/>
          <a:lstStyle/>
          <a:p>
            <a:r>
              <a:rPr lang="pl-PL" dirty="0"/>
              <a:t>Gwarancja bankowa – rodzaje wg. zastosowania</a:t>
            </a:r>
            <a:endParaRPr lang="en-AU" dirty="0"/>
          </a:p>
        </p:txBody>
      </p:sp>
      <p:sp>
        <p:nvSpPr>
          <p:cNvPr id="3" name="Symbol zastępczy zawartości 2">
            <a:extLst>
              <a:ext uri="{FF2B5EF4-FFF2-40B4-BE49-F238E27FC236}">
                <a16:creationId xmlns:a16="http://schemas.microsoft.com/office/drawing/2014/main" id="{088B97BF-CD75-401C-9914-65C3BF6062FD}"/>
              </a:ext>
            </a:extLst>
          </p:cNvPr>
          <p:cNvSpPr>
            <a:spLocks noGrp="1"/>
          </p:cNvSpPr>
          <p:nvPr>
            <p:ph idx="1"/>
          </p:nvPr>
        </p:nvSpPr>
        <p:spPr>
          <a:xfrm>
            <a:off x="1438275" y="2638044"/>
            <a:ext cx="8522589" cy="3924681"/>
          </a:xfrm>
        </p:spPr>
        <p:txBody>
          <a:bodyPr>
            <a:normAutofit lnSpcReduction="10000"/>
          </a:bodyPr>
          <a:lstStyle/>
          <a:p>
            <a:r>
              <a:rPr lang="pl-PL" b="1" dirty="0"/>
              <a:t>Gwarancja akcyzowa</a:t>
            </a:r>
            <a:r>
              <a:rPr lang="pl-PL" dirty="0"/>
              <a:t> </a:t>
            </a:r>
          </a:p>
          <a:p>
            <a:r>
              <a:rPr lang="pl-PL" b="1" dirty="0"/>
              <a:t>Gwarancja celna</a:t>
            </a:r>
            <a:endParaRPr lang="pl-PL" dirty="0"/>
          </a:p>
          <a:p>
            <a:r>
              <a:rPr lang="pl-PL" b="1" dirty="0"/>
              <a:t>Gwarancja dobrego wykonania</a:t>
            </a:r>
          </a:p>
          <a:p>
            <a:r>
              <a:rPr lang="pl-PL" b="1" dirty="0"/>
              <a:t>Gwarancja loteryjna</a:t>
            </a:r>
            <a:r>
              <a:rPr lang="pl-PL" dirty="0"/>
              <a:t> </a:t>
            </a:r>
          </a:p>
          <a:p>
            <a:r>
              <a:rPr lang="pl-PL" b="1" dirty="0"/>
              <a:t>Gwarancja przetargowa</a:t>
            </a:r>
            <a:r>
              <a:rPr lang="pl-PL" dirty="0"/>
              <a:t> </a:t>
            </a:r>
          </a:p>
          <a:p>
            <a:r>
              <a:rPr lang="pl-PL" b="1" dirty="0"/>
              <a:t>Gwarancja terminowej spłaty kredytu/pożyczki</a:t>
            </a:r>
            <a:r>
              <a:rPr lang="pl-PL" dirty="0"/>
              <a:t> </a:t>
            </a:r>
          </a:p>
          <a:p>
            <a:r>
              <a:rPr lang="pl-PL" b="1" dirty="0"/>
              <a:t>Gwarancja terminowej zapłaty</a:t>
            </a:r>
            <a:r>
              <a:rPr lang="pl-PL" dirty="0"/>
              <a:t> </a:t>
            </a:r>
          </a:p>
          <a:p>
            <a:r>
              <a:rPr lang="pl-PL" b="1" dirty="0"/>
              <a:t>Gwarancja zapłaty czynszu</a:t>
            </a:r>
            <a:r>
              <a:rPr lang="pl-PL" dirty="0"/>
              <a:t> </a:t>
            </a:r>
          </a:p>
          <a:p>
            <a:r>
              <a:rPr lang="pl-PL" b="1" dirty="0"/>
              <a:t>Gwarancja zapłaty rat leasingowych</a:t>
            </a:r>
            <a:endParaRPr lang="pl-PL" dirty="0"/>
          </a:p>
          <a:p>
            <a:r>
              <a:rPr lang="pl-PL" b="1" dirty="0"/>
              <a:t>Gwarancja zwrotu zaliczki</a:t>
            </a:r>
            <a:endParaRPr lang="en-AU" dirty="0"/>
          </a:p>
        </p:txBody>
      </p:sp>
    </p:spTree>
    <p:extLst>
      <p:ext uri="{BB962C8B-B14F-4D97-AF65-F5344CB8AC3E}">
        <p14:creationId xmlns:p14="http://schemas.microsoft.com/office/powerpoint/2010/main" val="1007006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0FF396-1885-674C-993F-C24345B842CB}"/>
              </a:ext>
            </a:extLst>
          </p:cNvPr>
          <p:cNvSpPr>
            <a:spLocks noGrp="1"/>
          </p:cNvSpPr>
          <p:nvPr>
            <p:ph type="title"/>
          </p:nvPr>
        </p:nvSpPr>
        <p:spPr/>
        <p:txBody>
          <a:bodyPr/>
          <a:lstStyle/>
          <a:p>
            <a:r>
              <a:rPr lang="pl-PL" dirty="0"/>
              <a:t>Stosunki związane z gwarancją bankową</a:t>
            </a:r>
          </a:p>
        </p:txBody>
      </p:sp>
      <p:sp>
        <p:nvSpPr>
          <p:cNvPr id="3" name="Symbol zastępczy zawartości 2">
            <a:extLst>
              <a:ext uri="{FF2B5EF4-FFF2-40B4-BE49-F238E27FC236}">
                <a16:creationId xmlns:a16="http://schemas.microsoft.com/office/drawing/2014/main" id="{93707472-6B2F-FB44-B037-185509E837CA}"/>
              </a:ext>
            </a:extLst>
          </p:cNvPr>
          <p:cNvSpPr>
            <a:spLocks noGrp="1"/>
          </p:cNvSpPr>
          <p:nvPr>
            <p:ph idx="1"/>
          </p:nvPr>
        </p:nvSpPr>
        <p:spPr>
          <a:xfrm>
            <a:off x="2231136" y="2638044"/>
            <a:ext cx="7729728" cy="3983473"/>
          </a:xfrm>
        </p:spPr>
        <p:txBody>
          <a:bodyPr/>
          <a:lstStyle/>
          <a:p>
            <a:r>
              <a:rPr lang="pl-PL" b="1" dirty="0"/>
              <a:t>Stosunek podstawowy (waluty)</a:t>
            </a:r>
            <a:r>
              <a:rPr lang="pl-PL" dirty="0"/>
              <a:t> – zachodzi pomiędzy wierzycielem zabezpieczonej wierzytelności (beneficjentem gwarancji) a jego dłużnikiem – zobowiązanym do wykonania zobowiązania zabezpieczonego gwarancją.</a:t>
            </a:r>
          </a:p>
          <a:p>
            <a:r>
              <a:rPr lang="pl-PL" b="1" dirty="0"/>
              <a:t>Stosunek zlecenia gwarancji</a:t>
            </a:r>
            <a:r>
              <a:rPr lang="pl-PL" dirty="0"/>
              <a:t> </a:t>
            </a:r>
            <a:r>
              <a:rPr lang="pl-PL" b="1" dirty="0"/>
              <a:t>(pokrycia) </a:t>
            </a:r>
            <a:r>
              <a:rPr lang="pl-PL" dirty="0"/>
              <a:t>– zachodzi pomiędzy gwarantem (bankiem) a dłużnikiem beneficjenta gwarancji, w ramach którego </a:t>
            </a:r>
            <a:r>
              <a:rPr lang="pl-PL" dirty="0" err="1"/>
              <a:t>gwarantna</a:t>
            </a:r>
            <a:r>
              <a:rPr lang="pl-PL" dirty="0"/>
              <a:t> zlecenie dłużnika zobowiązuje się do udzielenia – odpłatnie – gwarancji beneficjentowi.</a:t>
            </a:r>
          </a:p>
          <a:p>
            <a:r>
              <a:rPr lang="pl-PL" b="1" dirty="0"/>
              <a:t>Stosunek gwarancji bankowej (zapłaty)</a:t>
            </a:r>
            <a:r>
              <a:rPr lang="pl-PL" dirty="0"/>
              <a:t> – zachodzi pomiędzy beneficjentem gwarancji a gwarantem w ramach którego gwarant jest zobowiązany do zapłaty sumy gwarancyjnej w razie spełnienia się przesłanek wskazanych w treści umowy gwarancji</a:t>
            </a:r>
            <a:endParaRPr lang="pl-PL" b="1" dirty="0"/>
          </a:p>
        </p:txBody>
      </p:sp>
    </p:spTree>
    <p:extLst>
      <p:ext uri="{BB962C8B-B14F-4D97-AF65-F5344CB8AC3E}">
        <p14:creationId xmlns:p14="http://schemas.microsoft.com/office/powerpoint/2010/main" val="4263369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a:extLst>
              <a:ext uri="{FF2B5EF4-FFF2-40B4-BE49-F238E27FC236}">
                <a16:creationId xmlns:a16="http://schemas.microsoft.com/office/drawing/2014/main" id="{D3ED6397-9785-444A-9061-4B453F43B4B1}"/>
              </a:ext>
            </a:extLst>
          </p:cNvPr>
          <p:cNvPicPr>
            <a:picLocks noGrp="1" noChangeAspect="1"/>
          </p:cNvPicPr>
          <p:nvPr>
            <p:ph idx="1"/>
          </p:nvPr>
        </p:nvPicPr>
        <p:blipFill rotWithShape="1">
          <a:blip r:embed="rId2"/>
          <a:srcRect r="2481" b="2966"/>
          <a:stretch/>
        </p:blipFill>
        <p:spPr>
          <a:xfrm>
            <a:off x="1883568" y="190500"/>
            <a:ext cx="8424863" cy="5608774"/>
          </a:xfrm>
          <a:prstGeom prst="rect">
            <a:avLst/>
          </a:prstGeom>
        </p:spPr>
      </p:pic>
      <p:sp>
        <p:nvSpPr>
          <p:cNvPr id="5" name="Prostokąt: zaokrąglone rogi 4">
            <a:extLst>
              <a:ext uri="{FF2B5EF4-FFF2-40B4-BE49-F238E27FC236}">
                <a16:creationId xmlns:a16="http://schemas.microsoft.com/office/drawing/2014/main" id="{EC98B200-F2F6-4965-96DC-030512835FD8}"/>
              </a:ext>
            </a:extLst>
          </p:cNvPr>
          <p:cNvSpPr/>
          <p:nvPr/>
        </p:nvSpPr>
        <p:spPr>
          <a:xfrm>
            <a:off x="2185987" y="6038850"/>
            <a:ext cx="7820024" cy="6286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dirty="0"/>
              <a:t>Źródło: </a:t>
            </a:r>
          </a:p>
          <a:p>
            <a:pPr algn="ctr"/>
            <a:r>
              <a:rPr lang="en-AU" sz="1000" dirty="0"/>
              <a:t>https://www.bankmillennium.pl/documents/10184/156219/Gwarancja_PL_119818.pdf/f9acf057-5f19-4ea7-a97e-c8dab5a5068a</a:t>
            </a:r>
          </a:p>
        </p:txBody>
      </p:sp>
    </p:spTree>
    <p:extLst>
      <p:ext uri="{BB962C8B-B14F-4D97-AF65-F5344CB8AC3E}">
        <p14:creationId xmlns:p14="http://schemas.microsoft.com/office/powerpoint/2010/main" val="1015531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D6289C-C9D1-7A44-86A5-8F3379E0132F}"/>
              </a:ext>
            </a:extLst>
          </p:cNvPr>
          <p:cNvSpPr>
            <a:spLocks noGrp="1"/>
          </p:cNvSpPr>
          <p:nvPr>
            <p:ph type="title"/>
          </p:nvPr>
        </p:nvSpPr>
        <p:spPr/>
        <p:txBody>
          <a:bodyPr/>
          <a:lstStyle/>
          <a:p>
            <a:r>
              <a:rPr lang="pl-PL" dirty="0"/>
              <a:t>Umowa gwarancji bankowej</a:t>
            </a:r>
          </a:p>
        </p:txBody>
      </p:sp>
      <p:sp>
        <p:nvSpPr>
          <p:cNvPr id="3" name="Symbol zastępczy zawartości 2">
            <a:extLst>
              <a:ext uri="{FF2B5EF4-FFF2-40B4-BE49-F238E27FC236}">
                <a16:creationId xmlns:a16="http://schemas.microsoft.com/office/drawing/2014/main" id="{193CA711-7406-AF4D-BC29-BC6C453BB004}"/>
              </a:ext>
            </a:extLst>
          </p:cNvPr>
          <p:cNvSpPr>
            <a:spLocks noGrp="1"/>
          </p:cNvSpPr>
          <p:nvPr>
            <p:ph idx="1"/>
          </p:nvPr>
        </p:nvSpPr>
        <p:spPr/>
        <p:txBody>
          <a:bodyPr/>
          <a:lstStyle/>
          <a:p>
            <a:r>
              <a:rPr lang="pl-PL" dirty="0"/>
              <a:t>Gwarancja bankowa dochodzi do skutku poprzez zawarcie umowy </a:t>
            </a:r>
            <a:r>
              <a:rPr lang="pl-PL" b="1" u="sng" dirty="0"/>
              <a:t>pomiędzy gwarantem a beneficjentem gwarancji.</a:t>
            </a:r>
          </a:p>
          <a:p>
            <a:r>
              <a:rPr lang="pl-PL" dirty="0"/>
              <a:t>Treść:</a:t>
            </a:r>
          </a:p>
          <a:p>
            <a:pPr lvl="1"/>
            <a:r>
              <a:rPr lang="pl-PL" dirty="0"/>
              <a:t>Zobowiązanie banku do zapłaty </a:t>
            </a:r>
            <a:r>
              <a:rPr lang="pl-PL" u="sng" dirty="0"/>
              <a:t>określonej kwoty pieniężnej</a:t>
            </a:r>
            <a:r>
              <a:rPr lang="pl-PL" dirty="0"/>
              <a:t> na rzecz beneficjenta w razie wystąpienia formalnej przesłanki zapłaty przed określonym terminem;</a:t>
            </a:r>
          </a:p>
          <a:p>
            <a:pPr lvl="1"/>
            <a:r>
              <a:rPr lang="pl-PL" dirty="0"/>
              <a:t>Określenie formalnej przesłanki zapłaty;</a:t>
            </a:r>
          </a:p>
          <a:p>
            <a:pPr lvl="1"/>
            <a:r>
              <a:rPr lang="pl-PL" dirty="0"/>
              <a:t>Określenie zabezpieczonej wierzytelności i osoby dłużnika</a:t>
            </a:r>
          </a:p>
          <a:p>
            <a:pPr lvl="1"/>
            <a:r>
              <a:rPr lang="pl-PL" dirty="0"/>
              <a:t>Wskazanie terminu obowiązywania gwarancji i przesłanek jego prolongaty</a:t>
            </a:r>
          </a:p>
          <a:p>
            <a:pPr lvl="1"/>
            <a:endParaRPr lang="pl-PL" dirty="0"/>
          </a:p>
        </p:txBody>
      </p:sp>
    </p:spTree>
    <p:extLst>
      <p:ext uri="{BB962C8B-B14F-4D97-AF65-F5344CB8AC3E}">
        <p14:creationId xmlns:p14="http://schemas.microsoft.com/office/powerpoint/2010/main" val="3469359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B93777-70D9-4355-AD4E-AB5F4C46E265}"/>
              </a:ext>
            </a:extLst>
          </p:cNvPr>
          <p:cNvSpPr>
            <a:spLocks noGrp="1"/>
          </p:cNvSpPr>
          <p:nvPr>
            <p:ph type="title"/>
          </p:nvPr>
        </p:nvSpPr>
        <p:spPr/>
        <p:txBody>
          <a:bodyPr/>
          <a:lstStyle/>
          <a:p>
            <a:r>
              <a:rPr lang="pl-PL" dirty="0"/>
              <a:t>Gwarancja bankowa – sposób udzielenia</a:t>
            </a:r>
            <a:endParaRPr lang="en-AU" dirty="0"/>
          </a:p>
        </p:txBody>
      </p:sp>
      <p:sp>
        <p:nvSpPr>
          <p:cNvPr id="3" name="Symbol zastępczy zawartości 2">
            <a:extLst>
              <a:ext uri="{FF2B5EF4-FFF2-40B4-BE49-F238E27FC236}">
                <a16:creationId xmlns:a16="http://schemas.microsoft.com/office/drawing/2014/main" id="{13A8B6F9-8A55-4DB8-A738-BC445A0506E7}"/>
              </a:ext>
            </a:extLst>
          </p:cNvPr>
          <p:cNvSpPr>
            <a:spLocks noGrp="1"/>
          </p:cNvSpPr>
          <p:nvPr>
            <p:ph idx="1"/>
          </p:nvPr>
        </p:nvSpPr>
        <p:spPr/>
        <p:txBody>
          <a:bodyPr/>
          <a:lstStyle/>
          <a:p>
            <a:r>
              <a:rPr lang="pl-PL" dirty="0"/>
              <a:t>Gwarancja bankowa jednorazowa;</a:t>
            </a:r>
          </a:p>
          <a:p>
            <a:r>
              <a:rPr lang="pl-PL" dirty="0"/>
              <a:t>Gwarancja bankowa w formie linii (w ramach ustalonego limitu)</a:t>
            </a:r>
          </a:p>
          <a:p>
            <a:endParaRPr lang="pl-PL" dirty="0"/>
          </a:p>
          <a:p>
            <a:endParaRPr lang="pl-PL" dirty="0"/>
          </a:p>
          <a:p>
            <a:r>
              <a:rPr lang="pl-PL" dirty="0"/>
              <a:t>Promesa gwarancji bankowej</a:t>
            </a:r>
            <a:endParaRPr lang="en-AU" dirty="0"/>
          </a:p>
        </p:txBody>
      </p:sp>
    </p:spTree>
    <p:extLst>
      <p:ext uri="{BB962C8B-B14F-4D97-AF65-F5344CB8AC3E}">
        <p14:creationId xmlns:p14="http://schemas.microsoft.com/office/powerpoint/2010/main" val="3240226962"/>
      </p:ext>
    </p:extLst>
  </p:cSld>
  <p:clrMapOvr>
    <a:masterClrMapping/>
  </p:clrMapOvr>
</p:sld>
</file>

<file path=ppt/theme/theme1.xml><?xml version="1.0" encoding="utf-8"?>
<a:theme xmlns:a="http://schemas.openxmlformats.org/drawingml/2006/main" name="Paczka">
  <a:themeElements>
    <a:clrScheme name="Paczka">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czk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zka">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{520701DC-84E5-A04B-8B15-08137B3A1AD2}tf10001120</Template>
  <TotalTime>218</TotalTime>
  <Words>1406</Words>
  <Application>Microsoft Office PowerPoint</Application>
  <PresentationFormat>Panoramiczny</PresentationFormat>
  <Paragraphs>81</Paragraphs>
  <Slides>15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15</vt:i4>
      </vt:variant>
    </vt:vector>
  </HeadingPairs>
  <TitlesOfParts>
    <vt:vector size="18" baseType="lpstr">
      <vt:lpstr>Arial</vt:lpstr>
      <vt:lpstr>Gill Sans MT</vt:lpstr>
      <vt:lpstr>Paczka</vt:lpstr>
      <vt:lpstr>Gwarancja bankowa</vt:lpstr>
      <vt:lpstr>Zlecenie dokonania określonych czynności bankowych</vt:lpstr>
      <vt:lpstr>Istota gwarancji bankowej</vt:lpstr>
      <vt:lpstr>Gwarancja bankowa - zastosowanie</vt:lpstr>
      <vt:lpstr>Gwarancja bankowa – rodzaje wg. zastosowania</vt:lpstr>
      <vt:lpstr>Stosunki związane z gwarancją bankową</vt:lpstr>
      <vt:lpstr>Prezentacja programu PowerPoint</vt:lpstr>
      <vt:lpstr>Umowa gwarancji bankowej</vt:lpstr>
      <vt:lpstr>Gwarancja bankowa – sposób udzielenia</vt:lpstr>
      <vt:lpstr>Charakter prawny gwarancji bankowej</vt:lpstr>
      <vt:lpstr>Wyrok SN z dnia 15 września 2016 r.  I CSK 524/15</vt:lpstr>
      <vt:lpstr>Wyrok SA w Warszawie z dnia 23 stycznia 2019 r.  VII AGa 1005/18</vt:lpstr>
      <vt:lpstr>Wyrok SA W Szczecinie z dnia 11 października 2018 r.  I AGa 170/18</vt:lpstr>
      <vt:lpstr>Charakter prawny umowy gwarancji bankowej</vt:lpstr>
      <vt:lpstr>Akredytywa dokumentowa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Gwarancja bankowa</dc:title>
  <dc:creator>Dorota Wieczorkowska</dc:creator>
  <cp:lastModifiedBy>Dorota Wieczorkowska</cp:lastModifiedBy>
  <cp:revision>12</cp:revision>
  <dcterms:created xsi:type="dcterms:W3CDTF">2018-11-30T00:57:45Z</dcterms:created>
  <dcterms:modified xsi:type="dcterms:W3CDTF">2019-12-15T22:18:16Z</dcterms:modified>
</cp:coreProperties>
</file>