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2"/>
    <p:restoredTop sz="94729"/>
  </p:normalViewPr>
  <p:slideViewPr>
    <p:cSldViewPr snapToGrid="0" snapToObjects="1">
      <p:cViewPr varScale="1">
        <p:scale>
          <a:sx n="67" d="100"/>
          <a:sy n="67" d="100"/>
        </p:scale>
        <p:origin x="63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2C7CA-174D-3A40-AC46-DBDB325649F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7041839-DBE5-114C-AD37-D7D3994CEE96}">
      <dgm:prSet/>
      <dgm:spPr/>
      <dgm:t>
        <a:bodyPr/>
        <a:lstStyle/>
        <a:p>
          <a:r>
            <a:rPr lang="pl-PL" dirty="0"/>
            <a:t>Komis kupna</a:t>
          </a:r>
        </a:p>
      </dgm:t>
    </dgm:pt>
    <dgm:pt modelId="{1E791839-AA72-EE49-A056-C6A2BB8D40F0}" type="parTrans" cxnId="{87B7E695-B83F-0044-B33A-BCCDCFE75682}">
      <dgm:prSet/>
      <dgm:spPr/>
      <dgm:t>
        <a:bodyPr/>
        <a:lstStyle/>
        <a:p>
          <a:endParaRPr lang="pl-PL"/>
        </a:p>
      </dgm:t>
    </dgm:pt>
    <dgm:pt modelId="{48B56275-9780-504E-BF58-3B6572BA472E}" type="sibTrans" cxnId="{87B7E695-B83F-0044-B33A-BCCDCFE75682}">
      <dgm:prSet/>
      <dgm:spPr/>
      <dgm:t>
        <a:bodyPr/>
        <a:lstStyle/>
        <a:p>
          <a:endParaRPr lang="pl-PL"/>
        </a:p>
      </dgm:t>
    </dgm:pt>
    <dgm:pt modelId="{2DC97834-7A09-BC4D-B945-116455C24381}">
      <dgm:prSet/>
      <dgm:spPr/>
      <dgm:t>
        <a:bodyPr/>
        <a:lstStyle/>
        <a:p>
          <a:r>
            <a:rPr lang="pl-PL"/>
            <a:t>Komis sprzedaży</a:t>
          </a:r>
        </a:p>
      </dgm:t>
    </dgm:pt>
    <dgm:pt modelId="{54B34742-117B-2746-9F00-77938422DD04}" type="parTrans" cxnId="{15E1748A-A51F-D349-B88D-E16556B30558}">
      <dgm:prSet/>
      <dgm:spPr/>
      <dgm:t>
        <a:bodyPr/>
        <a:lstStyle/>
        <a:p>
          <a:endParaRPr lang="pl-PL"/>
        </a:p>
      </dgm:t>
    </dgm:pt>
    <dgm:pt modelId="{A53A0A83-172B-8C4A-91E8-624A372C3047}" type="sibTrans" cxnId="{15E1748A-A51F-D349-B88D-E16556B30558}">
      <dgm:prSet/>
      <dgm:spPr/>
      <dgm:t>
        <a:bodyPr/>
        <a:lstStyle/>
        <a:p>
          <a:endParaRPr lang="pl-PL"/>
        </a:p>
      </dgm:t>
    </dgm:pt>
    <dgm:pt modelId="{67FCD257-ABF0-7144-A50E-0BE411CE4E97}">
      <dgm:prSet/>
      <dgm:spPr/>
      <dgm:t>
        <a:bodyPr/>
        <a:lstStyle/>
        <a:p>
          <a:r>
            <a:rPr lang="pl-PL" dirty="0"/>
            <a:t>Konsekwencje nabycia za cenę wyższą niż ustalona w umowie</a:t>
          </a:r>
        </a:p>
      </dgm:t>
    </dgm:pt>
    <dgm:pt modelId="{7AA3F286-3836-134B-95AA-D51E41B6DB92}" type="parTrans" cxnId="{C8EA4622-67DF-544F-9133-C30DC857EABE}">
      <dgm:prSet/>
      <dgm:spPr/>
      <dgm:t>
        <a:bodyPr/>
        <a:lstStyle/>
        <a:p>
          <a:endParaRPr lang="pl-PL"/>
        </a:p>
      </dgm:t>
    </dgm:pt>
    <dgm:pt modelId="{0D2F6508-9A2D-CA4F-9BA6-4FCD7F9070C3}" type="sibTrans" cxnId="{C8EA4622-67DF-544F-9133-C30DC857EABE}">
      <dgm:prSet/>
      <dgm:spPr/>
      <dgm:t>
        <a:bodyPr/>
        <a:lstStyle/>
        <a:p>
          <a:endParaRPr lang="pl-PL"/>
        </a:p>
      </dgm:t>
    </dgm:pt>
    <dgm:pt modelId="{0C7F2735-07EE-6142-B644-EA029A0B7F96}">
      <dgm:prSet/>
      <dgm:spPr/>
      <dgm:t>
        <a:bodyPr/>
        <a:lstStyle/>
        <a:p>
          <a:r>
            <a:rPr lang="pl-PL" dirty="0"/>
            <a:t>Zasady odpowiedzialności za zwłokę z odebraniem rzeczy</a:t>
          </a:r>
        </a:p>
      </dgm:t>
    </dgm:pt>
    <dgm:pt modelId="{CD255CBF-E14F-5A41-B13C-0109AE653FF7}" type="parTrans" cxnId="{675EC8C6-D81F-9A4B-8800-231F3D8B9BB9}">
      <dgm:prSet/>
      <dgm:spPr/>
      <dgm:t>
        <a:bodyPr/>
        <a:lstStyle/>
        <a:p>
          <a:endParaRPr lang="pl-PL"/>
        </a:p>
      </dgm:t>
    </dgm:pt>
    <dgm:pt modelId="{F4993E45-4732-C942-A3DD-F7EB831D8139}" type="sibTrans" cxnId="{675EC8C6-D81F-9A4B-8800-231F3D8B9BB9}">
      <dgm:prSet/>
      <dgm:spPr/>
      <dgm:t>
        <a:bodyPr/>
        <a:lstStyle/>
        <a:p>
          <a:endParaRPr lang="pl-PL"/>
        </a:p>
      </dgm:t>
    </dgm:pt>
    <dgm:pt modelId="{81DC40C3-0D10-9045-9507-D60E52CE9C0B}">
      <dgm:prSet/>
      <dgm:spPr/>
      <dgm:t>
        <a:bodyPr/>
        <a:lstStyle/>
        <a:p>
          <a:r>
            <a:rPr lang="pl-PL" dirty="0"/>
            <a:t>Konsekwencje zbycia za cenę niższą niż ustalona w umowie</a:t>
          </a:r>
        </a:p>
      </dgm:t>
    </dgm:pt>
    <dgm:pt modelId="{B87B5115-D482-E744-91A4-24AC82B3FECC}" type="parTrans" cxnId="{AB41221D-E192-DD42-9900-0C1A4F460108}">
      <dgm:prSet/>
      <dgm:spPr/>
      <dgm:t>
        <a:bodyPr/>
        <a:lstStyle/>
        <a:p>
          <a:endParaRPr lang="pl-PL"/>
        </a:p>
      </dgm:t>
    </dgm:pt>
    <dgm:pt modelId="{D7FB02A9-EF85-3841-86E3-D3B067C38C6A}" type="sibTrans" cxnId="{AB41221D-E192-DD42-9900-0C1A4F460108}">
      <dgm:prSet/>
      <dgm:spPr/>
      <dgm:t>
        <a:bodyPr/>
        <a:lstStyle/>
        <a:p>
          <a:endParaRPr lang="pl-PL"/>
        </a:p>
      </dgm:t>
    </dgm:pt>
    <dgm:pt modelId="{D0A5ADFD-BCB8-0E4A-97B7-66358D4BB9BC}">
      <dgm:prSet/>
      <dgm:spPr/>
      <dgm:t>
        <a:bodyPr/>
        <a:lstStyle/>
        <a:p>
          <a:r>
            <a:rPr lang="pl-PL" dirty="0"/>
            <a:t>Zasady odpowiedzialności w przypadku rzeczy narażonych na zepsucie</a:t>
          </a:r>
        </a:p>
      </dgm:t>
    </dgm:pt>
    <dgm:pt modelId="{89447B49-DE64-6E4A-A20F-3EFE8373DE8A}" type="parTrans" cxnId="{F74E8347-7134-8746-8A09-602A153F26B6}">
      <dgm:prSet/>
      <dgm:spPr/>
      <dgm:t>
        <a:bodyPr/>
        <a:lstStyle/>
        <a:p>
          <a:endParaRPr lang="pl-PL"/>
        </a:p>
      </dgm:t>
    </dgm:pt>
    <dgm:pt modelId="{607100C5-D9B1-2448-A021-3B96B1B916FA}" type="sibTrans" cxnId="{F74E8347-7134-8746-8A09-602A153F26B6}">
      <dgm:prSet/>
      <dgm:spPr/>
      <dgm:t>
        <a:bodyPr/>
        <a:lstStyle/>
        <a:p>
          <a:endParaRPr lang="pl-PL"/>
        </a:p>
      </dgm:t>
    </dgm:pt>
    <dgm:pt modelId="{4781A126-D452-B148-8371-38D91E724931}">
      <dgm:prSet/>
      <dgm:spPr/>
      <dgm:t>
        <a:bodyPr/>
        <a:lstStyle/>
        <a:p>
          <a:r>
            <a:rPr lang="pl-PL" dirty="0"/>
            <a:t>Konsekwencje zawarcia umowy na warunkach korzystniejszych</a:t>
          </a:r>
        </a:p>
      </dgm:t>
    </dgm:pt>
    <dgm:pt modelId="{AD49AF9C-972C-494F-8EE0-B4A4FC52B624}" type="parTrans" cxnId="{CCF0FE25-7875-C840-88AD-9C64F9FBA095}">
      <dgm:prSet/>
      <dgm:spPr/>
      <dgm:t>
        <a:bodyPr/>
        <a:lstStyle/>
        <a:p>
          <a:endParaRPr lang="pl-PL"/>
        </a:p>
      </dgm:t>
    </dgm:pt>
    <dgm:pt modelId="{B2B0D5B2-FEBD-CE46-B6F8-8CDB5B837642}" type="sibTrans" cxnId="{CCF0FE25-7875-C840-88AD-9C64F9FBA095}">
      <dgm:prSet/>
      <dgm:spPr/>
      <dgm:t>
        <a:bodyPr/>
        <a:lstStyle/>
        <a:p>
          <a:endParaRPr lang="pl-PL"/>
        </a:p>
      </dgm:t>
    </dgm:pt>
    <dgm:pt modelId="{70F0B4A3-D311-3044-8C3F-6FE4CBCAFA85}">
      <dgm:prSet/>
      <dgm:spPr/>
      <dgm:t>
        <a:bodyPr/>
        <a:lstStyle/>
        <a:p>
          <a:r>
            <a:rPr lang="pl-PL" dirty="0"/>
            <a:t>Konsekwencje zawarcia umowy na warunkach korzystniejszych</a:t>
          </a:r>
        </a:p>
      </dgm:t>
    </dgm:pt>
    <dgm:pt modelId="{A8EFCF12-AC75-E042-9795-15B75931945A}" type="parTrans" cxnId="{65193BAA-4BC1-164F-9CC1-6BFA958EB0E4}">
      <dgm:prSet/>
      <dgm:spPr/>
      <dgm:t>
        <a:bodyPr/>
        <a:lstStyle/>
        <a:p>
          <a:endParaRPr lang="pl-PL"/>
        </a:p>
      </dgm:t>
    </dgm:pt>
    <dgm:pt modelId="{9091B348-846C-E641-B32D-0510BC950A89}" type="sibTrans" cxnId="{65193BAA-4BC1-164F-9CC1-6BFA958EB0E4}">
      <dgm:prSet/>
      <dgm:spPr/>
      <dgm:t>
        <a:bodyPr/>
        <a:lstStyle/>
        <a:p>
          <a:endParaRPr lang="pl-PL"/>
        </a:p>
      </dgm:t>
    </dgm:pt>
    <dgm:pt modelId="{7D69AE25-49D2-4A4F-8BB4-469F6B6D53FB}">
      <dgm:prSet/>
      <dgm:spPr/>
      <dgm:t>
        <a:bodyPr/>
        <a:lstStyle/>
        <a:p>
          <a:r>
            <a:rPr lang="pl-PL" dirty="0"/>
            <a:t>Ryzyko udzielenia przez komisanta zaliczki sprzedającemu</a:t>
          </a:r>
        </a:p>
      </dgm:t>
    </dgm:pt>
    <dgm:pt modelId="{AA10BA83-56BF-D446-92C2-FAACEE225998}" type="parTrans" cxnId="{9D0732DF-88D9-0E4E-8A8A-D32A80865CBF}">
      <dgm:prSet/>
      <dgm:spPr/>
      <dgm:t>
        <a:bodyPr/>
        <a:lstStyle/>
        <a:p>
          <a:endParaRPr lang="pl-PL"/>
        </a:p>
      </dgm:t>
    </dgm:pt>
    <dgm:pt modelId="{5EABDA8A-8EF1-6648-AA61-1D026E73FD3B}" type="sibTrans" cxnId="{9D0732DF-88D9-0E4E-8A8A-D32A80865CBF}">
      <dgm:prSet/>
      <dgm:spPr/>
      <dgm:t>
        <a:bodyPr/>
        <a:lstStyle/>
        <a:p>
          <a:endParaRPr lang="pl-PL"/>
        </a:p>
      </dgm:t>
    </dgm:pt>
    <dgm:pt modelId="{B06BC7B3-1D12-A649-82F3-7FE92956F8E9}">
      <dgm:prSet/>
      <dgm:spPr/>
      <dgm:t>
        <a:bodyPr/>
        <a:lstStyle/>
        <a:p>
          <a:r>
            <a:rPr lang="pl-PL" dirty="0"/>
            <a:t>Ryzyko udzielenia przez komisanta kredytu kupującemu </a:t>
          </a:r>
        </a:p>
      </dgm:t>
    </dgm:pt>
    <dgm:pt modelId="{AD4D763E-1512-2841-A504-36485C630938}" type="parTrans" cxnId="{9A1756B9-D812-464B-BF9C-982E6E959F5D}">
      <dgm:prSet/>
      <dgm:spPr/>
      <dgm:t>
        <a:bodyPr/>
        <a:lstStyle/>
        <a:p>
          <a:endParaRPr lang="pl-PL"/>
        </a:p>
      </dgm:t>
    </dgm:pt>
    <dgm:pt modelId="{10F6C632-C5B7-D74A-ACBE-DFA995D77FAD}" type="sibTrans" cxnId="{9A1756B9-D812-464B-BF9C-982E6E959F5D}">
      <dgm:prSet/>
      <dgm:spPr/>
      <dgm:t>
        <a:bodyPr/>
        <a:lstStyle/>
        <a:p>
          <a:endParaRPr lang="pl-PL"/>
        </a:p>
      </dgm:t>
    </dgm:pt>
    <dgm:pt modelId="{FF17B410-9A33-FD4A-896B-F9BEF9166BDF}" type="pres">
      <dgm:prSet presAssocID="{DF22C7CA-174D-3A40-AC46-DBDB325649F5}" presName="Name0" presStyleCnt="0">
        <dgm:presLayoutVars>
          <dgm:dir/>
          <dgm:animLvl val="lvl"/>
          <dgm:resizeHandles val="exact"/>
        </dgm:presLayoutVars>
      </dgm:prSet>
      <dgm:spPr/>
    </dgm:pt>
    <dgm:pt modelId="{2DF1671C-8E2B-A74C-9BD9-E1D6296DF77A}" type="pres">
      <dgm:prSet presAssocID="{07041839-DBE5-114C-AD37-D7D3994CEE96}" presName="composite" presStyleCnt="0"/>
      <dgm:spPr/>
    </dgm:pt>
    <dgm:pt modelId="{45FC1C1C-8E7E-6847-BEEE-035CCEE154C6}" type="pres">
      <dgm:prSet presAssocID="{07041839-DBE5-114C-AD37-D7D3994CEE9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3CE1165-887F-704F-A6CD-69D3BA010B46}" type="pres">
      <dgm:prSet presAssocID="{07041839-DBE5-114C-AD37-D7D3994CEE96}" presName="desTx" presStyleLbl="alignAccFollowNode1" presStyleIdx="0" presStyleCnt="2">
        <dgm:presLayoutVars>
          <dgm:bulletEnabled val="1"/>
        </dgm:presLayoutVars>
      </dgm:prSet>
      <dgm:spPr/>
    </dgm:pt>
    <dgm:pt modelId="{EE985090-A4E3-1343-BB34-16C5EAC1A980}" type="pres">
      <dgm:prSet presAssocID="{48B56275-9780-504E-BF58-3B6572BA472E}" presName="space" presStyleCnt="0"/>
      <dgm:spPr/>
    </dgm:pt>
    <dgm:pt modelId="{19B2A6AB-3CF9-124A-812C-56F5668EE905}" type="pres">
      <dgm:prSet presAssocID="{2DC97834-7A09-BC4D-B945-116455C24381}" presName="composite" presStyleCnt="0"/>
      <dgm:spPr/>
    </dgm:pt>
    <dgm:pt modelId="{5B5EA345-A2AC-3B48-A2D3-CAD612F9D56F}" type="pres">
      <dgm:prSet presAssocID="{2DC97834-7A09-BC4D-B945-116455C2438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E0A6BC4-8560-4A49-AFD9-ED1BDDEEAF07}" type="pres">
      <dgm:prSet presAssocID="{2DC97834-7A09-BC4D-B945-116455C24381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AB41221D-E192-DD42-9900-0C1A4F460108}" srcId="{2DC97834-7A09-BC4D-B945-116455C24381}" destId="{81DC40C3-0D10-9045-9507-D60E52CE9C0B}" srcOrd="0" destOrd="0" parTransId="{B87B5115-D482-E744-91A4-24AC82B3FECC}" sibTransId="{D7FB02A9-EF85-3841-86E3-D3B067C38C6A}"/>
    <dgm:cxn modelId="{C8EA4622-67DF-544F-9133-C30DC857EABE}" srcId="{07041839-DBE5-114C-AD37-D7D3994CEE96}" destId="{67FCD257-ABF0-7144-A50E-0BE411CE4E97}" srcOrd="0" destOrd="0" parTransId="{7AA3F286-3836-134B-95AA-D51E41B6DB92}" sibTransId="{0D2F6508-9A2D-CA4F-9BA6-4FCD7F9070C3}"/>
    <dgm:cxn modelId="{CCF0FE25-7875-C840-88AD-9C64F9FBA095}" srcId="{07041839-DBE5-114C-AD37-D7D3994CEE96}" destId="{4781A126-D452-B148-8371-38D91E724931}" srcOrd="2" destOrd="0" parTransId="{AD49AF9C-972C-494F-8EE0-B4A4FC52B624}" sibTransId="{B2B0D5B2-FEBD-CE46-B6F8-8CDB5B837642}"/>
    <dgm:cxn modelId="{9D48ED30-9E21-5C4F-A727-E19701C1F2BC}" type="presOf" srcId="{70F0B4A3-D311-3044-8C3F-6FE4CBCAFA85}" destId="{DE0A6BC4-8560-4A49-AFD9-ED1BDDEEAF07}" srcOrd="0" destOrd="2" presId="urn:microsoft.com/office/officeart/2005/8/layout/hList1"/>
    <dgm:cxn modelId="{9864333D-ECE3-A946-8A01-4EC2792B32D8}" type="presOf" srcId="{7D69AE25-49D2-4A4F-8BB4-469F6B6D53FB}" destId="{03CE1165-887F-704F-A6CD-69D3BA010B46}" srcOrd="0" destOrd="3" presId="urn:microsoft.com/office/officeart/2005/8/layout/hList1"/>
    <dgm:cxn modelId="{86AF473D-9E55-AC44-BE09-238EB41DF854}" type="presOf" srcId="{81DC40C3-0D10-9045-9507-D60E52CE9C0B}" destId="{DE0A6BC4-8560-4A49-AFD9-ED1BDDEEAF07}" srcOrd="0" destOrd="0" presId="urn:microsoft.com/office/officeart/2005/8/layout/hList1"/>
    <dgm:cxn modelId="{D55C8846-8F96-154D-8092-816C737B7A48}" type="presOf" srcId="{07041839-DBE5-114C-AD37-D7D3994CEE96}" destId="{45FC1C1C-8E7E-6847-BEEE-035CCEE154C6}" srcOrd="0" destOrd="0" presId="urn:microsoft.com/office/officeart/2005/8/layout/hList1"/>
    <dgm:cxn modelId="{EA584267-285C-B242-BE19-84F6469F8037}" type="presOf" srcId="{2DC97834-7A09-BC4D-B945-116455C24381}" destId="{5B5EA345-A2AC-3B48-A2D3-CAD612F9D56F}" srcOrd="0" destOrd="0" presId="urn:microsoft.com/office/officeart/2005/8/layout/hList1"/>
    <dgm:cxn modelId="{F74E8347-7134-8746-8A09-602A153F26B6}" srcId="{2DC97834-7A09-BC4D-B945-116455C24381}" destId="{D0A5ADFD-BCB8-0E4A-97B7-66358D4BB9BC}" srcOrd="1" destOrd="0" parTransId="{89447B49-DE64-6E4A-A20F-3EFE8373DE8A}" sibTransId="{607100C5-D9B1-2448-A021-3B96B1B916FA}"/>
    <dgm:cxn modelId="{22721373-F153-A545-9CC1-DC667169F8F3}" type="presOf" srcId="{D0A5ADFD-BCB8-0E4A-97B7-66358D4BB9BC}" destId="{DE0A6BC4-8560-4A49-AFD9-ED1BDDEEAF07}" srcOrd="0" destOrd="1" presId="urn:microsoft.com/office/officeart/2005/8/layout/hList1"/>
    <dgm:cxn modelId="{C4B8C254-890B-D344-BFA7-E086D407B333}" type="presOf" srcId="{B06BC7B3-1D12-A649-82F3-7FE92956F8E9}" destId="{DE0A6BC4-8560-4A49-AFD9-ED1BDDEEAF07}" srcOrd="0" destOrd="3" presId="urn:microsoft.com/office/officeart/2005/8/layout/hList1"/>
    <dgm:cxn modelId="{50476D57-D227-3245-90D8-E39D337424AD}" type="presOf" srcId="{4781A126-D452-B148-8371-38D91E724931}" destId="{03CE1165-887F-704F-A6CD-69D3BA010B46}" srcOrd="0" destOrd="2" presId="urn:microsoft.com/office/officeart/2005/8/layout/hList1"/>
    <dgm:cxn modelId="{1CD3D388-CD5B-BD45-BEBD-8B92DFEF4E53}" type="presOf" srcId="{0C7F2735-07EE-6142-B644-EA029A0B7F96}" destId="{03CE1165-887F-704F-A6CD-69D3BA010B46}" srcOrd="0" destOrd="1" presId="urn:microsoft.com/office/officeart/2005/8/layout/hList1"/>
    <dgm:cxn modelId="{15E1748A-A51F-D349-B88D-E16556B30558}" srcId="{DF22C7CA-174D-3A40-AC46-DBDB325649F5}" destId="{2DC97834-7A09-BC4D-B945-116455C24381}" srcOrd="1" destOrd="0" parTransId="{54B34742-117B-2746-9F00-77938422DD04}" sibTransId="{A53A0A83-172B-8C4A-91E8-624A372C3047}"/>
    <dgm:cxn modelId="{87B7E695-B83F-0044-B33A-BCCDCFE75682}" srcId="{DF22C7CA-174D-3A40-AC46-DBDB325649F5}" destId="{07041839-DBE5-114C-AD37-D7D3994CEE96}" srcOrd="0" destOrd="0" parTransId="{1E791839-AA72-EE49-A056-C6A2BB8D40F0}" sibTransId="{48B56275-9780-504E-BF58-3B6572BA472E}"/>
    <dgm:cxn modelId="{65193BAA-4BC1-164F-9CC1-6BFA958EB0E4}" srcId="{2DC97834-7A09-BC4D-B945-116455C24381}" destId="{70F0B4A3-D311-3044-8C3F-6FE4CBCAFA85}" srcOrd="2" destOrd="0" parTransId="{A8EFCF12-AC75-E042-9795-15B75931945A}" sibTransId="{9091B348-846C-E641-B32D-0510BC950A89}"/>
    <dgm:cxn modelId="{9A1756B9-D812-464B-BF9C-982E6E959F5D}" srcId="{2DC97834-7A09-BC4D-B945-116455C24381}" destId="{B06BC7B3-1D12-A649-82F3-7FE92956F8E9}" srcOrd="3" destOrd="0" parTransId="{AD4D763E-1512-2841-A504-36485C630938}" sibTransId="{10F6C632-C5B7-D74A-ACBE-DFA995D77FAD}"/>
    <dgm:cxn modelId="{675EC8C6-D81F-9A4B-8800-231F3D8B9BB9}" srcId="{07041839-DBE5-114C-AD37-D7D3994CEE96}" destId="{0C7F2735-07EE-6142-B644-EA029A0B7F96}" srcOrd="1" destOrd="0" parTransId="{CD255CBF-E14F-5A41-B13C-0109AE653FF7}" sibTransId="{F4993E45-4732-C942-A3DD-F7EB831D8139}"/>
    <dgm:cxn modelId="{6FE1E7D2-4A1C-AD4E-9C8F-91FD0783F53D}" type="presOf" srcId="{67FCD257-ABF0-7144-A50E-0BE411CE4E97}" destId="{03CE1165-887F-704F-A6CD-69D3BA010B46}" srcOrd="0" destOrd="0" presId="urn:microsoft.com/office/officeart/2005/8/layout/hList1"/>
    <dgm:cxn modelId="{ED95A0D5-91B4-604B-B78B-EF2D6C25F464}" type="presOf" srcId="{DF22C7CA-174D-3A40-AC46-DBDB325649F5}" destId="{FF17B410-9A33-FD4A-896B-F9BEF9166BDF}" srcOrd="0" destOrd="0" presId="urn:microsoft.com/office/officeart/2005/8/layout/hList1"/>
    <dgm:cxn modelId="{9D0732DF-88D9-0E4E-8A8A-D32A80865CBF}" srcId="{07041839-DBE5-114C-AD37-D7D3994CEE96}" destId="{7D69AE25-49D2-4A4F-8BB4-469F6B6D53FB}" srcOrd="3" destOrd="0" parTransId="{AA10BA83-56BF-D446-92C2-FAACEE225998}" sibTransId="{5EABDA8A-8EF1-6648-AA61-1D026E73FD3B}"/>
    <dgm:cxn modelId="{9586E2E6-03D7-D64F-B920-B952A9F8F71C}" type="presParOf" srcId="{FF17B410-9A33-FD4A-896B-F9BEF9166BDF}" destId="{2DF1671C-8E2B-A74C-9BD9-E1D6296DF77A}" srcOrd="0" destOrd="0" presId="urn:microsoft.com/office/officeart/2005/8/layout/hList1"/>
    <dgm:cxn modelId="{C23E49C1-BBA0-2E47-BEE6-DB753E84C1FA}" type="presParOf" srcId="{2DF1671C-8E2B-A74C-9BD9-E1D6296DF77A}" destId="{45FC1C1C-8E7E-6847-BEEE-035CCEE154C6}" srcOrd="0" destOrd="0" presId="urn:microsoft.com/office/officeart/2005/8/layout/hList1"/>
    <dgm:cxn modelId="{3C7C40A8-7BEB-184D-8E60-1011F3D5AC05}" type="presParOf" srcId="{2DF1671C-8E2B-A74C-9BD9-E1D6296DF77A}" destId="{03CE1165-887F-704F-A6CD-69D3BA010B46}" srcOrd="1" destOrd="0" presId="urn:microsoft.com/office/officeart/2005/8/layout/hList1"/>
    <dgm:cxn modelId="{09A2CA2B-9E1F-C349-91CE-F5BFE17DFA72}" type="presParOf" srcId="{FF17B410-9A33-FD4A-896B-F9BEF9166BDF}" destId="{EE985090-A4E3-1343-BB34-16C5EAC1A980}" srcOrd="1" destOrd="0" presId="urn:microsoft.com/office/officeart/2005/8/layout/hList1"/>
    <dgm:cxn modelId="{40DC6E85-352C-4E42-8B9D-9BAC0F4FA2E1}" type="presParOf" srcId="{FF17B410-9A33-FD4A-896B-F9BEF9166BDF}" destId="{19B2A6AB-3CF9-124A-812C-56F5668EE905}" srcOrd="2" destOrd="0" presId="urn:microsoft.com/office/officeart/2005/8/layout/hList1"/>
    <dgm:cxn modelId="{E8714DC6-086E-604A-85B5-BC5CBB7F592C}" type="presParOf" srcId="{19B2A6AB-3CF9-124A-812C-56F5668EE905}" destId="{5B5EA345-A2AC-3B48-A2D3-CAD612F9D56F}" srcOrd="0" destOrd="0" presId="urn:microsoft.com/office/officeart/2005/8/layout/hList1"/>
    <dgm:cxn modelId="{7CA9A91D-6622-B14D-BE61-2A1E057D0942}" type="presParOf" srcId="{19B2A6AB-3CF9-124A-812C-56F5668EE905}" destId="{DE0A6BC4-8560-4A49-AFD9-ED1BDDEEAF0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FC1C1C-8E7E-6847-BEEE-035CCEE154C6}">
      <dsp:nvSpPr>
        <dsp:cNvPr id="0" name=""/>
        <dsp:cNvSpPr/>
      </dsp:nvSpPr>
      <dsp:spPr>
        <a:xfrm>
          <a:off x="37" y="13307"/>
          <a:ext cx="3611987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Komis kupna</a:t>
          </a:r>
        </a:p>
      </dsp:txBody>
      <dsp:txXfrm>
        <a:off x="37" y="13307"/>
        <a:ext cx="3611987" cy="518400"/>
      </dsp:txXfrm>
    </dsp:sp>
    <dsp:sp modelId="{03CE1165-887F-704F-A6CD-69D3BA010B46}">
      <dsp:nvSpPr>
        <dsp:cNvPr id="0" name=""/>
        <dsp:cNvSpPr/>
      </dsp:nvSpPr>
      <dsp:spPr>
        <a:xfrm>
          <a:off x="37" y="531707"/>
          <a:ext cx="3611987" cy="25569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Konsekwencje nabycia za cenę wyższą niż ustalona w umowie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Zasady odpowiedzialności za zwłokę z odebraniem rzeczy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Konsekwencje zawarcia umowy na warunkach korzystniejszych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Ryzyko udzielenia przez komisanta zaliczki sprzedającemu</a:t>
          </a:r>
        </a:p>
      </dsp:txBody>
      <dsp:txXfrm>
        <a:off x="37" y="531707"/>
        <a:ext cx="3611987" cy="2556967"/>
      </dsp:txXfrm>
    </dsp:sp>
    <dsp:sp modelId="{5B5EA345-A2AC-3B48-A2D3-CAD612F9D56F}">
      <dsp:nvSpPr>
        <dsp:cNvPr id="0" name=""/>
        <dsp:cNvSpPr/>
      </dsp:nvSpPr>
      <dsp:spPr>
        <a:xfrm>
          <a:off x="4117703" y="13307"/>
          <a:ext cx="3611987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/>
            <a:t>Komis sprzedaży</a:t>
          </a:r>
        </a:p>
      </dsp:txBody>
      <dsp:txXfrm>
        <a:off x="4117703" y="13307"/>
        <a:ext cx="3611987" cy="518400"/>
      </dsp:txXfrm>
    </dsp:sp>
    <dsp:sp modelId="{DE0A6BC4-8560-4A49-AFD9-ED1BDDEEAF07}">
      <dsp:nvSpPr>
        <dsp:cNvPr id="0" name=""/>
        <dsp:cNvSpPr/>
      </dsp:nvSpPr>
      <dsp:spPr>
        <a:xfrm>
          <a:off x="4117703" y="531707"/>
          <a:ext cx="3611987" cy="25569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Konsekwencje zbycia za cenę niższą niż ustalona w umowie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Zasady odpowiedzialności w przypadku rzeczy narażonych na zepsucie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Konsekwencje zawarcia umowy na warunkach korzystniejszych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800" kern="1200" dirty="0"/>
            <a:t>Ryzyko udzielenia przez komisanta kredytu kupującemu </a:t>
          </a:r>
        </a:p>
      </dsp:txBody>
      <dsp:txXfrm>
        <a:off x="4117703" y="531707"/>
        <a:ext cx="3611987" cy="2556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444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6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91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21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3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8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49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6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9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52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2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15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DAA220-4950-004E-8AEB-2B24A5560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Umowa Komisu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6B508C0-B29B-854D-AF98-8C012650B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352543"/>
            <a:ext cx="8991600" cy="2081711"/>
          </a:xfrm>
        </p:spPr>
        <p:txBody>
          <a:bodyPr>
            <a:normAutofit/>
          </a:bodyPr>
          <a:lstStyle/>
          <a:p>
            <a:r>
              <a:rPr lang="pl-PL" dirty="0"/>
              <a:t>Dorota Wieczorkowska</a:t>
            </a:r>
          </a:p>
          <a:p>
            <a:r>
              <a:rPr lang="pl-PL" dirty="0"/>
              <a:t>Zakład Prawa Gospodarczego i Handlowego</a:t>
            </a:r>
          </a:p>
          <a:p>
            <a:r>
              <a:rPr lang="pl-PL" dirty="0"/>
              <a:t>Wydział Prawa,  Administracji i Ekonomii Uniwersytetu Wrocławskiego</a:t>
            </a:r>
          </a:p>
        </p:txBody>
      </p:sp>
    </p:spTree>
    <p:extLst>
      <p:ext uri="{BB962C8B-B14F-4D97-AF65-F5344CB8AC3E}">
        <p14:creationId xmlns:p14="http://schemas.microsoft.com/office/powerpoint/2010/main" val="203538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C38D93-BA8C-BF46-8EE4-A2FAD84FA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 sprzedaży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586722-070B-4D46-8FA3-1EEE0F185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I. Relacja komitent – kupujący:</a:t>
            </a:r>
          </a:p>
          <a:p>
            <a:pPr lvl="1"/>
            <a:r>
              <a:rPr lang="pl-PL" dirty="0"/>
              <a:t>Nie łączy ich żaden stosunek obligacyjny</a:t>
            </a:r>
          </a:p>
          <a:p>
            <a:pPr lvl="1"/>
            <a:r>
              <a:rPr lang="pl-PL" dirty="0"/>
              <a:t>Rękojmia za wady rzeczy – komitent nie odpowiada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8936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19416-6138-B849-8619-AEEF47635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 sprzedaży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99862E-886F-3B47-AE08-A238A132D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II. Relacja komisant – komitent:</a:t>
            </a:r>
          </a:p>
          <a:p>
            <a:pPr lvl="1"/>
            <a:r>
              <a:rPr lang="pl-PL" dirty="0"/>
              <a:t>Komisant zobowiązuje się do sprzedania rzeczy ruchomej na rachunek komitenta,</a:t>
            </a:r>
          </a:p>
          <a:p>
            <a:pPr lvl="1"/>
            <a:r>
              <a:rPr lang="pl-PL" dirty="0"/>
              <a:t>Właścicielem rzeczy ruchomej pozostaje komitent,</a:t>
            </a:r>
          </a:p>
          <a:p>
            <a:pPr lvl="1"/>
            <a:r>
              <a:rPr lang="pl-PL" dirty="0"/>
              <a:t>Komisant staje się dzierżycielem rzeczy,</a:t>
            </a:r>
          </a:p>
          <a:p>
            <a:pPr lvl="1"/>
            <a:r>
              <a:rPr lang="pl-PL" dirty="0"/>
              <a:t>Komisant ma obowiązek wydać komitentowi uzyskane korzyści</a:t>
            </a:r>
          </a:p>
          <a:p>
            <a:pPr lvl="1"/>
            <a:r>
              <a:rPr lang="pl-PL" dirty="0"/>
              <a:t>Komitent ma obowiązek zapłacić prowizję oraz dokonać zwrotu kosztów</a:t>
            </a:r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689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990355-F1A4-1048-A7B0-49A0F519B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 sprzedaży – cena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B6C424-E7FE-884C-803C-009AB946D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768 § 1 i 3 </a:t>
            </a:r>
          </a:p>
          <a:p>
            <a:r>
              <a:rPr lang="pl-PL" dirty="0"/>
              <a:t>Jeżeli komisant sprzedał oddaną mu do sprzedaży rzecz za cenę niższą od ceny oznaczonej przez komitenta, obowiązany jest zapłacić komitentowi różnicę.</a:t>
            </a:r>
          </a:p>
          <a:p>
            <a:r>
              <a:rPr lang="pl-PL" dirty="0"/>
              <a:t>Komitent nie może żądać zapłacenia różnicy ceny […], jeżeli zlecenie nie mogło być wykonane po cenie oznaczonej, a zawarcie umowy uchroniło komitenta od szkody.</a:t>
            </a:r>
          </a:p>
        </p:txBody>
      </p:sp>
    </p:spTree>
    <p:extLst>
      <p:ext uri="{BB962C8B-B14F-4D97-AF65-F5344CB8AC3E}">
        <p14:creationId xmlns:p14="http://schemas.microsoft.com/office/powerpoint/2010/main" val="2104560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C784AF-3652-A94F-A978-A7870AD69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 sprzedaży – rzecz narażona na zepsucie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7E7FC6-A54B-3E40-A5D0-7BDB57CB4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769 § 1</a:t>
            </a:r>
          </a:p>
          <a:p>
            <a:pPr algn="just"/>
            <a:r>
              <a:rPr lang="pl-PL" dirty="0"/>
              <a:t>Jeżeli rzecz jest narażona na zepsucie, a </a:t>
            </a:r>
            <a:r>
              <a:rPr lang="pl-PL" u="sng" dirty="0"/>
              <a:t>nie można czekać na zarządzenie komitenta</a:t>
            </a:r>
            <a:r>
              <a:rPr lang="pl-PL" dirty="0"/>
              <a:t>, komisant jest </a:t>
            </a:r>
            <a:r>
              <a:rPr lang="pl-PL" b="1" dirty="0"/>
              <a:t>uprawniony</a:t>
            </a:r>
            <a:r>
              <a:rPr lang="pl-PL" dirty="0"/>
              <a:t>, a gdy tego interes komitenta wymaga - </a:t>
            </a:r>
            <a:r>
              <a:rPr lang="pl-PL" b="1" dirty="0"/>
              <a:t>zobowiązany</a:t>
            </a:r>
            <a:r>
              <a:rPr lang="pl-PL" dirty="0"/>
              <a:t> sprzedać rzecz z zachowaniem należytej staranności. O dokonaniu sprzedaży obowiązany jest </a:t>
            </a:r>
            <a:r>
              <a:rPr lang="pl-PL" u="sng" dirty="0"/>
              <a:t>zawiadomić niezwłocznie komitenta</a:t>
            </a:r>
            <a:r>
              <a:rPr lang="pl-PL" dirty="0"/>
              <a:t>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1821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F9D5E6-194B-4F42-B347-606D73F44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Udzielenie kredytu kupującemu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4075E6-F7E4-D646-B74E-C50009A03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771:</a:t>
            </a:r>
          </a:p>
          <a:p>
            <a:r>
              <a:rPr lang="pl-PL" dirty="0"/>
              <a:t>Komisant, który bez upoważnienia komitenta udzielił osobie trzeciej kredytu lub zaliczki, działa na własne niebezpieczeństwo</a:t>
            </a:r>
          </a:p>
        </p:txBody>
      </p:sp>
    </p:spTree>
    <p:extLst>
      <p:ext uri="{BB962C8B-B14F-4D97-AF65-F5344CB8AC3E}">
        <p14:creationId xmlns:p14="http://schemas.microsoft.com/office/powerpoint/2010/main" val="3816186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74B552-E359-4642-BA27-E4B6DA934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Prowizja komisanta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947A8A-FBAA-D442-A60C-DEC7FFC1A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Art.. 772 § 1-2</a:t>
            </a:r>
          </a:p>
          <a:p>
            <a:pPr algn="just"/>
            <a:r>
              <a:rPr lang="pl-PL" b="1" dirty="0"/>
              <a:t>  </a:t>
            </a:r>
            <a:r>
              <a:rPr lang="pl-PL" dirty="0"/>
              <a:t>Komisant nabywa roszczenie o zapłatę prowizji z chwilą, gdy komitent otrzymał rzecz albo cenę. Jeżeli umowa ma być wykonywana częściami, komisant nabywa roszczenie o prowizję w miarę wykonywania umowy.</a:t>
            </a:r>
          </a:p>
          <a:p>
            <a:pPr algn="just"/>
            <a:r>
              <a:rPr lang="pl-PL" dirty="0"/>
              <a:t>Komisant może żądać prowizji także wtedy, gdy umowa nie została </a:t>
            </a:r>
            <a:r>
              <a:rPr lang="pl-PL" u="sng" dirty="0"/>
              <a:t>wykonana z przyczyn dotyczących komitenta</a:t>
            </a:r>
          </a:p>
        </p:txBody>
      </p:sp>
    </p:spTree>
    <p:extLst>
      <p:ext uri="{BB962C8B-B14F-4D97-AF65-F5344CB8AC3E}">
        <p14:creationId xmlns:p14="http://schemas.microsoft.com/office/powerpoint/2010/main" val="32996240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493DF0-368B-6A48-B104-754F3C053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zastawu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9ED186-1A4B-7940-8EAF-49B43A9B5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773 § 1-2:</a:t>
            </a:r>
            <a:r>
              <a:rPr lang="pl-PL" b="1" dirty="0"/>
              <a:t> </a:t>
            </a:r>
          </a:p>
          <a:p>
            <a:pPr algn="just"/>
            <a:r>
              <a:rPr lang="pl-PL" dirty="0"/>
              <a:t>Dla zabezpieczenia roszczeń o prowizję oraz roszczeń o zwrot wydatków i zaliczek udzielonych komitentowi, jak również dla zabezpieczenia wszelkich innych należności wynikłych ze zleceń komisowych </a:t>
            </a:r>
            <a:r>
              <a:rPr lang="pl-PL" u="sng" dirty="0"/>
              <a:t>przysługuje komisantowi ustawowe prawo zastawu na rzeczach stanowiących przedmiot komisu</a:t>
            </a:r>
            <a:r>
              <a:rPr lang="pl-PL" dirty="0"/>
              <a:t>, dopóki rzeczy te znajdują się u niego lub u osoby która je dzierży w jego imieniu, albo dopóki może nimi rozporządzać za pomocą dokumentów.</a:t>
            </a:r>
          </a:p>
          <a:p>
            <a:pPr algn="just"/>
            <a:r>
              <a:rPr lang="pl-PL" dirty="0"/>
              <a:t>Wymienione należności mogą być zaspokojone z wierzytelności nabytych przez komisanta na rachunek komitenta, </a:t>
            </a:r>
            <a:r>
              <a:rPr lang="pl-PL" u="sng" dirty="0"/>
              <a:t>z pierwszeństwem przed wierzycielami komitenta.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302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8E19F9-5353-3143-8CA2-F943EB1D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Zastosowanie gospodarcze umowy komisu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D66217-0D27-4E49-BD69-1D6B54E8D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Rzeczy używane:</a:t>
            </a:r>
          </a:p>
          <a:p>
            <a:pPr lvl="1"/>
            <a:r>
              <a:rPr lang="pl-PL" dirty="0"/>
              <a:t>Samochody</a:t>
            </a:r>
          </a:p>
          <a:p>
            <a:pPr lvl="1"/>
            <a:r>
              <a:rPr lang="pl-PL" dirty="0"/>
              <a:t>Sprzęt sportowy</a:t>
            </a:r>
          </a:p>
          <a:p>
            <a:r>
              <a:rPr lang="pl-PL" dirty="0"/>
              <a:t>Sztuka i antyki</a:t>
            </a:r>
          </a:p>
          <a:p>
            <a:r>
              <a:rPr lang="pl-PL" dirty="0"/>
              <a:t>Wykonywanie zleceń nabycia lub zbycia papierów wartościowych </a:t>
            </a:r>
            <a:r>
              <a:rPr lang="pl-PL" u="sng" dirty="0"/>
              <a:t>w obrocie zorganizowanym </a:t>
            </a:r>
            <a:r>
              <a:rPr lang="pl-PL" dirty="0"/>
              <a:t>(odpowiednio)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8493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5A8418-03BE-8F40-BCB5-617CDC3E3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6D1EC5-47EC-4C45-ADBE-FE585BA4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art. 765 KC</a:t>
            </a:r>
          </a:p>
          <a:p>
            <a:pPr algn="just"/>
            <a:r>
              <a:rPr lang="pl-PL" dirty="0"/>
              <a:t>Przez umowę komisu przyjmujący zlecenie (</a:t>
            </a:r>
            <a:r>
              <a:rPr lang="pl-PL" dirty="0">
                <a:solidFill>
                  <a:srgbClr val="FF0000"/>
                </a:solidFill>
              </a:rPr>
              <a:t>komisant</a:t>
            </a:r>
            <a:r>
              <a:rPr lang="pl-PL" dirty="0"/>
              <a:t>) zobowiązuje się </a:t>
            </a:r>
            <a:r>
              <a:rPr lang="pl-PL" u="sng" dirty="0"/>
              <a:t>za wynagrodzeniem (prowizja)</a:t>
            </a:r>
            <a:r>
              <a:rPr lang="pl-PL" dirty="0"/>
              <a:t> w zakresie działalności swego przedsiębiorstwa do kupna lub sprzedaży </a:t>
            </a:r>
            <a:r>
              <a:rPr lang="pl-PL" b="1" dirty="0"/>
              <a:t>rzeczy ruchomych</a:t>
            </a:r>
            <a:r>
              <a:rPr lang="pl-PL" dirty="0"/>
              <a:t> </a:t>
            </a:r>
            <a:r>
              <a:rPr lang="pl-PL" u="sng" dirty="0"/>
              <a:t>na rachunek dającego zlecenie (</a:t>
            </a:r>
            <a:r>
              <a:rPr lang="pl-PL" u="sng" dirty="0">
                <a:solidFill>
                  <a:srgbClr val="00B0F0"/>
                </a:solidFill>
              </a:rPr>
              <a:t>komitenta</a:t>
            </a:r>
            <a:r>
              <a:rPr lang="pl-PL" u="sng" dirty="0"/>
              <a:t>), lecz w imieniu własnym.</a:t>
            </a:r>
          </a:p>
          <a:p>
            <a:pPr algn="just"/>
            <a:r>
              <a:rPr lang="pl-PL" dirty="0"/>
              <a:t>Art. 766 KC</a:t>
            </a:r>
          </a:p>
          <a:p>
            <a:pPr algn="just"/>
            <a:r>
              <a:rPr lang="pl-PL" dirty="0"/>
              <a:t>Komisant powinien wydać komitentowi </a:t>
            </a:r>
            <a:r>
              <a:rPr lang="pl-PL" b="1" dirty="0"/>
              <a:t>wszystko,</a:t>
            </a:r>
            <a:r>
              <a:rPr lang="pl-PL" dirty="0"/>
              <a:t> co przy wykonaniu zlecenia dla niego uzyskał, w szczególności powinien przelać na niego </a:t>
            </a:r>
            <a:r>
              <a:rPr lang="pl-PL" b="1" dirty="0"/>
              <a:t>wierzytelności,</a:t>
            </a:r>
            <a:r>
              <a:rPr lang="pl-PL" dirty="0"/>
              <a:t> które nabył na jego rachunek. Powyższe uprawnienia komitenta są skuteczne także względem wierzycieli komisanta.</a:t>
            </a:r>
          </a:p>
        </p:txBody>
      </p:sp>
    </p:spTree>
    <p:extLst>
      <p:ext uri="{BB962C8B-B14F-4D97-AF65-F5344CB8AC3E}">
        <p14:creationId xmlns:p14="http://schemas.microsoft.com/office/powerpoint/2010/main" val="25627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C32516-9E0C-1B4A-990B-F59FF4FC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umowy komisu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EC58AA1-9926-CB44-B79F-B4AA5EFFD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Komitent</a:t>
            </a:r>
          </a:p>
          <a:p>
            <a:pPr lvl="1"/>
            <a:r>
              <a:rPr lang="pl-PL" dirty="0"/>
              <a:t>Może być przedsiębiorcą lub konsumentem</a:t>
            </a:r>
          </a:p>
          <a:p>
            <a:r>
              <a:rPr lang="pl-PL" dirty="0"/>
              <a:t>Komisant</a:t>
            </a:r>
          </a:p>
          <a:p>
            <a:pPr lvl="1"/>
            <a:r>
              <a:rPr lang="pl-PL" dirty="0"/>
              <a:t>Zawsze jest przedsiębiorcą</a:t>
            </a:r>
          </a:p>
          <a:p>
            <a:pPr lvl="1"/>
            <a:r>
              <a:rPr lang="pl-PL" dirty="0"/>
              <a:t>Jest zastępcą </a:t>
            </a:r>
            <a:r>
              <a:rPr lang="pl-PL" u="sng" dirty="0"/>
              <a:t>pośrednim</a:t>
            </a:r>
            <a:r>
              <a:rPr lang="pl-PL" dirty="0"/>
              <a:t> komitenta </a:t>
            </a:r>
          </a:p>
        </p:txBody>
      </p:sp>
    </p:spTree>
    <p:extLst>
      <p:ext uri="{BB962C8B-B14F-4D97-AF65-F5344CB8AC3E}">
        <p14:creationId xmlns:p14="http://schemas.microsoft.com/office/powerpoint/2010/main" val="316491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4FF918-1232-7E4F-AB7B-59D5CF137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komisu – podstawowe problemy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6DE34BB-121B-3645-B1B0-2480A861A9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8701710"/>
              </p:ext>
            </p:extLst>
          </p:nvPr>
        </p:nvGraphicFramePr>
        <p:xfrm>
          <a:off x="2231136" y="2638044"/>
          <a:ext cx="7729728" cy="3101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6285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9FC74A-7CCB-EE4A-98C4-057FD40C4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 </a:t>
            </a:r>
            <a:r>
              <a:rPr lang="pl-PL" dirty="0" err="1"/>
              <a:t>kupNa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E5A546-650A-4843-A985-6C4B4365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17" y="2638044"/>
            <a:ext cx="11613931" cy="3983473"/>
          </a:xfrm>
        </p:spPr>
        <p:txBody>
          <a:bodyPr anchor="t"/>
          <a:lstStyle/>
          <a:p>
            <a:r>
              <a:rPr lang="pl-PL" dirty="0"/>
              <a:t>1. Relacja komisant – sprzedawca </a:t>
            </a:r>
          </a:p>
          <a:p>
            <a:pPr lvl="1"/>
            <a:r>
              <a:rPr lang="pl-PL" dirty="0"/>
              <a:t>Nabywa rzecz we własnym imieniu</a:t>
            </a:r>
          </a:p>
          <a:p>
            <a:pPr lvl="1"/>
            <a:r>
              <a:rPr lang="pl-PL" dirty="0"/>
              <a:t>Przysługują mu uprawnienia z rękojmi (do czasu przeniesienia na komitenta)</a:t>
            </a:r>
          </a:p>
          <a:p>
            <a:pPr lvl="1"/>
            <a:r>
              <a:rPr lang="pl-PL" dirty="0"/>
              <a:t>Ciąży na nim obowiązek zachowania należytej staranności (zbadanie rzeczy, zawiadomienie sprzedającego o wadach)</a:t>
            </a:r>
          </a:p>
        </p:txBody>
      </p:sp>
    </p:spTree>
    <p:extLst>
      <p:ext uri="{BB962C8B-B14F-4D97-AF65-F5344CB8AC3E}">
        <p14:creationId xmlns:p14="http://schemas.microsoft.com/office/powerpoint/2010/main" val="253017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63D992-475D-924D-A8CF-6271C281C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 kupna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F24282-9CC7-8B40-BFF8-4F8A3E174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48" y="2638043"/>
            <a:ext cx="11582400" cy="4219957"/>
          </a:xfrm>
        </p:spPr>
        <p:txBody>
          <a:bodyPr>
            <a:normAutofit fontScale="70000" lnSpcReduction="20000"/>
          </a:bodyPr>
          <a:lstStyle/>
          <a:p>
            <a:r>
              <a:rPr lang="pl-PL" sz="2100" dirty="0"/>
              <a:t>II.  Relacja komisant – komitent:</a:t>
            </a:r>
          </a:p>
          <a:p>
            <a:pPr lvl="1"/>
            <a:r>
              <a:rPr lang="pl-PL" sz="2100" dirty="0"/>
              <a:t>Komisant zobowiązuje się nabyć rzecz ruchomą na rachunek komitenta oraz wydać wszystko, co uzyskał przy wykonywaniu zlecenia:</a:t>
            </a:r>
          </a:p>
          <a:p>
            <a:pPr lvl="2"/>
            <a:r>
              <a:rPr lang="pl-PL" sz="2100" dirty="0"/>
              <a:t>Własność rzeczy</a:t>
            </a:r>
          </a:p>
          <a:p>
            <a:pPr lvl="2"/>
            <a:r>
              <a:rPr lang="pl-PL" sz="2100" dirty="0"/>
              <a:t>Pożytki</a:t>
            </a:r>
          </a:p>
          <a:p>
            <a:pPr lvl="1"/>
            <a:r>
              <a:rPr lang="pl-PL" sz="2100" dirty="0"/>
              <a:t>Komisant ma obowiązek wydać komitentowi uzyskane korzyści</a:t>
            </a:r>
          </a:p>
          <a:p>
            <a:pPr lvl="1"/>
            <a:r>
              <a:rPr lang="pl-PL" sz="2100" dirty="0"/>
              <a:t>Komisant ma obowiązek przenieść uprawnienia z tytułu rękojmi za wady rzeczy na komitenta</a:t>
            </a:r>
          </a:p>
          <a:p>
            <a:pPr lvl="1"/>
            <a:r>
              <a:rPr lang="pl-PL" sz="2100" dirty="0"/>
              <a:t>Komisant ma obowiązek pieczy nad rzeczą</a:t>
            </a:r>
          </a:p>
          <a:p>
            <a:pPr lvl="1"/>
            <a:r>
              <a:rPr lang="pl-PL" sz="2100" dirty="0"/>
              <a:t>Komitent ma obowiązek odebrania rzeczy ruchomej</a:t>
            </a:r>
          </a:p>
          <a:p>
            <a:pPr lvl="1"/>
            <a:r>
              <a:rPr lang="pl-PL" sz="2100" dirty="0"/>
              <a:t>Komitent ma obowiązek zapłacić prowizję oraz dokonać zwrotu kosztów</a:t>
            </a:r>
          </a:p>
          <a:p>
            <a:pPr lvl="1"/>
            <a:endParaRPr lang="pl-PL" dirty="0"/>
          </a:p>
          <a:p>
            <a:pPr lvl="2"/>
            <a:endParaRPr lang="pl-PL" dirty="0"/>
          </a:p>
          <a:p>
            <a:pPr lvl="2"/>
            <a:endParaRPr lang="pl-PL" dirty="0"/>
          </a:p>
          <a:p>
            <a:pPr lvl="1"/>
            <a:endParaRPr lang="pl-PL" dirty="0"/>
          </a:p>
          <a:p>
            <a:pPr marL="457200" lvl="2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9858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ABE17B-C08D-C24E-A6FD-B7152EE30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 Kupna - Cena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4E6B31-A0EC-2548-B39A-EBACA0048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768 § 2 i 3:</a:t>
            </a:r>
          </a:p>
          <a:p>
            <a:r>
              <a:rPr lang="pl-PL" dirty="0"/>
              <a:t>Jeżeli komisant nabył rzecz za cenę wyższą od ceny oznaczonej przez komitenta, komitent może niezwłocznie po otrzymaniu zawiadomienia o wykonaniu zlecenia oświadczyć, że nie uznaje czynności za dokonaną na jego rachunek; brak takiego oświadczenia jest jednoznaczny z wyrażeniem zgody na wyższą cenę.</a:t>
            </a:r>
          </a:p>
          <a:p>
            <a:r>
              <a:rPr lang="pl-PL" dirty="0"/>
              <a:t>Komitent nie może […] odmówić zgody na wyższą cenę, jeżeli zlecenie nie mogło być wykonane po cenie oznaczonej, a zawarcie umowy uchroniło komitenta od szkody.</a:t>
            </a:r>
          </a:p>
        </p:txBody>
      </p:sp>
    </p:spTree>
    <p:extLst>
      <p:ext uri="{BB962C8B-B14F-4D97-AF65-F5344CB8AC3E}">
        <p14:creationId xmlns:p14="http://schemas.microsoft.com/office/powerpoint/2010/main" val="2038336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4EC0DB-AAD4-F544-A557-33141319E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Komis kupna – zwłoka w odbiorze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DE4169-857C-9648-8712-68AF1033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769 § 2:</a:t>
            </a:r>
          </a:p>
          <a:p>
            <a:r>
              <a:rPr lang="pl-PL" dirty="0"/>
              <a:t>Jeżeli komitent dopuścił się zwłoki z odebraniem rzeczy, stosuje się </a:t>
            </a:r>
            <a:r>
              <a:rPr lang="pl-PL" u="sng" dirty="0"/>
              <a:t>odpowiednio</a:t>
            </a:r>
            <a:r>
              <a:rPr lang="pl-PL" dirty="0"/>
              <a:t> przepisy o skutkach zwłoki kupującego z odebraniem rzeczy sprzedanej.</a:t>
            </a:r>
          </a:p>
          <a:p>
            <a:pPr lvl="1"/>
            <a:r>
              <a:rPr lang="pl-PL" dirty="0"/>
              <a:t>Możliwość oddania rzeczy na przechowanie na koszt i ryzyko komitenta</a:t>
            </a:r>
          </a:p>
          <a:p>
            <a:pPr lvl="1"/>
            <a:r>
              <a:rPr lang="pl-PL" dirty="0"/>
              <a:t>Możliwość sprzedania rzeczy na rachunek komitenta</a:t>
            </a:r>
          </a:p>
          <a:p>
            <a:pPr lvl="2"/>
            <a:r>
              <a:rPr lang="pl-PL" dirty="0"/>
              <a:t>Z wyznaczeniem dodatkowego terminu</a:t>
            </a:r>
          </a:p>
          <a:p>
            <a:pPr lvl="2"/>
            <a:r>
              <a:rPr lang="pl-PL" dirty="0"/>
              <a:t>Bez wyznaczenia dodatkowego terminu</a:t>
            </a:r>
          </a:p>
        </p:txBody>
      </p:sp>
    </p:spTree>
    <p:extLst>
      <p:ext uri="{BB962C8B-B14F-4D97-AF65-F5344CB8AC3E}">
        <p14:creationId xmlns:p14="http://schemas.microsoft.com/office/powerpoint/2010/main" val="3296392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D7ACED-4449-DE42-A8F3-1D1463A09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Udzielenie zaliczki sprzedającemu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F43CE3-B205-3340-A219-AF2BC3131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771:</a:t>
            </a:r>
          </a:p>
          <a:p>
            <a:r>
              <a:rPr lang="pl-PL" dirty="0"/>
              <a:t>Komisant, który </a:t>
            </a:r>
            <a:r>
              <a:rPr lang="pl-PL" u="sng" dirty="0"/>
              <a:t>bez upoważnienia komitenta </a:t>
            </a:r>
            <a:r>
              <a:rPr lang="pl-PL" dirty="0"/>
              <a:t>udzielił osobie trzeciej kredytu lub </a:t>
            </a:r>
            <a:r>
              <a:rPr lang="pl-PL" u="sng" dirty="0"/>
              <a:t>zaliczki</a:t>
            </a:r>
            <a:r>
              <a:rPr lang="pl-PL" dirty="0"/>
              <a:t>, działa na własne niebezpieczeństwo.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0380417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352</TotalTime>
  <Words>719</Words>
  <Application>Microsoft Office PowerPoint</Application>
  <PresentationFormat>Panoramiczny</PresentationFormat>
  <Paragraphs>96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Paczka</vt:lpstr>
      <vt:lpstr>Umowa Komisu</vt:lpstr>
      <vt:lpstr>KOMIS</vt:lpstr>
      <vt:lpstr>Strony umowy komisu</vt:lpstr>
      <vt:lpstr>Rodzaje komisu – podstawowe problemy</vt:lpstr>
      <vt:lpstr>Komis kupNa</vt:lpstr>
      <vt:lpstr>Komis kupna</vt:lpstr>
      <vt:lpstr>Komis Kupna - Cena</vt:lpstr>
      <vt:lpstr>Komis kupna – zwłoka w odbiorze</vt:lpstr>
      <vt:lpstr>Udzielenie zaliczki sprzedającemu</vt:lpstr>
      <vt:lpstr>Komis sprzedaży</vt:lpstr>
      <vt:lpstr>Komis sprzedaży</vt:lpstr>
      <vt:lpstr>Komis sprzedaży – cena</vt:lpstr>
      <vt:lpstr>Komis sprzedaży – rzecz narażona na zepsucie</vt:lpstr>
      <vt:lpstr>Udzielenie kredytu kupującemu</vt:lpstr>
      <vt:lpstr>Prowizja komisanta</vt:lpstr>
      <vt:lpstr>Prawo zastawu</vt:lpstr>
      <vt:lpstr>Zastosowanie gospodarcze umowy komisu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Komisu</dc:title>
  <dc:creator>Dorota Wieczorkowska</dc:creator>
  <cp:lastModifiedBy>Dorota Wieczorkowska</cp:lastModifiedBy>
  <cp:revision>13</cp:revision>
  <dcterms:created xsi:type="dcterms:W3CDTF">2018-12-13T17:19:16Z</dcterms:created>
  <dcterms:modified xsi:type="dcterms:W3CDTF">2019-11-03T20:04:02Z</dcterms:modified>
</cp:coreProperties>
</file>