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 id="274" r:id="rId20"/>
    <p:sldId id="275" r:id="rId21"/>
    <p:sldId id="277" r:id="rId22"/>
    <p:sldId id="278" r:id="rId23"/>
    <p:sldId id="279" r:id="rId24"/>
    <p:sldId id="280" r:id="rId25"/>
    <p:sldId id="281" r:id="rId26"/>
    <p:sldId id="276"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2"/>
    <p:restoredTop sz="94729"/>
  </p:normalViewPr>
  <p:slideViewPr>
    <p:cSldViewPr snapToGrid="0" snapToObjects="1">
      <p:cViewPr varScale="1">
        <p:scale>
          <a:sx n="90" d="100"/>
          <a:sy n="90" d="100"/>
        </p:scale>
        <p:origin x="389"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4A116F-EA40-FA41-AAFC-558578FDBEB9}" type="doc">
      <dgm:prSet loTypeId="urn:microsoft.com/office/officeart/2005/8/layout/hChevron3" loCatId="" qsTypeId="urn:microsoft.com/office/officeart/2005/8/quickstyle/simple1" qsCatId="simple" csTypeId="urn:microsoft.com/office/officeart/2005/8/colors/accent1_2" csCatId="accent1" phldr="1"/>
      <dgm:spPr/>
    </dgm:pt>
    <dgm:pt modelId="{54BC6E11-6DDF-9F43-98D1-EEAC08D51D35}">
      <dgm:prSet phldrT="[Tekst]"/>
      <dgm:spPr/>
      <dgm:t>
        <a:bodyPr/>
        <a:lstStyle/>
        <a:p>
          <a:r>
            <a:rPr lang="pl-PL" dirty="0"/>
            <a:t>Roszczenie o wykonanie zobowiązania</a:t>
          </a:r>
        </a:p>
      </dgm:t>
    </dgm:pt>
    <dgm:pt modelId="{AFC66DF9-FE5F-BA47-81B1-A9AE72967F84}" type="parTrans" cxnId="{9C2298F9-B8DA-5D48-B058-AAC5FE779186}">
      <dgm:prSet/>
      <dgm:spPr/>
      <dgm:t>
        <a:bodyPr/>
        <a:lstStyle/>
        <a:p>
          <a:endParaRPr lang="pl-PL"/>
        </a:p>
      </dgm:t>
    </dgm:pt>
    <dgm:pt modelId="{B615FE30-F313-714A-86D3-3497909652C6}" type="sibTrans" cxnId="{9C2298F9-B8DA-5D48-B058-AAC5FE779186}">
      <dgm:prSet/>
      <dgm:spPr/>
      <dgm:t>
        <a:bodyPr/>
        <a:lstStyle/>
        <a:p>
          <a:endParaRPr lang="pl-PL"/>
        </a:p>
      </dgm:t>
    </dgm:pt>
    <dgm:pt modelId="{4BF32A37-336F-7D48-B33D-0B34B1FE7430}">
      <dgm:prSet phldrT="[Tekst]"/>
      <dgm:spPr/>
      <dgm:t>
        <a:bodyPr/>
        <a:lstStyle/>
        <a:p>
          <a:r>
            <a:rPr lang="pl-PL" dirty="0"/>
            <a:t>Roszczenie o naprawienie szkody</a:t>
          </a:r>
        </a:p>
      </dgm:t>
    </dgm:pt>
    <dgm:pt modelId="{D0DAB74E-90D6-1843-9404-58909E3128DF}" type="parTrans" cxnId="{B0A98C3D-43BD-7E4A-AA32-B234E38C482D}">
      <dgm:prSet/>
      <dgm:spPr/>
      <dgm:t>
        <a:bodyPr/>
        <a:lstStyle/>
        <a:p>
          <a:endParaRPr lang="pl-PL"/>
        </a:p>
      </dgm:t>
    </dgm:pt>
    <dgm:pt modelId="{85274497-DA11-6546-8342-11C8606D26D1}" type="sibTrans" cxnId="{B0A98C3D-43BD-7E4A-AA32-B234E38C482D}">
      <dgm:prSet/>
      <dgm:spPr/>
      <dgm:t>
        <a:bodyPr/>
        <a:lstStyle/>
        <a:p>
          <a:endParaRPr lang="pl-PL"/>
        </a:p>
      </dgm:t>
    </dgm:pt>
    <dgm:pt modelId="{F62A2AF1-9FE3-A64F-AE32-BB0229E6D3EE}" type="pres">
      <dgm:prSet presAssocID="{CB4A116F-EA40-FA41-AAFC-558578FDBEB9}" presName="Name0" presStyleCnt="0">
        <dgm:presLayoutVars>
          <dgm:dir/>
          <dgm:resizeHandles val="exact"/>
        </dgm:presLayoutVars>
      </dgm:prSet>
      <dgm:spPr/>
    </dgm:pt>
    <dgm:pt modelId="{D2CF3CC2-1497-C747-AF00-4C7D042600B1}" type="pres">
      <dgm:prSet presAssocID="{54BC6E11-6DDF-9F43-98D1-EEAC08D51D35}" presName="parTxOnly" presStyleLbl="node1" presStyleIdx="0" presStyleCnt="2">
        <dgm:presLayoutVars>
          <dgm:bulletEnabled val="1"/>
        </dgm:presLayoutVars>
      </dgm:prSet>
      <dgm:spPr/>
      <dgm:t>
        <a:bodyPr/>
        <a:lstStyle/>
        <a:p>
          <a:endParaRPr lang="pl-PL"/>
        </a:p>
      </dgm:t>
    </dgm:pt>
    <dgm:pt modelId="{C1A65223-D7D3-4647-89A3-16DB20012956}" type="pres">
      <dgm:prSet presAssocID="{B615FE30-F313-714A-86D3-3497909652C6}" presName="parSpace" presStyleCnt="0"/>
      <dgm:spPr/>
    </dgm:pt>
    <dgm:pt modelId="{21F2914D-40E1-0B48-910E-2C84A35326DA}" type="pres">
      <dgm:prSet presAssocID="{4BF32A37-336F-7D48-B33D-0B34B1FE7430}" presName="parTxOnly" presStyleLbl="node1" presStyleIdx="1" presStyleCnt="2">
        <dgm:presLayoutVars>
          <dgm:bulletEnabled val="1"/>
        </dgm:presLayoutVars>
      </dgm:prSet>
      <dgm:spPr/>
      <dgm:t>
        <a:bodyPr/>
        <a:lstStyle/>
        <a:p>
          <a:endParaRPr lang="pl-PL"/>
        </a:p>
      </dgm:t>
    </dgm:pt>
  </dgm:ptLst>
  <dgm:cxnLst>
    <dgm:cxn modelId="{6DF04128-4CB5-0445-B0EE-E73C43873D39}" type="presOf" srcId="{CB4A116F-EA40-FA41-AAFC-558578FDBEB9}" destId="{F62A2AF1-9FE3-A64F-AE32-BB0229E6D3EE}" srcOrd="0" destOrd="0" presId="urn:microsoft.com/office/officeart/2005/8/layout/hChevron3"/>
    <dgm:cxn modelId="{CCE582C5-9B98-9447-8974-26B751385E54}" type="presOf" srcId="{4BF32A37-336F-7D48-B33D-0B34B1FE7430}" destId="{21F2914D-40E1-0B48-910E-2C84A35326DA}" srcOrd="0" destOrd="0" presId="urn:microsoft.com/office/officeart/2005/8/layout/hChevron3"/>
    <dgm:cxn modelId="{B0A98C3D-43BD-7E4A-AA32-B234E38C482D}" srcId="{CB4A116F-EA40-FA41-AAFC-558578FDBEB9}" destId="{4BF32A37-336F-7D48-B33D-0B34B1FE7430}" srcOrd="1" destOrd="0" parTransId="{D0DAB74E-90D6-1843-9404-58909E3128DF}" sibTransId="{85274497-DA11-6546-8342-11C8606D26D1}"/>
    <dgm:cxn modelId="{93EFBDE0-0634-1448-80BD-68BAFC9F63EE}" type="presOf" srcId="{54BC6E11-6DDF-9F43-98D1-EEAC08D51D35}" destId="{D2CF3CC2-1497-C747-AF00-4C7D042600B1}" srcOrd="0" destOrd="0" presId="urn:microsoft.com/office/officeart/2005/8/layout/hChevron3"/>
    <dgm:cxn modelId="{9C2298F9-B8DA-5D48-B058-AAC5FE779186}" srcId="{CB4A116F-EA40-FA41-AAFC-558578FDBEB9}" destId="{54BC6E11-6DDF-9F43-98D1-EEAC08D51D35}" srcOrd="0" destOrd="0" parTransId="{AFC66DF9-FE5F-BA47-81B1-A9AE72967F84}" sibTransId="{B615FE30-F313-714A-86D3-3497909652C6}"/>
    <dgm:cxn modelId="{02B7ED1E-E2AE-454E-95E2-A4F75ED06EC6}" type="presParOf" srcId="{F62A2AF1-9FE3-A64F-AE32-BB0229E6D3EE}" destId="{D2CF3CC2-1497-C747-AF00-4C7D042600B1}" srcOrd="0" destOrd="0" presId="urn:microsoft.com/office/officeart/2005/8/layout/hChevron3"/>
    <dgm:cxn modelId="{A4EF9605-7D33-0043-A99A-82C5C56A6E40}" type="presParOf" srcId="{F62A2AF1-9FE3-A64F-AE32-BB0229E6D3EE}" destId="{C1A65223-D7D3-4647-89A3-16DB20012956}" srcOrd="1" destOrd="0" presId="urn:microsoft.com/office/officeart/2005/8/layout/hChevron3"/>
    <dgm:cxn modelId="{13342C43-5ABF-5D45-BCD5-D0F03F6D4847}" type="presParOf" srcId="{F62A2AF1-9FE3-A64F-AE32-BB0229E6D3EE}" destId="{21F2914D-40E1-0B48-910E-2C84A35326DA}"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881647-E442-5A49-815F-F7E0356B777B}" type="doc">
      <dgm:prSet loTypeId="urn:microsoft.com/office/officeart/2005/8/layout/vList3" loCatId="" qsTypeId="urn:microsoft.com/office/officeart/2005/8/quickstyle/simple1" qsCatId="simple" csTypeId="urn:microsoft.com/office/officeart/2005/8/colors/accent1_2" csCatId="accent1" phldr="1"/>
      <dgm:spPr/>
    </dgm:pt>
    <dgm:pt modelId="{3373233A-4D47-4947-AD8D-1DAB041F4808}">
      <dgm:prSet phldrT="[Tekst]"/>
      <dgm:spPr/>
      <dgm:t>
        <a:bodyPr/>
        <a:lstStyle/>
        <a:p>
          <a:r>
            <a:rPr lang="pl-PL" dirty="0"/>
            <a:t>Niewykonanie lub nienależyte wykonanie zobowiązanie</a:t>
          </a:r>
        </a:p>
        <a:p>
          <a:r>
            <a:rPr lang="pl-PL" dirty="0"/>
            <a:t>(zdarzenie, z którym ustawa wiąże obowiązek naprawienia szkody)</a:t>
          </a:r>
        </a:p>
      </dgm:t>
    </dgm:pt>
    <dgm:pt modelId="{90D3DA6C-9F50-3141-A5F5-E29F73833884}" type="parTrans" cxnId="{CCEE5AEF-BECE-0A4E-9A77-D8A2C890049A}">
      <dgm:prSet/>
      <dgm:spPr/>
      <dgm:t>
        <a:bodyPr/>
        <a:lstStyle/>
        <a:p>
          <a:endParaRPr lang="pl-PL"/>
        </a:p>
      </dgm:t>
    </dgm:pt>
    <dgm:pt modelId="{F3C60265-699D-C145-9678-0C4C76C7D3EC}" type="sibTrans" cxnId="{CCEE5AEF-BECE-0A4E-9A77-D8A2C890049A}">
      <dgm:prSet/>
      <dgm:spPr/>
      <dgm:t>
        <a:bodyPr/>
        <a:lstStyle/>
        <a:p>
          <a:endParaRPr lang="pl-PL"/>
        </a:p>
      </dgm:t>
    </dgm:pt>
    <dgm:pt modelId="{6806A997-5F9C-D446-8E35-DD3EA669DC37}">
      <dgm:prSet phldrT="[Tekst]"/>
      <dgm:spPr/>
      <dgm:t>
        <a:bodyPr/>
        <a:lstStyle/>
        <a:p>
          <a:r>
            <a:rPr lang="pl-PL" dirty="0"/>
            <a:t>Powstanie szkody</a:t>
          </a:r>
        </a:p>
      </dgm:t>
    </dgm:pt>
    <dgm:pt modelId="{DA3A1631-DE9C-154C-A1E7-42D111367427}" type="parTrans" cxnId="{17E3C3B6-EB92-7549-BC7D-8BD131C21A5D}">
      <dgm:prSet/>
      <dgm:spPr/>
      <dgm:t>
        <a:bodyPr/>
        <a:lstStyle/>
        <a:p>
          <a:endParaRPr lang="pl-PL"/>
        </a:p>
      </dgm:t>
    </dgm:pt>
    <dgm:pt modelId="{BFD4CF70-A164-B246-8D48-53DB975F979D}" type="sibTrans" cxnId="{17E3C3B6-EB92-7549-BC7D-8BD131C21A5D}">
      <dgm:prSet/>
      <dgm:spPr/>
      <dgm:t>
        <a:bodyPr/>
        <a:lstStyle/>
        <a:p>
          <a:endParaRPr lang="pl-PL"/>
        </a:p>
      </dgm:t>
    </dgm:pt>
    <dgm:pt modelId="{D88C2BC3-2330-D64F-85E2-429436982F3F}">
      <dgm:prSet phldrT="[Tekst]"/>
      <dgm:spPr/>
      <dgm:t>
        <a:bodyPr/>
        <a:lstStyle/>
        <a:p>
          <a:r>
            <a:rPr lang="pl-PL" dirty="0"/>
            <a:t>Adekwatny związek przyczynowy</a:t>
          </a:r>
        </a:p>
        <a:p>
          <a:r>
            <a:rPr lang="pl-PL" dirty="0"/>
            <a:t>361 KC</a:t>
          </a:r>
        </a:p>
      </dgm:t>
    </dgm:pt>
    <dgm:pt modelId="{36FF89B8-A267-7343-A66F-4BAA208583FB}" type="parTrans" cxnId="{533255D2-A7AA-7648-B6EB-3D7B19F108B7}">
      <dgm:prSet/>
      <dgm:spPr/>
      <dgm:t>
        <a:bodyPr/>
        <a:lstStyle/>
        <a:p>
          <a:endParaRPr lang="pl-PL"/>
        </a:p>
      </dgm:t>
    </dgm:pt>
    <dgm:pt modelId="{D750D0E5-0BC3-1C4D-82A8-E274E9D0ADFD}" type="sibTrans" cxnId="{533255D2-A7AA-7648-B6EB-3D7B19F108B7}">
      <dgm:prSet/>
      <dgm:spPr/>
      <dgm:t>
        <a:bodyPr/>
        <a:lstStyle/>
        <a:p>
          <a:endParaRPr lang="pl-PL"/>
        </a:p>
      </dgm:t>
    </dgm:pt>
    <dgm:pt modelId="{0E1EB0E8-7C1F-F947-8FED-BC36479E45E4}" type="pres">
      <dgm:prSet presAssocID="{79881647-E442-5A49-815F-F7E0356B777B}" presName="linearFlow" presStyleCnt="0">
        <dgm:presLayoutVars>
          <dgm:dir/>
          <dgm:resizeHandles val="exact"/>
        </dgm:presLayoutVars>
      </dgm:prSet>
      <dgm:spPr/>
    </dgm:pt>
    <dgm:pt modelId="{4DE77DD3-1EA7-4A46-8233-BF7B0AC6DA99}" type="pres">
      <dgm:prSet presAssocID="{3373233A-4D47-4947-AD8D-1DAB041F4808}" presName="composite" presStyleCnt="0"/>
      <dgm:spPr/>
    </dgm:pt>
    <dgm:pt modelId="{31BB772B-5B75-7E4B-A404-87C6FA8473AA}" type="pres">
      <dgm:prSet presAssocID="{3373233A-4D47-4947-AD8D-1DAB041F4808}" presName="imgShp" presStyleLbl="fgImgPlace1" presStyleIdx="0" presStyleCnt="3" custLinFactNeighborX="-90312" custLinFactNeighborY="1220"/>
      <dgm:spPr/>
    </dgm:pt>
    <dgm:pt modelId="{E2578C6D-5204-B245-B408-C7711AA1DD24}" type="pres">
      <dgm:prSet presAssocID="{3373233A-4D47-4947-AD8D-1DAB041F4808}" presName="txShp" presStyleLbl="node1" presStyleIdx="0" presStyleCnt="3" custScaleX="128595">
        <dgm:presLayoutVars>
          <dgm:bulletEnabled val="1"/>
        </dgm:presLayoutVars>
      </dgm:prSet>
      <dgm:spPr/>
      <dgm:t>
        <a:bodyPr/>
        <a:lstStyle/>
        <a:p>
          <a:endParaRPr lang="pl-PL"/>
        </a:p>
      </dgm:t>
    </dgm:pt>
    <dgm:pt modelId="{460D46A4-D57F-6D4D-ADD4-25A5F5FEC3DC}" type="pres">
      <dgm:prSet presAssocID="{F3C60265-699D-C145-9678-0C4C76C7D3EC}" presName="spacing" presStyleCnt="0"/>
      <dgm:spPr/>
    </dgm:pt>
    <dgm:pt modelId="{15989180-2B81-D14F-817E-447C4E02C582}" type="pres">
      <dgm:prSet presAssocID="{6806A997-5F9C-D446-8E35-DD3EA669DC37}" presName="composite" presStyleCnt="0"/>
      <dgm:spPr/>
    </dgm:pt>
    <dgm:pt modelId="{6029C406-C1B5-CF41-8629-05A507F985D5}" type="pres">
      <dgm:prSet presAssocID="{6806A997-5F9C-D446-8E35-DD3EA669DC37}" presName="imgShp" presStyleLbl="fgImgPlace1" presStyleIdx="1" presStyleCnt="3" custLinFactNeighborX="-87871" custLinFactNeighborY="-4882"/>
      <dgm:spPr/>
    </dgm:pt>
    <dgm:pt modelId="{4B49011E-1C25-564F-B837-BCB4A6ED3965}" type="pres">
      <dgm:prSet presAssocID="{6806A997-5F9C-D446-8E35-DD3EA669DC37}" presName="txShp" presStyleLbl="node1" presStyleIdx="1" presStyleCnt="3" custScaleX="129202">
        <dgm:presLayoutVars>
          <dgm:bulletEnabled val="1"/>
        </dgm:presLayoutVars>
      </dgm:prSet>
      <dgm:spPr/>
      <dgm:t>
        <a:bodyPr/>
        <a:lstStyle/>
        <a:p>
          <a:endParaRPr lang="pl-PL"/>
        </a:p>
      </dgm:t>
    </dgm:pt>
    <dgm:pt modelId="{22A7C67D-0760-574E-B38D-20F10ABA1303}" type="pres">
      <dgm:prSet presAssocID="{BFD4CF70-A164-B246-8D48-53DB975F979D}" presName="spacing" presStyleCnt="0"/>
      <dgm:spPr/>
    </dgm:pt>
    <dgm:pt modelId="{86A3E3C3-B82E-1D4D-8616-89E221529144}" type="pres">
      <dgm:prSet presAssocID="{D88C2BC3-2330-D64F-85E2-429436982F3F}" presName="composite" presStyleCnt="0"/>
      <dgm:spPr/>
    </dgm:pt>
    <dgm:pt modelId="{B19B1C05-CD19-3D4E-8A27-321B530A1174}" type="pres">
      <dgm:prSet presAssocID="{D88C2BC3-2330-D64F-85E2-429436982F3F}" presName="imgShp" presStyleLbl="fgImgPlace1" presStyleIdx="2" presStyleCnt="3" custLinFactNeighborX="-89091" custLinFactNeighborY="-9763"/>
      <dgm:spPr/>
    </dgm:pt>
    <dgm:pt modelId="{4F15423B-B559-5041-8B96-2DD934EB6B70}" type="pres">
      <dgm:prSet presAssocID="{D88C2BC3-2330-D64F-85E2-429436982F3F}" presName="txShp" presStyleLbl="node1" presStyleIdx="2" presStyleCnt="3" custScaleX="130130" custLinFactNeighborX="0" custLinFactNeighborY="-6102">
        <dgm:presLayoutVars>
          <dgm:bulletEnabled val="1"/>
        </dgm:presLayoutVars>
      </dgm:prSet>
      <dgm:spPr/>
      <dgm:t>
        <a:bodyPr/>
        <a:lstStyle/>
        <a:p>
          <a:endParaRPr lang="pl-PL"/>
        </a:p>
      </dgm:t>
    </dgm:pt>
  </dgm:ptLst>
  <dgm:cxnLst>
    <dgm:cxn modelId="{17E3C3B6-EB92-7549-BC7D-8BD131C21A5D}" srcId="{79881647-E442-5A49-815F-F7E0356B777B}" destId="{6806A997-5F9C-D446-8E35-DD3EA669DC37}" srcOrd="1" destOrd="0" parTransId="{DA3A1631-DE9C-154C-A1E7-42D111367427}" sibTransId="{BFD4CF70-A164-B246-8D48-53DB975F979D}"/>
    <dgm:cxn modelId="{533255D2-A7AA-7648-B6EB-3D7B19F108B7}" srcId="{79881647-E442-5A49-815F-F7E0356B777B}" destId="{D88C2BC3-2330-D64F-85E2-429436982F3F}" srcOrd="2" destOrd="0" parTransId="{36FF89B8-A267-7343-A66F-4BAA208583FB}" sibTransId="{D750D0E5-0BC3-1C4D-82A8-E274E9D0ADFD}"/>
    <dgm:cxn modelId="{291BA4D5-BF4D-B944-A263-1A3D87D9DFD2}" type="presOf" srcId="{6806A997-5F9C-D446-8E35-DD3EA669DC37}" destId="{4B49011E-1C25-564F-B837-BCB4A6ED3965}" srcOrd="0" destOrd="0" presId="urn:microsoft.com/office/officeart/2005/8/layout/vList3"/>
    <dgm:cxn modelId="{258BAD3E-00F1-AD4C-8CF6-0505C2EFD745}" type="presOf" srcId="{79881647-E442-5A49-815F-F7E0356B777B}" destId="{0E1EB0E8-7C1F-F947-8FED-BC36479E45E4}" srcOrd="0" destOrd="0" presId="urn:microsoft.com/office/officeart/2005/8/layout/vList3"/>
    <dgm:cxn modelId="{CCEE5AEF-BECE-0A4E-9A77-D8A2C890049A}" srcId="{79881647-E442-5A49-815F-F7E0356B777B}" destId="{3373233A-4D47-4947-AD8D-1DAB041F4808}" srcOrd="0" destOrd="0" parTransId="{90D3DA6C-9F50-3141-A5F5-E29F73833884}" sibTransId="{F3C60265-699D-C145-9678-0C4C76C7D3EC}"/>
    <dgm:cxn modelId="{0360637D-C222-E445-85FE-6125DB8F9641}" type="presOf" srcId="{D88C2BC3-2330-D64F-85E2-429436982F3F}" destId="{4F15423B-B559-5041-8B96-2DD934EB6B70}" srcOrd="0" destOrd="0" presId="urn:microsoft.com/office/officeart/2005/8/layout/vList3"/>
    <dgm:cxn modelId="{9571D657-7D2E-FC45-8908-D57F3A6C1A2F}" type="presOf" srcId="{3373233A-4D47-4947-AD8D-1DAB041F4808}" destId="{E2578C6D-5204-B245-B408-C7711AA1DD24}" srcOrd="0" destOrd="0" presId="urn:microsoft.com/office/officeart/2005/8/layout/vList3"/>
    <dgm:cxn modelId="{63D6FC4E-F4C9-AF46-99FF-ADE122D1D8B9}" type="presParOf" srcId="{0E1EB0E8-7C1F-F947-8FED-BC36479E45E4}" destId="{4DE77DD3-1EA7-4A46-8233-BF7B0AC6DA99}" srcOrd="0" destOrd="0" presId="urn:microsoft.com/office/officeart/2005/8/layout/vList3"/>
    <dgm:cxn modelId="{1B67701C-A2E4-C142-8F46-CA0E008E3F69}" type="presParOf" srcId="{4DE77DD3-1EA7-4A46-8233-BF7B0AC6DA99}" destId="{31BB772B-5B75-7E4B-A404-87C6FA8473AA}" srcOrd="0" destOrd="0" presId="urn:microsoft.com/office/officeart/2005/8/layout/vList3"/>
    <dgm:cxn modelId="{3C846674-0F7B-B046-A574-FD567A208290}" type="presParOf" srcId="{4DE77DD3-1EA7-4A46-8233-BF7B0AC6DA99}" destId="{E2578C6D-5204-B245-B408-C7711AA1DD24}" srcOrd="1" destOrd="0" presId="urn:microsoft.com/office/officeart/2005/8/layout/vList3"/>
    <dgm:cxn modelId="{7513A7BF-6FFD-DB4C-B097-259E26FE654E}" type="presParOf" srcId="{0E1EB0E8-7C1F-F947-8FED-BC36479E45E4}" destId="{460D46A4-D57F-6D4D-ADD4-25A5F5FEC3DC}" srcOrd="1" destOrd="0" presId="urn:microsoft.com/office/officeart/2005/8/layout/vList3"/>
    <dgm:cxn modelId="{DEDDE721-2298-394C-A168-5D7A8CE77AC2}" type="presParOf" srcId="{0E1EB0E8-7C1F-F947-8FED-BC36479E45E4}" destId="{15989180-2B81-D14F-817E-447C4E02C582}" srcOrd="2" destOrd="0" presId="urn:microsoft.com/office/officeart/2005/8/layout/vList3"/>
    <dgm:cxn modelId="{1DE430F0-E34A-8042-B4C5-AEF08D64FEC8}" type="presParOf" srcId="{15989180-2B81-D14F-817E-447C4E02C582}" destId="{6029C406-C1B5-CF41-8629-05A507F985D5}" srcOrd="0" destOrd="0" presId="urn:microsoft.com/office/officeart/2005/8/layout/vList3"/>
    <dgm:cxn modelId="{7D10824D-CB92-8642-A88C-6E959A29F437}" type="presParOf" srcId="{15989180-2B81-D14F-817E-447C4E02C582}" destId="{4B49011E-1C25-564F-B837-BCB4A6ED3965}" srcOrd="1" destOrd="0" presId="urn:microsoft.com/office/officeart/2005/8/layout/vList3"/>
    <dgm:cxn modelId="{0ED6A81A-3DEB-9248-8158-4AA905EB431B}" type="presParOf" srcId="{0E1EB0E8-7C1F-F947-8FED-BC36479E45E4}" destId="{22A7C67D-0760-574E-B38D-20F10ABA1303}" srcOrd="3" destOrd="0" presId="urn:microsoft.com/office/officeart/2005/8/layout/vList3"/>
    <dgm:cxn modelId="{BCD1CC8A-163E-FB4A-BC77-21FE8061C619}" type="presParOf" srcId="{0E1EB0E8-7C1F-F947-8FED-BC36479E45E4}" destId="{86A3E3C3-B82E-1D4D-8616-89E221529144}" srcOrd="4" destOrd="0" presId="urn:microsoft.com/office/officeart/2005/8/layout/vList3"/>
    <dgm:cxn modelId="{756A77C2-AB44-044D-BE99-8C7B16E7F186}" type="presParOf" srcId="{86A3E3C3-B82E-1D4D-8616-89E221529144}" destId="{B19B1C05-CD19-3D4E-8A27-321B530A1174}" srcOrd="0" destOrd="0" presId="urn:microsoft.com/office/officeart/2005/8/layout/vList3"/>
    <dgm:cxn modelId="{D02C7D23-273A-D343-B4D7-78069657B811}" type="presParOf" srcId="{86A3E3C3-B82E-1D4D-8616-89E221529144}" destId="{4F15423B-B559-5041-8B96-2DD934EB6B7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31F297-39CB-1645-A79A-B0A8017FD3AD}" type="doc">
      <dgm:prSet loTypeId="urn:microsoft.com/office/officeart/2005/8/layout/hierarchy4" loCatId="" qsTypeId="urn:microsoft.com/office/officeart/2005/8/quickstyle/simple1" qsCatId="simple" csTypeId="urn:microsoft.com/office/officeart/2005/8/colors/accent1_2" csCatId="accent1" phldr="1"/>
      <dgm:spPr/>
      <dgm:t>
        <a:bodyPr/>
        <a:lstStyle/>
        <a:p>
          <a:endParaRPr lang="pl-PL"/>
        </a:p>
      </dgm:t>
    </dgm:pt>
    <dgm:pt modelId="{1D218B39-9F12-E645-A03A-CE81464E348A}">
      <dgm:prSet phldrT="[Tekst]"/>
      <dgm:spPr/>
      <dgm:t>
        <a:bodyPr/>
        <a:lstStyle/>
        <a:p>
          <a:r>
            <a:rPr lang="pl-PL" dirty="0"/>
            <a:t>szkoda</a:t>
          </a:r>
        </a:p>
      </dgm:t>
    </dgm:pt>
    <dgm:pt modelId="{773877DC-484F-D842-A617-A379E2C3799B}" type="parTrans" cxnId="{EB27AD70-872F-ED46-8D8E-354EEB63E73A}">
      <dgm:prSet/>
      <dgm:spPr/>
      <dgm:t>
        <a:bodyPr/>
        <a:lstStyle/>
        <a:p>
          <a:endParaRPr lang="pl-PL"/>
        </a:p>
      </dgm:t>
    </dgm:pt>
    <dgm:pt modelId="{0EEBA8A7-A1C3-9F4D-9563-EDF5D565AE76}" type="sibTrans" cxnId="{EB27AD70-872F-ED46-8D8E-354EEB63E73A}">
      <dgm:prSet/>
      <dgm:spPr/>
      <dgm:t>
        <a:bodyPr/>
        <a:lstStyle/>
        <a:p>
          <a:endParaRPr lang="pl-PL"/>
        </a:p>
      </dgm:t>
    </dgm:pt>
    <dgm:pt modelId="{55BC7364-C3C4-0747-9EC9-ACC99299696A}">
      <dgm:prSet phldrT="[Tekst]"/>
      <dgm:spPr/>
      <dgm:t>
        <a:bodyPr/>
        <a:lstStyle/>
        <a:p>
          <a:r>
            <a:rPr lang="pl-PL" dirty="0"/>
            <a:t>majątkowa</a:t>
          </a:r>
        </a:p>
      </dgm:t>
    </dgm:pt>
    <dgm:pt modelId="{44CBFE31-07B4-9C4D-BDCD-008A108AD7BD}" type="parTrans" cxnId="{3DC640CF-15A1-FD48-B131-D6779AD43FE3}">
      <dgm:prSet/>
      <dgm:spPr/>
      <dgm:t>
        <a:bodyPr/>
        <a:lstStyle/>
        <a:p>
          <a:endParaRPr lang="pl-PL"/>
        </a:p>
      </dgm:t>
    </dgm:pt>
    <dgm:pt modelId="{45D63BDA-3B9B-CB48-91F7-8335BC3B6757}" type="sibTrans" cxnId="{3DC640CF-15A1-FD48-B131-D6779AD43FE3}">
      <dgm:prSet/>
      <dgm:spPr/>
      <dgm:t>
        <a:bodyPr/>
        <a:lstStyle/>
        <a:p>
          <a:endParaRPr lang="pl-PL"/>
        </a:p>
      </dgm:t>
    </dgm:pt>
    <dgm:pt modelId="{663A4FEF-77B3-9C41-B89D-A11294DBC565}">
      <dgm:prSet phldrT="[Tekst]"/>
      <dgm:spPr/>
      <dgm:t>
        <a:bodyPr/>
        <a:lstStyle/>
        <a:p>
          <a:r>
            <a:rPr lang="pl-PL" i="1" dirty="0" err="1"/>
            <a:t>damnum</a:t>
          </a:r>
          <a:r>
            <a:rPr lang="pl-PL" i="1" dirty="0"/>
            <a:t> </a:t>
          </a:r>
          <a:r>
            <a:rPr lang="pl-PL" i="1" dirty="0" err="1"/>
            <a:t>emergens</a:t>
          </a:r>
          <a:endParaRPr lang="pl-PL" i="1" dirty="0"/>
        </a:p>
      </dgm:t>
    </dgm:pt>
    <dgm:pt modelId="{62A45930-16A0-484F-9879-AD7130B58EAA}" type="parTrans" cxnId="{522463B0-2A45-5C44-BCF0-B07952D749FA}">
      <dgm:prSet/>
      <dgm:spPr/>
      <dgm:t>
        <a:bodyPr/>
        <a:lstStyle/>
        <a:p>
          <a:endParaRPr lang="pl-PL"/>
        </a:p>
      </dgm:t>
    </dgm:pt>
    <dgm:pt modelId="{DDBBE8BA-E4AC-6F48-A851-624AF5B933BC}" type="sibTrans" cxnId="{522463B0-2A45-5C44-BCF0-B07952D749FA}">
      <dgm:prSet/>
      <dgm:spPr/>
      <dgm:t>
        <a:bodyPr/>
        <a:lstStyle/>
        <a:p>
          <a:endParaRPr lang="pl-PL"/>
        </a:p>
      </dgm:t>
    </dgm:pt>
    <dgm:pt modelId="{B89726CE-2F8D-8044-A9A8-5409B73F898E}">
      <dgm:prSet phldrT="[Tekst]"/>
      <dgm:spPr/>
      <dgm:t>
        <a:bodyPr/>
        <a:lstStyle/>
        <a:p>
          <a:r>
            <a:rPr lang="pl-PL" i="1" dirty="0" err="1"/>
            <a:t>lucrum</a:t>
          </a:r>
          <a:r>
            <a:rPr lang="pl-PL" i="1" dirty="0"/>
            <a:t> </a:t>
          </a:r>
          <a:r>
            <a:rPr lang="pl-PL" i="1" dirty="0" err="1"/>
            <a:t>cessans</a:t>
          </a:r>
          <a:endParaRPr lang="pl-PL" i="1" dirty="0"/>
        </a:p>
      </dgm:t>
    </dgm:pt>
    <dgm:pt modelId="{68AC7F36-DD4C-B64A-9834-2B28C13119B2}" type="parTrans" cxnId="{746B8675-1AFC-1A4E-A838-7F095D8CED57}">
      <dgm:prSet/>
      <dgm:spPr/>
      <dgm:t>
        <a:bodyPr/>
        <a:lstStyle/>
        <a:p>
          <a:endParaRPr lang="pl-PL"/>
        </a:p>
      </dgm:t>
    </dgm:pt>
    <dgm:pt modelId="{C8EEB987-2B2F-5A4B-A58A-B9DF33CC2E81}" type="sibTrans" cxnId="{746B8675-1AFC-1A4E-A838-7F095D8CED57}">
      <dgm:prSet/>
      <dgm:spPr/>
      <dgm:t>
        <a:bodyPr/>
        <a:lstStyle/>
        <a:p>
          <a:endParaRPr lang="pl-PL"/>
        </a:p>
      </dgm:t>
    </dgm:pt>
    <dgm:pt modelId="{DB35DADD-3893-1E4B-A778-9B003D982AB2}">
      <dgm:prSet phldrT="[Tekst]"/>
      <dgm:spPr/>
      <dgm:t>
        <a:bodyPr/>
        <a:lstStyle/>
        <a:p>
          <a:r>
            <a:rPr lang="pl-PL" dirty="0"/>
            <a:t>niemajątkowa</a:t>
          </a:r>
        </a:p>
      </dgm:t>
    </dgm:pt>
    <dgm:pt modelId="{A0F7E007-C45C-AA45-8108-201A83FCDE58}" type="parTrans" cxnId="{FDA73C1F-65D9-FD48-A9F6-435CC84608CD}">
      <dgm:prSet/>
      <dgm:spPr/>
      <dgm:t>
        <a:bodyPr/>
        <a:lstStyle/>
        <a:p>
          <a:endParaRPr lang="pl-PL"/>
        </a:p>
      </dgm:t>
    </dgm:pt>
    <dgm:pt modelId="{BCE612FC-4A40-CE44-AA7F-63A861A48044}" type="sibTrans" cxnId="{FDA73C1F-65D9-FD48-A9F6-435CC84608CD}">
      <dgm:prSet/>
      <dgm:spPr/>
      <dgm:t>
        <a:bodyPr/>
        <a:lstStyle/>
        <a:p>
          <a:endParaRPr lang="pl-PL"/>
        </a:p>
      </dgm:t>
    </dgm:pt>
    <dgm:pt modelId="{CB86A8FB-B89F-4C44-B21F-D23BD3DD3D93}" type="pres">
      <dgm:prSet presAssocID="{C231F297-39CB-1645-A79A-B0A8017FD3AD}" presName="Name0" presStyleCnt="0">
        <dgm:presLayoutVars>
          <dgm:chPref val="1"/>
          <dgm:dir/>
          <dgm:animOne val="branch"/>
          <dgm:animLvl val="lvl"/>
          <dgm:resizeHandles/>
        </dgm:presLayoutVars>
      </dgm:prSet>
      <dgm:spPr/>
      <dgm:t>
        <a:bodyPr/>
        <a:lstStyle/>
        <a:p>
          <a:endParaRPr lang="pl-PL"/>
        </a:p>
      </dgm:t>
    </dgm:pt>
    <dgm:pt modelId="{1E39D52D-FFE4-F048-B0CA-19EFD7276048}" type="pres">
      <dgm:prSet presAssocID="{1D218B39-9F12-E645-A03A-CE81464E348A}" presName="vertOne" presStyleCnt="0"/>
      <dgm:spPr/>
    </dgm:pt>
    <dgm:pt modelId="{DA76DEE4-7E86-3541-BF0C-B23BE360BB28}" type="pres">
      <dgm:prSet presAssocID="{1D218B39-9F12-E645-A03A-CE81464E348A}" presName="txOne" presStyleLbl="node0" presStyleIdx="0" presStyleCnt="1" custLinFactNeighborX="-2" custLinFactNeighborY="-23903">
        <dgm:presLayoutVars>
          <dgm:chPref val="3"/>
        </dgm:presLayoutVars>
      </dgm:prSet>
      <dgm:spPr/>
      <dgm:t>
        <a:bodyPr/>
        <a:lstStyle/>
        <a:p>
          <a:endParaRPr lang="pl-PL"/>
        </a:p>
      </dgm:t>
    </dgm:pt>
    <dgm:pt modelId="{EB583F69-2809-F14B-91C1-C70C1670A5D1}" type="pres">
      <dgm:prSet presAssocID="{1D218B39-9F12-E645-A03A-CE81464E348A}" presName="parTransOne" presStyleCnt="0"/>
      <dgm:spPr/>
    </dgm:pt>
    <dgm:pt modelId="{383C2545-4662-7245-A973-A3F2F779D640}" type="pres">
      <dgm:prSet presAssocID="{1D218B39-9F12-E645-A03A-CE81464E348A}" presName="horzOne" presStyleCnt="0"/>
      <dgm:spPr/>
    </dgm:pt>
    <dgm:pt modelId="{2C58FB94-25C4-2842-A5C2-E17A95304A20}" type="pres">
      <dgm:prSet presAssocID="{55BC7364-C3C4-0747-9EC9-ACC99299696A}" presName="vertTwo" presStyleCnt="0"/>
      <dgm:spPr/>
    </dgm:pt>
    <dgm:pt modelId="{2A758574-D772-8D49-B5B0-6EC6A8F5B120}" type="pres">
      <dgm:prSet presAssocID="{55BC7364-C3C4-0747-9EC9-ACC99299696A}" presName="txTwo" presStyleLbl="node2" presStyleIdx="0" presStyleCnt="2">
        <dgm:presLayoutVars>
          <dgm:chPref val="3"/>
        </dgm:presLayoutVars>
      </dgm:prSet>
      <dgm:spPr/>
      <dgm:t>
        <a:bodyPr/>
        <a:lstStyle/>
        <a:p>
          <a:endParaRPr lang="pl-PL"/>
        </a:p>
      </dgm:t>
    </dgm:pt>
    <dgm:pt modelId="{7967D1B5-2820-3442-8E40-36F6AC56E2AA}" type="pres">
      <dgm:prSet presAssocID="{55BC7364-C3C4-0747-9EC9-ACC99299696A}" presName="parTransTwo" presStyleCnt="0"/>
      <dgm:spPr/>
    </dgm:pt>
    <dgm:pt modelId="{7676D063-E838-AF4D-92F9-FF2FC63DE0AF}" type="pres">
      <dgm:prSet presAssocID="{55BC7364-C3C4-0747-9EC9-ACC99299696A}" presName="horzTwo" presStyleCnt="0"/>
      <dgm:spPr/>
    </dgm:pt>
    <dgm:pt modelId="{9013FFC0-D2B0-6146-899A-A9DE83A51195}" type="pres">
      <dgm:prSet presAssocID="{663A4FEF-77B3-9C41-B89D-A11294DBC565}" presName="vertThree" presStyleCnt="0"/>
      <dgm:spPr/>
    </dgm:pt>
    <dgm:pt modelId="{060A9AFF-3C67-5C47-A7AB-9F14087F84EB}" type="pres">
      <dgm:prSet presAssocID="{663A4FEF-77B3-9C41-B89D-A11294DBC565}" presName="txThree" presStyleLbl="node3" presStyleIdx="0" presStyleCnt="2">
        <dgm:presLayoutVars>
          <dgm:chPref val="3"/>
        </dgm:presLayoutVars>
      </dgm:prSet>
      <dgm:spPr/>
      <dgm:t>
        <a:bodyPr/>
        <a:lstStyle/>
        <a:p>
          <a:endParaRPr lang="pl-PL"/>
        </a:p>
      </dgm:t>
    </dgm:pt>
    <dgm:pt modelId="{4F7A4684-81E1-7B4F-A4EB-E19140B0AEDA}" type="pres">
      <dgm:prSet presAssocID="{663A4FEF-77B3-9C41-B89D-A11294DBC565}" presName="horzThree" presStyleCnt="0"/>
      <dgm:spPr/>
    </dgm:pt>
    <dgm:pt modelId="{416261D0-E3B1-FE4D-ACCF-50F062272620}" type="pres">
      <dgm:prSet presAssocID="{DDBBE8BA-E4AC-6F48-A851-624AF5B933BC}" presName="sibSpaceThree" presStyleCnt="0"/>
      <dgm:spPr/>
    </dgm:pt>
    <dgm:pt modelId="{14A8A4E4-EBAB-5C48-9E4E-1598D9C07F25}" type="pres">
      <dgm:prSet presAssocID="{B89726CE-2F8D-8044-A9A8-5409B73F898E}" presName="vertThree" presStyleCnt="0"/>
      <dgm:spPr/>
    </dgm:pt>
    <dgm:pt modelId="{6741F60A-0D6A-0C4C-99D7-063913AF773B}" type="pres">
      <dgm:prSet presAssocID="{B89726CE-2F8D-8044-A9A8-5409B73F898E}" presName="txThree" presStyleLbl="node3" presStyleIdx="1" presStyleCnt="2">
        <dgm:presLayoutVars>
          <dgm:chPref val="3"/>
        </dgm:presLayoutVars>
      </dgm:prSet>
      <dgm:spPr/>
      <dgm:t>
        <a:bodyPr/>
        <a:lstStyle/>
        <a:p>
          <a:endParaRPr lang="pl-PL"/>
        </a:p>
      </dgm:t>
    </dgm:pt>
    <dgm:pt modelId="{859A7C2A-3B6D-D547-886F-8AAC70D0F607}" type="pres">
      <dgm:prSet presAssocID="{B89726CE-2F8D-8044-A9A8-5409B73F898E}" presName="horzThree" presStyleCnt="0"/>
      <dgm:spPr/>
    </dgm:pt>
    <dgm:pt modelId="{7510C1F0-8842-014E-A30B-20F666A1958F}" type="pres">
      <dgm:prSet presAssocID="{45D63BDA-3B9B-CB48-91F7-8335BC3B6757}" presName="sibSpaceTwo" presStyleCnt="0"/>
      <dgm:spPr/>
    </dgm:pt>
    <dgm:pt modelId="{3869C298-30D9-DA47-8C98-544EB8A3DF53}" type="pres">
      <dgm:prSet presAssocID="{DB35DADD-3893-1E4B-A778-9B003D982AB2}" presName="vertTwo" presStyleCnt="0"/>
      <dgm:spPr/>
    </dgm:pt>
    <dgm:pt modelId="{DC4488BC-ADAE-D942-AB15-8076C6853C36}" type="pres">
      <dgm:prSet presAssocID="{DB35DADD-3893-1E4B-A778-9B003D982AB2}" presName="txTwo" presStyleLbl="node2" presStyleIdx="1" presStyleCnt="2">
        <dgm:presLayoutVars>
          <dgm:chPref val="3"/>
        </dgm:presLayoutVars>
      </dgm:prSet>
      <dgm:spPr/>
      <dgm:t>
        <a:bodyPr/>
        <a:lstStyle/>
        <a:p>
          <a:endParaRPr lang="pl-PL"/>
        </a:p>
      </dgm:t>
    </dgm:pt>
    <dgm:pt modelId="{265E8272-723C-E344-91FA-3C2F22C9774B}" type="pres">
      <dgm:prSet presAssocID="{DB35DADD-3893-1E4B-A778-9B003D982AB2}" presName="horzTwo" presStyleCnt="0"/>
      <dgm:spPr/>
    </dgm:pt>
  </dgm:ptLst>
  <dgm:cxnLst>
    <dgm:cxn modelId="{48DE102D-5DBB-EC49-89FE-6F32392A36EB}" type="presOf" srcId="{663A4FEF-77B3-9C41-B89D-A11294DBC565}" destId="{060A9AFF-3C67-5C47-A7AB-9F14087F84EB}" srcOrd="0" destOrd="0" presId="urn:microsoft.com/office/officeart/2005/8/layout/hierarchy4"/>
    <dgm:cxn modelId="{A7783A23-9981-9743-A8F8-DC60BE7EA941}" type="presOf" srcId="{DB35DADD-3893-1E4B-A778-9B003D982AB2}" destId="{DC4488BC-ADAE-D942-AB15-8076C6853C36}" srcOrd="0" destOrd="0" presId="urn:microsoft.com/office/officeart/2005/8/layout/hierarchy4"/>
    <dgm:cxn modelId="{3901FA70-436A-DC41-BF6B-1FA7BDB9CAB3}" type="presOf" srcId="{1D218B39-9F12-E645-A03A-CE81464E348A}" destId="{DA76DEE4-7E86-3541-BF0C-B23BE360BB28}" srcOrd="0" destOrd="0" presId="urn:microsoft.com/office/officeart/2005/8/layout/hierarchy4"/>
    <dgm:cxn modelId="{252692D2-ACCB-4C48-8BA6-ACCF626EA7F0}" type="presOf" srcId="{55BC7364-C3C4-0747-9EC9-ACC99299696A}" destId="{2A758574-D772-8D49-B5B0-6EC6A8F5B120}" srcOrd="0" destOrd="0" presId="urn:microsoft.com/office/officeart/2005/8/layout/hierarchy4"/>
    <dgm:cxn modelId="{746B8675-1AFC-1A4E-A838-7F095D8CED57}" srcId="{55BC7364-C3C4-0747-9EC9-ACC99299696A}" destId="{B89726CE-2F8D-8044-A9A8-5409B73F898E}" srcOrd="1" destOrd="0" parTransId="{68AC7F36-DD4C-B64A-9834-2B28C13119B2}" sibTransId="{C8EEB987-2B2F-5A4B-A58A-B9DF33CC2E81}"/>
    <dgm:cxn modelId="{3DC640CF-15A1-FD48-B131-D6779AD43FE3}" srcId="{1D218B39-9F12-E645-A03A-CE81464E348A}" destId="{55BC7364-C3C4-0747-9EC9-ACC99299696A}" srcOrd="0" destOrd="0" parTransId="{44CBFE31-07B4-9C4D-BDCD-008A108AD7BD}" sibTransId="{45D63BDA-3B9B-CB48-91F7-8335BC3B6757}"/>
    <dgm:cxn modelId="{522463B0-2A45-5C44-BCF0-B07952D749FA}" srcId="{55BC7364-C3C4-0747-9EC9-ACC99299696A}" destId="{663A4FEF-77B3-9C41-B89D-A11294DBC565}" srcOrd="0" destOrd="0" parTransId="{62A45930-16A0-484F-9879-AD7130B58EAA}" sibTransId="{DDBBE8BA-E4AC-6F48-A851-624AF5B933BC}"/>
    <dgm:cxn modelId="{FDA73C1F-65D9-FD48-A9F6-435CC84608CD}" srcId="{1D218B39-9F12-E645-A03A-CE81464E348A}" destId="{DB35DADD-3893-1E4B-A778-9B003D982AB2}" srcOrd="1" destOrd="0" parTransId="{A0F7E007-C45C-AA45-8108-201A83FCDE58}" sibTransId="{BCE612FC-4A40-CE44-AA7F-63A861A48044}"/>
    <dgm:cxn modelId="{B7145FEB-7E07-1B40-9E30-8C38B98987AD}" type="presOf" srcId="{B89726CE-2F8D-8044-A9A8-5409B73F898E}" destId="{6741F60A-0D6A-0C4C-99D7-063913AF773B}" srcOrd="0" destOrd="0" presId="urn:microsoft.com/office/officeart/2005/8/layout/hierarchy4"/>
    <dgm:cxn modelId="{D1DC3335-484B-C84E-92C4-761A4B965693}" type="presOf" srcId="{C231F297-39CB-1645-A79A-B0A8017FD3AD}" destId="{CB86A8FB-B89F-4C44-B21F-D23BD3DD3D93}" srcOrd="0" destOrd="0" presId="urn:microsoft.com/office/officeart/2005/8/layout/hierarchy4"/>
    <dgm:cxn modelId="{EB27AD70-872F-ED46-8D8E-354EEB63E73A}" srcId="{C231F297-39CB-1645-A79A-B0A8017FD3AD}" destId="{1D218B39-9F12-E645-A03A-CE81464E348A}" srcOrd="0" destOrd="0" parTransId="{773877DC-484F-D842-A617-A379E2C3799B}" sibTransId="{0EEBA8A7-A1C3-9F4D-9563-EDF5D565AE76}"/>
    <dgm:cxn modelId="{24D25DAE-2D07-7841-83D0-D5EBF705F556}" type="presParOf" srcId="{CB86A8FB-B89F-4C44-B21F-D23BD3DD3D93}" destId="{1E39D52D-FFE4-F048-B0CA-19EFD7276048}" srcOrd="0" destOrd="0" presId="urn:microsoft.com/office/officeart/2005/8/layout/hierarchy4"/>
    <dgm:cxn modelId="{3FFD699E-260F-C14B-A2FE-D67D607B860A}" type="presParOf" srcId="{1E39D52D-FFE4-F048-B0CA-19EFD7276048}" destId="{DA76DEE4-7E86-3541-BF0C-B23BE360BB28}" srcOrd="0" destOrd="0" presId="urn:microsoft.com/office/officeart/2005/8/layout/hierarchy4"/>
    <dgm:cxn modelId="{1CBB5933-FB35-FE4E-A7A5-EAF0914C4D05}" type="presParOf" srcId="{1E39D52D-FFE4-F048-B0CA-19EFD7276048}" destId="{EB583F69-2809-F14B-91C1-C70C1670A5D1}" srcOrd="1" destOrd="0" presId="urn:microsoft.com/office/officeart/2005/8/layout/hierarchy4"/>
    <dgm:cxn modelId="{368E83E8-E063-924A-BB60-A01883EB0A99}" type="presParOf" srcId="{1E39D52D-FFE4-F048-B0CA-19EFD7276048}" destId="{383C2545-4662-7245-A973-A3F2F779D640}" srcOrd="2" destOrd="0" presId="urn:microsoft.com/office/officeart/2005/8/layout/hierarchy4"/>
    <dgm:cxn modelId="{58552778-3A67-0B44-9A4C-C0758E99D3C8}" type="presParOf" srcId="{383C2545-4662-7245-A973-A3F2F779D640}" destId="{2C58FB94-25C4-2842-A5C2-E17A95304A20}" srcOrd="0" destOrd="0" presId="urn:microsoft.com/office/officeart/2005/8/layout/hierarchy4"/>
    <dgm:cxn modelId="{86C5FC5A-33C8-F845-BC34-D63B2E1DBC9C}" type="presParOf" srcId="{2C58FB94-25C4-2842-A5C2-E17A95304A20}" destId="{2A758574-D772-8D49-B5B0-6EC6A8F5B120}" srcOrd="0" destOrd="0" presId="urn:microsoft.com/office/officeart/2005/8/layout/hierarchy4"/>
    <dgm:cxn modelId="{DEDF6B27-6B21-2A4B-99D8-A34C355D5BC6}" type="presParOf" srcId="{2C58FB94-25C4-2842-A5C2-E17A95304A20}" destId="{7967D1B5-2820-3442-8E40-36F6AC56E2AA}" srcOrd="1" destOrd="0" presId="urn:microsoft.com/office/officeart/2005/8/layout/hierarchy4"/>
    <dgm:cxn modelId="{94E9F77D-9401-2C44-B243-94CFF2D459DE}" type="presParOf" srcId="{2C58FB94-25C4-2842-A5C2-E17A95304A20}" destId="{7676D063-E838-AF4D-92F9-FF2FC63DE0AF}" srcOrd="2" destOrd="0" presId="urn:microsoft.com/office/officeart/2005/8/layout/hierarchy4"/>
    <dgm:cxn modelId="{4A52F117-94B6-1B41-B779-D741AA583F85}" type="presParOf" srcId="{7676D063-E838-AF4D-92F9-FF2FC63DE0AF}" destId="{9013FFC0-D2B0-6146-899A-A9DE83A51195}" srcOrd="0" destOrd="0" presId="urn:microsoft.com/office/officeart/2005/8/layout/hierarchy4"/>
    <dgm:cxn modelId="{C0612FF7-07CA-C642-8884-C480654B65DA}" type="presParOf" srcId="{9013FFC0-D2B0-6146-899A-A9DE83A51195}" destId="{060A9AFF-3C67-5C47-A7AB-9F14087F84EB}" srcOrd="0" destOrd="0" presId="urn:microsoft.com/office/officeart/2005/8/layout/hierarchy4"/>
    <dgm:cxn modelId="{156EC7D3-2552-7B45-8376-616C9284550E}" type="presParOf" srcId="{9013FFC0-D2B0-6146-899A-A9DE83A51195}" destId="{4F7A4684-81E1-7B4F-A4EB-E19140B0AEDA}" srcOrd="1" destOrd="0" presId="urn:microsoft.com/office/officeart/2005/8/layout/hierarchy4"/>
    <dgm:cxn modelId="{2C03D3DC-6F5B-F44A-8C85-DA17E5B3E44C}" type="presParOf" srcId="{7676D063-E838-AF4D-92F9-FF2FC63DE0AF}" destId="{416261D0-E3B1-FE4D-ACCF-50F062272620}" srcOrd="1" destOrd="0" presId="urn:microsoft.com/office/officeart/2005/8/layout/hierarchy4"/>
    <dgm:cxn modelId="{61E7D3A1-1EC1-1B4C-9758-BB2BA0CE2D7A}" type="presParOf" srcId="{7676D063-E838-AF4D-92F9-FF2FC63DE0AF}" destId="{14A8A4E4-EBAB-5C48-9E4E-1598D9C07F25}" srcOrd="2" destOrd="0" presId="urn:microsoft.com/office/officeart/2005/8/layout/hierarchy4"/>
    <dgm:cxn modelId="{ADFFA9E3-D306-AC46-BA81-488CD3C823DC}" type="presParOf" srcId="{14A8A4E4-EBAB-5C48-9E4E-1598D9C07F25}" destId="{6741F60A-0D6A-0C4C-99D7-063913AF773B}" srcOrd="0" destOrd="0" presId="urn:microsoft.com/office/officeart/2005/8/layout/hierarchy4"/>
    <dgm:cxn modelId="{571A333E-A19C-B94B-9874-22CA8F94771F}" type="presParOf" srcId="{14A8A4E4-EBAB-5C48-9E4E-1598D9C07F25}" destId="{859A7C2A-3B6D-D547-886F-8AAC70D0F607}" srcOrd="1" destOrd="0" presId="urn:microsoft.com/office/officeart/2005/8/layout/hierarchy4"/>
    <dgm:cxn modelId="{044760E7-20BE-9D4D-B933-7EBA076202EC}" type="presParOf" srcId="{383C2545-4662-7245-A973-A3F2F779D640}" destId="{7510C1F0-8842-014E-A30B-20F666A1958F}" srcOrd="1" destOrd="0" presId="urn:microsoft.com/office/officeart/2005/8/layout/hierarchy4"/>
    <dgm:cxn modelId="{9AF59AB5-45C2-454A-942E-00B965E2EAC7}" type="presParOf" srcId="{383C2545-4662-7245-A973-A3F2F779D640}" destId="{3869C298-30D9-DA47-8C98-544EB8A3DF53}" srcOrd="2" destOrd="0" presId="urn:microsoft.com/office/officeart/2005/8/layout/hierarchy4"/>
    <dgm:cxn modelId="{D7A972D1-0C1E-3441-B431-E709551EE46F}" type="presParOf" srcId="{3869C298-30D9-DA47-8C98-544EB8A3DF53}" destId="{DC4488BC-ADAE-D942-AB15-8076C6853C36}" srcOrd="0" destOrd="0" presId="urn:microsoft.com/office/officeart/2005/8/layout/hierarchy4"/>
    <dgm:cxn modelId="{2D1B47E4-46C7-674D-B732-78E7648699D2}" type="presParOf" srcId="{3869C298-30D9-DA47-8C98-544EB8A3DF53}" destId="{265E8272-723C-E344-91FA-3C2F22C9774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
Drugi poziom
Trzeci poziom
Czwarty poziom
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
Drugi poziom
Trzeci poziom
Czwarty poziom
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dirty="0"/>
              <a:t>10/27/2019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
Drugi poziom
Trzeci poziom
Czwarty poziom
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9" name="Date Placeholder 8"/>
          <p:cNvSpPr>
            <a:spLocks noGrp="1"/>
          </p:cNvSpPr>
          <p:nvPr>
            <p:ph type="dt" sz="half" idx="10"/>
          </p:nvPr>
        </p:nvSpPr>
        <p:spPr/>
        <p:txBody>
          <a:bodyPr/>
          <a:lstStyle/>
          <a:p>
            <a:fld id="{D1BE4249-C0D0-4B06-8692-E8BB871AF643}" type="datetimeFigureOut">
              <a:rPr lang="en-US" dirty="0"/>
              <a:t>10/27/2019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10/27/2019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10/27/2019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ip.lex.pl/#/search-hypertext/16785996_art(481)_1?pit=2018-10-1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8692648-ACC3-E246-B30C-D5D6E6FEAD1E}"/>
              </a:ext>
            </a:extLst>
          </p:cNvPr>
          <p:cNvSpPr>
            <a:spLocks noGrp="1"/>
          </p:cNvSpPr>
          <p:nvPr>
            <p:ph type="ctrTitle"/>
          </p:nvPr>
        </p:nvSpPr>
        <p:spPr/>
        <p:txBody>
          <a:bodyPr>
            <a:normAutofit fontScale="90000"/>
          </a:bodyPr>
          <a:lstStyle/>
          <a:p>
            <a:r>
              <a:rPr lang="pl-PL" dirty="0"/>
              <a:t>Odpowiedzialność Kontraktowa</a:t>
            </a:r>
            <a:br>
              <a:rPr lang="pl-PL" dirty="0"/>
            </a:br>
            <a:r>
              <a:rPr lang="pl-PL" dirty="0"/>
              <a:t>kara umowna</a:t>
            </a:r>
          </a:p>
        </p:txBody>
      </p:sp>
      <p:sp>
        <p:nvSpPr>
          <p:cNvPr id="3" name="Podtytuł 2">
            <a:extLst>
              <a:ext uri="{FF2B5EF4-FFF2-40B4-BE49-F238E27FC236}">
                <a16:creationId xmlns:a16="http://schemas.microsoft.com/office/drawing/2014/main" xmlns="" id="{520D07B0-35A6-7443-907E-E39CB7643891}"/>
              </a:ext>
            </a:extLst>
          </p:cNvPr>
          <p:cNvSpPr>
            <a:spLocks noGrp="1"/>
          </p:cNvSpPr>
          <p:nvPr>
            <p:ph type="subTitle" idx="1"/>
          </p:nvPr>
        </p:nvSpPr>
        <p:spPr>
          <a:xfrm>
            <a:off x="1973765" y="4352543"/>
            <a:ext cx="8040029" cy="1769477"/>
          </a:xfrm>
        </p:spPr>
        <p:txBody>
          <a:bodyPr>
            <a:normAutofit/>
          </a:bodyPr>
          <a:lstStyle/>
          <a:p>
            <a:r>
              <a:rPr lang="pl-PL" dirty="0"/>
              <a:t>Dorota Wieczorkowska</a:t>
            </a:r>
          </a:p>
          <a:p>
            <a:r>
              <a:rPr lang="pl-PL" dirty="0"/>
              <a:t>Zakład Prawa Gospodarczego i Handlowego</a:t>
            </a:r>
          </a:p>
          <a:p>
            <a:r>
              <a:rPr lang="pl-PL" dirty="0"/>
              <a:t>Wydział Prawa,  Administracji i Ekonomii Uniwersytetu Wrocławskiego</a:t>
            </a:r>
          </a:p>
        </p:txBody>
      </p:sp>
    </p:spTree>
    <p:extLst>
      <p:ext uri="{BB962C8B-B14F-4D97-AF65-F5344CB8AC3E}">
        <p14:creationId xmlns:p14="http://schemas.microsoft.com/office/powerpoint/2010/main" val="3047017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AF44D45-3376-2F42-9C03-7C1711A32F08}"/>
              </a:ext>
            </a:extLst>
          </p:cNvPr>
          <p:cNvSpPr>
            <a:spLocks noGrp="1"/>
          </p:cNvSpPr>
          <p:nvPr>
            <p:ph type="title"/>
          </p:nvPr>
        </p:nvSpPr>
        <p:spPr/>
        <p:txBody>
          <a:bodyPr/>
          <a:lstStyle/>
          <a:p>
            <a:r>
              <a:rPr lang="pl-PL" dirty="0"/>
              <a:t>szkoda</a:t>
            </a:r>
          </a:p>
        </p:txBody>
      </p:sp>
      <p:graphicFrame>
        <p:nvGraphicFramePr>
          <p:cNvPr id="4" name="Symbol zastępczy zawartości 3">
            <a:extLst>
              <a:ext uri="{FF2B5EF4-FFF2-40B4-BE49-F238E27FC236}">
                <a16:creationId xmlns:a16="http://schemas.microsoft.com/office/drawing/2014/main" xmlns="" id="{9057FDE5-305C-A648-9F54-DA31CA67C87B}"/>
              </a:ext>
            </a:extLst>
          </p:cNvPr>
          <p:cNvGraphicFramePr>
            <a:graphicFrameLocks noGrp="1"/>
          </p:cNvGraphicFramePr>
          <p:nvPr>
            <p:ph idx="1"/>
            <p:extLst>
              <p:ext uri="{D42A27DB-BD31-4B8C-83A1-F6EECF244321}">
                <p14:modId xmlns:p14="http://schemas.microsoft.com/office/powerpoint/2010/main" val="1103629429"/>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6859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5C2663D-8232-3049-880D-995E66DCCEAF}"/>
              </a:ext>
            </a:extLst>
          </p:cNvPr>
          <p:cNvSpPr>
            <a:spLocks noGrp="1"/>
          </p:cNvSpPr>
          <p:nvPr>
            <p:ph type="title"/>
          </p:nvPr>
        </p:nvSpPr>
        <p:spPr/>
        <p:txBody>
          <a:bodyPr/>
          <a:lstStyle/>
          <a:p>
            <a:r>
              <a:rPr lang="pl-PL" dirty="0"/>
              <a:t>Zwłoka dłużnika</a:t>
            </a:r>
          </a:p>
        </p:txBody>
      </p:sp>
      <p:sp>
        <p:nvSpPr>
          <p:cNvPr id="3" name="Symbol zastępczy zawartości 2">
            <a:extLst>
              <a:ext uri="{FF2B5EF4-FFF2-40B4-BE49-F238E27FC236}">
                <a16:creationId xmlns:a16="http://schemas.microsoft.com/office/drawing/2014/main" xmlns="" id="{608BCDC3-AD8C-AA44-8008-68B15D2EB1EE}"/>
              </a:ext>
            </a:extLst>
          </p:cNvPr>
          <p:cNvSpPr>
            <a:spLocks noGrp="1"/>
          </p:cNvSpPr>
          <p:nvPr>
            <p:ph idx="1"/>
          </p:nvPr>
        </p:nvSpPr>
        <p:spPr>
          <a:xfrm>
            <a:off x="1587062" y="2638044"/>
            <a:ext cx="9270124" cy="3773266"/>
          </a:xfrm>
        </p:spPr>
        <p:txBody>
          <a:bodyPr>
            <a:normAutofit/>
          </a:bodyPr>
          <a:lstStyle/>
          <a:p>
            <a:r>
              <a:rPr lang="pl-PL" dirty="0"/>
              <a:t>Dłużnik dopuszcza się zwłoki, gdy </a:t>
            </a:r>
            <a:r>
              <a:rPr lang="pl-PL" u="sng" dirty="0"/>
              <a:t>nie spełnia świadczenia w terminie</a:t>
            </a:r>
            <a:r>
              <a:rPr lang="pl-PL" dirty="0"/>
              <a:t>, a jeżeli termin nie jest oznaczony, gdy nie spełnia świadczenia niezwłocznie po wezwaniu przez wierzyciela. Nie dotyczy to wypadku, gdy opóźnienie w spełnieniu świadczenia jest następstwem okoliczności, za które dłużnik odpowiedzialności nie ponosi.</a:t>
            </a:r>
          </a:p>
          <a:p>
            <a:r>
              <a:rPr lang="pl-PL" dirty="0"/>
              <a:t>W razie zwłoki dłużnika wierzyciel może żądać, </a:t>
            </a:r>
            <a:r>
              <a:rPr lang="pl-PL" u="sng" dirty="0"/>
              <a:t>niezależnie</a:t>
            </a:r>
            <a:r>
              <a:rPr lang="pl-PL" dirty="0"/>
              <a:t> od wykonania zobowiązania, naprawienia szkody wynikłej ze zwłoki.</a:t>
            </a:r>
          </a:p>
          <a:p>
            <a:r>
              <a:rPr lang="pl-PL" dirty="0"/>
              <a:t>Jednakże gdy wskutek zwłoki dłużnika świadczenie </a:t>
            </a:r>
            <a:r>
              <a:rPr lang="pl-PL" u="sng" dirty="0"/>
              <a:t>utraciło dla wierzyciela całkowicie lub w przeważającym stopniu znaczenie</a:t>
            </a:r>
            <a:r>
              <a:rPr lang="pl-PL" dirty="0"/>
              <a:t>, wierzyciel może świadczenia nie przyjąć i żądać naprawienia szkody wynikłej z niewykonania zobowiązania.</a:t>
            </a:r>
          </a:p>
          <a:p>
            <a:endParaRPr lang="pl-PL" dirty="0"/>
          </a:p>
        </p:txBody>
      </p:sp>
    </p:spTree>
    <p:extLst>
      <p:ext uri="{BB962C8B-B14F-4D97-AF65-F5344CB8AC3E}">
        <p14:creationId xmlns:p14="http://schemas.microsoft.com/office/powerpoint/2010/main" val="1272926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7777D0F-DC10-BE4F-BFD8-554C5A09C494}"/>
              </a:ext>
            </a:extLst>
          </p:cNvPr>
          <p:cNvSpPr>
            <a:spLocks noGrp="1"/>
          </p:cNvSpPr>
          <p:nvPr>
            <p:ph type="title"/>
          </p:nvPr>
        </p:nvSpPr>
        <p:spPr/>
        <p:txBody>
          <a:bodyPr/>
          <a:lstStyle/>
          <a:p>
            <a:r>
              <a:rPr lang="pl-PL" dirty="0"/>
              <a:t>Odpowiedzialność dłużnika a rodzaj rzeczy</a:t>
            </a:r>
          </a:p>
        </p:txBody>
      </p:sp>
      <p:sp>
        <p:nvSpPr>
          <p:cNvPr id="3" name="Symbol zastępczy zawartości 2">
            <a:extLst>
              <a:ext uri="{FF2B5EF4-FFF2-40B4-BE49-F238E27FC236}">
                <a16:creationId xmlns:a16="http://schemas.microsoft.com/office/drawing/2014/main" xmlns="" id="{F10A82CB-0EED-E84D-950C-9AA000F12FAA}"/>
              </a:ext>
            </a:extLst>
          </p:cNvPr>
          <p:cNvSpPr>
            <a:spLocks noGrp="1"/>
          </p:cNvSpPr>
          <p:nvPr>
            <p:ph idx="1"/>
          </p:nvPr>
        </p:nvSpPr>
        <p:spPr/>
        <p:txBody>
          <a:bodyPr/>
          <a:lstStyle/>
          <a:p>
            <a:r>
              <a:rPr lang="pl-PL" dirty="0"/>
              <a:t>Jeżeli przedmiotem świadczenia jest </a:t>
            </a:r>
            <a:r>
              <a:rPr lang="pl-PL" u="sng" dirty="0"/>
              <a:t>rzecz oznaczona co do tożsamości</a:t>
            </a:r>
            <a:r>
              <a:rPr lang="pl-PL" dirty="0"/>
              <a:t>, dłużnik będący w zwłoce odpowiedzialny jest za utratę lub uszkodzenie przedmiotu świadczenia, chyba że utrata lub uszkodzenie nastąpiłoby także wtedy, gdyby świadczenie zostało spełnione w czasie właściwym.</a:t>
            </a:r>
          </a:p>
          <a:p>
            <a:endParaRPr lang="pl-PL" dirty="0"/>
          </a:p>
          <a:p>
            <a:r>
              <a:rPr lang="pl-PL" dirty="0"/>
              <a:t>Jeżeli przedmiotem świadczenia jest określona ilość </a:t>
            </a:r>
            <a:r>
              <a:rPr lang="pl-PL" u="sng" dirty="0"/>
              <a:t>rzeczy oznaczonych tylko co do gatunku</a:t>
            </a:r>
            <a:r>
              <a:rPr lang="pl-PL" dirty="0"/>
              <a:t>, wierzyciel może w razie zwłoki dłużnika nabyć na jego koszt taką samą ilość rzeczy tego samego gatunku albo żądać od dłużnika zapłaty ich wartości, zachowując w obu wypadkach roszczenie o naprawienie szkody wynikłej ze zwłoki.</a:t>
            </a:r>
          </a:p>
        </p:txBody>
      </p:sp>
    </p:spTree>
    <p:extLst>
      <p:ext uri="{BB962C8B-B14F-4D97-AF65-F5344CB8AC3E}">
        <p14:creationId xmlns:p14="http://schemas.microsoft.com/office/powerpoint/2010/main" val="279713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31B739F-4236-7444-B45E-C452CDB487E2}"/>
              </a:ext>
            </a:extLst>
          </p:cNvPr>
          <p:cNvSpPr>
            <a:spLocks noGrp="1"/>
          </p:cNvSpPr>
          <p:nvPr>
            <p:ph type="title"/>
          </p:nvPr>
        </p:nvSpPr>
        <p:spPr/>
        <p:txBody>
          <a:bodyPr/>
          <a:lstStyle/>
          <a:p>
            <a:r>
              <a:rPr lang="pl-PL" dirty="0"/>
              <a:t>Wykonanie zastępcze</a:t>
            </a:r>
          </a:p>
        </p:txBody>
      </p:sp>
      <p:sp>
        <p:nvSpPr>
          <p:cNvPr id="3" name="Symbol zastępczy zawartości 2">
            <a:extLst>
              <a:ext uri="{FF2B5EF4-FFF2-40B4-BE49-F238E27FC236}">
                <a16:creationId xmlns:a16="http://schemas.microsoft.com/office/drawing/2014/main" xmlns="" id="{29E482C2-5C52-2740-A2D1-9C7CF5768221}"/>
              </a:ext>
            </a:extLst>
          </p:cNvPr>
          <p:cNvSpPr>
            <a:spLocks noGrp="1"/>
          </p:cNvSpPr>
          <p:nvPr>
            <p:ph idx="1"/>
          </p:nvPr>
        </p:nvSpPr>
        <p:spPr/>
        <p:txBody>
          <a:bodyPr/>
          <a:lstStyle/>
          <a:p>
            <a:r>
              <a:rPr lang="pl-PL" dirty="0"/>
              <a:t>W razie zwłoki dłużnika w wykonaniu zobowiązania czynienia, wierzyciel może, zachowując roszczenie o naprawienie szkody, </a:t>
            </a:r>
            <a:r>
              <a:rPr lang="pl-PL" u="sng" dirty="0"/>
              <a:t>żądać upoważnienia przez sąd do wykonania czynności </a:t>
            </a:r>
            <a:r>
              <a:rPr lang="pl-PL" dirty="0"/>
              <a:t>na koszt dłużnika.</a:t>
            </a:r>
          </a:p>
          <a:p>
            <a:r>
              <a:rPr lang="pl-PL" dirty="0"/>
              <a:t>Jeżeli świadczenie polega na zaniechaniu, wierzyciel może, zachowując roszczenie o naprawienie szkody, </a:t>
            </a:r>
            <a:r>
              <a:rPr lang="pl-PL" u="sng" dirty="0"/>
              <a:t>żądać upoważnienia przez sąd do usunięcia na koszt dłużnika</a:t>
            </a:r>
            <a:r>
              <a:rPr lang="pl-PL" dirty="0"/>
              <a:t> wszystkiego, co dłużnik wbrew zobowiązaniu uczynił.</a:t>
            </a:r>
          </a:p>
          <a:p>
            <a:r>
              <a:rPr lang="pl-PL" dirty="0"/>
              <a:t>W </a:t>
            </a:r>
            <a:r>
              <a:rPr lang="pl-PL" u="sng" dirty="0"/>
              <a:t>wypadkach nagłych </a:t>
            </a:r>
            <a:r>
              <a:rPr lang="pl-PL" dirty="0"/>
              <a:t>wierzyciel może, zachowując roszczenie o naprawienie szkody, wykonać bez upoważnienia sądu czynność na koszt dłużnika lub usunąć na jego koszt to, co dłużnik wbrew zobowiązaniu uczynił.</a:t>
            </a:r>
          </a:p>
          <a:p>
            <a:endParaRPr lang="pl-PL" dirty="0"/>
          </a:p>
        </p:txBody>
      </p:sp>
    </p:spTree>
    <p:extLst>
      <p:ext uri="{BB962C8B-B14F-4D97-AF65-F5344CB8AC3E}">
        <p14:creationId xmlns:p14="http://schemas.microsoft.com/office/powerpoint/2010/main" val="1755967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43FEA3A-A5B1-5249-9D37-2CC1DEA216C8}"/>
              </a:ext>
            </a:extLst>
          </p:cNvPr>
          <p:cNvSpPr>
            <a:spLocks noGrp="1"/>
          </p:cNvSpPr>
          <p:nvPr>
            <p:ph type="title"/>
          </p:nvPr>
        </p:nvSpPr>
        <p:spPr/>
        <p:txBody>
          <a:bodyPr/>
          <a:lstStyle/>
          <a:p>
            <a:r>
              <a:rPr lang="pl-PL" dirty="0"/>
              <a:t>Odsetki za opóźnienie</a:t>
            </a:r>
          </a:p>
        </p:txBody>
      </p:sp>
      <p:sp>
        <p:nvSpPr>
          <p:cNvPr id="3" name="Symbol zastępczy zawartości 2">
            <a:extLst>
              <a:ext uri="{FF2B5EF4-FFF2-40B4-BE49-F238E27FC236}">
                <a16:creationId xmlns:a16="http://schemas.microsoft.com/office/drawing/2014/main" xmlns="" id="{259DEBD5-DB98-DE4D-AAA5-97935DC92C67}"/>
              </a:ext>
            </a:extLst>
          </p:cNvPr>
          <p:cNvSpPr>
            <a:spLocks noGrp="1"/>
          </p:cNvSpPr>
          <p:nvPr>
            <p:ph idx="1"/>
          </p:nvPr>
        </p:nvSpPr>
        <p:spPr>
          <a:xfrm>
            <a:off x="1345324" y="2638044"/>
            <a:ext cx="9942786" cy="3710204"/>
          </a:xfrm>
        </p:spPr>
        <p:txBody>
          <a:bodyPr>
            <a:normAutofit fontScale="92500" lnSpcReduction="20000"/>
          </a:bodyPr>
          <a:lstStyle/>
          <a:p>
            <a:r>
              <a:rPr lang="pl-PL" dirty="0"/>
              <a:t>Jeżeli dłużnik opóźnia się ze spełnieniem świadczenia pieniężnego, wierzyciel może żądać odsetek za czas opóźnienia, chociażby nie poniósł żadnej szkody i chociażby opóźnienie było następstwem okoliczności, za które dłużnik odpowiedzialności nie ponosi.</a:t>
            </a:r>
          </a:p>
          <a:p>
            <a:r>
              <a:rPr lang="pl-PL" dirty="0"/>
              <a:t>Jeżeli stopa odsetek za opóźnienie nie była oznaczona, należą się odsetki </a:t>
            </a:r>
            <a:r>
              <a:rPr lang="pl-PL" dirty="0">
                <a:hlinkClick r:id="rId2">
                  <a:extLst>
                    <a:ext uri="{A12FA001-AC4F-418D-AE19-62706E023703}">
                      <ahyp:hlinkClr xmlns:ahyp="http://schemas.microsoft.com/office/drawing/2018/hyperlinkcolor" xmlns="" val="tx"/>
                    </a:ext>
                  </a:extLst>
                </a:hlinkClick>
              </a:rPr>
              <a:t>ustawowe</a:t>
            </a:r>
            <a:r>
              <a:rPr lang="pl-PL" dirty="0"/>
              <a:t> za opóźnienie w wysokości równej sumie stopy referencyjnej Narodowego Banku Polskiego i 5,5 punktów procentowych. Jednakże gdy wierzytelność jest oprocentowana według stopy wyższej, wierzyciel może żądać odsetek za opóźnienie według tej wyższej stopy.</a:t>
            </a:r>
          </a:p>
          <a:p>
            <a:r>
              <a:rPr lang="pl-PL" dirty="0"/>
              <a:t>Maksymalna wysokość odsetek za opóźnienie nie może w stosunku rocznym przekraczać dwukrotności wysokości odsetek ustawowych za opóźnienie (odsetki maksymalne za opóźnienie).</a:t>
            </a:r>
          </a:p>
          <a:p>
            <a:r>
              <a:rPr lang="pl-PL" dirty="0"/>
              <a:t>Jeżeli wysokość odsetek za opóźnienie przekracza wysokość odsetek maksymalnych za opóźnienie, należą się odsetki maksymalne za opóźnienie.</a:t>
            </a:r>
          </a:p>
          <a:p>
            <a:r>
              <a:rPr lang="pl-PL" dirty="0"/>
              <a:t>Postanowienia umowne nie mogą wyłączać ani ograniczać przepisów o odsetkach maksymalnych za opóźnienie, także w przypadku dokonania wyboru prawa obcego. W takim przypadku stosuje się przepisy ustawy.</a:t>
            </a:r>
          </a:p>
          <a:p>
            <a:endParaRPr lang="pl-PL" dirty="0"/>
          </a:p>
        </p:txBody>
      </p:sp>
    </p:spTree>
    <p:extLst>
      <p:ext uri="{BB962C8B-B14F-4D97-AF65-F5344CB8AC3E}">
        <p14:creationId xmlns:p14="http://schemas.microsoft.com/office/powerpoint/2010/main" val="2765800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D80C787-C06E-2941-A714-2C36D44847F0}"/>
              </a:ext>
            </a:extLst>
          </p:cNvPr>
          <p:cNvSpPr>
            <a:spLocks noGrp="1"/>
          </p:cNvSpPr>
          <p:nvPr>
            <p:ph type="title"/>
          </p:nvPr>
        </p:nvSpPr>
        <p:spPr/>
        <p:txBody>
          <a:bodyPr/>
          <a:lstStyle/>
          <a:p>
            <a:r>
              <a:rPr lang="pl-PL" dirty="0"/>
              <a:t>Kara umowna</a:t>
            </a:r>
          </a:p>
        </p:txBody>
      </p:sp>
      <p:sp>
        <p:nvSpPr>
          <p:cNvPr id="3" name="Symbol zastępczy zawartości 2">
            <a:extLst>
              <a:ext uri="{FF2B5EF4-FFF2-40B4-BE49-F238E27FC236}">
                <a16:creationId xmlns:a16="http://schemas.microsoft.com/office/drawing/2014/main" xmlns="" id="{80FA8D3B-6774-8F4D-B9C1-3BEA15DEAA59}"/>
              </a:ext>
            </a:extLst>
          </p:cNvPr>
          <p:cNvSpPr>
            <a:spLocks noGrp="1"/>
          </p:cNvSpPr>
          <p:nvPr>
            <p:ph idx="1"/>
          </p:nvPr>
        </p:nvSpPr>
        <p:spPr/>
        <p:txBody>
          <a:bodyPr/>
          <a:lstStyle/>
          <a:p>
            <a:r>
              <a:rPr lang="pl-PL" dirty="0"/>
              <a:t>Kary umowne są powszechnie stosowane w stosunkach między przedsiębiorcami. </a:t>
            </a:r>
          </a:p>
          <a:p>
            <a:r>
              <a:rPr lang="pl-PL" dirty="0"/>
              <a:t>Cel: ułatwienie dochodzenia roszczeń – brak konieczności prowadzenia sporów odszkodowawczych. </a:t>
            </a:r>
          </a:p>
          <a:p>
            <a:endParaRPr lang="pl-PL" dirty="0"/>
          </a:p>
          <a:p>
            <a:r>
              <a:rPr lang="pl-PL" dirty="0"/>
              <a:t>483 KC: Można zastrzec </a:t>
            </a:r>
            <a:r>
              <a:rPr lang="pl-PL" u="sng" dirty="0"/>
              <a:t>w umowie</a:t>
            </a:r>
            <a:r>
              <a:rPr lang="pl-PL" dirty="0"/>
              <a:t>, że naprawienie szkody wynikłej z niewykonania lub nienależytego wykonania </a:t>
            </a:r>
            <a:r>
              <a:rPr lang="pl-PL" u="sng" dirty="0"/>
              <a:t>zobowiązania niepieniężnego </a:t>
            </a:r>
            <a:r>
              <a:rPr lang="pl-PL" dirty="0"/>
              <a:t>nastąpi przez </a:t>
            </a:r>
            <a:r>
              <a:rPr lang="pl-PL" u="sng" dirty="0"/>
              <a:t>zapłatę określonej sumy </a:t>
            </a:r>
            <a:r>
              <a:rPr lang="pl-PL" dirty="0"/>
              <a:t>(kara umowna).</a:t>
            </a:r>
          </a:p>
        </p:txBody>
      </p:sp>
    </p:spTree>
    <p:extLst>
      <p:ext uri="{BB962C8B-B14F-4D97-AF65-F5344CB8AC3E}">
        <p14:creationId xmlns:p14="http://schemas.microsoft.com/office/powerpoint/2010/main" val="3746930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11C01AD-9549-E545-8B62-510FA21A217D}"/>
              </a:ext>
            </a:extLst>
          </p:cNvPr>
          <p:cNvSpPr>
            <a:spLocks noGrp="1"/>
          </p:cNvSpPr>
          <p:nvPr>
            <p:ph type="title"/>
          </p:nvPr>
        </p:nvSpPr>
        <p:spPr/>
        <p:txBody>
          <a:bodyPr/>
          <a:lstStyle/>
          <a:p>
            <a:r>
              <a:rPr lang="pl-PL" dirty="0"/>
              <a:t>Kara Umowna a Szkoda</a:t>
            </a:r>
          </a:p>
        </p:txBody>
      </p:sp>
      <p:sp>
        <p:nvSpPr>
          <p:cNvPr id="3" name="Symbol zastępczy zawartości 2">
            <a:extLst>
              <a:ext uri="{FF2B5EF4-FFF2-40B4-BE49-F238E27FC236}">
                <a16:creationId xmlns:a16="http://schemas.microsoft.com/office/drawing/2014/main" xmlns="" id="{DB862631-1D33-C34F-BBB6-AA66535266DB}"/>
              </a:ext>
            </a:extLst>
          </p:cNvPr>
          <p:cNvSpPr>
            <a:spLocks noGrp="1"/>
          </p:cNvSpPr>
          <p:nvPr>
            <p:ph idx="1"/>
          </p:nvPr>
        </p:nvSpPr>
        <p:spPr/>
        <p:txBody>
          <a:bodyPr anchor="ctr"/>
          <a:lstStyle/>
          <a:p>
            <a:r>
              <a:rPr lang="pl-PL" dirty="0"/>
              <a:t>Czy zaistnienie szkody jest niezbędną przesłanką możliwości żądania zapłaty kary umownej?</a:t>
            </a:r>
          </a:p>
          <a:p>
            <a:pPr marL="228600" lvl="1" indent="0">
              <a:buNone/>
            </a:pPr>
            <a:endParaRPr lang="pl-PL" dirty="0"/>
          </a:p>
        </p:txBody>
      </p:sp>
    </p:spTree>
    <p:extLst>
      <p:ext uri="{BB962C8B-B14F-4D97-AF65-F5344CB8AC3E}">
        <p14:creationId xmlns:p14="http://schemas.microsoft.com/office/powerpoint/2010/main" val="1140490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EC01B67-8095-0B45-A3B2-1E67E36514CC}"/>
              </a:ext>
            </a:extLst>
          </p:cNvPr>
          <p:cNvSpPr>
            <a:spLocks noGrp="1"/>
          </p:cNvSpPr>
          <p:nvPr>
            <p:ph type="title"/>
          </p:nvPr>
        </p:nvSpPr>
        <p:spPr/>
        <p:txBody>
          <a:bodyPr/>
          <a:lstStyle/>
          <a:p>
            <a:r>
              <a:rPr lang="pl-PL" dirty="0"/>
              <a:t>Wysokość kary umownej</a:t>
            </a:r>
          </a:p>
        </p:txBody>
      </p:sp>
      <p:sp>
        <p:nvSpPr>
          <p:cNvPr id="3" name="Symbol zastępczy zawartości 2">
            <a:extLst>
              <a:ext uri="{FF2B5EF4-FFF2-40B4-BE49-F238E27FC236}">
                <a16:creationId xmlns:a16="http://schemas.microsoft.com/office/drawing/2014/main" xmlns="" id="{C59A3E03-F641-A541-9BAB-1EE6EF389057}"/>
              </a:ext>
            </a:extLst>
          </p:cNvPr>
          <p:cNvSpPr>
            <a:spLocks noGrp="1"/>
          </p:cNvSpPr>
          <p:nvPr>
            <p:ph idx="1"/>
          </p:nvPr>
        </p:nvSpPr>
        <p:spPr/>
        <p:txBody>
          <a:bodyPr anchor="ctr"/>
          <a:lstStyle/>
          <a:p>
            <a:r>
              <a:rPr lang="pl-PL" dirty="0"/>
              <a:t>Określenie konkretnej kwoty </a:t>
            </a:r>
          </a:p>
          <a:p>
            <a:pPr lvl="1"/>
            <a:r>
              <a:rPr lang="pl-PL" dirty="0"/>
              <a:t>(np. 500.000 zł)</a:t>
            </a:r>
          </a:p>
          <a:p>
            <a:r>
              <a:rPr lang="pl-PL" dirty="0"/>
              <a:t>Określenie procentowe w odniesieniu do wartości świadczenia </a:t>
            </a:r>
          </a:p>
          <a:p>
            <a:pPr lvl="1"/>
            <a:r>
              <a:rPr lang="pl-PL" dirty="0"/>
              <a:t>(np. 10% wynagrodzenia należnego wykonawcy)</a:t>
            </a:r>
          </a:p>
          <a:p>
            <a:r>
              <a:rPr lang="pl-PL" dirty="0"/>
              <a:t>Określenie konkretnej stawki za każdy dzień/tydzień/miesiąc zwłoki </a:t>
            </a:r>
          </a:p>
          <a:p>
            <a:pPr lvl="1"/>
            <a:r>
              <a:rPr lang="pl-PL" dirty="0"/>
              <a:t>(np. 1000 zł za każdy dzień opóźnienia)</a:t>
            </a:r>
          </a:p>
          <a:p>
            <a:pPr lvl="1"/>
            <a:r>
              <a:rPr lang="pl-PL" dirty="0"/>
              <a:t>(np. 0,5% wynagrodzenia należnego wykonawcy za każdy tydzień opóźnienia)</a:t>
            </a:r>
          </a:p>
        </p:txBody>
      </p:sp>
    </p:spTree>
    <p:extLst>
      <p:ext uri="{BB962C8B-B14F-4D97-AF65-F5344CB8AC3E}">
        <p14:creationId xmlns:p14="http://schemas.microsoft.com/office/powerpoint/2010/main" val="2580990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644B8AB-64D3-0D42-A437-FE0162682C7A}"/>
              </a:ext>
            </a:extLst>
          </p:cNvPr>
          <p:cNvSpPr>
            <a:spLocks noGrp="1"/>
          </p:cNvSpPr>
          <p:nvPr>
            <p:ph type="title"/>
          </p:nvPr>
        </p:nvSpPr>
        <p:spPr/>
        <p:txBody>
          <a:bodyPr/>
          <a:lstStyle/>
          <a:p>
            <a:r>
              <a:rPr lang="pl-PL" dirty="0"/>
              <a:t>Funkcje kary umownej</a:t>
            </a:r>
          </a:p>
        </p:txBody>
      </p:sp>
      <p:sp>
        <p:nvSpPr>
          <p:cNvPr id="3" name="Symbol zastępczy zawartości 2">
            <a:extLst>
              <a:ext uri="{FF2B5EF4-FFF2-40B4-BE49-F238E27FC236}">
                <a16:creationId xmlns:a16="http://schemas.microsoft.com/office/drawing/2014/main" xmlns="" id="{CC2070E9-7F62-5841-970D-B8283314C913}"/>
              </a:ext>
            </a:extLst>
          </p:cNvPr>
          <p:cNvSpPr>
            <a:spLocks noGrp="1"/>
          </p:cNvSpPr>
          <p:nvPr>
            <p:ph idx="1"/>
          </p:nvPr>
        </p:nvSpPr>
        <p:spPr/>
        <p:txBody>
          <a:bodyPr anchor="ctr"/>
          <a:lstStyle/>
          <a:p>
            <a:r>
              <a:rPr lang="pl-PL" b="1" dirty="0"/>
              <a:t>Funkcja kompensacyjna</a:t>
            </a:r>
          </a:p>
          <a:p>
            <a:r>
              <a:rPr lang="pl-PL" dirty="0"/>
              <a:t>Funkcja represyjna</a:t>
            </a:r>
          </a:p>
          <a:p>
            <a:r>
              <a:rPr lang="pl-PL" dirty="0"/>
              <a:t>Funkcja prewencyjna</a:t>
            </a:r>
          </a:p>
        </p:txBody>
      </p:sp>
    </p:spTree>
    <p:extLst>
      <p:ext uri="{BB962C8B-B14F-4D97-AF65-F5344CB8AC3E}">
        <p14:creationId xmlns:p14="http://schemas.microsoft.com/office/powerpoint/2010/main" val="1584368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FA0135D-84E2-7644-9D0E-D1C680EA338F}"/>
              </a:ext>
            </a:extLst>
          </p:cNvPr>
          <p:cNvSpPr>
            <a:spLocks noGrp="1"/>
          </p:cNvSpPr>
          <p:nvPr>
            <p:ph type="title"/>
          </p:nvPr>
        </p:nvSpPr>
        <p:spPr/>
        <p:txBody>
          <a:bodyPr>
            <a:normAutofit fontScale="90000"/>
          </a:bodyPr>
          <a:lstStyle/>
          <a:p>
            <a:r>
              <a:rPr lang="pl-PL" dirty="0"/>
              <a:t>Kara umowna a odpowiedzialność na zasadach ogólnych</a:t>
            </a:r>
          </a:p>
        </p:txBody>
      </p:sp>
      <p:sp>
        <p:nvSpPr>
          <p:cNvPr id="3" name="Symbol zastępczy zawartości 2">
            <a:extLst>
              <a:ext uri="{FF2B5EF4-FFF2-40B4-BE49-F238E27FC236}">
                <a16:creationId xmlns:a16="http://schemas.microsoft.com/office/drawing/2014/main" xmlns="" id="{03E626BC-4AF7-8945-B9E3-4D8C623180B0}"/>
              </a:ext>
            </a:extLst>
          </p:cNvPr>
          <p:cNvSpPr>
            <a:spLocks noGrp="1"/>
          </p:cNvSpPr>
          <p:nvPr>
            <p:ph idx="1"/>
          </p:nvPr>
        </p:nvSpPr>
        <p:spPr/>
        <p:txBody>
          <a:bodyPr/>
          <a:lstStyle/>
          <a:p>
            <a:r>
              <a:rPr lang="pl-PL" dirty="0"/>
              <a:t>Rozwiązanie modelowe – art. 484 § 1 </a:t>
            </a:r>
            <a:r>
              <a:rPr lang="pl-PL" dirty="0" err="1"/>
              <a:t>zd</a:t>
            </a:r>
            <a:r>
              <a:rPr lang="pl-PL" dirty="0"/>
              <a:t>. 2 KC: </a:t>
            </a:r>
            <a:r>
              <a:rPr lang="pl-PL" b="1" dirty="0"/>
              <a:t>kara umowna wyłączna</a:t>
            </a:r>
          </a:p>
          <a:p>
            <a:pPr lvl="1"/>
            <a:r>
              <a:rPr lang="pl-PL" dirty="0"/>
              <a:t>Żądanie odszkodowania przenoszącego wysokość zastrzeżonej kary nie jest dopuszczalne, chyba że strony inaczej postanowiły.</a:t>
            </a:r>
          </a:p>
          <a:p>
            <a:r>
              <a:rPr lang="pl-PL" dirty="0"/>
              <a:t>Kara umowna </a:t>
            </a:r>
            <a:r>
              <a:rPr lang="pl-PL" dirty="0" err="1"/>
              <a:t>zaliczalna</a:t>
            </a:r>
            <a:r>
              <a:rPr lang="pl-PL" dirty="0"/>
              <a:t> – wariant</a:t>
            </a:r>
          </a:p>
          <a:p>
            <a:r>
              <a:rPr lang="pl-PL" dirty="0"/>
              <a:t>Kara umowna alternatywna – wariant</a:t>
            </a:r>
          </a:p>
          <a:p>
            <a:r>
              <a:rPr lang="pl-PL" dirty="0"/>
              <a:t>Kara umowna kumulatywna – wariant </a:t>
            </a:r>
          </a:p>
          <a:p>
            <a:pPr lvl="1"/>
            <a:r>
              <a:rPr lang="pl-PL" dirty="0"/>
              <a:t>Wątpliwości, czy ten wariant jest dopuszczalny. </a:t>
            </a:r>
            <a:br>
              <a:rPr lang="pl-PL" dirty="0"/>
            </a:br>
            <a:endParaRPr lang="pl-PL" dirty="0"/>
          </a:p>
        </p:txBody>
      </p:sp>
    </p:spTree>
    <p:extLst>
      <p:ext uri="{BB962C8B-B14F-4D97-AF65-F5344CB8AC3E}">
        <p14:creationId xmlns:p14="http://schemas.microsoft.com/office/powerpoint/2010/main" val="282727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343D7E8-B2C3-F24E-8846-E79CD8072E38}"/>
              </a:ext>
            </a:extLst>
          </p:cNvPr>
          <p:cNvSpPr>
            <a:spLocks noGrp="1"/>
          </p:cNvSpPr>
          <p:nvPr>
            <p:ph type="title"/>
          </p:nvPr>
        </p:nvSpPr>
        <p:spPr/>
        <p:txBody>
          <a:bodyPr/>
          <a:lstStyle/>
          <a:p>
            <a:r>
              <a:rPr lang="pl-PL" dirty="0"/>
              <a:t>Pojęcie odpowiedzialności kontraktowej</a:t>
            </a:r>
          </a:p>
        </p:txBody>
      </p:sp>
      <p:sp>
        <p:nvSpPr>
          <p:cNvPr id="3" name="Symbol zastępczy zawartości 2">
            <a:extLst>
              <a:ext uri="{FF2B5EF4-FFF2-40B4-BE49-F238E27FC236}">
                <a16:creationId xmlns:a16="http://schemas.microsoft.com/office/drawing/2014/main" xmlns="" id="{A3747ED8-C061-2343-A76B-CD62B90A4818}"/>
              </a:ext>
            </a:extLst>
          </p:cNvPr>
          <p:cNvSpPr>
            <a:spLocks noGrp="1"/>
          </p:cNvSpPr>
          <p:nvPr>
            <p:ph idx="1"/>
          </p:nvPr>
        </p:nvSpPr>
        <p:spPr/>
        <p:txBody>
          <a:bodyPr/>
          <a:lstStyle/>
          <a:p>
            <a:r>
              <a:rPr lang="pl-PL" dirty="0"/>
              <a:t>Art.. 471 i nn. KC:  odpowiedzialność odszkodowawcza dłużnika za </a:t>
            </a:r>
            <a:r>
              <a:rPr lang="pl-PL" u="sng" dirty="0"/>
              <a:t>niewykonanie lub nienależyte wykonanie </a:t>
            </a:r>
            <a:r>
              <a:rPr lang="pl-PL" dirty="0"/>
              <a:t>zobowiązania. </a:t>
            </a:r>
          </a:p>
          <a:p>
            <a:endParaRPr lang="pl-PL" dirty="0"/>
          </a:p>
          <a:p>
            <a:r>
              <a:rPr lang="pl-PL" dirty="0"/>
              <a:t>Skutki niewykonania zobowiązań z umów wzajemnych – 491-496 KC</a:t>
            </a:r>
          </a:p>
          <a:p>
            <a:endParaRPr lang="pl-PL" dirty="0"/>
          </a:p>
          <a:p>
            <a:r>
              <a:rPr lang="pl-PL" dirty="0"/>
              <a:t>Skutki niewykonania zobowiązań z poszczególnych typów umów</a:t>
            </a:r>
          </a:p>
          <a:p>
            <a:pPr lvl="1"/>
            <a:r>
              <a:rPr lang="pl-PL" dirty="0"/>
              <a:t>Np.. umowa sprzedaży, umowa o dzieło etc. </a:t>
            </a:r>
          </a:p>
        </p:txBody>
      </p:sp>
    </p:spTree>
    <p:extLst>
      <p:ext uri="{BB962C8B-B14F-4D97-AF65-F5344CB8AC3E}">
        <p14:creationId xmlns:p14="http://schemas.microsoft.com/office/powerpoint/2010/main" val="2726641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CBF2F23-2EE5-EB4D-AE0E-0C1DD8BFFEE3}"/>
              </a:ext>
            </a:extLst>
          </p:cNvPr>
          <p:cNvSpPr>
            <a:spLocks noGrp="1"/>
          </p:cNvSpPr>
          <p:nvPr>
            <p:ph type="title"/>
          </p:nvPr>
        </p:nvSpPr>
        <p:spPr/>
        <p:txBody>
          <a:bodyPr/>
          <a:lstStyle/>
          <a:p>
            <a:r>
              <a:rPr lang="pl-PL" dirty="0"/>
              <a:t>Miarkowanie kary umownej</a:t>
            </a:r>
          </a:p>
        </p:txBody>
      </p:sp>
      <p:sp>
        <p:nvSpPr>
          <p:cNvPr id="3" name="Symbol zastępczy zawartości 2">
            <a:extLst>
              <a:ext uri="{FF2B5EF4-FFF2-40B4-BE49-F238E27FC236}">
                <a16:creationId xmlns:a16="http://schemas.microsoft.com/office/drawing/2014/main" xmlns="" id="{E8714BB5-9AE0-A447-BCAF-C188FA12A001}"/>
              </a:ext>
            </a:extLst>
          </p:cNvPr>
          <p:cNvSpPr>
            <a:spLocks noGrp="1"/>
          </p:cNvSpPr>
          <p:nvPr>
            <p:ph idx="1"/>
          </p:nvPr>
        </p:nvSpPr>
        <p:spPr/>
        <p:txBody>
          <a:bodyPr/>
          <a:lstStyle/>
          <a:p>
            <a:r>
              <a:rPr lang="pl-PL" dirty="0"/>
              <a:t>W razie niewykonania lub nienależytego wykonania zobowiązania kara umowna należy się wierzycielowi w zastrzeżonej na ten wypadek wysokości bez względu na wysokość poniesionej szkody. </a:t>
            </a:r>
          </a:p>
          <a:p>
            <a:r>
              <a:rPr lang="pl-PL" dirty="0"/>
              <a:t>Jeżeli zobowiązanie zostało w znacznej części wykonane, </a:t>
            </a:r>
            <a:r>
              <a:rPr lang="pl-PL" u="sng" dirty="0"/>
              <a:t>dłużnik może żądać zmniejszenia kary umownej</a:t>
            </a:r>
            <a:r>
              <a:rPr lang="pl-PL" dirty="0"/>
              <a:t>; to samo dotyczy wypadku, gdy kara umowna jest </a:t>
            </a:r>
            <a:r>
              <a:rPr lang="pl-PL" u="sng" dirty="0"/>
              <a:t>rażąco wygórowana.</a:t>
            </a:r>
          </a:p>
          <a:p>
            <a:endParaRPr lang="pl-PL" dirty="0"/>
          </a:p>
          <a:p>
            <a:r>
              <a:rPr lang="pl-PL" dirty="0"/>
              <a:t>Nie jest dopuszczalne zmniejszenie kary umownej na podstawie art. 362 lub 5 KC.</a:t>
            </a:r>
          </a:p>
        </p:txBody>
      </p:sp>
    </p:spTree>
    <p:extLst>
      <p:ext uri="{BB962C8B-B14F-4D97-AF65-F5344CB8AC3E}">
        <p14:creationId xmlns:p14="http://schemas.microsoft.com/office/powerpoint/2010/main" val="1332490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3D44D14-883C-461D-9801-6E1617F501D0}"/>
              </a:ext>
            </a:extLst>
          </p:cNvPr>
          <p:cNvSpPr>
            <a:spLocks noGrp="1"/>
          </p:cNvSpPr>
          <p:nvPr>
            <p:ph type="title"/>
          </p:nvPr>
        </p:nvSpPr>
        <p:spPr/>
        <p:txBody>
          <a:bodyPr/>
          <a:lstStyle/>
          <a:p>
            <a:r>
              <a:rPr lang="pl-PL" dirty="0"/>
              <a:t>Odsetki za opóźnienie</a:t>
            </a:r>
            <a:endParaRPr lang="en-AU" dirty="0"/>
          </a:p>
        </p:txBody>
      </p:sp>
      <p:sp>
        <p:nvSpPr>
          <p:cNvPr id="3" name="Symbol zastępczy zawartości 2">
            <a:extLst>
              <a:ext uri="{FF2B5EF4-FFF2-40B4-BE49-F238E27FC236}">
                <a16:creationId xmlns:a16="http://schemas.microsoft.com/office/drawing/2014/main" xmlns="" id="{6A128AB4-43DD-4F6C-A9C2-D67A54BF2E80}"/>
              </a:ext>
            </a:extLst>
          </p:cNvPr>
          <p:cNvSpPr>
            <a:spLocks noGrp="1"/>
          </p:cNvSpPr>
          <p:nvPr>
            <p:ph idx="1"/>
          </p:nvPr>
        </p:nvSpPr>
        <p:spPr/>
        <p:txBody>
          <a:bodyPr/>
          <a:lstStyle/>
          <a:p>
            <a:r>
              <a:rPr lang="pl-PL" dirty="0"/>
              <a:t>481 KC</a:t>
            </a:r>
          </a:p>
          <a:p>
            <a:r>
              <a:rPr lang="pl-PL" dirty="0"/>
              <a:t>Jeżeli dłużnik opóźnia się ze spełnieniem świadczenia pieniężnego, wierzyciel może żądać odsetek za czas opóźnienia, </a:t>
            </a:r>
            <a:r>
              <a:rPr lang="pl-PL" u="sng" dirty="0"/>
              <a:t>chociażby nie poniósł żadnej szkody </a:t>
            </a:r>
            <a:r>
              <a:rPr lang="pl-PL" dirty="0"/>
              <a:t>i </a:t>
            </a:r>
            <a:r>
              <a:rPr lang="pl-PL" u="sng" dirty="0"/>
              <a:t>chociażby opóźnienie było następstwem okoliczności, za które dłużnik odpowiedzialności nie ponosi.</a:t>
            </a:r>
          </a:p>
          <a:p>
            <a:endParaRPr lang="pl-PL" u="sng" dirty="0"/>
          </a:p>
          <a:p>
            <a:r>
              <a:rPr lang="pl-PL" dirty="0"/>
              <a:t>W razie </a:t>
            </a:r>
            <a:r>
              <a:rPr lang="pl-PL" u="sng" dirty="0"/>
              <a:t>zwłoki dłużnika </a:t>
            </a:r>
            <a:r>
              <a:rPr lang="pl-PL" dirty="0"/>
              <a:t>wierzyciel może </a:t>
            </a:r>
            <a:r>
              <a:rPr lang="pl-PL" u="sng" dirty="0"/>
              <a:t>nadto</a:t>
            </a:r>
            <a:r>
              <a:rPr lang="pl-PL" dirty="0"/>
              <a:t> żądać naprawienia szkody na zasadach ogólnych.</a:t>
            </a:r>
            <a:endParaRPr lang="pl-PL" u="sng" dirty="0"/>
          </a:p>
          <a:p>
            <a:pPr marL="0" indent="0">
              <a:buNone/>
            </a:pPr>
            <a:endParaRPr lang="en-AU" u="sng" dirty="0"/>
          </a:p>
        </p:txBody>
      </p:sp>
    </p:spTree>
    <p:extLst>
      <p:ext uri="{BB962C8B-B14F-4D97-AF65-F5344CB8AC3E}">
        <p14:creationId xmlns:p14="http://schemas.microsoft.com/office/powerpoint/2010/main" val="1775816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42329A5-3256-4264-81F9-D3E8A732F67E}"/>
              </a:ext>
            </a:extLst>
          </p:cNvPr>
          <p:cNvSpPr>
            <a:spLocks noGrp="1"/>
          </p:cNvSpPr>
          <p:nvPr>
            <p:ph type="title"/>
          </p:nvPr>
        </p:nvSpPr>
        <p:spPr/>
        <p:txBody>
          <a:bodyPr/>
          <a:lstStyle/>
          <a:p>
            <a:r>
              <a:rPr lang="pl-PL" dirty="0"/>
              <a:t>Wysokość odsetek za opóźnienie</a:t>
            </a:r>
            <a:endParaRPr lang="en-AU" dirty="0"/>
          </a:p>
        </p:txBody>
      </p:sp>
      <p:sp>
        <p:nvSpPr>
          <p:cNvPr id="3" name="Symbol zastępczy zawartości 2">
            <a:extLst>
              <a:ext uri="{FF2B5EF4-FFF2-40B4-BE49-F238E27FC236}">
                <a16:creationId xmlns:a16="http://schemas.microsoft.com/office/drawing/2014/main" xmlns="" id="{0106D3E3-F313-4FBC-AD9E-CC7A490379CC}"/>
              </a:ext>
            </a:extLst>
          </p:cNvPr>
          <p:cNvSpPr>
            <a:spLocks noGrp="1"/>
          </p:cNvSpPr>
          <p:nvPr>
            <p:ph idx="1"/>
          </p:nvPr>
        </p:nvSpPr>
        <p:spPr>
          <a:xfrm>
            <a:off x="1323975" y="2638044"/>
            <a:ext cx="8636889" cy="4000881"/>
          </a:xfrm>
        </p:spPr>
        <p:txBody>
          <a:bodyPr>
            <a:normAutofit/>
          </a:bodyPr>
          <a:lstStyle/>
          <a:p>
            <a:pPr algn="just"/>
            <a:r>
              <a:rPr lang="pl-PL" dirty="0"/>
              <a:t>Jeżeli stopa odsetek za opóźnienie nie była oznaczona, należą się odsetki ustawowe za opóźnienie w wysokości równej </a:t>
            </a:r>
            <a:r>
              <a:rPr lang="pl-PL" u="sng" dirty="0"/>
              <a:t>sumie stopy referencyjnej Narodowego Banku Polskiego i 5,5 punktów procentowych</a:t>
            </a:r>
            <a:r>
              <a:rPr lang="pl-PL" dirty="0"/>
              <a:t>. Jednakże gdy wierzytelność jest oprocentowana według stopy wyższej, wierzyciel może żądać odsetek za opóźnienie według tej wyższej stopy.</a:t>
            </a:r>
          </a:p>
          <a:p>
            <a:pPr algn="just"/>
            <a:r>
              <a:rPr lang="pl-PL" u="sng" dirty="0"/>
              <a:t>Maksymalna wysokość </a:t>
            </a:r>
            <a:r>
              <a:rPr lang="pl-PL" dirty="0"/>
              <a:t>odsetek za opóźnienie nie może w stosunku rocznym przekraczać </a:t>
            </a:r>
            <a:r>
              <a:rPr lang="pl-PL" u="sng" dirty="0"/>
              <a:t>dwukrotności wysokości odsetek ustawowych za opóźnienie </a:t>
            </a:r>
            <a:r>
              <a:rPr lang="pl-PL" dirty="0"/>
              <a:t>(</a:t>
            </a:r>
            <a:r>
              <a:rPr lang="pl-PL" b="1" dirty="0"/>
              <a:t>odsetki maksymalne za opóźnienie).</a:t>
            </a:r>
          </a:p>
          <a:p>
            <a:pPr algn="just"/>
            <a:r>
              <a:rPr lang="pl-PL" dirty="0"/>
              <a:t>Jeżeli wysokość odsetek za opóźnienie przekracza wysokość odsetek maksymalnych za opóźnienie, należą się odsetki maksymalne za opóźnienie.</a:t>
            </a:r>
          </a:p>
          <a:p>
            <a:pPr algn="just"/>
            <a:r>
              <a:rPr lang="pl-PL" dirty="0"/>
              <a:t>Postanowienia umowne nie mogą wyłączać ani ograniczać przepisów o odsetkach maksymalnych za opóźnienie, także w przypadku dokonania wyboru prawa obcego. W takim przypadku stosuje się przepisy ustawy.</a:t>
            </a:r>
          </a:p>
          <a:p>
            <a:endParaRPr lang="en-AU" dirty="0"/>
          </a:p>
        </p:txBody>
      </p:sp>
    </p:spTree>
    <p:extLst>
      <p:ext uri="{BB962C8B-B14F-4D97-AF65-F5344CB8AC3E}">
        <p14:creationId xmlns:p14="http://schemas.microsoft.com/office/powerpoint/2010/main" val="3728042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28209E0-7DEE-4267-989E-A4CD074F202E}"/>
              </a:ext>
            </a:extLst>
          </p:cNvPr>
          <p:cNvSpPr>
            <a:spLocks noGrp="1"/>
          </p:cNvSpPr>
          <p:nvPr>
            <p:ph type="title"/>
          </p:nvPr>
        </p:nvSpPr>
        <p:spPr/>
        <p:txBody>
          <a:bodyPr/>
          <a:lstStyle/>
          <a:p>
            <a:r>
              <a:rPr lang="pl-PL" dirty="0"/>
              <a:t>ODSETKI za opóźnienie – transakcje handlowe</a:t>
            </a:r>
            <a:endParaRPr lang="en-AU" dirty="0"/>
          </a:p>
        </p:txBody>
      </p:sp>
      <p:sp>
        <p:nvSpPr>
          <p:cNvPr id="3" name="Symbol zastępczy zawartości 2">
            <a:extLst>
              <a:ext uri="{FF2B5EF4-FFF2-40B4-BE49-F238E27FC236}">
                <a16:creationId xmlns:a16="http://schemas.microsoft.com/office/drawing/2014/main" xmlns="" id="{AFE3199A-B3A3-481C-8D21-F6669B5C820F}"/>
              </a:ext>
            </a:extLst>
          </p:cNvPr>
          <p:cNvSpPr>
            <a:spLocks noGrp="1"/>
          </p:cNvSpPr>
          <p:nvPr>
            <p:ph idx="1"/>
          </p:nvPr>
        </p:nvSpPr>
        <p:spPr/>
        <p:txBody>
          <a:bodyPr>
            <a:normAutofit lnSpcReduction="10000"/>
          </a:bodyPr>
          <a:lstStyle/>
          <a:p>
            <a:r>
              <a:rPr lang="pl-PL" dirty="0"/>
              <a:t>transakcja handlowa - umowę, której przedmiotem jest odpłatna dostawa towaru lub odpłatne świadczenie usługi, jeżeli strony, o których mowa w art. 2, zawierają ją w związku z wykonywaną działalnością;</a:t>
            </a:r>
          </a:p>
          <a:p>
            <a:endParaRPr lang="pl-PL" dirty="0"/>
          </a:p>
          <a:p>
            <a:r>
              <a:rPr lang="pl-PL" b="1" i="1" dirty="0"/>
              <a:t>odsetki</a:t>
            </a:r>
            <a:r>
              <a:rPr lang="pl-PL" b="1" dirty="0"/>
              <a:t> ustawowe za opóźnienie w transakcjach handlowych </a:t>
            </a:r>
            <a:r>
              <a:rPr lang="pl-PL" dirty="0"/>
              <a:t>- </a:t>
            </a:r>
            <a:r>
              <a:rPr lang="pl-PL" i="1" dirty="0"/>
              <a:t>odsetki</a:t>
            </a:r>
            <a:r>
              <a:rPr lang="pl-PL" dirty="0"/>
              <a:t> w wysokości równej sumie stopy referencyjnej Narodowego Banku Polskiego i ośmiu punktów procentowych.</a:t>
            </a:r>
          </a:p>
          <a:p>
            <a:endParaRPr lang="pl-PL" dirty="0"/>
          </a:p>
          <a:p>
            <a:r>
              <a:rPr lang="pl-PL" dirty="0"/>
              <a:t>Do transakcji handlowych nie stosuje się przepisu art. 481 § 2 ustawy z dnia 23 kwietnia 1964 r. - Kodeks cywilny</a:t>
            </a:r>
            <a:endParaRPr lang="en-AU" dirty="0"/>
          </a:p>
        </p:txBody>
      </p:sp>
    </p:spTree>
    <p:extLst>
      <p:ext uri="{BB962C8B-B14F-4D97-AF65-F5344CB8AC3E}">
        <p14:creationId xmlns:p14="http://schemas.microsoft.com/office/powerpoint/2010/main" val="546363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ECFB27C-A8CC-46E6-A64C-76FAD4E3282B}"/>
              </a:ext>
            </a:extLst>
          </p:cNvPr>
          <p:cNvSpPr>
            <a:spLocks noGrp="1"/>
          </p:cNvSpPr>
          <p:nvPr>
            <p:ph type="title"/>
          </p:nvPr>
        </p:nvSpPr>
        <p:spPr/>
        <p:txBody>
          <a:bodyPr/>
          <a:lstStyle/>
          <a:p>
            <a:r>
              <a:rPr lang="pl-PL" dirty="0"/>
              <a:t>Odsetki za opóźnienie w transakcjach handlowych</a:t>
            </a:r>
            <a:endParaRPr lang="en-AU" dirty="0"/>
          </a:p>
        </p:txBody>
      </p:sp>
      <p:sp>
        <p:nvSpPr>
          <p:cNvPr id="3" name="Symbol zastępczy zawartości 2">
            <a:extLst>
              <a:ext uri="{FF2B5EF4-FFF2-40B4-BE49-F238E27FC236}">
                <a16:creationId xmlns:a16="http://schemas.microsoft.com/office/drawing/2014/main" xmlns="" id="{AC316EA7-FA04-42D1-8FE8-E217598D9A76}"/>
              </a:ext>
            </a:extLst>
          </p:cNvPr>
          <p:cNvSpPr>
            <a:spLocks noGrp="1"/>
          </p:cNvSpPr>
          <p:nvPr>
            <p:ph idx="1"/>
          </p:nvPr>
        </p:nvSpPr>
        <p:spPr>
          <a:xfrm>
            <a:off x="1571625" y="2638044"/>
            <a:ext cx="8389239" cy="3791331"/>
          </a:xfrm>
        </p:spPr>
        <p:txBody>
          <a:bodyPr>
            <a:normAutofit/>
          </a:bodyPr>
          <a:lstStyle/>
          <a:p>
            <a:r>
              <a:rPr lang="pl-PL" i="1" dirty="0"/>
              <a:t>Art. 5:</a:t>
            </a:r>
          </a:p>
          <a:p>
            <a:r>
              <a:rPr lang="pl-PL" i="1" dirty="0"/>
              <a:t>Jeżeli strony transakcji handlowej, […] przewidziały w umowie </a:t>
            </a:r>
            <a:r>
              <a:rPr lang="pl-PL" i="1" u="sng" dirty="0"/>
              <a:t>termin zapłaty dłuższy niż 30 dni</a:t>
            </a:r>
            <a:r>
              <a:rPr lang="pl-PL" i="1" dirty="0"/>
              <a:t>, wierzyciel może żądać </a:t>
            </a:r>
            <a:r>
              <a:rPr lang="pl-PL" b="1" i="1" dirty="0"/>
              <a:t>odsetek ustawowych </a:t>
            </a:r>
            <a:r>
              <a:rPr lang="pl-PL" i="1" dirty="0"/>
              <a:t>po upływie 30 dni, liczonych od dnia spełnienia swojego świadczenia i doręczenia dłużnikowi faktury lub rachunku, potwierdzających dostawę towaru lub wykonanie usługi, do dnia zapłaty, ale nie dłużej niż do dnia wymagalności świadczenia pieniężnego.</a:t>
            </a:r>
          </a:p>
          <a:p>
            <a:r>
              <a:rPr lang="pl-PL" dirty="0"/>
              <a:t>Art. 6:</a:t>
            </a:r>
          </a:p>
          <a:p>
            <a:r>
              <a:rPr lang="pl-PL" dirty="0"/>
              <a:t>Jeżeli strony transakcji handlowej nie przewidziały w umowie terminu zapłaty, wierzycielowi, bez wezwania, przysługują </a:t>
            </a:r>
            <a:r>
              <a:rPr lang="pl-PL" b="1" i="1" dirty="0"/>
              <a:t>odsetki</a:t>
            </a:r>
            <a:r>
              <a:rPr lang="pl-PL" b="1" dirty="0"/>
              <a:t> ustawowe za opóźnienie w transakcjach handlowych</a:t>
            </a:r>
            <a:r>
              <a:rPr lang="pl-PL" dirty="0"/>
              <a:t>, po upływie 30 dni liczonych od dnia spełnienia przez niego świadczenia, do dnia zapłaty.</a:t>
            </a:r>
            <a:endParaRPr lang="en-AU" dirty="0"/>
          </a:p>
        </p:txBody>
      </p:sp>
    </p:spTree>
    <p:extLst>
      <p:ext uri="{BB962C8B-B14F-4D97-AF65-F5344CB8AC3E}">
        <p14:creationId xmlns:p14="http://schemas.microsoft.com/office/powerpoint/2010/main" val="3655388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79489A5-26B1-47E3-BD6A-0E492A970BB5}"/>
              </a:ext>
            </a:extLst>
          </p:cNvPr>
          <p:cNvSpPr>
            <a:spLocks noGrp="1"/>
          </p:cNvSpPr>
          <p:nvPr>
            <p:ph type="title"/>
          </p:nvPr>
        </p:nvSpPr>
        <p:spPr/>
        <p:txBody>
          <a:bodyPr/>
          <a:lstStyle/>
          <a:p>
            <a:r>
              <a:rPr lang="pl-PL" dirty="0"/>
              <a:t>Odsetki po terminie wymagalności</a:t>
            </a:r>
            <a:endParaRPr lang="en-AU" dirty="0"/>
          </a:p>
        </p:txBody>
      </p:sp>
      <p:sp>
        <p:nvSpPr>
          <p:cNvPr id="3" name="Symbol zastępczy zawartości 2">
            <a:extLst>
              <a:ext uri="{FF2B5EF4-FFF2-40B4-BE49-F238E27FC236}">
                <a16:creationId xmlns:a16="http://schemas.microsoft.com/office/drawing/2014/main" xmlns="" id="{2050A54B-098F-421F-B1FD-89BA7FA53369}"/>
              </a:ext>
            </a:extLst>
          </p:cNvPr>
          <p:cNvSpPr>
            <a:spLocks noGrp="1"/>
          </p:cNvSpPr>
          <p:nvPr>
            <p:ph idx="1"/>
          </p:nvPr>
        </p:nvSpPr>
        <p:spPr>
          <a:xfrm>
            <a:off x="1028700" y="2638044"/>
            <a:ext cx="10115550" cy="4058031"/>
          </a:xfrm>
        </p:spPr>
        <p:txBody>
          <a:bodyPr>
            <a:normAutofit lnSpcReduction="10000"/>
          </a:bodyPr>
          <a:lstStyle/>
          <a:p>
            <a:r>
              <a:rPr lang="pl-PL" dirty="0"/>
              <a:t>W transakcjach handlowych […] wierzycielowi, bez wezwania, przysługują </a:t>
            </a:r>
            <a:r>
              <a:rPr lang="pl-PL" b="1" i="1" dirty="0"/>
              <a:t>odsetki</a:t>
            </a:r>
            <a:r>
              <a:rPr lang="pl-PL" b="1" dirty="0"/>
              <a:t> ustawowe za opóźnienie w transakcjach handlowych</a:t>
            </a:r>
            <a:r>
              <a:rPr lang="pl-PL" dirty="0"/>
              <a:t>, chyba że strony uzgodniły wyższe </a:t>
            </a:r>
            <a:r>
              <a:rPr lang="pl-PL" i="1" dirty="0"/>
              <a:t>odsetki</a:t>
            </a:r>
            <a:r>
              <a:rPr lang="pl-PL" dirty="0"/>
              <a:t>, za okres od dnia wymagalności świadczenia pieniężnego do dnia zapłaty, jeżeli są spełnione łącznie następujące warunki:</a:t>
            </a:r>
          </a:p>
          <a:p>
            <a:r>
              <a:rPr lang="pl-PL" dirty="0"/>
              <a:t>1) wierzyciel spełnił swoje świadczenie;</a:t>
            </a:r>
          </a:p>
          <a:p>
            <a:r>
              <a:rPr lang="pl-PL" dirty="0"/>
              <a:t>2) wierzyciel nie otrzymał zapłaty w terminie określonym w umowie.</a:t>
            </a:r>
          </a:p>
          <a:p>
            <a:r>
              <a:rPr lang="pl-PL" dirty="0"/>
              <a:t>Termin zapłaty określony w umowie </a:t>
            </a:r>
            <a:r>
              <a:rPr lang="pl-PL" u="sng" dirty="0"/>
              <a:t>nie może przekraczać 60 dni</a:t>
            </a:r>
            <a:r>
              <a:rPr lang="pl-PL" dirty="0"/>
              <a:t>, liczonych od dnia doręczenia dłużnikowi faktury lub rachunku, potwierdzających dostawę towaru lub wykonanie usługi, </a:t>
            </a:r>
            <a:r>
              <a:rPr lang="pl-PL" u="sng" dirty="0"/>
              <a:t>chyba że strony w umowie wyraźnie ustalą inaczej i pod warunkiem że ustalenie to nie jest rażąco nieuczciwe wobec wierzyciela</a:t>
            </a:r>
            <a:r>
              <a:rPr lang="pl-PL" dirty="0"/>
              <a:t>.</a:t>
            </a:r>
          </a:p>
          <a:p>
            <a:r>
              <a:rPr lang="pl-PL" dirty="0"/>
              <a:t>Jeżeli ustalony w umowie termin zapłaty jest dłuższy niż 60 dni, liczonych od dnia doręczenia dłużnikowi faktury lub rachunku, potwierdzających dostawę towaru lub wykonanie usługi, a nie jest spełniony warunek, o którym mowa w ust. 2, </a:t>
            </a:r>
            <a:r>
              <a:rPr lang="pl-PL" u="sng" dirty="0"/>
              <a:t>wierzycielowi, który spełnił swoje świadczenie, po upływie 60 dni przysługują </a:t>
            </a:r>
            <a:r>
              <a:rPr lang="pl-PL" i="1" u="sng" dirty="0"/>
              <a:t>odsetki</a:t>
            </a:r>
            <a:r>
              <a:rPr lang="pl-PL" u="sng" dirty="0"/>
              <a:t>, o których mowa w ust. 1.</a:t>
            </a:r>
          </a:p>
          <a:p>
            <a:endParaRPr lang="en-AU" dirty="0"/>
          </a:p>
        </p:txBody>
      </p:sp>
    </p:spTree>
    <p:extLst>
      <p:ext uri="{BB962C8B-B14F-4D97-AF65-F5344CB8AC3E}">
        <p14:creationId xmlns:p14="http://schemas.microsoft.com/office/powerpoint/2010/main" val="2002510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717215C-D5C1-3648-B1A3-512F1788F159}"/>
              </a:ext>
            </a:extLst>
          </p:cNvPr>
          <p:cNvSpPr>
            <a:spLocks noGrp="1"/>
          </p:cNvSpPr>
          <p:nvPr>
            <p:ph type="title"/>
          </p:nvPr>
        </p:nvSpPr>
        <p:spPr/>
        <p:txBody>
          <a:bodyPr/>
          <a:lstStyle/>
          <a:p>
            <a:r>
              <a:rPr lang="pl-PL" dirty="0"/>
              <a:t>Kazus I</a:t>
            </a:r>
          </a:p>
        </p:txBody>
      </p:sp>
      <p:sp>
        <p:nvSpPr>
          <p:cNvPr id="3" name="Symbol zastępczy zawartości 2">
            <a:extLst>
              <a:ext uri="{FF2B5EF4-FFF2-40B4-BE49-F238E27FC236}">
                <a16:creationId xmlns:a16="http://schemas.microsoft.com/office/drawing/2014/main" xmlns="" id="{BF7AE2E1-3443-CC48-B560-030B6B38E336}"/>
              </a:ext>
            </a:extLst>
          </p:cNvPr>
          <p:cNvSpPr>
            <a:spLocks noGrp="1"/>
          </p:cNvSpPr>
          <p:nvPr>
            <p:ph idx="1"/>
          </p:nvPr>
        </p:nvSpPr>
        <p:spPr>
          <a:xfrm>
            <a:off x="300789" y="2382253"/>
            <a:ext cx="11514221" cy="4235115"/>
          </a:xfrm>
        </p:spPr>
        <p:txBody>
          <a:bodyPr>
            <a:normAutofit/>
          </a:bodyPr>
          <a:lstStyle/>
          <a:p>
            <a:pPr algn="just"/>
            <a:r>
              <a:rPr lang="pl-PL" dirty="0"/>
              <a:t>Spółka ABC sp. z o.o. udzieliła spółce XYZ S.A. finansowania w kwocie 3.000.000,00 zł na okres 5 lat na podstawie umowy pożyczki z dnia 01.03.2017 roku. Umowa ta przewidywała obowiązek XYZ S.A. do przedkładania pożyczkodawcy do 30 kwietnia każdego roku obowiązywania umowy sprawozdania finansowego pożyczkobiorcy za poprzedni rok obrotowy (w celu umożliwienia pożyczkodawcy oceny kondycji finansowej pożyczkobiorcy). Ponadto w umowie zastrzeżono, że niewykonanie powyższego obowiązku przez pożyczkobiorcę w terminie będzie uprawniało pożyczkodawcę do naliczenia kary umownej w wysokości 1.000,00 zł za każdy dzień opóźnienia. XYZ S.A. jest spółką o uznanej renomie</a:t>
            </a:r>
            <a:r>
              <a:rPr lang="pl-PL"/>
              <a:t>, działającą na </a:t>
            </a:r>
            <a:r>
              <a:rPr lang="pl-PL" dirty="0"/>
              <a:t>rynku nieruchomości, o której sukcesach sprzedażowych i wynikach finansowych w roku 2017 szeroko rozpisywała się prasa branżowa. XYZ S.A. – z uwagi na sezon urlopowy w końcówce kwietnia 2017 r.  – nie zdołała na czas sporządzić sprawozdania finansowego za rok 2017, zatem stosowny dokument został przedłożony ABC sp. z o.o. dopiero w dniu 10.05.2018r. Po zapoznaniu się ze wskazanym dokumentem zarząd ABC sp. z o.o. ocenił sytuację finansową pożyczkobiorcy jako bardzo dobrą. W dniu 20.05.2018 roku spółka XYZ S.A. otrzymała wezwanie do zapłaty kwoty 10.000, 00 zł na rzecz ABC sp. z o.o. tytułem kary umownej za nienależyte wykonanie zobowiązania z tytułu umowy pożyczki. </a:t>
            </a:r>
          </a:p>
          <a:p>
            <a:r>
              <a:rPr lang="pl-PL" dirty="0"/>
              <a:t>Czy ABC sp. z o.o. miała prawo do naliczenia kary umownej?</a:t>
            </a:r>
          </a:p>
        </p:txBody>
      </p:sp>
    </p:spTree>
    <p:extLst>
      <p:ext uri="{BB962C8B-B14F-4D97-AF65-F5344CB8AC3E}">
        <p14:creationId xmlns:p14="http://schemas.microsoft.com/office/powerpoint/2010/main" val="1789893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1B2EC8E-F85A-4C5B-9579-4D8B0CA5444D}"/>
              </a:ext>
            </a:extLst>
          </p:cNvPr>
          <p:cNvSpPr>
            <a:spLocks noGrp="1"/>
          </p:cNvSpPr>
          <p:nvPr>
            <p:ph type="title"/>
          </p:nvPr>
        </p:nvSpPr>
        <p:spPr/>
        <p:txBody>
          <a:bodyPr/>
          <a:lstStyle/>
          <a:p>
            <a:r>
              <a:rPr lang="pl-PL" dirty="0"/>
              <a:t>KAZUS II</a:t>
            </a:r>
            <a:endParaRPr lang="en-AU" dirty="0"/>
          </a:p>
        </p:txBody>
      </p:sp>
      <p:sp>
        <p:nvSpPr>
          <p:cNvPr id="3" name="Symbol zastępczy zawartości 2">
            <a:extLst>
              <a:ext uri="{FF2B5EF4-FFF2-40B4-BE49-F238E27FC236}">
                <a16:creationId xmlns:a16="http://schemas.microsoft.com/office/drawing/2014/main" xmlns="" id="{69DAA2F0-3D23-4CAC-A0C1-AC2D362D4B36}"/>
              </a:ext>
            </a:extLst>
          </p:cNvPr>
          <p:cNvSpPr>
            <a:spLocks noGrp="1"/>
          </p:cNvSpPr>
          <p:nvPr>
            <p:ph idx="1"/>
          </p:nvPr>
        </p:nvSpPr>
        <p:spPr>
          <a:xfrm>
            <a:off x="1181099" y="2638044"/>
            <a:ext cx="9744075" cy="4067556"/>
          </a:xfrm>
        </p:spPr>
        <p:txBody>
          <a:bodyPr>
            <a:normAutofit/>
          </a:bodyPr>
          <a:lstStyle/>
          <a:p>
            <a:r>
              <a:rPr lang="pl-PL" dirty="0"/>
              <a:t>Spółka ABC sp. z o.o. udzieliła w dniu 01.01.2019 r. spółce XYZ sp. k. pożyczki w kwocie 1.000.000 zł. Z tytułu udzielenia finansowania spółce ABC należały się odsetki kapitałowe w wysokości 10% w skali roku naliczane codziennie od pozostałej do spłaty kwoty pożyczki przy założeniu, że rok ma 365 dni.  Kapitał pożyczki wraz z odsetkami kapitałowymi miał zostać spłacony jednorazowo w dniu 01.06.2019r.  W umowie zostały przewidziane także odsetki za opóźnienie w wysokości 14% w skali roku. </a:t>
            </a:r>
          </a:p>
          <a:p>
            <a:r>
              <a:rPr lang="pl-PL" dirty="0"/>
              <a:t>Spółka XYZ sp. k. dokonała spłaty kapitału pożyczki w dniu 01.07.2019 r. wraz z odsetkami kapitałowymi naliczonymi do dnia 01.06.2019 r. </a:t>
            </a:r>
          </a:p>
          <a:p>
            <a:r>
              <a:rPr lang="pl-PL" dirty="0"/>
              <a:t>Spółka ABC sp. z o.o. zażądała od spółki XYZ sp. k. zapłaty kwoty 8.219,18 zł tytułem odsetek kapitałowych za okres od 02.06 do 01.07 oraz kwoty 11.506,85 zł tytułem odsetek za opóźnienie za czas opóźnienia. Czy słusznie?</a:t>
            </a:r>
            <a:endParaRPr lang="en-AU" dirty="0"/>
          </a:p>
        </p:txBody>
      </p:sp>
    </p:spTree>
    <p:extLst>
      <p:ext uri="{BB962C8B-B14F-4D97-AF65-F5344CB8AC3E}">
        <p14:creationId xmlns:p14="http://schemas.microsoft.com/office/powerpoint/2010/main" val="1522588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1D73395-F13D-C140-927D-7516E3D0937A}"/>
              </a:ext>
            </a:extLst>
          </p:cNvPr>
          <p:cNvSpPr>
            <a:spLocks noGrp="1"/>
          </p:cNvSpPr>
          <p:nvPr>
            <p:ph type="title"/>
          </p:nvPr>
        </p:nvSpPr>
        <p:spPr/>
        <p:txBody>
          <a:bodyPr/>
          <a:lstStyle/>
          <a:p>
            <a:r>
              <a:rPr lang="pl-PL" dirty="0"/>
              <a:t>Zasada realnego wykonania zobowiązania</a:t>
            </a:r>
          </a:p>
        </p:txBody>
      </p:sp>
      <p:graphicFrame>
        <p:nvGraphicFramePr>
          <p:cNvPr id="4" name="Symbol zastępczy zawartości 3">
            <a:extLst>
              <a:ext uri="{FF2B5EF4-FFF2-40B4-BE49-F238E27FC236}">
                <a16:creationId xmlns:a16="http://schemas.microsoft.com/office/drawing/2014/main" xmlns="" id="{BA85748B-3D6A-A447-9F1E-98A56FEBABEE}"/>
              </a:ext>
            </a:extLst>
          </p:cNvPr>
          <p:cNvGraphicFramePr>
            <a:graphicFrameLocks noGrp="1"/>
          </p:cNvGraphicFramePr>
          <p:nvPr>
            <p:ph idx="1"/>
            <p:extLst>
              <p:ext uri="{D42A27DB-BD31-4B8C-83A1-F6EECF244321}">
                <p14:modId xmlns:p14="http://schemas.microsoft.com/office/powerpoint/2010/main" val="188326795"/>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676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D0FDE3F-2765-AC4A-82E3-BC3E2EE8E5A6}"/>
              </a:ext>
            </a:extLst>
          </p:cNvPr>
          <p:cNvSpPr>
            <a:spLocks noGrp="1"/>
          </p:cNvSpPr>
          <p:nvPr>
            <p:ph type="title"/>
          </p:nvPr>
        </p:nvSpPr>
        <p:spPr/>
        <p:txBody>
          <a:bodyPr/>
          <a:lstStyle/>
          <a:p>
            <a:r>
              <a:rPr lang="pl-PL" dirty="0"/>
              <a:t>Zakres odpowiedzialności dłużnika</a:t>
            </a:r>
          </a:p>
        </p:txBody>
      </p:sp>
      <p:sp>
        <p:nvSpPr>
          <p:cNvPr id="3" name="Symbol zastępczy zawartości 2">
            <a:extLst>
              <a:ext uri="{FF2B5EF4-FFF2-40B4-BE49-F238E27FC236}">
                <a16:creationId xmlns:a16="http://schemas.microsoft.com/office/drawing/2014/main" xmlns="" id="{CA0B40B1-F6CE-C641-8307-1D50D932E8F4}"/>
              </a:ext>
            </a:extLst>
          </p:cNvPr>
          <p:cNvSpPr>
            <a:spLocks noGrp="1"/>
          </p:cNvSpPr>
          <p:nvPr>
            <p:ph idx="1"/>
          </p:nvPr>
        </p:nvSpPr>
        <p:spPr>
          <a:xfrm>
            <a:off x="1219200" y="2638044"/>
            <a:ext cx="8741664" cy="3762756"/>
          </a:xfrm>
        </p:spPr>
        <p:txBody>
          <a:bodyPr/>
          <a:lstStyle/>
          <a:p>
            <a:r>
              <a:rPr lang="pl-PL" dirty="0"/>
              <a:t>Regulacja podstawowa – art. 472 KC</a:t>
            </a:r>
          </a:p>
          <a:p>
            <a:pPr lvl="1"/>
            <a:r>
              <a:rPr lang="pl-PL" dirty="0"/>
              <a:t>Jeżeli ze szczególnego przepisu ustawy albo z czynności prawnej nie wynika nic innego, dłużnik odpowiedzialny jest </a:t>
            </a:r>
            <a:r>
              <a:rPr lang="pl-PL" u="sng" dirty="0"/>
              <a:t>za niezachowanie należytej staranności</a:t>
            </a:r>
            <a:r>
              <a:rPr lang="pl-PL" dirty="0"/>
              <a:t>.</a:t>
            </a:r>
          </a:p>
          <a:p>
            <a:pPr marL="228600" lvl="1" indent="0">
              <a:buNone/>
            </a:pPr>
            <a:endParaRPr lang="pl-PL" dirty="0"/>
          </a:p>
          <a:p>
            <a:r>
              <a:rPr lang="pl-PL" dirty="0"/>
              <a:t>Możliwość modyfikacji umownych – art. 473 KC</a:t>
            </a:r>
          </a:p>
          <a:p>
            <a:pPr lvl="1"/>
            <a:r>
              <a:rPr lang="pl-PL" dirty="0"/>
              <a:t>Dłużnik może przez umowę przyjąć odpowiedzialność za niewykonanie lub za nienależyte wykonanie zobowiązania z powodu oznaczonych okoliczności, za które na mocy ustawy odpowiedzialności nie ponosi.</a:t>
            </a:r>
          </a:p>
          <a:p>
            <a:pPr lvl="1"/>
            <a:r>
              <a:rPr lang="pl-PL" dirty="0"/>
              <a:t>Nieważne jest zastrzeżenie, iż dłużnik nie będzie odpowiedzialny za szkodę, którą może wyrządzić wierzycielowi umyślnie.</a:t>
            </a:r>
          </a:p>
          <a:p>
            <a:pPr lvl="1"/>
            <a:endParaRPr lang="pl-PL" dirty="0"/>
          </a:p>
        </p:txBody>
      </p:sp>
    </p:spTree>
    <p:extLst>
      <p:ext uri="{BB962C8B-B14F-4D97-AF65-F5344CB8AC3E}">
        <p14:creationId xmlns:p14="http://schemas.microsoft.com/office/powerpoint/2010/main" val="1686350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68EDF1E-1AFF-DC45-990D-6DCF9F1ADC49}"/>
              </a:ext>
            </a:extLst>
          </p:cNvPr>
          <p:cNvSpPr>
            <a:spLocks noGrp="1"/>
          </p:cNvSpPr>
          <p:nvPr>
            <p:ph type="title"/>
          </p:nvPr>
        </p:nvSpPr>
        <p:spPr/>
        <p:txBody>
          <a:bodyPr/>
          <a:lstStyle/>
          <a:p>
            <a:r>
              <a:rPr lang="pl-PL" dirty="0"/>
              <a:t>Należyta staranność w stosunkach handlowych</a:t>
            </a:r>
          </a:p>
        </p:txBody>
      </p:sp>
      <p:sp>
        <p:nvSpPr>
          <p:cNvPr id="3" name="Symbol zastępczy zawartości 2">
            <a:extLst>
              <a:ext uri="{FF2B5EF4-FFF2-40B4-BE49-F238E27FC236}">
                <a16:creationId xmlns:a16="http://schemas.microsoft.com/office/drawing/2014/main" xmlns="" id="{212A4F8E-4C14-D54D-BAF7-4826E3BEF81A}"/>
              </a:ext>
            </a:extLst>
          </p:cNvPr>
          <p:cNvSpPr>
            <a:spLocks noGrp="1"/>
          </p:cNvSpPr>
          <p:nvPr>
            <p:ph idx="1"/>
          </p:nvPr>
        </p:nvSpPr>
        <p:spPr/>
        <p:txBody>
          <a:bodyPr/>
          <a:lstStyle/>
          <a:p>
            <a:r>
              <a:rPr lang="pl-PL" dirty="0"/>
              <a:t>Art.. 355 KC: należyta staranność to staranność ogólnie wymagana w stosunkach danego rodzaju</a:t>
            </a:r>
          </a:p>
          <a:p>
            <a:r>
              <a:rPr lang="pl-PL" dirty="0"/>
              <a:t>Należytą staranność dłużnika w zakresie prowadzonej przez niego działalności gospodarczej określa się </a:t>
            </a:r>
            <a:r>
              <a:rPr lang="pl-PL" u="sng" dirty="0"/>
              <a:t>przy uwzględnieniu zawodowego charakteru tej działalności.</a:t>
            </a:r>
          </a:p>
          <a:p>
            <a:endParaRPr lang="pl-PL" u="sng" dirty="0"/>
          </a:p>
          <a:p>
            <a:r>
              <a:rPr lang="pl-PL" dirty="0"/>
              <a:t>Zachowanie staranne to zachowanie zgodne z przyjętymi w społeczeństwie regułami postępowania. </a:t>
            </a:r>
          </a:p>
          <a:p>
            <a:endParaRPr lang="pl-PL" dirty="0"/>
          </a:p>
        </p:txBody>
      </p:sp>
    </p:spTree>
    <p:extLst>
      <p:ext uri="{BB962C8B-B14F-4D97-AF65-F5344CB8AC3E}">
        <p14:creationId xmlns:p14="http://schemas.microsoft.com/office/powerpoint/2010/main" val="2327048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B8B9730-A299-0D48-A1AE-E8BD20A2E96E}"/>
              </a:ext>
            </a:extLst>
          </p:cNvPr>
          <p:cNvSpPr>
            <a:spLocks noGrp="1"/>
          </p:cNvSpPr>
          <p:nvPr>
            <p:ph type="title"/>
          </p:nvPr>
        </p:nvSpPr>
        <p:spPr/>
        <p:txBody>
          <a:bodyPr/>
          <a:lstStyle/>
          <a:p>
            <a:r>
              <a:rPr lang="pl-PL" dirty="0"/>
              <a:t>ocena staranności </a:t>
            </a:r>
          </a:p>
        </p:txBody>
      </p:sp>
      <p:sp>
        <p:nvSpPr>
          <p:cNvPr id="3" name="Symbol zastępczy zawartości 2">
            <a:extLst>
              <a:ext uri="{FF2B5EF4-FFF2-40B4-BE49-F238E27FC236}">
                <a16:creationId xmlns:a16="http://schemas.microsoft.com/office/drawing/2014/main" xmlns="" id="{DF536303-8B43-7C48-9340-7340AE2CAE5B}"/>
              </a:ext>
            </a:extLst>
          </p:cNvPr>
          <p:cNvSpPr>
            <a:spLocks noGrp="1"/>
          </p:cNvSpPr>
          <p:nvPr>
            <p:ph idx="1"/>
          </p:nvPr>
        </p:nvSpPr>
        <p:spPr>
          <a:xfrm>
            <a:off x="1135117" y="2638044"/>
            <a:ext cx="9911255" cy="3773266"/>
          </a:xfrm>
        </p:spPr>
        <p:txBody>
          <a:bodyPr>
            <a:normAutofit/>
          </a:bodyPr>
          <a:lstStyle/>
          <a:p>
            <a:pPr marL="342900" indent="-342900">
              <a:buFont typeface="+mj-lt"/>
              <a:buAutoNum type="arabicPeriod"/>
            </a:pPr>
            <a:r>
              <a:rPr lang="pl-PL" dirty="0"/>
              <a:t>Skonstruowanie abstrakcyjnego miernika</a:t>
            </a:r>
            <a:r>
              <a:rPr lang="pl-PL" u="sng" dirty="0"/>
              <a:t> przeciętnej </a:t>
            </a:r>
            <a:r>
              <a:rPr lang="pl-PL" dirty="0"/>
              <a:t>staranności dla danego typu stosunków handlowych;</a:t>
            </a:r>
          </a:p>
          <a:p>
            <a:pPr marL="571500" lvl="1" indent="-342900">
              <a:buFont typeface="+mj-lt"/>
              <a:buAutoNum type="arabicPeriod"/>
            </a:pPr>
            <a:r>
              <a:rPr lang="pl-PL" dirty="0"/>
              <a:t>Przeciętne kwalifikacje,</a:t>
            </a:r>
          </a:p>
          <a:p>
            <a:pPr marL="571500" lvl="1" indent="-342900">
              <a:buFont typeface="+mj-lt"/>
              <a:buAutoNum type="arabicPeriod"/>
            </a:pPr>
            <a:r>
              <a:rPr lang="pl-PL" dirty="0"/>
              <a:t>Przeciętne doświadczenie,</a:t>
            </a:r>
          </a:p>
          <a:p>
            <a:pPr marL="571500" lvl="1" indent="-342900">
              <a:buFont typeface="+mj-lt"/>
              <a:buAutoNum type="arabicPeriod"/>
            </a:pPr>
            <a:r>
              <a:rPr lang="pl-PL" dirty="0"/>
              <a:t>Przedmiot działalności,</a:t>
            </a:r>
          </a:p>
          <a:p>
            <a:pPr marL="342900" indent="-342900">
              <a:buFont typeface="+mj-lt"/>
              <a:buAutoNum type="arabicPeriod"/>
            </a:pPr>
            <a:r>
              <a:rPr lang="pl-PL" dirty="0"/>
              <a:t>Porównanie zachowania (świadczenia) z przyjętym miernikiem staranności. </a:t>
            </a:r>
          </a:p>
          <a:p>
            <a:pPr marL="342900" indent="-342900">
              <a:buFont typeface="+mj-lt"/>
              <a:buAutoNum type="arabicPeriod"/>
            </a:pPr>
            <a:endParaRPr lang="pl-PL" dirty="0"/>
          </a:p>
          <a:p>
            <a:pPr marL="0" indent="0">
              <a:buNone/>
            </a:pPr>
            <a:r>
              <a:rPr lang="pl-PL" dirty="0"/>
              <a:t>UWAGA! – W konkretnej sytuacji zasadne może być przyjęcie podwyższonego miernika staranności. </a:t>
            </a:r>
          </a:p>
        </p:txBody>
      </p:sp>
    </p:spTree>
    <p:extLst>
      <p:ext uri="{BB962C8B-B14F-4D97-AF65-F5344CB8AC3E}">
        <p14:creationId xmlns:p14="http://schemas.microsoft.com/office/powerpoint/2010/main" val="2438744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C82E707-ABE0-324C-B3FA-EAEC0B5345B0}"/>
              </a:ext>
            </a:extLst>
          </p:cNvPr>
          <p:cNvSpPr>
            <a:spLocks noGrp="1"/>
          </p:cNvSpPr>
          <p:nvPr>
            <p:ph type="title"/>
          </p:nvPr>
        </p:nvSpPr>
        <p:spPr/>
        <p:txBody>
          <a:bodyPr/>
          <a:lstStyle/>
          <a:p>
            <a:r>
              <a:rPr lang="pl-PL" dirty="0"/>
              <a:t>Odpowiedzialność za osoby trzecie</a:t>
            </a:r>
          </a:p>
        </p:txBody>
      </p:sp>
      <p:sp>
        <p:nvSpPr>
          <p:cNvPr id="3" name="Symbol zastępczy zawartości 2">
            <a:extLst>
              <a:ext uri="{FF2B5EF4-FFF2-40B4-BE49-F238E27FC236}">
                <a16:creationId xmlns:a16="http://schemas.microsoft.com/office/drawing/2014/main" xmlns="" id="{4CC2B702-0BFE-A742-AF67-C8779E624E04}"/>
              </a:ext>
            </a:extLst>
          </p:cNvPr>
          <p:cNvSpPr>
            <a:spLocks noGrp="1"/>
          </p:cNvSpPr>
          <p:nvPr>
            <p:ph idx="1"/>
          </p:nvPr>
        </p:nvSpPr>
        <p:spPr>
          <a:xfrm>
            <a:off x="830318" y="2638044"/>
            <a:ext cx="10773104" cy="3699694"/>
          </a:xfrm>
        </p:spPr>
        <p:txBody>
          <a:bodyPr/>
          <a:lstStyle/>
          <a:p>
            <a:r>
              <a:rPr lang="pl-PL" dirty="0"/>
              <a:t>Art. 474 KC</a:t>
            </a:r>
          </a:p>
          <a:p>
            <a:r>
              <a:rPr lang="pl-PL" dirty="0"/>
              <a:t>Dłużnik odpowiedzialny jest jak za własne działanie lub zaniechanie za działania i zaniechania:</a:t>
            </a:r>
          </a:p>
          <a:p>
            <a:pPr lvl="1"/>
            <a:r>
              <a:rPr lang="pl-PL" dirty="0"/>
              <a:t> osób, z których pomocą zobowiązanie wykonywa, </a:t>
            </a:r>
          </a:p>
          <a:p>
            <a:pPr lvl="1"/>
            <a:r>
              <a:rPr lang="pl-PL" dirty="0"/>
              <a:t>osób, którym wykonanie zobowiązania powierza. </a:t>
            </a:r>
          </a:p>
          <a:p>
            <a:pPr marL="0" indent="0">
              <a:buNone/>
            </a:pPr>
            <a:endParaRPr lang="pl-PL" dirty="0"/>
          </a:p>
          <a:p>
            <a:pPr marL="0" indent="0">
              <a:buNone/>
            </a:pPr>
            <a:r>
              <a:rPr lang="pl-PL" dirty="0"/>
              <a:t>Odpowiedzialność za te osoby opiera się na </a:t>
            </a:r>
            <a:r>
              <a:rPr lang="pl-PL" u="sng" dirty="0"/>
              <a:t>zasadzie ryzyka </a:t>
            </a:r>
            <a:r>
              <a:rPr lang="pl-PL" dirty="0"/>
              <a:t>(a nie winy w wyborze lub winy w nadzorze). </a:t>
            </a:r>
          </a:p>
        </p:txBody>
      </p:sp>
    </p:spTree>
    <p:extLst>
      <p:ext uri="{BB962C8B-B14F-4D97-AF65-F5344CB8AC3E}">
        <p14:creationId xmlns:p14="http://schemas.microsoft.com/office/powerpoint/2010/main" val="1752100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C10AF16-BC88-5542-880D-67637B9015D6}"/>
              </a:ext>
            </a:extLst>
          </p:cNvPr>
          <p:cNvSpPr>
            <a:spLocks noGrp="1"/>
          </p:cNvSpPr>
          <p:nvPr>
            <p:ph type="title"/>
          </p:nvPr>
        </p:nvSpPr>
        <p:spPr/>
        <p:txBody>
          <a:bodyPr/>
          <a:lstStyle/>
          <a:p>
            <a:r>
              <a:rPr lang="pl-PL" dirty="0"/>
              <a:t>Przesłanki odpowiedzialności kontraktowej</a:t>
            </a:r>
          </a:p>
        </p:txBody>
      </p:sp>
      <p:graphicFrame>
        <p:nvGraphicFramePr>
          <p:cNvPr id="4" name="Symbol zastępczy zawartości 3">
            <a:extLst>
              <a:ext uri="{FF2B5EF4-FFF2-40B4-BE49-F238E27FC236}">
                <a16:creationId xmlns:a16="http://schemas.microsoft.com/office/drawing/2014/main" xmlns="" id="{D3D43FA6-970B-C74E-8218-BB012AC80F32}"/>
              </a:ext>
            </a:extLst>
          </p:cNvPr>
          <p:cNvGraphicFramePr>
            <a:graphicFrameLocks noGrp="1"/>
          </p:cNvGraphicFramePr>
          <p:nvPr>
            <p:ph idx="1"/>
            <p:extLst>
              <p:ext uri="{D42A27DB-BD31-4B8C-83A1-F6EECF244321}">
                <p14:modId xmlns:p14="http://schemas.microsoft.com/office/powerpoint/2010/main" val="982409675"/>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2024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BC68766-654D-6948-81D2-55D8CA37C201}"/>
              </a:ext>
            </a:extLst>
          </p:cNvPr>
          <p:cNvSpPr>
            <a:spLocks noGrp="1"/>
          </p:cNvSpPr>
          <p:nvPr>
            <p:ph type="title"/>
          </p:nvPr>
        </p:nvSpPr>
        <p:spPr/>
        <p:txBody>
          <a:bodyPr/>
          <a:lstStyle/>
          <a:p>
            <a:r>
              <a:rPr lang="pl-PL" dirty="0"/>
              <a:t>Niewykonanie i nienależyte wykonanie zobowiązania</a:t>
            </a:r>
          </a:p>
        </p:txBody>
      </p:sp>
      <p:sp>
        <p:nvSpPr>
          <p:cNvPr id="3" name="Symbol zastępczy zawartości 2">
            <a:extLst>
              <a:ext uri="{FF2B5EF4-FFF2-40B4-BE49-F238E27FC236}">
                <a16:creationId xmlns:a16="http://schemas.microsoft.com/office/drawing/2014/main" xmlns="" id="{A07FD08B-2B92-524B-8D3F-2F8F01C6C3B4}"/>
              </a:ext>
            </a:extLst>
          </p:cNvPr>
          <p:cNvSpPr>
            <a:spLocks noGrp="1"/>
          </p:cNvSpPr>
          <p:nvPr>
            <p:ph idx="1"/>
          </p:nvPr>
        </p:nvSpPr>
        <p:spPr>
          <a:xfrm>
            <a:off x="3668110" y="2701106"/>
            <a:ext cx="4855779" cy="3993984"/>
          </a:xfrm>
        </p:spPr>
        <p:txBody>
          <a:bodyPr>
            <a:normAutofit/>
          </a:bodyPr>
          <a:lstStyle/>
          <a:p>
            <a:pPr algn="just"/>
            <a:r>
              <a:rPr lang="pl-PL" dirty="0"/>
              <a:t>Niewykonanie:</a:t>
            </a:r>
          </a:p>
          <a:p>
            <a:pPr lvl="1" algn="just"/>
            <a:r>
              <a:rPr lang="pl-PL" dirty="0"/>
              <a:t>Odmowa wykonania</a:t>
            </a:r>
          </a:p>
          <a:p>
            <a:pPr lvl="1" algn="just"/>
            <a:r>
              <a:rPr lang="pl-PL" dirty="0"/>
              <a:t>Utrata przedmiotu świadczenia</a:t>
            </a:r>
          </a:p>
          <a:p>
            <a:pPr algn="just"/>
            <a:r>
              <a:rPr lang="pl-PL" dirty="0"/>
              <a:t>Nienależyte wykonanie:</a:t>
            </a:r>
          </a:p>
          <a:p>
            <a:pPr lvl="1" algn="just"/>
            <a:r>
              <a:rPr lang="pl-PL" dirty="0"/>
              <a:t>Niewłaściwa jakość,</a:t>
            </a:r>
          </a:p>
          <a:p>
            <a:pPr lvl="1" algn="just"/>
            <a:r>
              <a:rPr lang="pl-PL" dirty="0"/>
              <a:t>Niewłaściwe opakowanie, </a:t>
            </a:r>
          </a:p>
          <a:p>
            <a:pPr lvl="1" algn="just"/>
            <a:r>
              <a:rPr lang="pl-PL" dirty="0"/>
              <a:t>Niewłaściwy czas świadczenia,</a:t>
            </a:r>
          </a:p>
          <a:p>
            <a:pPr lvl="1" algn="just"/>
            <a:r>
              <a:rPr lang="pl-PL" dirty="0"/>
              <a:t>Niewłaściwe miejsce świadczenia,</a:t>
            </a:r>
          </a:p>
          <a:p>
            <a:pPr lvl="1" algn="just"/>
            <a:r>
              <a:rPr lang="pl-PL" dirty="0"/>
              <a:t>Niewłaściwy sposób świadczenia</a:t>
            </a:r>
          </a:p>
          <a:p>
            <a:pPr lvl="1" algn="just"/>
            <a:r>
              <a:rPr lang="pl-PL" dirty="0"/>
              <a:t>Inne …</a:t>
            </a:r>
          </a:p>
        </p:txBody>
      </p:sp>
    </p:spTree>
    <p:extLst>
      <p:ext uri="{BB962C8B-B14F-4D97-AF65-F5344CB8AC3E}">
        <p14:creationId xmlns:p14="http://schemas.microsoft.com/office/powerpoint/2010/main" val="2140678542"/>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Paczka</Template>
  <TotalTime>602</TotalTime>
  <Words>2062</Words>
  <Application>Microsoft Office PowerPoint</Application>
  <PresentationFormat>Panoramiczny</PresentationFormat>
  <Paragraphs>147</Paragraphs>
  <Slides>27</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27</vt:i4>
      </vt:variant>
    </vt:vector>
  </HeadingPairs>
  <TitlesOfParts>
    <vt:vector size="30" baseType="lpstr">
      <vt:lpstr>Arial</vt:lpstr>
      <vt:lpstr>Gill Sans MT</vt:lpstr>
      <vt:lpstr>Paczka</vt:lpstr>
      <vt:lpstr>Odpowiedzialność Kontraktowa kara umowna</vt:lpstr>
      <vt:lpstr>Pojęcie odpowiedzialności kontraktowej</vt:lpstr>
      <vt:lpstr>Zasada realnego wykonania zobowiązania</vt:lpstr>
      <vt:lpstr>Zakres odpowiedzialności dłużnika</vt:lpstr>
      <vt:lpstr>Należyta staranność w stosunkach handlowych</vt:lpstr>
      <vt:lpstr>ocena staranności </vt:lpstr>
      <vt:lpstr>Odpowiedzialność za osoby trzecie</vt:lpstr>
      <vt:lpstr>Przesłanki odpowiedzialności kontraktowej</vt:lpstr>
      <vt:lpstr>Niewykonanie i nienależyte wykonanie zobowiązania</vt:lpstr>
      <vt:lpstr>szkoda</vt:lpstr>
      <vt:lpstr>Zwłoka dłużnika</vt:lpstr>
      <vt:lpstr>Odpowiedzialność dłużnika a rodzaj rzeczy</vt:lpstr>
      <vt:lpstr>Wykonanie zastępcze</vt:lpstr>
      <vt:lpstr>Odsetki za opóźnienie</vt:lpstr>
      <vt:lpstr>Kara umowna</vt:lpstr>
      <vt:lpstr>Kara Umowna a Szkoda</vt:lpstr>
      <vt:lpstr>Wysokość kary umownej</vt:lpstr>
      <vt:lpstr>Funkcje kary umownej</vt:lpstr>
      <vt:lpstr>Kara umowna a odpowiedzialność na zasadach ogólnych</vt:lpstr>
      <vt:lpstr>Miarkowanie kary umownej</vt:lpstr>
      <vt:lpstr>Odsetki za opóźnienie</vt:lpstr>
      <vt:lpstr>Wysokość odsetek za opóźnienie</vt:lpstr>
      <vt:lpstr>ODSETKI za opóźnienie – transakcje handlowe</vt:lpstr>
      <vt:lpstr>Odsetki za opóźnienie w transakcjach handlowych</vt:lpstr>
      <vt:lpstr>Odsetki po terminie wymagalności</vt:lpstr>
      <vt:lpstr>Kazus I</vt:lpstr>
      <vt:lpstr>KAZUS II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Odpowiedzialność Kontraktowa kara umowna</dc:title>
  <dc:creator>Dorota Wieczorkowska</dc:creator>
  <cp:lastModifiedBy>kwiec</cp:lastModifiedBy>
  <cp:revision>22</cp:revision>
  <dcterms:created xsi:type="dcterms:W3CDTF">2018-10-18T21:06:30Z</dcterms:created>
  <dcterms:modified xsi:type="dcterms:W3CDTF">2019-10-27T21:45:16Z</dcterms:modified>
</cp:coreProperties>
</file>