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1"/>
  </p:sldMasterIdLst>
  <p:sldIdLst>
    <p:sldId id="258" r:id="rId2"/>
    <p:sldId id="257" r:id="rId3"/>
    <p:sldId id="259" r:id="rId4"/>
    <p:sldId id="271" r:id="rId5"/>
    <p:sldId id="260" r:id="rId6"/>
    <p:sldId id="269" r:id="rId7"/>
    <p:sldId id="261" r:id="rId8"/>
    <p:sldId id="262" r:id="rId9"/>
    <p:sldId id="263" r:id="rId10"/>
    <p:sldId id="270" r:id="rId11"/>
    <p:sldId id="267" r:id="rId12"/>
    <p:sldId id="265" r:id="rId13"/>
    <p:sldId id="272" r:id="rId14"/>
    <p:sldId id="274" r:id="rId15"/>
    <p:sldId id="275" r:id="rId16"/>
    <p:sldId id="276" r:id="rId17"/>
    <p:sldId id="266" r:id="rId18"/>
    <p:sldId id="268" r:id="rId19"/>
    <p:sldId id="273" r:id="rId20"/>
    <p:sldId id="280" r:id="rId21"/>
    <p:sldId id="281" r:id="rId22"/>
    <p:sldId id="279" r:id="rId23"/>
    <p:sldId id="277" r:id="rId24"/>
    <p:sldId id="284" r:id="rId25"/>
    <p:sldId id="285" r:id="rId26"/>
    <p:sldId id="286" r:id="rId27"/>
    <p:sldId id="287" r:id="rId28"/>
    <p:sldId id="278" r:id="rId29"/>
    <p:sldId id="282" r:id="rId30"/>
    <p:sldId id="283" r:id="rId31"/>
    <p:sldId id="264" r:id="rId32"/>
    <p:sldId id="288" r:id="rId33"/>
    <p:sldId id="289" r:id="rId34"/>
    <p:sldId id="290" r:id="rId35"/>
    <p:sldId id="291" r:id="rId36"/>
    <p:sldId id="292" r:id="rId37"/>
    <p:sldId id="293"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92"/>
    <p:restoredTop sz="94729"/>
  </p:normalViewPr>
  <p:slideViewPr>
    <p:cSldViewPr snapToGrid="0" snapToObjects="1">
      <p:cViewPr>
        <p:scale>
          <a:sx n="67" d="100"/>
          <a:sy n="67" d="100"/>
        </p:scale>
        <p:origin x="636"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pl-PL"/>
              <a:t>Kliknij, aby edytować styl</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smtClean="0"/>
              <a:pPr/>
              <a:t>1/19/2020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2123350983"/>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Vertical Text Placeholder 2"/>
          <p:cNvSpPr>
            <a:spLocks noGrp="1"/>
          </p:cNvSpPr>
          <p:nvPr>
            <p:ph type="body" orient="vert" idx="1"/>
          </p:nvPr>
        </p:nvSpPr>
        <p:spPr/>
        <p:txBody>
          <a:bodyPr vert="eaVert"/>
          <a:lstStyle/>
          <a:p>
            <a:pPr lvl="0"/>
            <a:r>
              <a:rPr lang="pl-PL"/>
              <a:t>Edytuj style wzorca tekstu
Drugi poziom
Trzeci poziom
Czwarty poziom
Piąty poziom</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1/19/2020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23680811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pl-PL"/>
              <a:t>Kliknij, aby edytować styl</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pl-PL"/>
              <a:t>Edytuj style wzorca tekstu
Drugi poziom
Trzeci poziom
Czwarty poziom
Piąty poziom</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1/19/2020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6362247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a:t>Edytuj style wzorca tekstu
Drugi poziom
Trzeci poziom
Czwarty poziom
Piąty poziom</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smtClean="0"/>
              <a:t>1/19/2020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27620162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pl-PL"/>
              <a:t>Kliknij, aby edytować styl</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Edytuj style wzorca tekstu
Drugi poziom
Trzeci poziom
Czwarty poziom
Piąty poziom</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smtClean="0"/>
              <a:pPr/>
              <a:t>1/19/2020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4156363223"/>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pl-PL"/>
              <a:t>Edytuj style wzorca tekstu
Drugi poziom
Trzeci poziom
Czwarty poziom
Piąty poziom</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pl-PL"/>
              <a:t>Edytuj style wzorca tekstu
Drugi poziom
Trzeci poziom
Czwarty poziom
Piąty poziom</a:t>
            </a:r>
            <a:endParaRPr lang="en-US" dirty="0"/>
          </a:p>
        </p:txBody>
      </p:sp>
      <p:sp>
        <p:nvSpPr>
          <p:cNvPr id="8" name="Date Placeholder 7"/>
          <p:cNvSpPr>
            <a:spLocks noGrp="1"/>
          </p:cNvSpPr>
          <p:nvPr>
            <p:ph type="dt" sz="half" idx="10"/>
          </p:nvPr>
        </p:nvSpPr>
        <p:spPr/>
        <p:txBody>
          <a:bodyPr/>
          <a:lstStyle/>
          <a:p>
            <a:fld id="{87DE6118-2437-4B30-8E3C-4D2BE6020583}" type="datetimeFigureOut">
              <a:rPr lang="en-US" smtClean="0"/>
              <a:t>1/19/2020</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41698825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
Drugi poziom
Trzeci poziom
Czwarty poziom
Piąty poziom</a:t>
            </a:r>
            <a:endParaRPr lang="en-US" dirty="0"/>
          </a:p>
        </p:txBody>
      </p:sp>
      <p:sp>
        <p:nvSpPr>
          <p:cNvPr id="4" name="Content Placeholder 3"/>
          <p:cNvSpPr>
            <a:spLocks noGrp="1"/>
          </p:cNvSpPr>
          <p:nvPr>
            <p:ph sz="half" idx="2"/>
          </p:nvPr>
        </p:nvSpPr>
        <p:spPr>
          <a:xfrm>
            <a:off x="1583436" y="3143250"/>
            <a:ext cx="4270248" cy="2596776"/>
          </a:xfrm>
        </p:spPr>
        <p:txBody>
          <a:bodyPr/>
          <a:lstStyle/>
          <a:p>
            <a:pPr lvl="0"/>
            <a:r>
              <a:rPr lang="pl-PL"/>
              <a:t>Edytuj style wzorca tekstu
Drugi poziom
Trzeci poziom
Czwarty poziom
Piąty poziom</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pl-PL"/>
              <a:t>Edytuj style wzorca tekstu
Drugi poziom
Trzeci poziom
Czwarty poziom
Piąty poziom</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
Drugi poziom
Trzeci poziom
Czwarty poziom
Piąty poziom</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smtClean="0"/>
              <a:pPr/>
              <a:t>1/19/2020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smtClean="0"/>
              <a:pPr/>
              <a:t>‹#›</a:t>
            </a:fld>
            <a:endParaRPr lang="en-US" dirty="0"/>
          </a:p>
        </p:txBody>
      </p:sp>
      <p:sp>
        <p:nvSpPr>
          <p:cNvPr id="10" name="Title 9"/>
          <p:cNvSpPr>
            <a:spLocks noGrp="1"/>
          </p:cNvSpPr>
          <p:nvPr>
            <p:ph type="title"/>
          </p:nvPr>
        </p:nvSpPr>
        <p:spPr/>
        <p:txBody>
          <a:bodyPr/>
          <a:lstStyle/>
          <a:p>
            <a:r>
              <a:rPr lang="pl-PL"/>
              <a:t>Kliknij, aby edytować styl</a:t>
            </a:r>
            <a:endParaRPr lang="en-US" dirty="0"/>
          </a:p>
        </p:txBody>
      </p:sp>
    </p:spTree>
    <p:extLst>
      <p:ext uri="{BB962C8B-B14F-4D97-AF65-F5344CB8AC3E}">
        <p14:creationId xmlns:p14="http://schemas.microsoft.com/office/powerpoint/2010/main" val="15940991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smtClean="0"/>
              <a:t>1/19/2020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33966176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smtClean="0"/>
              <a:t>1/19/2020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3357692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pl-PL"/>
              <a:t>Kliknij, aby edytować styl</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pl-PL"/>
              <a:t>Edytuj style wzorca tekstu
Drugi poziom
Trzeci poziom
Czwarty poziom
Piąty poziom</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Edytuj style wzorca tekstu
Drugi poziom
Trzeci poziom
Czwarty poziom
Piąty poziom</a:t>
            </a:r>
            <a:endParaRPr lang="en-US" dirty="0"/>
          </a:p>
        </p:txBody>
      </p:sp>
      <p:sp>
        <p:nvSpPr>
          <p:cNvPr id="9" name="Date Placeholder 8"/>
          <p:cNvSpPr>
            <a:spLocks noGrp="1"/>
          </p:cNvSpPr>
          <p:nvPr>
            <p:ph type="dt" sz="half" idx="10"/>
          </p:nvPr>
        </p:nvSpPr>
        <p:spPr/>
        <p:txBody>
          <a:bodyPr/>
          <a:lstStyle/>
          <a:p>
            <a:fld id="{87DE6118-2437-4B30-8E3C-4D2BE6020583}" type="datetimeFigureOut">
              <a:rPr lang="en-US" smtClean="0"/>
              <a:pPr/>
              <a:t>1/19/2020</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951106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pl-PL"/>
              <a:t>Kliknij, aby edytować styl</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Edytuj style wzorca tekstu
Drugi poziom
Trzeci poziom
Czwarty poziom
Piąty poziom</a:t>
            </a:r>
            <a:endParaRPr lang="en-US" dirty="0"/>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87DE6118-2437-4B30-8E3C-4D2BE6020583}" type="datetimeFigureOut">
              <a:rPr lang="en-US" smtClean="0"/>
              <a:pPr/>
              <a:t>1/19/2020</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2590678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pl-PL"/>
              <a:t>Kliknij, aby edytować styl</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87DE6118-2437-4B30-8E3C-4D2BE6020583}" type="datetimeFigureOut">
              <a:rPr lang="en-US" smtClean="0"/>
              <a:pPr/>
              <a:t>1/19/2020</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24880153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F1C63AB-D6FB-FF4E-B93C-4E46A9544482}"/>
              </a:ext>
            </a:extLst>
          </p:cNvPr>
          <p:cNvSpPr>
            <a:spLocks noGrp="1"/>
          </p:cNvSpPr>
          <p:nvPr>
            <p:ph type="ctrTitle"/>
          </p:nvPr>
        </p:nvSpPr>
        <p:spPr/>
        <p:txBody>
          <a:bodyPr/>
          <a:lstStyle/>
          <a:p>
            <a:r>
              <a:rPr lang="pl-PL" dirty="0"/>
              <a:t>Papiery wartościowe II</a:t>
            </a:r>
          </a:p>
        </p:txBody>
      </p:sp>
      <p:sp>
        <p:nvSpPr>
          <p:cNvPr id="3" name="Podtytuł 2">
            <a:extLst>
              <a:ext uri="{FF2B5EF4-FFF2-40B4-BE49-F238E27FC236}">
                <a16:creationId xmlns:a16="http://schemas.microsoft.com/office/drawing/2014/main" id="{54B35A62-8310-5E44-858C-B53750FABABC}"/>
              </a:ext>
            </a:extLst>
          </p:cNvPr>
          <p:cNvSpPr>
            <a:spLocks noGrp="1"/>
          </p:cNvSpPr>
          <p:nvPr>
            <p:ph type="subTitle" idx="1"/>
          </p:nvPr>
        </p:nvSpPr>
        <p:spPr>
          <a:xfrm>
            <a:off x="2333297" y="4352543"/>
            <a:ext cx="7163509" cy="1543759"/>
          </a:xfrm>
        </p:spPr>
        <p:txBody>
          <a:bodyPr>
            <a:normAutofit lnSpcReduction="10000"/>
          </a:bodyPr>
          <a:lstStyle/>
          <a:p>
            <a:r>
              <a:rPr lang="pl-PL" dirty="0"/>
              <a:t>Dorota Wieczorkowska</a:t>
            </a:r>
          </a:p>
          <a:p>
            <a:r>
              <a:rPr lang="pl-PL" dirty="0"/>
              <a:t>Zakład Prawa Gospodarczego i Handlowego</a:t>
            </a:r>
          </a:p>
          <a:p>
            <a:r>
              <a:rPr lang="pl-PL" dirty="0"/>
              <a:t>Wydział Prawa Administracji i Ekonomii Uniwersytetu Wrocławskiego</a:t>
            </a:r>
          </a:p>
          <a:p>
            <a:endParaRPr lang="pl-PL" dirty="0"/>
          </a:p>
        </p:txBody>
      </p:sp>
    </p:spTree>
    <p:extLst>
      <p:ext uri="{BB962C8B-B14F-4D97-AF65-F5344CB8AC3E}">
        <p14:creationId xmlns:p14="http://schemas.microsoft.com/office/powerpoint/2010/main" val="24551298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0307C61-C95A-9344-84C0-3ED8ED8B658E}"/>
              </a:ext>
            </a:extLst>
          </p:cNvPr>
          <p:cNvSpPr>
            <a:spLocks noGrp="1"/>
          </p:cNvSpPr>
          <p:nvPr>
            <p:ph type="title"/>
          </p:nvPr>
        </p:nvSpPr>
        <p:spPr>
          <a:xfrm>
            <a:off x="2231135" y="565299"/>
            <a:ext cx="7729728" cy="1188720"/>
          </a:xfrm>
        </p:spPr>
        <p:txBody>
          <a:bodyPr/>
          <a:lstStyle/>
          <a:p>
            <a:r>
              <a:rPr lang="pl-PL" dirty="0"/>
              <a:t>Weksel własny</a:t>
            </a:r>
          </a:p>
        </p:txBody>
      </p:sp>
      <p:pic>
        <p:nvPicPr>
          <p:cNvPr id="4" name="Symbol zastępczy zawartości 3">
            <a:extLst>
              <a:ext uri="{FF2B5EF4-FFF2-40B4-BE49-F238E27FC236}">
                <a16:creationId xmlns:a16="http://schemas.microsoft.com/office/drawing/2014/main" id="{7DDB9ED2-3F51-6C4A-BB3F-ECC77C6FB2FF}"/>
              </a:ext>
            </a:extLst>
          </p:cNvPr>
          <p:cNvPicPr>
            <a:picLocks noGrp="1" noChangeAspect="1"/>
          </p:cNvPicPr>
          <p:nvPr>
            <p:ph idx="1"/>
          </p:nvPr>
        </p:nvPicPr>
        <p:blipFill>
          <a:blip r:embed="rId2"/>
          <a:stretch>
            <a:fillRect/>
          </a:stretch>
        </p:blipFill>
        <p:spPr>
          <a:xfrm>
            <a:off x="583324" y="2153412"/>
            <a:ext cx="11025351" cy="4581028"/>
          </a:xfrm>
          <a:prstGeom prst="rect">
            <a:avLst/>
          </a:prstGeom>
        </p:spPr>
      </p:pic>
    </p:spTree>
    <p:extLst>
      <p:ext uri="{BB962C8B-B14F-4D97-AF65-F5344CB8AC3E}">
        <p14:creationId xmlns:p14="http://schemas.microsoft.com/office/powerpoint/2010/main" val="30024954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46CDC9D-B4B7-2C47-ADD8-F1E12AE74FFC}"/>
              </a:ext>
            </a:extLst>
          </p:cNvPr>
          <p:cNvSpPr>
            <a:spLocks noGrp="1"/>
          </p:cNvSpPr>
          <p:nvPr>
            <p:ph type="title"/>
          </p:nvPr>
        </p:nvSpPr>
        <p:spPr/>
        <p:txBody>
          <a:bodyPr/>
          <a:lstStyle/>
          <a:p>
            <a:r>
              <a:rPr lang="pl-PL" dirty="0"/>
              <a:t>Weksel trasowany (ciągniony)</a:t>
            </a:r>
          </a:p>
        </p:txBody>
      </p:sp>
      <p:sp>
        <p:nvSpPr>
          <p:cNvPr id="3" name="Symbol zastępczy zawartości 2">
            <a:extLst>
              <a:ext uri="{FF2B5EF4-FFF2-40B4-BE49-F238E27FC236}">
                <a16:creationId xmlns:a16="http://schemas.microsoft.com/office/drawing/2014/main" id="{FFA0074B-6513-954A-B1C5-20AC60AFE93A}"/>
              </a:ext>
            </a:extLst>
          </p:cNvPr>
          <p:cNvSpPr>
            <a:spLocks noGrp="1"/>
          </p:cNvSpPr>
          <p:nvPr>
            <p:ph idx="1"/>
          </p:nvPr>
        </p:nvSpPr>
        <p:spPr/>
        <p:txBody>
          <a:bodyPr/>
          <a:lstStyle/>
          <a:p>
            <a:r>
              <a:rPr lang="pl-PL" dirty="0"/>
              <a:t>Nie będzie uważany za weksel trasowany dokument, któremu brak jednej z cech, wskazanych w artykule poprzedzającym, wyjąwszy przypadki, określone w ustępach następujących.</a:t>
            </a:r>
          </a:p>
          <a:p>
            <a:r>
              <a:rPr lang="pl-PL" dirty="0"/>
              <a:t>Weksel bez oznaczenia terminu płatności uważa się za płatny za okazaniem.</a:t>
            </a:r>
          </a:p>
          <a:p>
            <a:r>
              <a:rPr lang="pl-PL" dirty="0"/>
              <a:t>W braku osobnego oznaczenia, miejsce, wymienione obok nazwiska trasata, uważa się za miejsce płatności, a także za miejsce zamieszkania trasata.</a:t>
            </a:r>
          </a:p>
          <a:p>
            <a:r>
              <a:rPr lang="pl-PL" dirty="0"/>
              <a:t>Weksel, w którym nie oznaczono miejsca wystawienia, uważa się za wystawiony w miejscu, </a:t>
            </a:r>
            <a:r>
              <a:rPr lang="pl-PL" dirty="0" err="1"/>
              <a:t>podanem</a:t>
            </a:r>
            <a:r>
              <a:rPr lang="pl-PL" dirty="0"/>
              <a:t> obok nazwiska wystawcy.</a:t>
            </a:r>
          </a:p>
          <a:p>
            <a:endParaRPr lang="pl-PL" dirty="0"/>
          </a:p>
        </p:txBody>
      </p:sp>
    </p:spTree>
    <p:extLst>
      <p:ext uri="{BB962C8B-B14F-4D97-AF65-F5344CB8AC3E}">
        <p14:creationId xmlns:p14="http://schemas.microsoft.com/office/powerpoint/2010/main" val="19166259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BB71B46-2EA3-0B47-9FCE-799A6A24CAEB}"/>
              </a:ext>
            </a:extLst>
          </p:cNvPr>
          <p:cNvSpPr>
            <a:spLocks noGrp="1"/>
          </p:cNvSpPr>
          <p:nvPr>
            <p:ph type="title"/>
          </p:nvPr>
        </p:nvSpPr>
        <p:spPr/>
        <p:txBody>
          <a:bodyPr/>
          <a:lstStyle/>
          <a:p>
            <a:r>
              <a:rPr lang="pl-PL" dirty="0"/>
              <a:t>Weksel trasowany (ciągniony)</a:t>
            </a:r>
          </a:p>
        </p:txBody>
      </p:sp>
      <p:sp>
        <p:nvSpPr>
          <p:cNvPr id="3" name="Symbol zastępczy zawartości 2">
            <a:extLst>
              <a:ext uri="{FF2B5EF4-FFF2-40B4-BE49-F238E27FC236}">
                <a16:creationId xmlns:a16="http://schemas.microsoft.com/office/drawing/2014/main" id="{0114AF43-5BB9-3F4F-A1E3-BCB4524AC7B0}"/>
              </a:ext>
            </a:extLst>
          </p:cNvPr>
          <p:cNvSpPr>
            <a:spLocks noGrp="1"/>
          </p:cNvSpPr>
          <p:nvPr>
            <p:ph idx="1"/>
          </p:nvPr>
        </p:nvSpPr>
        <p:spPr>
          <a:xfrm>
            <a:off x="1313793" y="2638044"/>
            <a:ext cx="8647071" cy="3783777"/>
          </a:xfrm>
        </p:spPr>
        <p:txBody>
          <a:bodyPr>
            <a:normAutofit/>
          </a:bodyPr>
          <a:lstStyle/>
          <a:p>
            <a:r>
              <a:rPr lang="pl-PL" dirty="0"/>
              <a:t>Weksel trasowany odwołuje się do konstrukcji przekazu – mamy do czynienia ze stosunkiem trójstronnym, w którym występują:</a:t>
            </a:r>
          </a:p>
          <a:p>
            <a:pPr lvl="1"/>
            <a:r>
              <a:rPr lang="pl-PL" dirty="0"/>
              <a:t>Wystawca</a:t>
            </a:r>
          </a:p>
          <a:p>
            <a:pPr lvl="1"/>
            <a:r>
              <a:rPr lang="pl-PL" dirty="0"/>
              <a:t>Trasat</a:t>
            </a:r>
          </a:p>
          <a:p>
            <a:pPr lvl="1"/>
            <a:r>
              <a:rPr lang="pl-PL" dirty="0"/>
              <a:t>Remitent</a:t>
            </a:r>
          </a:p>
          <a:p>
            <a:pPr marL="0" indent="0">
              <a:buNone/>
            </a:pPr>
            <a:r>
              <a:rPr lang="pl-PL" dirty="0"/>
              <a:t>Weksel trasowany może być oparty na tzw.:</a:t>
            </a:r>
          </a:p>
          <a:p>
            <a:pPr marL="342900" indent="-342900">
              <a:buAutoNum type="arabicPeriod"/>
            </a:pPr>
            <a:r>
              <a:rPr lang="pl-PL" dirty="0"/>
              <a:t>„Przekazie w dług” – trasat (przekazany) zwalnia się ze swojego długu względem Wystawcy (przekazującego) z chwilą spełnienia świadczenia na rzecz remitenta (odbiorcy przekazu)</a:t>
            </a:r>
          </a:p>
          <a:p>
            <a:pPr marL="342900" indent="-342900">
              <a:buAutoNum type="arabicPeriod"/>
            </a:pPr>
            <a:r>
              <a:rPr lang="pl-PL" dirty="0"/>
              <a:t>„Przekazie w kredyt” – np. gdy w ramach stosunku pokrycia trasat (przekazany) udzielił Wystawcy (przekazującemu) pożyczki. </a:t>
            </a:r>
          </a:p>
        </p:txBody>
      </p:sp>
    </p:spTree>
    <p:extLst>
      <p:ext uri="{BB962C8B-B14F-4D97-AF65-F5344CB8AC3E}">
        <p14:creationId xmlns:p14="http://schemas.microsoft.com/office/powerpoint/2010/main" val="26959598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C74C9B0-B252-0C46-917C-22B84AB95F8F}"/>
              </a:ext>
            </a:extLst>
          </p:cNvPr>
          <p:cNvSpPr>
            <a:spLocks noGrp="1"/>
          </p:cNvSpPr>
          <p:nvPr>
            <p:ph type="title"/>
          </p:nvPr>
        </p:nvSpPr>
        <p:spPr/>
        <p:txBody>
          <a:bodyPr/>
          <a:lstStyle/>
          <a:p>
            <a:r>
              <a:rPr lang="pl-PL" dirty="0"/>
              <a:t>Odpowiedzialność wystawcy weksla trasowanego</a:t>
            </a:r>
          </a:p>
        </p:txBody>
      </p:sp>
      <p:sp>
        <p:nvSpPr>
          <p:cNvPr id="3" name="Symbol zastępczy zawartości 2">
            <a:extLst>
              <a:ext uri="{FF2B5EF4-FFF2-40B4-BE49-F238E27FC236}">
                <a16:creationId xmlns:a16="http://schemas.microsoft.com/office/drawing/2014/main" id="{A4139D6F-85FF-E946-9DC8-9AD1DD6F2973}"/>
              </a:ext>
            </a:extLst>
          </p:cNvPr>
          <p:cNvSpPr>
            <a:spLocks noGrp="1"/>
          </p:cNvSpPr>
          <p:nvPr>
            <p:ph idx="1"/>
          </p:nvPr>
        </p:nvSpPr>
        <p:spPr/>
        <p:txBody>
          <a:bodyPr/>
          <a:lstStyle/>
          <a:p>
            <a:r>
              <a:rPr lang="pl-PL" b="1" dirty="0"/>
              <a:t>Art.  9.  </a:t>
            </a:r>
          </a:p>
          <a:p>
            <a:r>
              <a:rPr lang="pl-PL" dirty="0"/>
              <a:t>Wystawca odpowiada za przyjęcie i za zapłatę wekslu.</a:t>
            </a:r>
          </a:p>
          <a:p>
            <a:r>
              <a:rPr lang="pl-PL" dirty="0"/>
              <a:t>Od odpowiedzialności za przyjęcie wystawca może się zwolnić; zastrzeżenie, którem wystawca zwalnia się od odpowiedzialności za zapłatę, uważa się za nienapisane.</a:t>
            </a:r>
          </a:p>
          <a:p>
            <a:endParaRPr lang="pl-PL" dirty="0"/>
          </a:p>
        </p:txBody>
      </p:sp>
    </p:spTree>
    <p:extLst>
      <p:ext uri="{BB962C8B-B14F-4D97-AF65-F5344CB8AC3E}">
        <p14:creationId xmlns:p14="http://schemas.microsoft.com/office/powerpoint/2010/main" val="22239148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29F3EE2-4D70-5D4E-918A-4BE00CFCC503}"/>
              </a:ext>
            </a:extLst>
          </p:cNvPr>
          <p:cNvSpPr>
            <a:spLocks noGrp="1"/>
          </p:cNvSpPr>
          <p:nvPr>
            <p:ph type="title"/>
          </p:nvPr>
        </p:nvSpPr>
        <p:spPr/>
        <p:txBody>
          <a:bodyPr/>
          <a:lstStyle/>
          <a:p>
            <a:r>
              <a:rPr lang="pl-PL" dirty="0"/>
              <a:t>Przyjęcie weksla przez trasata</a:t>
            </a:r>
          </a:p>
        </p:txBody>
      </p:sp>
      <p:sp>
        <p:nvSpPr>
          <p:cNvPr id="3" name="Symbol zastępczy zawartości 2">
            <a:extLst>
              <a:ext uri="{FF2B5EF4-FFF2-40B4-BE49-F238E27FC236}">
                <a16:creationId xmlns:a16="http://schemas.microsoft.com/office/drawing/2014/main" id="{949F771E-B6FF-9D4C-B5B6-83EEC6250A86}"/>
              </a:ext>
            </a:extLst>
          </p:cNvPr>
          <p:cNvSpPr>
            <a:spLocks noGrp="1"/>
          </p:cNvSpPr>
          <p:nvPr>
            <p:ph idx="1"/>
          </p:nvPr>
        </p:nvSpPr>
        <p:spPr>
          <a:xfrm>
            <a:off x="409903" y="2638044"/>
            <a:ext cx="11361683" cy="3972963"/>
          </a:xfrm>
        </p:spPr>
        <p:txBody>
          <a:bodyPr>
            <a:normAutofit fontScale="92500" lnSpcReduction="20000"/>
          </a:bodyPr>
          <a:lstStyle/>
          <a:p>
            <a:r>
              <a:rPr lang="pl-PL" i="1" dirty="0"/>
              <a:t>Art.  28.  [Zobowiązania akceptanta]</a:t>
            </a:r>
          </a:p>
          <a:p>
            <a:r>
              <a:rPr lang="pl-PL" i="1" dirty="0"/>
              <a:t>Przez przyjęcie trasat zobowiązuje się do zapłacenia wekslu w terminie płatności.</a:t>
            </a:r>
          </a:p>
          <a:p>
            <a:pPr lvl="1"/>
            <a:r>
              <a:rPr lang="pl-PL" dirty="0"/>
              <a:t>Od tego momentu trasat nazywany jest </a:t>
            </a:r>
            <a:r>
              <a:rPr lang="pl-PL" b="1" dirty="0"/>
              <a:t>akceptantem</a:t>
            </a:r>
          </a:p>
          <a:p>
            <a:endParaRPr lang="pl-PL" dirty="0"/>
          </a:p>
          <a:p>
            <a:r>
              <a:rPr lang="pl-PL" i="1" dirty="0"/>
              <a:t>Art.  21.  [Przedstawienie weksla do przyjęcia]</a:t>
            </a:r>
          </a:p>
          <a:p>
            <a:r>
              <a:rPr lang="pl-PL" i="1" dirty="0"/>
              <a:t>Posiadacz wekslu albo nawet każdy, kto ten weksel ma, może aż do terminu płatności przedstawić go do przyjęcia trasatowi w jego miejscu zamieszkania.</a:t>
            </a:r>
          </a:p>
          <a:p>
            <a:r>
              <a:rPr lang="pl-PL" i="1" dirty="0"/>
              <a:t>Art.  25.  [Forma przyjęcia weksla]</a:t>
            </a:r>
          </a:p>
          <a:p>
            <a:r>
              <a:rPr lang="pl-PL" i="1" dirty="0"/>
              <a:t>Przyjęcie pisze się na wekslu. Przyjęcie oznacza się wyrazem "przyjęty" lub innym równoznacznym wyrazem; podpisuje je trasat. Sam podpis trasata na przedniej stronie wekslu oznacza przyjęcie.</a:t>
            </a:r>
          </a:p>
          <a:p>
            <a:r>
              <a:rPr lang="pl-PL" i="1" dirty="0"/>
              <a:t>Art.  26.  [Bezwarunkowe przyjęcie weksla]</a:t>
            </a:r>
          </a:p>
          <a:p>
            <a:r>
              <a:rPr lang="pl-PL" i="1" dirty="0"/>
              <a:t>Przyjęcie powinno być bezwarunkowe; można je wszakże ograniczyć do części sumy wekslowej.</a:t>
            </a:r>
          </a:p>
          <a:p>
            <a:endParaRPr lang="pl-PL" i="1" dirty="0"/>
          </a:p>
          <a:p>
            <a:endParaRPr lang="pl-PL" dirty="0"/>
          </a:p>
          <a:p>
            <a:endParaRPr lang="pl-PL" dirty="0"/>
          </a:p>
        </p:txBody>
      </p:sp>
    </p:spTree>
    <p:extLst>
      <p:ext uri="{BB962C8B-B14F-4D97-AF65-F5344CB8AC3E}">
        <p14:creationId xmlns:p14="http://schemas.microsoft.com/office/powerpoint/2010/main" val="37748632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4055300-00C1-A94A-8556-4B7531880553}"/>
              </a:ext>
            </a:extLst>
          </p:cNvPr>
          <p:cNvSpPr>
            <a:spLocks noGrp="1"/>
          </p:cNvSpPr>
          <p:nvPr>
            <p:ph type="title"/>
          </p:nvPr>
        </p:nvSpPr>
        <p:spPr/>
        <p:txBody>
          <a:bodyPr/>
          <a:lstStyle/>
          <a:p>
            <a:r>
              <a:rPr lang="pl-PL" dirty="0" err="1"/>
              <a:t>domicyliat</a:t>
            </a:r>
            <a:endParaRPr lang="pl-PL" dirty="0"/>
          </a:p>
        </p:txBody>
      </p:sp>
      <p:sp>
        <p:nvSpPr>
          <p:cNvPr id="3" name="Symbol zastępczy zawartości 2">
            <a:extLst>
              <a:ext uri="{FF2B5EF4-FFF2-40B4-BE49-F238E27FC236}">
                <a16:creationId xmlns:a16="http://schemas.microsoft.com/office/drawing/2014/main" id="{2151C4AD-C5E3-3542-AB6D-85EA490A09AA}"/>
              </a:ext>
            </a:extLst>
          </p:cNvPr>
          <p:cNvSpPr>
            <a:spLocks noGrp="1"/>
          </p:cNvSpPr>
          <p:nvPr>
            <p:ph idx="1"/>
          </p:nvPr>
        </p:nvSpPr>
        <p:spPr/>
        <p:txBody>
          <a:bodyPr/>
          <a:lstStyle/>
          <a:p>
            <a:r>
              <a:rPr lang="pl-PL" b="1" dirty="0"/>
              <a:t>Art.  27.  [Oznaczenie </a:t>
            </a:r>
            <a:r>
              <a:rPr lang="pl-PL" b="1" dirty="0" err="1"/>
              <a:t>domicyliata</a:t>
            </a:r>
            <a:r>
              <a:rPr lang="pl-PL" b="1" dirty="0"/>
              <a:t>]</a:t>
            </a:r>
          </a:p>
          <a:p>
            <a:r>
              <a:rPr lang="pl-PL" dirty="0"/>
              <a:t>Jeżeli wystawca podał w wekslu miejsce zapłaty odmienne od miejsca zamieszkania trasata bez oznaczenia osoby, u której zapłata powinna być dokonana, trasat może w przyjęciu oznaczyć tę osobę. W braku tego oznaczenia uważa się, że akceptant sam zobowiązał się zapłacić w miejscu zapłaty.</a:t>
            </a:r>
          </a:p>
          <a:p>
            <a:r>
              <a:rPr lang="pl-PL" dirty="0"/>
              <a:t>Gdy weksel płatny jest w miejscu zamieszkania trasata, może on w przyjęciu wskazać adres w </a:t>
            </a:r>
            <a:r>
              <a:rPr lang="pl-PL" dirty="0" err="1"/>
              <a:t>tem</a:t>
            </a:r>
            <a:r>
              <a:rPr lang="pl-PL" dirty="0"/>
              <a:t> samem miejscu, gdzie zapłata powinna być dokonana.</a:t>
            </a:r>
          </a:p>
          <a:p>
            <a:endParaRPr lang="pl-PL" dirty="0"/>
          </a:p>
        </p:txBody>
      </p:sp>
    </p:spTree>
    <p:extLst>
      <p:ext uri="{BB962C8B-B14F-4D97-AF65-F5344CB8AC3E}">
        <p14:creationId xmlns:p14="http://schemas.microsoft.com/office/powerpoint/2010/main" val="16148439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EB7E0730-3A7C-8645-9000-A45D3870A738}"/>
              </a:ext>
            </a:extLst>
          </p:cNvPr>
          <p:cNvPicPr>
            <a:picLocks noChangeAspect="1"/>
          </p:cNvPicPr>
          <p:nvPr/>
        </p:nvPicPr>
        <p:blipFill>
          <a:blip r:embed="rId2"/>
          <a:stretch>
            <a:fillRect/>
          </a:stretch>
        </p:blipFill>
        <p:spPr>
          <a:xfrm>
            <a:off x="504496" y="1093076"/>
            <a:ext cx="11190324" cy="4623232"/>
          </a:xfrm>
          <a:prstGeom prst="rect">
            <a:avLst/>
          </a:prstGeom>
        </p:spPr>
      </p:pic>
    </p:spTree>
    <p:extLst>
      <p:ext uri="{BB962C8B-B14F-4D97-AF65-F5344CB8AC3E}">
        <p14:creationId xmlns:p14="http://schemas.microsoft.com/office/powerpoint/2010/main" val="16635082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74674D4-46F1-A14B-99B8-3ACF62C8362E}"/>
              </a:ext>
            </a:extLst>
          </p:cNvPr>
          <p:cNvSpPr>
            <a:spLocks noGrp="1"/>
          </p:cNvSpPr>
          <p:nvPr>
            <p:ph type="title"/>
          </p:nvPr>
        </p:nvSpPr>
        <p:spPr/>
        <p:txBody>
          <a:bodyPr/>
          <a:lstStyle/>
          <a:p>
            <a:r>
              <a:rPr lang="pl-PL" dirty="0"/>
              <a:t>Suma wekslowa</a:t>
            </a:r>
          </a:p>
        </p:txBody>
      </p:sp>
      <p:sp>
        <p:nvSpPr>
          <p:cNvPr id="3" name="Symbol zastępczy zawartości 2">
            <a:extLst>
              <a:ext uri="{FF2B5EF4-FFF2-40B4-BE49-F238E27FC236}">
                <a16:creationId xmlns:a16="http://schemas.microsoft.com/office/drawing/2014/main" id="{473CE290-FA25-9D41-8425-C983C562F7BA}"/>
              </a:ext>
            </a:extLst>
          </p:cNvPr>
          <p:cNvSpPr>
            <a:spLocks noGrp="1"/>
          </p:cNvSpPr>
          <p:nvPr>
            <p:ph idx="1"/>
          </p:nvPr>
        </p:nvSpPr>
        <p:spPr>
          <a:xfrm>
            <a:off x="1093076" y="2638044"/>
            <a:ext cx="8867788" cy="4109597"/>
          </a:xfrm>
        </p:spPr>
        <p:txBody>
          <a:bodyPr>
            <a:normAutofit lnSpcReduction="10000"/>
          </a:bodyPr>
          <a:lstStyle/>
          <a:p>
            <a:r>
              <a:rPr lang="pl-PL" b="1" dirty="0"/>
              <a:t>Art.  5.  [Oprocentowanie sumy wekslowej]</a:t>
            </a:r>
          </a:p>
          <a:p>
            <a:r>
              <a:rPr lang="pl-PL" dirty="0"/>
              <a:t>W wekslu, płatnym za okazaniem lub w pewien czas po okazaniu, może wystawca zastrzec oprocentowanie sumy wekslowej. W każdym innym wekslu zastrzeżenie takie uważa się za </a:t>
            </a:r>
            <a:r>
              <a:rPr lang="pl-PL" u="sng" dirty="0"/>
              <a:t>nienapisane</a:t>
            </a:r>
            <a:r>
              <a:rPr lang="pl-PL" dirty="0"/>
              <a:t>.</a:t>
            </a:r>
          </a:p>
          <a:p>
            <a:r>
              <a:rPr lang="pl-PL" dirty="0"/>
              <a:t>Stopa odsetek powinna być określona w wekslu, w braku jej określenia zastrzeżenie oprocentowania uważa się </a:t>
            </a:r>
            <a:r>
              <a:rPr lang="pl-PL" u="sng" dirty="0"/>
              <a:t>za nienapisane</a:t>
            </a:r>
            <a:r>
              <a:rPr lang="pl-PL" dirty="0"/>
              <a:t>.</a:t>
            </a:r>
          </a:p>
          <a:p>
            <a:r>
              <a:rPr lang="pl-PL" dirty="0"/>
              <a:t>Odsetki biegną od daty wystawienia wekslu, jeżeli nie wskazano innej daty.</a:t>
            </a:r>
          </a:p>
          <a:p>
            <a:r>
              <a:rPr lang="pl-PL" b="1" dirty="0"/>
              <a:t>Art.  6.  [Oznaczenie sumy wekslowej]</a:t>
            </a:r>
          </a:p>
          <a:p>
            <a:r>
              <a:rPr lang="pl-PL" dirty="0"/>
              <a:t>Weksel, w którym sumę wekslową napisano literami i liczbami, w razie różnicy ważny jest na sumę, napisaną literami.</a:t>
            </a:r>
          </a:p>
          <a:p>
            <a:r>
              <a:rPr lang="pl-PL" dirty="0"/>
              <a:t>W razie różnicy sum, napisanych kilkakrotnie literami lub kilkakrotnie liczbami, weksel jest ważny na sumę mniejszą.</a:t>
            </a:r>
          </a:p>
          <a:p>
            <a:endParaRPr lang="pl-PL" dirty="0"/>
          </a:p>
        </p:txBody>
      </p:sp>
    </p:spTree>
    <p:extLst>
      <p:ext uri="{BB962C8B-B14F-4D97-AF65-F5344CB8AC3E}">
        <p14:creationId xmlns:p14="http://schemas.microsoft.com/office/powerpoint/2010/main" val="39701041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41E67F0-6A35-4C4D-B81F-72D1273FE316}"/>
              </a:ext>
            </a:extLst>
          </p:cNvPr>
          <p:cNvSpPr>
            <a:spLocks noGrp="1"/>
          </p:cNvSpPr>
          <p:nvPr>
            <p:ph type="title"/>
          </p:nvPr>
        </p:nvSpPr>
        <p:spPr/>
        <p:txBody>
          <a:bodyPr/>
          <a:lstStyle/>
          <a:p>
            <a:r>
              <a:rPr lang="pl-PL" dirty="0"/>
              <a:t>Zasada niezależności podpisów</a:t>
            </a:r>
          </a:p>
        </p:txBody>
      </p:sp>
      <p:sp>
        <p:nvSpPr>
          <p:cNvPr id="3" name="Symbol zastępczy zawartości 2">
            <a:extLst>
              <a:ext uri="{FF2B5EF4-FFF2-40B4-BE49-F238E27FC236}">
                <a16:creationId xmlns:a16="http://schemas.microsoft.com/office/drawing/2014/main" id="{FEA18AE6-6333-6B49-9A05-67D628F952AD}"/>
              </a:ext>
            </a:extLst>
          </p:cNvPr>
          <p:cNvSpPr>
            <a:spLocks noGrp="1"/>
          </p:cNvSpPr>
          <p:nvPr>
            <p:ph idx="1"/>
          </p:nvPr>
        </p:nvSpPr>
        <p:spPr/>
        <p:txBody>
          <a:bodyPr/>
          <a:lstStyle/>
          <a:p>
            <a:r>
              <a:rPr lang="pl-PL" b="1" dirty="0"/>
              <a:t>Art.  7.  [Podpisy złożone na wekslu]</a:t>
            </a:r>
          </a:p>
          <a:p>
            <a:pPr algn="just"/>
            <a:r>
              <a:rPr lang="pl-PL" dirty="0"/>
              <a:t>Jeżeli na wekslu znajdują się podpisy osób, niezdolnych do zaciągania zobowiązań wekslowych, podpisy fałszywe, podpisy osób nieistniejących albo podpisy, które z jakiejkolwiek innej przyczyny nie zobowiązują osób, które weksel podpisały lub których nazwiskiem weksel został podpisany, nie uchybia to ważności innych podpisów.</a:t>
            </a:r>
          </a:p>
          <a:p>
            <a:endParaRPr lang="pl-PL" dirty="0"/>
          </a:p>
        </p:txBody>
      </p:sp>
    </p:spTree>
    <p:extLst>
      <p:ext uri="{BB962C8B-B14F-4D97-AF65-F5344CB8AC3E}">
        <p14:creationId xmlns:p14="http://schemas.microsoft.com/office/powerpoint/2010/main" val="15700447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5B41A22-D737-F045-B5F3-F8E0EA49797F}"/>
              </a:ext>
            </a:extLst>
          </p:cNvPr>
          <p:cNvSpPr>
            <a:spLocks noGrp="1"/>
          </p:cNvSpPr>
          <p:nvPr>
            <p:ph type="title"/>
          </p:nvPr>
        </p:nvSpPr>
        <p:spPr/>
        <p:txBody>
          <a:bodyPr/>
          <a:lstStyle/>
          <a:p>
            <a:r>
              <a:rPr lang="pl-PL" dirty="0"/>
              <a:t>Weksel </a:t>
            </a:r>
            <a:r>
              <a:rPr lang="pl-PL" i="1" dirty="0"/>
              <a:t>in blanco</a:t>
            </a:r>
            <a:endParaRPr lang="pl-PL" dirty="0"/>
          </a:p>
        </p:txBody>
      </p:sp>
      <p:sp>
        <p:nvSpPr>
          <p:cNvPr id="3" name="Symbol zastępczy zawartości 2">
            <a:extLst>
              <a:ext uri="{FF2B5EF4-FFF2-40B4-BE49-F238E27FC236}">
                <a16:creationId xmlns:a16="http://schemas.microsoft.com/office/drawing/2014/main" id="{E8C3907F-CF8F-A444-AC35-E9E63AF6F7E0}"/>
              </a:ext>
            </a:extLst>
          </p:cNvPr>
          <p:cNvSpPr>
            <a:spLocks noGrp="1"/>
          </p:cNvSpPr>
          <p:nvPr>
            <p:ph idx="1"/>
          </p:nvPr>
        </p:nvSpPr>
        <p:spPr/>
        <p:txBody>
          <a:bodyPr/>
          <a:lstStyle/>
          <a:p>
            <a:r>
              <a:rPr lang="pl-PL" b="1" dirty="0"/>
              <a:t>Art.  10.  [Weksel in blanco]</a:t>
            </a:r>
          </a:p>
          <a:p>
            <a:r>
              <a:rPr lang="pl-PL" dirty="0"/>
              <a:t>Jeżeli weksel, niezupełny w chwili wystawienia, uzupełniony został </a:t>
            </a:r>
            <a:r>
              <a:rPr lang="pl-PL" u="sng" dirty="0"/>
              <a:t>niezgodnie z </a:t>
            </a:r>
            <a:r>
              <a:rPr lang="pl-PL" u="sng" dirty="0" err="1"/>
              <a:t>zawartem</a:t>
            </a:r>
            <a:r>
              <a:rPr lang="pl-PL" u="sng" dirty="0"/>
              <a:t> porozumieniem</a:t>
            </a:r>
            <a:r>
              <a:rPr lang="pl-PL" dirty="0"/>
              <a:t>, nie można wobec posiadacza zasłaniać się zarzutem, że nie zastosowano się do tego porozumienia, chyba że posiadacz nabył weksel w złej wierze albo przy nabyciu dopuścił się rażącego niedbalstwa.</a:t>
            </a:r>
          </a:p>
          <a:p>
            <a:endParaRPr lang="pl-PL" dirty="0"/>
          </a:p>
        </p:txBody>
      </p:sp>
    </p:spTree>
    <p:extLst>
      <p:ext uri="{BB962C8B-B14F-4D97-AF65-F5344CB8AC3E}">
        <p14:creationId xmlns:p14="http://schemas.microsoft.com/office/powerpoint/2010/main" val="40194618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2C4E5F3-2C79-2E4D-A10B-2142F63F74C5}"/>
              </a:ext>
            </a:extLst>
          </p:cNvPr>
          <p:cNvSpPr>
            <a:spLocks noGrp="1"/>
          </p:cNvSpPr>
          <p:nvPr>
            <p:ph type="title"/>
          </p:nvPr>
        </p:nvSpPr>
        <p:spPr/>
        <p:txBody>
          <a:bodyPr/>
          <a:lstStyle/>
          <a:p>
            <a:r>
              <a:rPr lang="pl-PL" dirty="0"/>
              <a:t>Weksel i czek – źródła prawa</a:t>
            </a:r>
          </a:p>
        </p:txBody>
      </p:sp>
      <p:sp>
        <p:nvSpPr>
          <p:cNvPr id="3" name="Symbol zastępczy zawartości 2">
            <a:extLst>
              <a:ext uri="{FF2B5EF4-FFF2-40B4-BE49-F238E27FC236}">
                <a16:creationId xmlns:a16="http://schemas.microsoft.com/office/drawing/2014/main" id="{47C9837D-505A-1A45-A9CA-1695BD6C4978}"/>
              </a:ext>
            </a:extLst>
          </p:cNvPr>
          <p:cNvSpPr>
            <a:spLocks noGrp="1"/>
          </p:cNvSpPr>
          <p:nvPr>
            <p:ph idx="1"/>
          </p:nvPr>
        </p:nvSpPr>
        <p:spPr/>
        <p:txBody>
          <a:bodyPr anchor="ctr"/>
          <a:lstStyle/>
          <a:p>
            <a:r>
              <a:rPr lang="pl-PL" dirty="0"/>
              <a:t>Ustawa z dnia 28 kwietnia 1936 r. Prawo wekslowe (</a:t>
            </a:r>
            <a:r>
              <a:rPr lang="pl-PL" dirty="0" err="1"/>
              <a:t>t.j</a:t>
            </a:r>
            <a:r>
              <a:rPr lang="pl-PL" dirty="0"/>
              <a:t>. Dz. U. z 2016 r. poz. 160).</a:t>
            </a:r>
          </a:p>
          <a:p>
            <a:r>
              <a:rPr lang="pl-PL" dirty="0"/>
              <a:t>Ustawa z dnia 28 kwietnia 1936 r. Prawo czekowe (</a:t>
            </a:r>
            <a:r>
              <a:rPr lang="pl-PL" dirty="0" err="1"/>
              <a:t>t.j</a:t>
            </a:r>
            <a:r>
              <a:rPr lang="pl-PL" dirty="0"/>
              <a:t>. Dz. U. z 2016 r. poz. 462).</a:t>
            </a:r>
          </a:p>
        </p:txBody>
      </p:sp>
    </p:spTree>
    <p:extLst>
      <p:ext uri="{BB962C8B-B14F-4D97-AF65-F5344CB8AC3E}">
        <p14:creationId xmlns:p14="http://schemas.microsoft.com/office/powerpoint/2010/main" val="31236585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D0F4DA4-379E-0241-93E4-DCAFD0CBEE44}"/>
              </a:ext>
            </a:extLst>
          </p:cNvPr>
          <p:cNvSpPr>
            <a:spLocks noGrp="1"/>
          </p:cNvSpPr>
          <p:nvPr>
            <p:ph type="title"/>
          </p:nvPr>
        </p:nvSpPr>
        <p:spPr/>
        <p:txBody>
          <a:bodyPr/>
          <a:lstStyle/>
          <a:p>
            <a:r>
              <a:rPr lang="pl-PL" dirty="0"/>
              <a:t>Poręczenie wekslowe (</a:t>
            </a:r>
            <a:r>
              <a:rPr lang="pl-PL" dirty="0" err="1"/>
              <a:t>Aval</a:t>
            </a:r>
            <a:r>
              <a:rPr lang="pl-PL" dirty="0"/>
              <a:t>)</a:t>
            </a:r>
          </a:p>
        </p:txBody>
      </p:sp>
      <p:sp>
        <p:nvSpPr>
          <p:cNvPr id="3" name="Symbol zastępczy zawartości 2">
            <a:extLst>
              <a:ext uri="{FF2B5EF4-FFF2-40B4-BE49-F238E27FC236}">
                <a16:creationId xmlns:a16="http://schemas.microsoft.com/office/drawing/2014/main" id="{141BA53B-BF3A-8148-B31F-FAB3E1CAE83C}"/>
              </a:ext>
            </a:extLst>
          </p:cNvPr>
          <p:cNvSpPr>
            <a:spLocks noGrp="1"/>
          </p:cNvSpPr>
          <p:nvPr>
            <p:ph idx="1"/>
          </p:nvPr>
        </p:nvSpPr>
        <p:spPr>
          <a:xfrm>
            <a:off x="367862" y="2685669"/>
            <a:ext cx="9593002" cy="4219956"/>
          </a:xfrm>
        </p:spPr>
        <p:txBody>
          <a:bodyPr>
            <a:normAutofit fontScale="85000" lnSpcReduction="20000"/>
          </a:bodyPr>
          <a:lstStyle/>
          <a:p>
            <a:r>
              <a:rPr lang="pl-PL" b="1" i="1" dirty="0"/>
              <a:t>Art.  30.  [Zakres poręczenia wekslowego; osoba awalisty]</a:t>
            </a:r>
          </a:p>
          <a:p>
            <a:r>
              <a:rPr lang="pl-PL" i="1" dirty="0"/>
              <a:t>Zapłatę wekslu można zabezpieczyć poręczeniem </a:t>
            </a:r>
            <a:r>
              <a:rPr lang="pl-PL" i="1" dirty="0" err="1"/>
              <a:t>wekslowem</a:t>
            </a:r>
            <a:r>
              <a:rPr lang="pl-PL" i="1" dirty="0"/>
              <a:t> (</a:t>
            </a:r>
            <a:r>
              <a:rPr lang="pl-PL" i="1" dirty="0" err="1"/>
              <a:t>aval</a:t>
            </a:r>
            <a:r>
              <a:rPr lang="pl-PL" i="1" dirty="0"/>
              <a:t>) co do całości sumy wekslowej lub co do jej części.</a:t>
            </a:r>
          </a:p>
          <a:p>
            <a:r>
              <a:rPr lang="pl-PL" i="1" dirty="0"/>
              <a:t>Poręczenie może dać osoba trzecia lub nawet osoba, podpisana na wekslu.</a:t>
            </a:r>
          </a:p>
          <a:p>
            <a:r>
              <a:rPr lang="pl-PL" b="1" i="1" dirty="0"/>
              <a:t>Art.  31.  [Forma i treść poręczenia wekslowego]</a:t>
            </a:r>
          </a:p>
          <a:p>
            <a:r>
              <a:rPr lang="pl-PL" i="1" dirty="0"/>
              <a:t>Poręczenie umieszcza się na wekslu albo na przedłużku.</a:t>
            </a:r>
          </a:p>
          <a:p>
            <a:r>
              <a:rPr lang="pl-PL" i="1" dirty="0"/>
              <a:t>Poręczenie oznacza się wyrazem "poręczam" lub innym zwrotem równoznacznym; podpisuje je poręczyciel.</a:t>
            </a:r>
          </a:p>
          <a:p>
            <a:r>
              <a:rPr lang="pl-PL" i="1" dirty="0"/>
              <a:t>Sam podpis na przedniej stronie wekslu uważa się za udzielenie poręczenia, wyjąwszy gdy jest to podpis wystawcy lub trasata.</a:t>
            </a:r>
          </a:p>
          <a:p>
            <a:r>
              <a:rPr lang="pl-PL" i="1" dirty="0"/>
              <a:t>Poręczenie powinno wskazywać, za kogo je dano. W braku takiej wskazówki uważa się, że poręczenia udzielono za wystawcę.</a:t>
            </a:r>
          </a:p>
          <a:p>
            <a:r>
              <a:rPr lang="pl-PL" b="1" i="1" dirty="0"/>
              <a:t>Art.  32.  [Odpowiedzialność awalisty]</a:t>
            </a:r>
          </a:p>
          <a:p>
            <a:r>
              <a:rPr lang="pl-PL" i="1" dirty="0"/>
              <a:t>Poręczyciel wekslowy odpowiada tak samo, jak ten, za kogo poręczył.</a:t>
            </a:r>
          </a:p>
          <a:p>
            <a:r>
              <a:rPr lang="pl-PL" i="1" dirty="0"/>
              <a:t>Zobowiązanie poręczyciela jest ważne, chociażby nawet zobowiązanie, za które poręcza, było nieważne z jakiejkolwiek przyczyny z wyjątkiem wady formalnej.</a:t>
            </a:r>
          </a:p>
          <a:p>
            <a:r>
              <a:rPr lang="pl-PL" i="1" dirty="0"/>
              <a:t>Poręczyciel wekslowy, który zapłacił weksel, nabywa prawa, wynikające z wekslu, przeciw osobie, za którą poręczył, i przeciw tym, którzy wobec tej osoby odpowiadają z wekslu.</a:t>
            </a:r>
          </a:p>
          <a:p>
            <a:endParaRPr lang="pl-PL" dirty="0"/>
          </a:p>
        </p:txBody>
      </p:sp>
    </p:spTree>
    <p:extLst>
      <p:ext uri="{BB962C8B-B14F-4D97-AF65-F5344CB8AC3E}">
        <p14:creationId xmlns:p14="http://schemas.microsoft.com/office/powerpoint/2010/main" val="25571375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EA329651-F54C-EE49-8823-C3548353648B}"/>
              </a:ext>
            </a:extLst>
          </p:cNvPr>
          <p:cNvPicPr>
            <a:picLocks noChangeAspect="1"/>
          </p:cNvPicPr>
          <p:nvPr/>
        </p:nvPicPr>
        <p:blipFill>
          <a:blip r:embed="rId2"/>
          <a:stretch>
            <a:fillRect/>
          </a:stretch>
        </p:blipFill>
        <p:spPr>
          <a:xfrm>
            <a:off x="1692165" y="325820"/>
            <a:ext cx="7442200" cy="6221679"/>
          </a:xfrm>
          <a:prstGeom prst="rect">
            <a:avLst/>
          </a:prstGeom>
        </p:spPr>
      </p:pic>
    </p:spTree>
    <p:extLst>
      <p:ext uri="{BB962C8B-B14F-4D97-AF65-F5344CB8AC3E}">
        <p14:creationId xmlns:p14="http://schemas.microsoft.com/office/powerpoint/2010/main" val="34587170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586FDD6-1178-1648-8A3F-32236E092D9D}"/>
              </a:ext>
            </a:extLst>
          </p:cNvPr>
          <p:cNvSpPr>
            <a:spLocks noGrp="1"/>
          </p:cNvSpPr>
          <p:nvPr>
            <p:ph type="title"/>
          </p:nvPr>
        </p:nvSpPr>
        <p:spPr/>
        <p:txBody>
          <a:bodyPr/>
          <a:lstStyle/>
          <a:p>
            <a:r>
              <a:rPr lang="pl-PL" dirty="0"/>
              <a:t>Dodatkowe klauzule wekslowe</a:t>
            </a:r>
          </a:p>
        </p:txBody>
      </p:sp>
      <p:sp>
        <p:nvSpPr>
          <p:cNvPr id="3" name="Symbol zastępczy zawartości 2">
            <a:extLst>
              <a:ext uri="{FF2B5EF4-FFF2-40B4-BE49-F238E27FC236}">
                <a16:creationId xmlns:a16="http://schemas.microsoft.com/office/drawing/2014/main" id="{9C1CC041-2291-0B44-96C3-EA07B8C07C9B}"/>
              </a:ext>
            </a:extLst>
          </p:cNvPr>
          <p:cNvSpPr>
            <a:spLocks noGrp="1"/>
          </p:cNvSpPr>
          <p:nvPr>
            <p:ph idx="1"/>
          </p:nvPr>
        </p:nvSpPr>
        <p:spPr/>
        <p:txBody>
          <a:bodyPr/>
          <a:lstStyle/>
          <a:p>
            <a:r>
              <a:rPr lang="pl-PL" dirty="0"/>
              <a:t>Można je podzielić na trzy grupy:</a:t>
            </a:r>
          </a:p>
          <a:p>
            <a:endParaRPr lang="pl-PL" dirty="0"/>
          </a:p>
          <a:p>
            <a:pPr marL="342900" indent="-342900">
              <a:buFont typeface="+mj-lt"/>
              <a:buAutoNum type="arabicPeriod"/>
            </a:pPr>
            <a:r>
              <a:rPr lang="pl-PL" dirty="0"/>
              <a:t>Klauzule wekslowo skuteczne</a:t>
            </a:r>
          </a:p>
          <a:p>
            <a:pPr marL="342900" indent="-342900">
              <a:buFont typeface="+mj-lt"/>
              <a:buAutoNum type="arabicPeriod"/>
            </a:pPr>
            <a:r>
              <a:rPr lang="pl-PL" dirty="0"/>
              <a:t>Klauzule wekslowo obojętne</a:t>
            </a:r>
          </a:p>
          <a:p>
            <a:pPr marL="342900" indent="-342900">
              <a:buFont typeface="+mj-lt"/>
              <a:buAutoNum type="arabicPeriod"/>
            </a:pPr>
            <a:r>
              <a:rPr lang="pl-PL" dirty="0"/>
              <a:t>Klauzule unieważniające weksel</a:t>
            </a:r>
          </a:p>
        </p:txBody>
      </p:sp>
    </p:spTree>
    <p:extLst>
      <p:ext uri="{BB962C8B-B14F-4D97-AF65-F5344CB8AC3E}">
        <p14:creationId xmlns:p14="http://schemas.microsoft.com/office/powerpoint/2010/main" val="14696485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B1A3F64-B96F-BC4D-8CB4-0BAAA2C011E5}"/>
              </a:ext>
            </a:extLst>
          </p:cNvPr>
          <p:cNvSpPr>
            <a:spLocks noGrp="1"/>
          </p:cNvSpPr>
          <p:nvPr>
            <p:ph type="title"/>
          </p:nvPr>
        </p:nvSpPr>
        <p:spPr/>
        <p:txBody>
          <a:bodyPr/>
          <a:lstStyle/>
          <a:p>
            <a:r>
              <a:rPr lang="pl-PL" dirty="0"/>
              <a:t>INDOS</a:t>
            </a:r>
          </a:p>
        </p:txBody>
      </p:sp>
      <p:sp>
        <p:nvSpPr>
          <p:cNvPr id="3" name="Symbol zastępczy zawartości 2">
            <a:extLst>
              <a:ext uri="{FF2B5EF4-FFF2-40B4-BE49-F238E27FC236}">
                <a16:creationId xmlns:a16="http://schemas.microsoft.com/office/drawing/2014/main" id="{6B38E9C5-FA6E-4840-9B1F-C19E8B9D9003}"/>
              </a:ext>
            </a:extLst>
          </p:cNvPr>
          <p:cNvSpPr>
            <a:spLocks noGrp="1"/>
          </p:cNvSpPr>
          <p:nvPr>
            <p:ph idx="1"/>
          </p:nvPr>
        </p:nvSpPr>
        <p:spPr>
          <a:xfrm>
            <a:off x="767255" y="2638044"/>
            <a:ext cx="9193609" cy="3762756"/>
          </a:xfrm>
        </p:spPr>
        <p:txBody>
          <a:bodyPr>
            <a:normAutofit/>
          </a:bodyPr>
          <a:lstStyle/>
          <a:p>
            <a:r>
              <a:rPr lang="pl-PL" b="1" i="1" dirty="0"/>
              <a:t>Art.  11.  [Przenoszenie praw z weksla]</a:t>
            </a:r>
          </a:p>
          <a:p>
            <a:r>
              <a:rPr lang="pl-PL" i="1" dirty="0"/>
              <a:t>Każdy weksel można przenieść przez indos, chociażby nie był wystawiony wyraźnie na zlecenie.</a:t>
            </a:r>
          </a:p>
          <a:p>
            <a:r>
              <a:rPr lang="pl-PL" i="1" dirty="0"/>
              <a:t>Jeżeli wystawca umieścił w wekslu wyrazy </a:t>
            </a:r>
            <a:r>
              <a:rPr lang="pl-PL" i="1" u="sng" dirty="0"/>
              <a:t>"nie na zlecenie" </a:t>
            </a:r>
            <a:r>
              <a:rPr lang="pl-PL" i="1" dirty="0"/>
              <a:t>lub inne zastrzeżenie równoznaczne, można przenieść weksel </a:t>
            </a:r>
            <a:r>
              <a:rPr lang="pl-PL" i="1" u="sng" dirty="0"/>
              <a:t>tylko w formie i ze skutkami zwykłego przelewu</a:t>
            </a:r>
            <a:r>
              <a:rPr lang="pl-PL" i="1" dirty="0"/>
              <a:t>. </a:t>
            </a:r>
            <a:r>
              <a:rPr lang="pl-PL" b="1" i="1" dirty="0"/>
              <a:t>[</a:t>
            </a:r>
            <a:r>
              <a:rPr lang="pl-PL" b="1" i="1" dirty="0" err="1"/>
              <a:t>rekta</a:t>
            </a:r>
            <a:r>
              <a:rPr lang="pl-PL" b="1" i="1" dirty="0"/>
              <a:t> weksel]</a:t>
            </a:r>
            <a:endParaRPr lang="pl-PL" i="1" dirty="0"/>
          </a:p>
          <a:p>
            <a:r>
              <a:rPr lang="pl-PL" i="1" dirty="0"/>
              <a:t>Weksel można indosować również na trasata bez względu, czy przyjął on weksel, czy nie, a także na wystawcę lub na każdą inną osobę, wekslowo zobowiązaną. </a:t>
            </a:r>
            <a:r>
              <a:rPr lang="pl-PL" i="1" u="sng" dirty="0"/>
              <a:t>Osoby te mogą weksel dalej indosować</a:t>
            </a:r>
            <a:r>
              <a:rPr lang="pl-PL" i="1" dirty="0"/>
              <a:t>.</a:t>
            </a:r>
          </a:p>
          <a:p>
            <a:r>
              <a:rPr lang="pl-PL" b="1" i="1" dirty="0"/>
              <a:t>Art.  12.  [Bezwarunkowość indosu; indos częściowy; indos na okaziciela]</a:t>
            </a:r>
          </a:p>
          <a:p>
            <a:r>
              <a:rPr lang="pl-PL" i="1" dirty="0"/>
              <a:t>Indos powinien być </a:t>
            </a:r>
            <a:r>
              <a:rPr lang="pl-PL" i="1" u="sng" dirty="0"/>
              <a:t>bezwarunkowy. </a:t>
            </a:r>
            <a:r>
              <a:rPr lang="pl-PL" i="1" dirty="0"/>
              <a:t>Warunki, od których uzależniono indos, uważa się za </a:t>
            </a:r>
            <a:r>
              <a:rPr lang="pl-PL" i="1" u="sng" dirty="0"/>
              <a:t>nienapisane.</a:t>
            </a:r>
          </a:p>
          <a:p>
            <a:r>
              <a:rPr lang="pl-PL" i="1" u="sng" dirty="0"/>
              <a:t>Indos częściowy jest nieważny.</a:t>
            </a:r>
          </a:p>
          <a:p>
            <a:r>
              <a:rPr lang="pl-PL" i="1" dirty="0"/>
              <a:t>Indos na okaziciela jest równoznaczny z indosem in blanco.</a:t>
            </a:r>
          </a:p>
          <a:p>
            <a:endParaRPr lang="pl-PL" dirty="0"/>
          </a:p>
        </p:txBody>
      </p:sp>
    </p:spTree>
    <p:extLst>
      <p:ext uri="{BB962C8B-B14F-4D97-AF65-F5344CB8AC3E}">
        <p14:creationId xmlns:p14="http://schemas.microsoft.com/office/powerpoint/2010/main" val="3442683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53CCC57-E86F-B742-A552-D548883DE07B}"/>
              </a:ext>
            </a:extLst>
          </p:cNvPr>
          <p:cNvSpPr>
            <a:spLocks noGrp="1"/>
          </p:cNvSpPr>
          <p:nvPr>
            <p:ph type="title"/>
          </p:nvPr>
        </p:nvSpPr>
        <p:spPr/>
        <p:txBody>
          <a:bodyPr/>
          <a:lstStyle/>
          <a:p>
            <a:r>
              <a:rPr lang="pl-PL" dirty="0"/>
              <a:t>Forma indosu</a:t>
            </a:r>
          </a:p>
        </p:txBody>
      </p:sp>
      <p:sp>
        <p:nvSpPr>
          <p:cNvPr id="3" name="Symbol zastępczy zawartości 2">
            <a:extLst>
              <a:ext uri="{FF2B5EF4-FFF2-40B4-BE49-F238E27FC236}">
                <a16:creationId xmlns:a16="http://schemas.microsoft.com/office/drawing/2014/main" id="{B5691066-1A13-F642-8A06-04E8019E7A5A}"/>
              </a:ext>
            </a:extLst>
          </p:cNvPr>
          <p:cNvSpPr>
            <a:spLocks noGrp="1"/>
          </p:cNvSpPr>
          <p:nvPr>
            <p:ph idx="1"/>
          </p:nvPr>
        </p:nvSpPr>
        <p:spPr/>
        <p:txBody>
          <a:bodyPr/>
          <a:lstStyle/>
          <a:p>
            <a:r>
              <a:rPr lang="pl-PL" b="1" i="1" dirty="0"/>
              <a:t>Art.  13.  [Forma indosu; indos in blanco]</a:t>
            </a:r>
          </a:p>
          <a:p>
            <a:r>
              <a:rPr lang="pl-PL" i="1" dirty="0"/>
              <a:t>Indos powinien być napisany na wekslu lub na złączonej z nim karcie dodatkowej (przedłużku) i podpisany przez indosanta.</a:t>
            </a:r>
          </a:p>
          <a:p>
            <a:r>
              <a:rPr lang="pl-PL" i="1" dirty="0"/>
              <a:t>Indos może nie wymieniać </a:t>
            </a:r>
            <a:r>
              <a:rPr lang="pl-PL" i="1" dirty="0" err="1"/>
              <a:t>indosatarjusza</a:t>
            </a:r>
            <a:r>
              <a:rPr lang="pl-PL" i="1" dirty="0"/>
              <a:t> lub może ograniczać się tylko do podpisu indosanta (indos in blanco). W tym przypadku indos jest ważny tylko, jeżeli został napisany na odwrotnej stronie wekslu lub na przedłużku.</a:t>
            </a:r>
          </a:p>
          <a:p>
            <a:endParaRPr lang="pl-PL" dirty="0"/>
          </a:p>
        </p:txBody>
      </p:sp>
    </p:spTree>
    <p:extLst>
      <p:ext uri="{BB962C8B-B14F-4D97-AF65-F5344CB8AC3E}">
        <p14:creationId xmlns:p14="http://schemas.microsoft.com/office/powerpoint/2010/main" val="10747564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9F76920-13ED-5547-AD6B-4F1B554EA683}"/>
              </a:ext>
            </a:extLst>
          </p:cNvPr>
          <p:cNvSpPr>
            <a:spLocks noGrp="1"/>
          </p:cNvSpPr>
          <p:nvPr>
            <p:ph type="title"/>
          </p:nvPr>
        </p:nvSpPr>
        <p:spPr/>
        <p:txBody>
          <a:bodyPr/>
          <a:lstStyle/>
          <a:p>
            <a:r>
              <a:rPr lang="pl-PL" dirty="0"/>
              <a:t>Skutki indosu</a:t>
            </a:r>
          </a:p>
        </p:txBody>
      </p:sp>
      <p:sp>
        <p:nvSpPr>
          <p:cNvPr id="3" name="Symbol zastępczy zawartości 2">
            <a:extLst>
              <a:ext uri="{FF2B5EF4-FFF2-40B4-BE49-F238E27FC236}">
                <a16:creationId xmlns:a16="http://schemas.microsoft.com/office/drawing/2014/main" id="{75A795C2-9DAB-3D43-8CE7-B40C2B2F1585}"/>
              </a:ext>
            </a:extLst>
          </p:cNvPr>
          <p:cNvSpPr>
            <a:spLocks noGrp="1"/>
          </p:cNvSpPr>
          <p:nvPr>
            <p:ph idx="1"/>
          </p:nvPr>
        </p:nvSpPr>
        <p:spPr>
          <a:xfrm>
            <a:off x="599090" y="2638043"/>
            <a:ext cx="10867696" cy="3909901"/>
          </a:xfrm>
        </p:spPr>
        <p:txBody>
          <a:bodyPr>
            <a:normAutofit/>
          </a:bodyPr>
          <a:lstStyle/>
          <a:p>
            <a:r>
              <a:rPr lang="pl-PL" b="1" i="1" dirty="0"/>
              <a:t>Art.  14.  [Skutki indosu]</a:t>
            </a:r>
          </a:p>
          <a:p>
            <a:r>
              <a:rPr lang="pl-PL" i="1" dirty="0"/>
              <a:t>Indos przenosi wszystkie prawa z wekslu.</a:t>
            </a:r>
          </a:p>
          <a:p>
            <a:r>
              <a:rPr lang="pl-PL" i="1" dirty="0"/>
              <a:t>Jeżeli indos jest in blanco, posiadacz wekslu może:</a:t>
            </a:r>
          </a:p>
          <a:p>
            <a:r>
              <a:rPr lang="pl-PL" i="1" dirty="0"/>
              <a:t>1) wypełnić indos nazwiskiem </a:t>
            </a:r>
            <a:r>
              <a:rPr lang="pl-PL" i="1" dirty="0" err="1"/>
              <a:t>własnem</a:t>
            </a:r>
            <a:r>
              <a:rPr lang="pl-PL" i="1" dirty="0"/>
              <a:t> lub innej osoby;</a:t>
            </a:r>
          </a:p>
          <a:p>
            <a:r>
              <a:rPr lang="pl-PL" i="1" dirty="0"/>
              <a:t>2) indosować weksel dalej in blanco lub na inną osobę;</a:t>
            </a:r>
          </a:p>
          <a:p>
            <a:r>
              <a:rPr lang="pl-PL" i="1" dirty="0"/>
              <a:t>3) przenieść weksel na inną osobę bez wypełnienia indosu in blanco i bez indosowania.</a:t>
            </a:r>
          </a:p>
          <a:p>
            <a:r>
              <a:rPr lang="pl-PL" b="1" i="1" dirty="0"/>
              <a:t>Art.  15.  [Odpowiedzialność indosanta]</a:t>
            </a:r>
          </a:p>
          <a:p>
            <a:r>
              <a:rPr lang="pl-PL" i="1" u="sng" dirty="0"/>
              <a:t>Indosant odpowiada w braku przeciwnego zastrzeżenia za przyjęcie i za zapłatę wekslu.</a:t>
            </a:r>
          </a:p>
          <a:p>
            <a:r>
              <a:rPr lang="pl-PL" i="1" dirty="0"/>
              <a:t>Indosant może zabronić dalszego indosowania; w tym przypadku nie odpowiada wobec następnych </a:t>
            </a:r>
            <a:r>
              <a:rPr lang="pl-PL" i="1" dirty="0" err="1"/>
              <a:t>indosatarjuszy</a:t>
            </a:r>
            <a:r>
              <a:rPr lang="pl-PL" i="1" dirty="0"/>
              <a:t>.</a:t>
            </a:r>
          </a:p>
          <a:p>
            <a:endParaRPr lang="pl-PL" dirty="0"/>
          </a:p>
        </p:txBody>
      </p:sp>
    </p:spTree>
    <p:extLst>
      <p:ext uri="{BB962C8B-B14F-4D97-AF65-F5344CB8AC3E}">
        <p14:creationId xmlns:p14="http://schemas.microsoft.com/office/powerpoint/2010/main" val="40015454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BC51B9B-C40F-C74B-8987-EF2DBC283B1C}"/>
              </a:ext>
            </a:extLst>
          </p:cNvPr>
          <p:cNvSpPr>
            <a:spLocks noGrp="1"/>
          </p:cNvSpPr>
          <p:nvPr>
            <p:ph type="title"/>
          </p:nvPr>
        </p:nvSpPr>
        <p:spPr/>
        <p:txBody>
          <a:bodyPr/>
          <a:lstStyle/>
          <a:p>
            <a:r>
              <a:rPr lang="pl-PL" dirty="0"/>
              <a:t>Indos - legitymacja</a:t>
            </a:r>
          </a:p>
        </p:txBody>
      </p:sp>
      <p:sp>
        <p:nvSpPr>
          <p:cNvPr id="3" name="Symbol zastępczy zawartości 2">
            <a:extLst>
              <a:ext uri="{FF2B5EF4-FFF2-40B4-BE49-F238E27FC236}">
                <a16:creationId xmlns:a16="http://schemas.microsoft.com/office/drawing/2014/main" id="{A4CA41FA-F5A2-CA4A-991D-1DD2ACD64E63}"/>
              </a:ext>
            </a:extLst>
          </p:cNvPr>
          <p:cNvSpPr>
            <a:spLocks noGrp="1"/>
          </p:cNvSpPr>
          <p:nvPr>
            <p:ph idx="1"/>
          </p:nvPr>
        </p:nvSpPr>
        <p:spPr>
          <a:xfrm>
            <a:off x="1135117" y="2638044"/>
            <a:ext cx="8825747" cy="3552549"/>
          </a:xfrm>
        </p:spPr>
        <p:txBody>
          <a:bodyPr/>
          <a:lstStyle/>
          <a:p>
            <a:r>
              <a:rPr lang="pl-PL" b="1" i="1" dirty="0"/>
              <a:t>Art.  16.  [Formalna legitymacja wekslowa]</a:t>
            </a:r>
          </a:p>
          <a:p>
            <a:r>
              <a:rPr lang="pl-PL" i="1" dirty="0"/>
              <a:t>Będzie uważany za prawnego posiadacza, </a:t>
            </a:r>
            <a:r>
              <a:rPr lang="pl-PL" i="1" u="sng" dirty="0"/>
              <a:t>kto ma weksel i wykaże prawo swoje nieprzerwanym szeregiem indosów, chociażby ostatni indos był in blanco</a:t>
            </a:r>
            <a:r>
              <a:rPr lang="pl-PL" i="1" dirty="0"/>
              <a:t>. Przekreślone indosy uważa się w tym względzie za nieistniejące. Gdy po indosie in blanco następuje dalszy indos, uważa się, że indosant, który go podpisał, nabył weksel na mocy indosu in blanco.</a:t>
            </a:r>
          </a:p>
          <a:p>
            <a:r>
              <a:rPr lang="pl-PL" i="1" dirty="0"/>
              <a:t>Jeżeli kto przez jakikolwiek wypadek utracił posiadanie wekslu, posiadacz, który wykaże swe prawo według przepisów ustępu poprzedzającego, będzie obowiązany do wydania wekslu tylko, jeżeli go nabył w złej wierze albo jeżeli przy nabyciu dopuścił się rażącego niedbalstwa.</a:t>
            </a:r>
          </a:p>
          <a:p>
            <a:endParaRPr lang="pl-PL" dirty="0"/>
          </a:p>
        </p:txBody>
      </p:sp>
    </p:spTree>
    <p:extLst>
      <p:ext uri="{BB962C8B-B14F-4D97-AF65-F5344CB8AC3E}">
        <p14:creationId xmlns:p14="http://schemas.microsoft.com/office/powerpoint/2010/main" val="3531907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D1F0806-9DD0-EA48-9CBF-E81ECB6C2104}"/>
              </a:ext>
            </a:extLst>
          </p:cNvPr>
          <p:cNvSpPr>
            <a:spLocks noGrp="1"/>
          </p:cNvSpPr>
          <p:nvPr>
            <p:ph type="title"/>
          </p:nvPr>
        </p:nvSpPr>
        <p:spPr/>
        <p:txBody>
          <a:bodyPr/>
          <a:lstStyle/>
          <a:p>
            <a:r>
              <a:rPr lang="pl-PL" dirty="0"/>
              <a:t>Indos zastawniczy</a:t>
            </a:r>
          </a:p>
        </p:txBody>
      </p:sp>
      <p:sp>
        <p:nvSpPr>
          <p:cNvPr id="3" name="Symbol zastępczy zawartości 2">
            <a:extLst>
              <a:ext uri="{FF2B5EF4-FFF2-40B4-BE49-F238E27FC236}">
                <a16:creationId xmlns:a16="http://schemas.microsoft.com/office/drawing/2014/main" id="{2F06089B-130F-B24C-B843-8AECF53E906A}"/>
              </a:ext>
            </a:extLst>
          </p:cNvPr>
          <p:cNvSpPr>
            <a:spLocks noGrp="1"/>
          </p:cNvSpPr>
          <p:nvPr>
            <p:ph idx="1"/>
          </p:nvPr>
        </p:nvSpPr>
        <p:spPr>
          <a:xfrm>
            <a:off x="620110" y="2638044"/>
            <a:ext cx="10888718" cy="3941432"/>
          </a:xfrm>
        </p:spPr>
        <p:txBody>
          <a:bodyPr/>
          <a:lstStyle/>
          <a:p>
            <a:br>
              <a:rPr lang="pl-PL" b="1" i="1" dirty="0"/>
            </a:br>
            <a:r>
              <a:rPr lang="pl-PL" b="1" i="1" dirty="0"/>
              <a:t>Art.  19.  [Indos zastawniczy]</a:t>
            </a:r>
          </a:p>
          <a:p>
            <a:r>
              <a:rPr lang="pl-PL" i="1" dirty="0"/>
              <a:t>Jeżeli indos zawiera wzmiankę </a:t>
            </a:r>
            <a:r>
              <a:rPr lang="pl-PL" i="1" u="sng" dirty="0"/>
              <a:t>"waluta na zabezpieczenie", "waluta w zastaw" </a:t>
            </a:r>
            <a:r>
              <a:rPr lang="pl-PL" i="1" dirty="0"/>
              <a:t>lub jakąkolwiek inną wzmiankę, wyrażającą zastaw, posiadacz może wykonywać wszystkie prawa z wekslu; wszelako indos jego ma znaczenie jedynie indosu </a:t>
            </a:r>
            <a:r>
              <a:rPr lang="pl-PL" i="1" dirty="0" err="1"/>
              <a:t>pełnomocniczego</a:t>
            </a:r>
            <a:r>
              <a:rPr lang="pl-PL" i="1" dirty="0"/>
              <a:t>.</a:t>
            </a:r>
          </a:p>
          <a:p>
            <a:r>
              <a:rPr lang="pl-PL" i="1" dirty="0"/>
              <a:t>Dłużnicy wekslowi nie mogą w tym przypadku zasłaniać się wobec posiadacza zarzutami, </a:t>
            </a:r>
            <a:r>
              <a:rPr lang="pl-PL" i="1" dirty="0" err="1"/>
              <a:t>opartemi</a:t>
            </a:r>
            <a:r>
              <a:rPr lang="pl-PL" i="1" dirty="0"/>
              <a:t> na swych stosunkach osobistych z indosantem, chyba że posiadacz, biorąc weksel, działał świadomie na szkodę dłużnika.</a:t>
            </a:r>
          </a:p>
          <a:p>
            <a:endParaRPr lang="pl-PL" dirty="0"/>
          </a:p>
        </p:txBody>
      </p:sp>
      <p:sp>
        <p:nvSpPr>
          <p:cNvPr id="4" name="pole tekstowe 3">
            <a:extLst>
              <a:ext uri="{FF2B5EF4-FFF2-40B4-BE49-F238E27FC236}">
                <a16:creationId xmlns:a16="http://schemas.microsoft.com/office/drawing/2014/main" id="{1563EEBF-06CA-E746-A722-E9374E05503F}"/>
              </a:ext>
            </a:extLst>
          </p:cNvPr>
          <p:cNvSpPr txBox="1"/>
          <p:nvPr/>
        </p:nvSpPr>
        <p:spPr>
          <a:xfrm>
            <a:off x="1093076" y="5854262"/>
            <a:ext cx="8475205" cy="369332"/>
          </a:xfrm>
          <a:prstGeom prst="rect">
            <a:avLst/>
          </a:prstGeom>
          <a:noFill/>
        </p:spPr>
        <p:txBody>
          <a:bodyPr wrap="none" rtlCol="0">
            <a:spAutoFit/>
          </a:bodyPr>
          <a:lstStyle/>
          <a:p>
            <a:r>
              <a:rPr lang="pl-PL" dirty="0"/>
              <a:t>Ta forma indosu jest wykorzystywana w celu ustanowienia zastawu na prawach z weksla</a:t>
            </a:r>
          </a:p>
        </p:txBody>
      </p:sp>
    </p:spTree>
    <p:extLst>
      <p:ext uri="{BB962C8B-B14F-4D97-AF65-F5344CB8AC3E}">
        <p14:creationId xmlns:p14="http://schemas.microsoft.com/office/powerpoint/2010/main" val="37375016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EA006AE8-37D0-1546-8A6C-7FB81A9ED294}"/>
              </a:ext>
            </a:extLst>
          </p:cNvPr>
          <p:cNvPicPr>
            <a:picLocks noChangeAspect="1"/>
          </p:cNvPicPr>
          <p:nvPr/>
        </p:nvPicPr>
        <p:blipFill rotWithShape="1">
          <a:blip r:embed="rId2"/>
          <a:srcRect b="45288"/>
          <a:stretch/>
        </p:blipFill>
        <p:spPr>
          <a:xfrm>
            <a:off x="3653423" y="176048"/>
            <a:ext cx="4744343" cy="6396394"/>
          </a:xfrm>
          <a:prstGeom prst="rect">
            <a:avLst/>
          </a:prstGeom>
        </p:spPr>
      </p:pic>
    </p:spTree>
    <p:extLst>
      <p:ext uri="{BB962C8B-B14F-4D97-AF65-F5344CB8AC3E}">
        <p14:creationId xmlns:p14="http://schemas.microsoft.com/office/powerpoint/2010/main" val="24142389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1B0D0DB-F365-A54F-9782-55A321BC880B}"/>
              </a:ext>
            </a:extLst>
          </p:cNvPr>
          <p:cNvSpPr>
            <a:spLocks noGrp="1"/>
          </p:cNvSpPr>
          <p:nvPr>
            <p:ph type="title"/>
          </p:nvPr>
        </p:nvSpPr>
        <p:spPr/>
        <p:txBody>
          <a:bodyPr/>
          <a:lstStyle/>
          <a:p>
            <a:r>
              <a:rPr lang="pl-PL" dirty="0"/>
              <a:t>Zwrotne poszukiwanie</a:t>
            </a:r>
          </a:p>
        </p:txBody>
      </p:sp>
      <p:sp>
        <p:nvSpPr>
          <p:cNvPr id="3" name="Symbol zastępczy zawartości 2">
            <a:extLst>
              <a:ext uri="{FF2B5EF4-FFF2-40B4-BE49-F238E27FC236}">
                <a16:creationId xmlns:a16="http://schemas.microsoft.com/office/drawing/2014/main" id="{90229FE0-553F-F247-BFF6-B18A6013A3F0}"/>
              </a:ext>
            </a:extLst>
          </p:cNvPr>
          <p:cNvSpPr>
            <a:spLocks noGrp="1"/>
          </p:cNvSpPr>
          <p:nvPr>
            <p:ph idx="1"/>
          </p:nvPr>
        </p:nvSpPr>
        <p:spPr>
          <a:xfrm>
            <a:off x="241737" y="2638044"/>
            <a:ext cx="11729545" cy="4099087"/>
          </a:xfrm>
        </p:spPr>
        <p:txBody>
          <a:bodyPr>
            <a:normAutofit lnSpcReduction="10000"/>
          </a:bodyPr>
          <a:lstStyle/>
          <a:p>
            <a:r>
              <a:rPr lang="pl-PL" b="1" i="1" dirty="0"/>
              <a:t>Art.  43.  [Warunki i realizacja zwrotnego poszukiwania]</a:t>
            </a:r>
          </a:p>
          <a:p>
            <a:r>
              <a:rPr lang="pl-PL" i="1" dirty="0"/>
              <a:t>Posiadacz wekslu może wykonywać zwrotne poszukiwanie przeciw indosantom, wystawcy, tudzież innym dłużnikom wekslowym:</a:t>
            </a:r>
          </a:p>
          <a:p>
            <a:r>
              <a:rPr lang="pl-PL" i="1" dirty="0"/>
              <a:t>po terminie płatności, jeżeli zapłata nie nastąpiła;</a:t>
            </a:r>
          </a:p>
          <a:p>
            <a:r>
              <a:rPr lang="pl-PL" i="1" dirty="0"/>
              <a:t>już przed terminem płatności:</a:t>
            </a:r>
          </a:p>
          <a:p>
            <a:r>
              <a:rPr lang="pl-PL" i="1" dirty="0"/>
              <a:t>1) jeżeli odmówiono przyjęcia w całości lub w części;</a:t>
            </a:r>
          </a:p>
          <a:p>
            <a:r>
              <a:rPr lang="pl-PL" i="1" dirty="0"/>
              <a:t>2) jeżeli otwarto postępowanie restrukturyzacyjne albo jeżeli ogłoszono upadłość trasata bez względu, czy weksel przyjął, czy nie, albo jeżeli trasat zaprzestał płacenia długów, choćby to zaprzestanie nie zostało stwierdzone orzeczeniem sądowym, lub też jeżeli przeprowadzono bezskutecznie egzekucję z jego majątku;</a:t>
            </a:r>
          </a:p>
          <a:p>
            <a:r>
              <a:rPr lang="pl-PL" i="1" dirty="0"/>
              <a:t>3) jeżeli otwarto postępowanie restrukturyzacyjne albo jeżeli ogłoszono upadłość wystawcy wekslu, co do którego istnieje zakaz przedstawienia do przyjęcia.</a:t>
            </a:r>
          </a:p>
          <a:p>
            <a:r>
              <a:rPr lang="pl-PL" i="1" dirty="0"/>
              <a:t>W przypadku zwrotnego poszukiwania przed terminem płatności, przewidzianego w ust. 1 pkt. 2) i 3) artykułu niniejszego, sąd może udzielić zobowiązanemu zwrotnie odroczenia, które nie może w żadnym razie przekraczać terminu płatności wekslu.</a:t>
            </a:r>
          </a:p>
          <a:p>
            <a:endParaRPr lang="pl-PL" dirty="0"/>
          </a:p>
        </p:txBody>
      </p:sp>
    </p:spTree>
    <p:extLst>
      <p:ext uri="{BB962C8B-B14F-4D97-AF65-F5344CB8AC3E}">
        <p14:creationId xmlns:p14="http://schemas.microsoft.com/office/powerpoint/2010/main" val="1922195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6EC23A9-EF27-A34C-962C-B358893B2DA0}"/>
              </a:ext>
            </a:extLst>
          </p:cNvPr>
          <p:cNvSpPr>
            <a:spLocks noGrp="1"/>
          </p:cNvSpPr>
          <p:nvPr>
            <p:ph type="title"/>
          </p:nvPr>
        </p:nvSpPr>
        <p:spPr/>
        <p:txBody>
          <a:bodyPr/>
          <a:lstStyle/>
          <a:p>
            <a:r>
              <a:rPr lang="pl-PL" dirty="0"/>
              <a:t>weksel</a:t>
            </a:r>
          </a:p>
        </p:txBody>
      </p:sp>
      <p:sp>
        <p:nvSpPr>
          <p:cNvPr id="3" name="Symbol zastępczy tekstu 2">
            <a:extLst>
              <a:ext uri="{FF2B5EF4-FFF2-40B4-BE49-F238E27FC236}">
                <a16:creationId xmlns:a16="http://schemas.microsoft.com/office/drawing/2014/main" id="{1B182A9F-8171-3742-A2AF-E0480219AE26}"/>
              </a:ext>
            </a:extLst>
          </p:cNvPr>
          <p:cNvSpPr>
            <a:spLocks noGrp="1"/>
          </p:cNvSpPr>
          <p:nvPr>
            <p:ph type="body" idx="1"/>
          </p:nvPr>
        </p:nvSpPr>
        <p:spPr/>
        <p:txBody>
          <a:bodyPr/>
          <a:lstStyle/>
          <a:p>
            <a:endParaRPr lang="pl-PL"/>
          </a:p>
        </p:txBody>
      </p:sp>
    </p:spTree>
    <p:extLst>
      <p:ext uri="{BB962C8B-B14F-4D97-AF65-F5344CB8AC3E}">
        <p14:creationId xmlns:p14="http://schemas.microsoft.com/office/powerpoint/2010/main" val="21783368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2A31A73-E06F-B742-A096-B7983BB53950}"/>
              </a:ext>
            </a:extLst>
          </p:cNvPr>
          <p:cNvSpPr>
            <a:spLocks noGrp="1"/>
          </p:cNvSpPr>
          <p:nvPr>
            <p:ph type="title"/>
          </p:nvPr>
        </p:nvSpPr>
        <p:spPr/>
        <p:txBody>
          <a:bodyPr/>
          <a:lstStyle/>
          <a:p>
            <a:r>
              <a:rPr lang="pl-PL" dirty="0"/>
              <a:t>Wielość dłużników wekslowych</a:t>
            </a:r>
          </a:p>
        </p:txBody>
      </p:sp>
      <p:sp>
        <p:nvSpPr>
          <p:cNvPr id="3" name="Symbol zastępczy zawartości 2">
            <a:extLst>
              <a:ext uri="{FF2B5EF4-FFF2-40B4-BE49-F238E27FC236}">
                <a16:creationId xmlns:a16="http://schemas.microsoft.com/office/drawing/2014/main" id="{EF120066-237F-3A43-BF99-4F0CEEDEE0FB}"/>
              </a:ext>
            </a:extLst>
          </p:cNvPr>
          <p:cNvSpPr>
            <a:spLocks noGrp="1"/>
          </p:cNvSpPr>
          <p:nvPr>
            <p:ph idx="1"/>
          </p:nvPr>
        </p:nvSpPr>
        <p:spPr>
          <a:xfrm>
            <a:off x="304799" y="2638044"/>
            <a:ext cx="10951779" cy="3983473"/>
          </a:xfrm>
        </p:spPr>
        <p:txBody>
          <a:bodyPr>
            <a:normAutofit fontScale="85000" lnSpcReduction="20000"/>
          </a:bodyPr>
          <a:lstStyle/>
          <a:p>
            <a:r>
              <a:rPr lang="pl-PL" b="1" i="1" dirty="0"/>
              <a:t>Art.  47.  [Wielość dłużników wekslowych]</a:t>
            </a:r>
          </a:p>
          <a:p>
            <a:r>
              <a:rPr lang="pl-PL" i="1" dirty="0"/>
              <a:t>Kto weksel wystawił, przyjął, indosował lub zań poręczył, odpowiada wobec posiadacza solidarnie.</a:t>
            </a:r>
          </a:p>
          <a:p>
            <a:r>
              <a:rPr lang="pl-PL" i="1" dirty="0"/>
              <a:t>Posiadacz może dochodzić roszczeń przeciw jednemu, kilku lub wszystkim dłużnikom bez potrzeby zachowania porządku, w jakim się zobowiązali.</a:t>
            </a:r>
          </a:p>
          <a:p>
            <a:r>
              <a:rPr lang="pl-PL" i="1" dirty="0"/>
              <a:t>Takie samo prawo ma każdy dłużnik wekslowy, który weksel wykupił.</a:t>
            </a:r>
          </a:p>
          <a:p>
            <a:r>
              <a:rPr lang="pl-PL" i="1" dirty="0"/>
              <a:t>Dochodzenie sądowe roszczeń przeciw jednemu dłużnikowi nie tamuje dochodzenia przeciw innym dłużnikom, nawet następującym po dłużniku, przeciw któremu wpierw skierowano dochodzenie sądowe.</a:t>
            </a:r>
          </a:p>
          <a:p>
            <a:endParaRPr lang="pl-PL" i="1" dirty="0"/>
          </a:p>
          <a:p>
            <a:r>
              <a:rPr lang="pl-PL" b="1" dirty="0"/>
              <a:t>Art.  49.  [Prawo do żądania sumy regresowej]</a:t>
            </a:r>
            <a:r>
              <a:rPr lang="pl-PL" dirty="0"/>
              <a:t>Kto weksel wykupił, może żądać od swoich poprzedników:</a:t>
            </a:r>
          </a:p>
          <a:p>
            <a:r>
              <a:rPr lang="pl-PL" dirty="0"/>
              <a:t>1) całkowitej sumy zapłaconej;</a:t>
            </a:r>
          </a:p>
          <a:p>
            <a:r>
              <a:rPr lang="pl-PL" dirty="0"/>
              <a:t>2) odsetek w wysokości sześć od </a:t>
            </a:r>
            <a:r>
              <a:rPr lang="pl-PL" dirty="0" err="1"/>
              <a:t>sta</a:t>
            </a:r>
            <a:r>
              <a:rPr lang="pl-PL" dirty="0"/>
              <a:t>, a przy wekslach, wystawionych i płatnych w Polsce, odsetek ustawowych za opóźnienie od powyższej sumy, licząc od dnia wykupienia wekslu;</a:t>
            </a:r>
          </a:p>
          <a:p>
            <a:r>
              <a:rPr lang="pl-PL" dirty="0"/>
              <a:t>3) własnych kosztów;</a:t>
            </a:r>
          </a:p>
          <a:p>
            <a:r>
              <a:rPr lang="pl-PL" dirty="0"/>
              <a:t>4) prowizji komisowej od sumy wekslowej, obliczonej według art. 48 ust. 1 pkt. 4).</a:t>
            </a:r>
          </a:p>
          <a:p>
            <a:endParaRPr lang="pl-PL" i="1" dirty="0"/>
          </a:p>
          <a:p>
            <a:endParaRPr lang="pl-PL" dirty="0"/>
          </a:p>
        </p:txBody>
      </p:sp>
    </p:spTree>
    <p:extLst>
      <p:ext uri="{BB962C8B-B14F-4D97-AF65-F5344CB8AC3E}">
        <p14:creationId xmlns:p14="http://schemas.microsoft.com/office/powerpoint/2010/main" val="41195026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C2F8C4E-5165-3C4D-83FC-5BBE5D900537}"/>
              </a:ext>
            </a:extLst>
          </p:cNvPr>
          <p:cNvSpPr>
            <a:spLocks noGrp="1"/>
          </p:cNvSpPr>
          <p:nvPr>
            <p:ph type="title"/>
          </p:nvPr>
        </p:nvSpPr>
        <p:spPr/>
        <p:txBody>
          <a:bodyPr/>
          <a:lstStyle/>
          <a:p>
            <a:r>
              <a:rPr lang="pl-PL" dirty="0"/>
              <a:t>Weksle zaginione</a:t>
            </a:r>
          </a:p>
        </p:txBody>
      </p:sp>
      <p:sp>
        <p:nvSpPr>
          <p:cNvPr id="3" name="Symbol zastępczy zawartości 2">
            <a:extLst>
              <a:ext uri="{FF2B5EF4-FFF2-40B4-BE49-F238E27FC236}">
                <a16:creationId xmlns:a16="http://schemas.microsoft.com/office/drawing/2014/main" id="{A14A2A61-E9F4-B74B-BD48-FA6A6FE66E0C}"/>
              </a:ext>
            </a:extLst>
          </p:cNvPr>
          <p:cNvSpPr>
            <a:spLocks noGrp="1"/>
          </p:cNvSpPr>
          <p:nvPr>
            <p:ph idx="1"/>
          </p:nvPr>
        </p:nvSpPr>
        <p:spPr>
          <a:xfrm>
            <a:off x="588579" y="2638044"/>
            <a:ext cx="11151476" cy="4078066"/>
          </a:xfrm>
        </p:spPr>
        <p:txBody>
          <a:bodyPr>
            <a:normAutofit fontScale="77500" lnSpcReduction="20000"/>
          </a:bodyPr>
          <a:lstStyle/>
          <a:p>
            <a:r>
              <a:rPr lang="pl-PL" b="1" dirty="0"/>
              <a:t>Art.  96.  [Umorzenie zaginionego weksla]</a:t>
            </a:r>
            <a:r>
              <a:rPr lang="pl-PL" dirty="0"/>
              <a:t>Ten, komu weksel zaginął, może żądać od sądu rejonowego miejsca płatności wekslu uznania go za umorzony.</a:t>
            </a:r>
          </a:p>
          <a:p>
            <a:r>
              <a:rPr lang="pl-PL" dirty="0"/>
              <a:t>We wniosku należy podać istotną treść wekslu oraz uprawdopodobnić jego utratę, jak również interes prawny, który uzasadnia żądanie umorzenia.</a:t>
            </a:r>
          </a:p>
          <a:p>
            <a:r>
              <a:rPr lang="pl-PL" dirty="0"/>
              <a:t>Sąd przez ogłoszenie w Monitorze Sądowym i Gospodarczym wezwie posiadacza zaginionego wekslu do zgłoszenia się w ciągu sześćdziesięciu dni i do okazania wekslu sądowi.</a:t>
            </a:r>
          </a:p>
          <a:p>
            <a:r>
              <a:rPr lang="pl-PL" dirty="0"/>
              <a:t>Termin ten biegnie od dnia płatności wekslu, a gdyby wniosek zgłoszono po terminie płatności lub gdyby termin płatności wekslu nie był oznaczony - od dnia ogłoszenia. Końcowy dzień terminu powinien być oznaczony w ogłoszeniu według daty kalendarza.</a:t>
            </a:r>
          </a:p>
          <a:p>
            <a:r>
              <a:rPr lang="pl-PL" dirty="0"/>
              <a:t>Jeżeli w ciągu terminu, oznaczonego w wezwaniu, nikt nie zgłosi się z wekslem, sąd wyda orzeczenie, uznające weksel za umorzony.</a:t>
            </a:r>
          </a:p>
          <a:p>
            <a:r>
              <a:rPr lang="pl-PL" dirty="0"/>
              <a:t>Jeżeli natomiast posiadacz wekslu zgłosi się przed wydaniem orzeczenia, sąd umorzy dalsze postępowanie po przesłuchaniu interesowanych i po okazaniu wekslu żądającemu umorzenia.</a:t>
            </a:r>
          </a:p>
          <a:p>
            <a:r>
              <a:rPr lang="pl-PL" dirty="0"/>
              <a:t>Zarówno o wszczęciu postępowania, jako też o jego wyniku sąd zawiadomi trasata i wszystkich dłużników wekslowych, wskazanych przez żądającego umorzenia wekslu.</a:t>
            </a:r>
          </a:p>
          <a:p>
            <a:r>
              <a:rPr lang="pl-PL" b="1" dirty="0"/>
              <a:t>Art.  97.  [Zapłata sumy wekslowej w trakcie postępowania o umorzenie weksla]</a:t>
            </a:r>
            <a:r>
              <a:rPr lang="pl-PL" dirty="0"/>
              <a:t>Dłużnik wekslowy i trasat, który po otrzymaniu zawiadomienia o wszczęciu postępowania płaci weksel, czyni to na własne niebezpieczeństwo; wolno mu jednak sumę wekslową złożyć do depozytu sądowego miejsca płatności i zwolnić się przez to z zobowiązania.</a:t>
            </a:r>
          </a:p>
          <a:p>
            <a:r>
              <a:rPr lang="pl-PL" b="1" dirty="0"/>
              <a:t>Art.  100.  [Moc orzeczenia amortyzacyjnego]</a:t>
            </a:r>
            <a:r>
              <a:rPr lang="pl-PL" dirty="0"/>
              <a:t>Na podstawie orzeczenia, uznającego weksel za umorzony, można wykonywać wszystkie prawa z wekslu.</a:t>
            </a:r>
          </a:p>
          <a:p>
            <a:endParaRPr lang="pl-PL" dirty="0"/>
          </a:p>
          <a:p>
            <a:endParaRPr lang="pl-PL" dirty="0"/>
          </a:p>
        </p:txBody>
      </p:sp>
    </p:spTree>
    <p:extLst>
      <p:ext uri="{BB962C8B-B14F-4D97-AF65-F5344CB8AC3E}">
        <p14:creationId xmlns:p14="http://schemas.microsoft.com/office/powerpoint/2010/main" val="16434661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1DCFF77-7CFE-CA4B-A83A-1741D1C63476}"/>
              </a:ext>
            </a:extLst>
          </p:cNvPr>
          <p:cNvSpPr>
            <a:spLocks noGrp="1"/>
          </p:cNvSpPr>
          <p:nvPr>
            <p:ph type="title"/>
          </p:nvPr>
        </p:nvSpPr>
        <p:spPr/>
        <p:txBody>
          <a:bodyPr/>
          <a:lstStyle/>
          <a:p>
            <a:r>
              <a:rPr lang="pl-PL" dirty="0"/>
              <a:t>czek</a:t>
            </a:r>
          </a:p>
        </p:txBody>
      </p:sp>
      <p:sp>
        <p:nvSpPr>
          <p:cNvPr id="3" name="Symbol zastępczy tekstu 2">
            <a:extLst>
              <a:ext uri="{FF2B5EF4-FFF2-40B4-BE49-F238E27FC236}">
                <a16:creationId xmlns:a16="http://schemas.microsoft.com/office/drawing/2014/main" id="{89F92508-7ED3-7D4E-B952-87C6E0E98C90}"/>
              </a:ext>
            </a:extLst>
          </p:cNvPr>
          <p:cNvSpPr>
            <a:spLocks noGrp="1"/>
          </p:cNvSpPr>
          <p:nvPr>
            <p:ph type="body" idx="1"/>
          </p:nvPr>
        </p:nvSpPr>
        <p:spPr/>
        <p:txBody>
          <a:bodyPr/>
          <a:lstStyle/>
          <a:p>
            <a:endParaRPr lang="pl-PL"/>
          </a:p>
        </p:txBody>
      </p:sp>
    </p:spTree>
    <p:extLst>
      <p:ext uri="{BB962C8B-B14F-4D97-AF65-F5344CB8AC3E}">
        <p14:creationId xmlns:p14="http://schemas.microsoft.com/office/powerpoint/2010/main" val="1862924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a:extLst>
              <a:ext uri="{FF2B5EF4-FFF2-40B4-BE49-F238E27FC236}">
                <a16:creationId xmlns:a16="http://schemas.microsoft.com/office/drawing/2014/main" id="{0E774B31-D533-3C4E-BD6F-D29A68E57882}"/>
              </a:ext>
            </a:extLst>
          </p:cNvPr>
          <p:cNvSpPr>
            <a:spLocks noGrp="1"/>
          </p:cNvSpPr>
          <p:nvPr>
            <p:ph type="title"/>
          </p:nvPr>
        </p:nvSpPr>
        <p:spPr/>
        <p:txBody>
          <a:bodyPr/>
          <a:lstStyle/>
          <a:p>
            <a:r>
              <a:rPr lang="pl-PL" dirty="0"/>
              <a:t>Treść czeku</a:t>
            </a:r>
          </a:p>
        </p:txBody>
      </p:sp>
      <p:sp>
        <p:nvSpPr>
          <p:cNvPr id="5" name="Symbol zastępczy zawartości 4">
            <a:extLst>
              <a:ext uri="{FF2B5EF4-FFF2-40B4-BE49-F238E27FC236}">
                <a16:creationId xmlns:a16="http://schemas.microsoft.com/office/drawing/2014/main" id="{F4833A72-AC32-5544-95CA-EC86EBDEC132}"/>
              </a:ext>
            </a:extLst>
          </p:cNvPr>
          <p:cNvSpPr>
            <a:spLocks noGrp="1"/>
          </p:cNvSpPr>
          <p:nvPr>
            <p:ph idx="1"/>
          </p:nvPr>
        </p:nvSpPr>
        <p:spPr/>
        <p:txBody>
          <a:bodyPr>
            <a:normAutofit lnSpcReduction="10000"/>
          </a:bodyPr>
          <a:lstStyle/>
          <a:p>
            <a:r>
              <a:rPr lang="pl-PL" b="1" i="1" dirty="0"/>
              <a:t>Art.  1.  [Treść czeku]</a:t>
            </a:r>
          </a:p>
          <a:p>
            <a:r>
              <a:rPr lang="pl-PL" i="1" dirty="0"/>
              <a:t>Czek zawiera:</a:t>
            </a:r>
          </a:p>
          <a:p>
            <a:r>
              <a:rPr lang="pl-PL" i="1" dirty="0"/>
              <a:t>1) nazwę "czek" w samym tekście dokumentu, w języku, w jakim go wystawiono;</a:t>
            </a:r>
          </a:p>
          <a:p>
            <a:r>
              <a:rPr lang="pl-PL" i="1" dirty="0"/>
              <a:t>2) polecenie bezwarunkowe zapłacenia oznaczonej sumy pieniężnej;</a:t>
            </a:r>
          </a:p>
          <a:p>
            <a:r>
              <a:rPr lang="pl-PL" i="1" dirty="0"/>
              <a:t>3) nazwisko osoby, która ma zapłacić (trasata);</a:t>
            </a:r>
          </a:p>
          <a:p>
            <a:r>
              <a:rPr lang="pl-PL" i="1" dirty="0"/>
              <a:t>4) oznaczenie miejsca płatności;</a:t>
            </a:r>
          </a:p>
          <a:p>
            <a:r>
              <a:rPr lang="pl-PL" i="1" dirty="0"/>
              <a:t>5) oznaczenie daty i miejsca wystawienia czeku;</a:t>
            </a:r>
          </a:p>
          <a:p>
            <a:r>
              <a:rPr lang="pl-PL" i="1" dirty="0"/>
              <a:t>6) podpis wystawcy czeku.</a:t>
            </a:r>
          </a:p>
          <a:p>
            <a:endParaRPr lang="pl-PL" dirty="0"/>
          </a:p>
        </p:txBody>
      </p:sp>
    </p:spTree>
    <p:extLst>
      <p:ext uri="{BB962C8B-B14F-4D97-AF65-F5344CB8AC3E}">
        <p14:creationId xmlns:p14="http://schemas.microsoft.com/office/powerpoint/2010/main" val="9263789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0EB17F7-4055-4846-B8B4-1D8071FE1B2E}"/>
              </a:ext>
            </a:extLst>
          </p:cNvPr>
          <p:cNvSpPr>
            <a:spLocks noGrp="1"/>
          </p:cNvSpPr>
          <p:nvPr>
            <p:ph type="title"/>
          </p:nvPr>
        </p:nvSpPr>
        <p:spPr/>
        <p:txBody>
          <a:bodyPr/>
          <a:lstStyle/>
          <a:p>
            <a:r>
              <a:rPr lang="pl-PL" dirty="0"/>
              <a:t>Trasat - bank</a:t>
            </a:r>
          </a:p>
        </p:txBody>
      </p:sp>
      <p:sp>
        <p:nvSpPr>
          <p:cNvPr id="3" name="Symbol zastępczy zawartości 2">
            <a:extLst>
              <a:ext uri="{FF2B5EF4-FFF2-40B4-BE49-F238E27FC236}">
                <a16:creationId xmlns:a16="http://schemas.microsoft.com/office/drawing/2014/main" id="{E23D72BF-B1C4-4440-A2DC-D45F3CEC2A14}"/>
              </a:ext>
            </a:extLst>
          </p:cNvPr>
          <p:cNvSpPr>
            <a:spLocks noGrp="1"/>
          </p:cNvSpPr>
          <p:nvPr>
            <p:ph idx="1"/>
          </p:nvPr>
        </p:nvSpPr>
        <p:spPr/>
        <p:txBody>
          <a:bodyPr>
            <a:normAutofit fontScale="92500" lnSpcReduction="20000"/>
          </a:bodyPr>
          <a:lstStyle/>
          <a:p>
            <a:r>
              <a:rPr lang="pl-PL" b="1" i="1" dirty="0"/>
              <a:t>Art.  3.  [Trasat]</a:t>
            </a:r>
          </a:p>
          <a:p>
            <a:r>
              <a:rPr lang="pl-PL" i="1" dirty="0"/>
              <a:t>Czek wystawia się na bankiera, który ma fundusze do rozporządzenia wystawcy, zgodnie z wyraźną lub dorozumianą umową, uprawniającą wystawcę do rozporządzania </a:t>
            </a:r>
            <a:r>
              <a:rPr lang="pl-PL" i="1" dirty="0" err="1"/>
              <a:t>temi</a:t>
            </a:r>
            <a:r>
              <a:rPr lang="pl-PL" i="1" dirty="0"/>
              <a:t> funduszami za pomocą czeku. Wszakże dokument, wystawiony bez zachowania tego przepisu, pozostaje mimo to ważny jako czek.</a:t>
            </a:r>
          </a:p>
          <a:p>
            <a:r>
              <a:rPr lang="pl-PL" i="1" dirty="0"/>
              <a:t>W czekach, wystawionych i płatnych w Polsce, można jako trasata wskazać jedynie bankiera. Polecenie zapłaty, które nie odpowiada temu przepisowi, jest jako czek nieważne.</a:t>
            </a:r>
          </a:p>
          <a:p>
            <a:r>
              <a:rPr lang="pl-PL" b="1" i="1" dirty="0"/>
              <a:t>Art.  4.  [Przyjęcie czeku]</a:t>
            </a:r>
          </a:p>
          <a:p>
            <a:r>
              <a:rPr lang="pl-PL" i="1" dirty="0"/>
              <a:t>Czek nie ulega przyjęciu. Wzmiankę o przyjęciu, umieszczoną na czeku, uważa się za nienapisaną.</a:t>
            </a:r>
          </a:p>
          <a:p>
            <a:endParaRPr lang="pl-PL" dirty="0"/>
          </a:p>
        </p:txBody>
      </p:sp>
    </p:spTree>
    <p:extLst>
      <p:ext uri="{BB962C8B-B14F-4D97-AF65-F5344CB8AC3E}">
        <p14:creationId xmlns:p14="http://schemas.microsoft.com/office/powerpoint/2010/main" val="31291486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4449235-3912-4943-97E4-33330741332B}"/>
              </a:ext>
            </a:extLst>
          </p:cNvPr>
          <p:cNvSpPr>
            <a:spLocks noGrp="1"/>
          </p:cNvSpPr>
          <p:nvPr>
            <p:ph type="title"/>
          </p:nvPr>
        </p:nvSpPr>
        <p:spPr/>
        <p:txBody>
          <a:bodyPr/>
          <a:lstStyle/>
          <a:p>
            <a:r>
              <a:rPr lang="pl-PL" dirty="0"/>
              <a:t>Czek imienny i na okaziciela</a:t>
            </a:r>
          </a:p>
        </p:txBody>
      </p:sp>
      <p:sp>
        <p:nvSpPr>
          <p:cNvPr id="3" name="Symbol zastępczy zawartości 2">
            <a:extLst>
              <a:ext uri="{FF2B5EF4-FFF2-40B4-BE49-F238E27FC236}">
                <a16:creationId xmlns:a16="http://schemas.microsoft.com/office/drawing/2014/main" id="{ECD09966-EE4B-3B48-8224-9A341E047394}"/>
              </a:ext>
            </a:extLst>
          </p:cNvPr>
          <p:cNvSpPr>
            <a:spLocks noGrp="1"/>
          </p:cNvSpPr>
          <p:nvPr>
            <p:ph idx="1"/>
          </p:nvPr>
        </p:nvSpPr>
        <p:spPr>
          <a:xfrm>
            <a:off x="1481959" y="2638044"/>
            <a:ext cx="8478905" cy="3962453"/>
          </a:xfrm>
        </p:spPr>
        <p:txBody>
          <a:bodyPr>
            <a:normAutofit/>
          </a:bodyPr>
          <a:lstStyle/>
          <a:p>
            <a:r>
              <a:rPr lang="pl-PL" b="1" i="1" dirty="0"/>
              <a:t>Art.  5.  [Czek imienny lub na okaziciela]</a:t>
            </a:r>
          </a:p>
          <a:p>
            <a:r>
              <a:rPr lang="pl-PL" i="1" dirty="0"/>
              <a:t>Czek może być wystawiony:</a:t>
            </a:r>
          </a:p>
          <a:p>
            <a:r>
              <a:rPr lang="pl-PL" i="1" dirty="0"/>
              <a:t>na określoną osobę z dodaniem wyraźnego zastrzeżenia "na zlecenie" lub bez takiego zastrzeżenia;</a:t>
            </a:r>
          </a:p>
          <a:p>
            <a:r>
              <a:rPr lang="pl-PL" i="1" dirty="0"/>
              <a:t>na określoną osobę z dodaniem zastrzeżenia "nie na zlecenie" lub innego równoznacznego;</a:t>
            </a:r>
          </a:p>
          <a:p>
            <a:r>
              <a:rPr lang="pl-PL" i="1" dirty="0"/>
              <a:t>na okaziciela.</a:t>
            </a:r>
          </a:p>
          <a:p>
            <a:r>
              <a:rPr lang="pl-PL" i="1" dirty="0"/>
              <a:t>Czek na rzecz określonej osoby z dodaniem wyrazów "lub okazicielowi" albo innego zwrotu równoznacznego uważa się za czek na okaziciela.</a:t>
            </a:r>
          </a:p>
          <a:p>
            <a:r>
              <a:rPr lang="pl-PL" i="1" dirty="0"/>
              <a:t>Za czek na okaziciela uważa się również czek, nie wskazujący, komu ma być uiszczona zapłata.</a:t>
            </a:r>
          </a:p>
          <a:p>
            <a:endParaRPr lang="pl-PL" dirty="0"/>
          </a:p>
        </p:txBody>
      </p:sp>
    </p:spTree>
    <p:extLst>
      <p:ext uri="{BB962C8B-B14F-4D97-AF65-F5344CB8AC3E}">
        <p14:creationId xmlns:p14="http://schemas.microsoft.com/office/powerpoint/2010/main" val="24896918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874AC183-7F90-5946-B8FC-1CACACA1A4EF}"/>
              </a:ext>
            </a:extLst>
          </p:cNvPr>
          <p:cNvPicPr>
            <a:picLocks noChangeAspect="1"/>
          </p:cNvPicPr>
          <p:nvPr/>
        </p:nvPicPr>
        <p:blipFill rotWithShape="1">
          <a:blip r:embed="rId2"/>
          <a:srcRect l="2366" t="11035" r="747" b="25363"/>
          <a:stretch/>
        </p:blipFill>
        <p:spPr>
          <a:xfrm>
            <a:off x="1502980" y="1303282"/>
            <a:ext cx="9427778" cy="4361794"/>
          </a:xfrm>
          <a:prstGeom prst="rect">
            <a:avLst/>
          </a:prstGeom>
        </p:spPr>
      </p:pic>
    </p:spTree>
    <p:extLst>
      <p:ext uri="{BB962C8B-B14F-4D97-AF65-F5344CB8AC3E}">
        <p14:creationId xmlns:p14="http://schemas.microsoft.com/office/powerpoint/2010/main" val="10832194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AE40958C-F007-CB48-9967-136FFDB1686E}"/>
              </a:ext>
            </a:extLst>
          </p:cNvPr>
          <p:cNvPicPr>
            <a:picLocks noChangeAspect="1"/>
          </p:cNvPicPr>
          <p:nvPr/>
        </p:nvPicPr>
        <p:blipFill>
          <a:blip r:embed="rId2"/>
          <a:stretch>
            <a:fillRect/>
          </a:stretch>
        </p:blipFill>
        <p:spPr>
          <a:xfrm>
            <a:off x="262758" y="966952"/>
            <a:ext cx="11426509" cy="5210069"/>
          </a:xfrm>
          <a:prstGeom prst="rect">
            <a:avLst/>
          </a:prstGeom>
        </p:spPr>
      </p:pic>
    </p:spTree>
    <p:extLst>
      <p:ext uri="{BB962C8B-B14F-4D97-AF65-F5344CB8AC3E}">
        <p14:creationId xmlns:p14="http://schemas.microsoft.com/office/powerpoint/2010/main" val="26642157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a:extLst>
              <a:ext uri="{FF2B5EF4-FFF2-40B4-BE49-F238E27FC236}">
                <a16:creationId xmlns:a16="http://schemas.microsoft.com/office/drawing/2014/main" id="{F0F3E518-7C02-F244-AAE1-F0816A3A7ACF}"/>
              </a:ext>
            </a:extLst>
          </p:cNvPr>
          <p:cNvSpPr>
            <a:spLocks noGrp="1"/>
          </p:cNvSpPr>
          <p:nvPr>
            <p:ph type="title"/>
          </p:nvPr>
        </p:nvSpPr>
        <p:spPr/>
        <p:txBody>
          <a:bodyPr/>
          <a:lstStyle/>
          <a:p>
            <a:r>
              <a:rPr lang="pl-PL" dirty="0"/>
              <a:t>Co to jest weksel</a:t>
            </a:r>
          </a:p>
        </p:txBody>
      </p:sp>
      <p:sp>
        <p:nvSpPr>
          <p:cNvPr id="5" name="Symbol zastępczy zawartości 4">
            <a:extLst>
              <a:ext uri="{FF2B5EF4-FFF2-40B4-BE49-F238E27FC236}">
                <a16:creationId xmlns:a16="http://schemas.microsoft.com/office/drawing/2014/main" id="{E8C34F47-C40A-674E-9690-BC00843CFD95}"/>
              </a:ext>
            </a:extLst>
          </p:cNvPr>
          <p:cNvSpPr>
            <a:spLocks noGrp="1"/>
          </p:cNvSpPr>
          <p:nvPr>
            <p:ph idx="1"/>
          </p:nvPr>
        </p:nvSpPr>
        <p:spPr/>
        <p:txBody>
          <a:bodyPr/>
          <a:lstStyle/>
          <a:p>
            <a:pPr algn="just"/>
            <a:r>
              <a:rPr lang="pl-PL" dirty="0"/>
              <a:t>Weksel jest papierem cennym. Ustanawia zobowiązanie bezwarunkowe, niezależne od jakiegokolwiek zdarzenia. Ustala dług pieniężny, ściśle określony co do sumy. Zawiera abstrakcyjną obietnicę zapłaty. Obietnicę jednostronną w której wierzyciel ma jedynie prawa, a nie obowiązki. Jest przeważnie papierem obiegowym na zlecenie. Musi zadość czynić pewnym warunkom formalnym, a przede wszystkim zawierać wzmiankę, iż jest wekslem. Zobowiązuje ‘wekslowo’ wszystkie osoby, które się na nim podpiszą</a:t>
            </a:r>
          </a:p>
          <a:p>
            <a:pPr algn="r"/>
            <a:endParaRPr lang="pl-PL" dirty="0"/>
          </a:p>
          <a:p>
            <a:pPr algn="r"/>
            <a:r>
              <a:rPr lang="pl-PL" dirty="0"/>
              <a:t>źródło: </a:t>
            </a:r>
            <a:r>
              <a:rPr lang="pl-PL" dirty="0" err="1"/>
              <a:t>remitent.pl</a:t>
            </a:r>
            <a:endParaRPr lang="pl-PL" dirty="0"/>
          </a:p>
        </p:txBody>
      </p:sp>
    </p:spTree>
    <p:extLst>
      <p:ext uri="{BB962C8B-B14F-4D97-AF65-F5344CB8AC3E}">
        <p14:creationId xmlns:p14="http://schemas.microsoft.com/office/powerpoint/2010/main" val="32139608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a:extLst>
              <a:ext uri="{FF2B5EF4-FFF2-40B4-BE49-F238E27FC236}">
                <a16:creationId xmlns:a16="http://schemas.microsoft.com/office/drawing/2014/main" id="{EDF55C41-958E-2F46-8A32-D564A3DD4B8A}"/>
              </a:ext>
            </a:extLst>
          </p:cNvPr>
          <p:cNvSpPr>
            <a:spLocks noGrp="1"/>
          </p:cNvSpPr>
          <p:nvPr>
            <p:ph type="title"/>
          </p:nvPr>
        </p:nvSpPr>
        <p:spPr/>
        <p:txBody>
          <a:bodyPr/>
          <a:lstStyle/>
          <a:p>
            <a:r>
              <a:rPr lang="pl-PL" dirty="0"/>
              <a:t>Rodzaje weksli</a:t>
            </a:r>
          </a:p>
        </p:txBody>
      </p:sp>
      <p:sp>
        <p:nvSpPr>
          <p:cNvPr id="5" name="Symbol zastępczy zawartości 4">
            <a:extLst>
              <a:ext uri="{FF2B5EF4-FFF2-40B4-BE49-F238E27FC236}">
                <a16:creationId xmlns:a16="http://schemas.microsoft.com/office/drawing/2014/main" id="{7DCB4DC6-B485-3A4E-A060-A61910B456B8}"/>
              </a:ext>
            </a:extLst>
          </p:cNvPr>
          <p:cNvSpPr>
            <a:spLocks noGrp="1"/>
          </p:cNvSpPr>
          <p:nvPr>
            <p:ph idx="1"/>
          </p:nvPr>
        </p:nvSpPr>
        <p:spPr>
          <a:xfrm>
            <a:off x="1797269" y="2638045"/>
            <a:ext cx="8163595" cy="3216218"/>
          </a:xfrm>
        </p:spPr>
        <p:txBody>
          <a:bodyPr>
            <a:normAutofit/>
          </a:bodyPr>
          <a:lstStyle/>
          <a:p>
            <a:r>
              <a:rPr lang="pl-PL" dirty="0"/>
              <a:t>Ustawa reguluje dwa rodzaje weksli:</a:t>
            </a:r>
          </a:p>
          <a:p>
            <a:pPr lvl="1"/>
            <a:r>
              <a:rPr lang="pl-PL" dirty="0"/>
              <a:t>Weksel własny (sola weksel),</a:t>
            </a:r>
          </a:p>
          <a:p>
            <a:pPr lvl="1"/>
            <a:r>
              <a:rPr lang="pl-PL" dirty="0"/>
              <a:t>Weksel trasowany (trata, weksel ciągniony),</a:t>
            </a:r>
          </a:p>
          <a:p>
            <a:pPr lvl="1"/>
            <a:endParaRPr lang="pl-PL" dirty="0"/>
          </a:p>
          <a:p>
            <a:r>
              <a:rPr lang="pl-PL" dirty="0"/>
              <a:t>Ponadto weksle można dzielić według innych kryteriów, w szczególności na:</a:t>
            </a:r>
          </a:p>
          <a:p>
            <a:pPr lvl="1"/>
            <a:r>
              <a:rPr lang="pl-PL" dirty="0"/>
              <a:t>Weksle zupełne i weksle niezupełne w chwili wystawienia (</a:t>
            </a:r>
            <a:r>
              <a:rPr lang="pl-PL" i="1" dirty="0"/>
              <a:t>in blanco</a:t>
            </a:r>
            <a:r>
              <a:rPr lang="pl-PL" dirty="0"/>
              <a:t>), </a:t>
            </a:r>
          </a:p>
          <a:p>
            <a:pPr lvl="1"/>
            <a:r>
              <a:rPr lang="pl-PL" dirty="0"/>
              <a:t>Weksle na zlecenie i weksle nie na zlecenie,</a:t>
            </a:r>
          </a:p>
          <a:p>
            <a:pPr lvl="1"/>
            <a:r>
              <a:rPr lang="pl-PL" dirty="0"/>
              <a:t>Weksle gwarancyjne (kaucyjne) i weksle rozliczeniowe,</a:t>
            </a:r>
          </a:p>
        </p:txBody>
      </p:sp>
    </p:spTree>
    <p:extLst>
      <p:ext uri="{BB962C8B-B14F-4D97-AF65-F5344CB8AC3E}">
        <p14:creationId xmlns:p14="http://schemas.microsoft.com/office/powerpoint/2010/main" val="24839989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72F237D-DDAD-8340-ABAD-B0FE65498654}"/>
              </a:ext>
            </a:extLst>
          </p:cNvPr>
          <p:cNvSpPr>
            <a:spLocks noGrp="1"/>
          </p:cNvSpPr>
          <p:nvPr>
            <p:ph type="title"/>
          </p:nvPr>
        </p:nvSpPr>
        <p:spPr/>
        <p:txBody>
          <a:bodyPr/>
          <a:lstStyle/>
          <a:p>
            <a:r>
              <a:rPr lang="pl-PL" dirty="0"/>
              <a:t>Abstrakcyjny charakter weksla</a:t>
            </a:r>
          </a:p>
        </p:txBody>
      </p:sp>
      <p:sp>
        <p:nvSpPr>
          <p:cNvPr id="3" name="Symbol zastępczy zawartości 2">
            <a:extLst>
              <a:ext uri="{FF2B5EF4-FFF2-40B4-BE49-F238E27FC236}">
                <a16:creationId xmlns:a16="http://schemas.microsoft.com/office/drawing/2014/main" id="{70BB749C-F012-3343-9342-B3392ADA2E3D}"/>
              </a:ext>
            </a:extLst>
          </p:cNvPr>
          <p:cNvSpPr>
            <a:spLocks noGrp="1"/>
          </p:cNvSpPr>
          <p:nvPr>
            <p:ph idx="1"/>
          </p:nvPr>
        </p:nvSpPr>
        <p:spPr/>
        <p:txBody>
          <a:bodyPr/>
          <a:lstStyle/>
          <a:p>
            <a:r>
              <a:rPr lang="pl-PL" dirty="0"/>
              <a:t>Zobowiązanie wekslowe ma charakter abstrakcyjny.</a:t>
            </a:r>
          </a:p>
          <a:p>
            <a:r>
              <a:rPr lang="pl-PL" dirty="0"/>
              <a:t>Przyczyna, dla której weksel został wystawiony, nie może być wyrażona w treści dokumentu; w przeciwnym razie – nieważność weksla.</a:t>
            </a:r>
          </a:p>
          <a:p>
            <a:r>
              <a:rPr lang="pl-PL" dirty="0"/>
              <a:t>Na ważność weksla nie ma wpływu status (ważność, wadliwość) stosunku podstawowego. </a:t>
            </a:r>
          </a:p>
          <a:p>
            <a:r>
              <a:rPr lang="pl-PL" dirty="0"/>
              <a:t>Zobowiązanie wekslowe „odrywa się” od przyczyny, która skłoniła dłużnika do jego zaciągnięcia.</a:t>
            </a:r>
          </a:p>
          <a:p>
            <a:endParaRPr lang="pl-PL" dirty="0"/>
          </a:p>
        </p:txBody>
      </p:sp>
    </p:spTree>
    <p:extLst>
      <p:ext uri="{BB962C8B-B14F-4D97-AF65-F5344CB8AC3E}">
        <p14:creationId xmlns:p14="http://schemas.microsoft.com/office/powerpoint/2010/main" val="118175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6B2E903-FD76-5A4E-93A1-FC5548100B18}"/>
              </a:ext>
            </a:extLst>
          </p:cNvPr>
          <p:cNvSpPr>
            <a:spLocks noGrp="1"/>
          </p:cNvSpPr>
          <p:nvPr>
            <p:ph type="title"/>
          </p:nvPr>
        </p:nvSpPr>
        <p:spPr/>
        <p:txBody>
          <a:bodyPr/>
          <a:lstStyle/>
          <a:p>
            <a:r>
              <a:rPr lang="pl-PL" dirty="0"/>
              <a:t>Weksel własny (sola weksel)</a:t>
            </a:r>
          </a:p>
        </p:txBody>
      </p:sp>
      <p:sp>
        <p:nvSpPr>
          <p:cNvPr id="3" name="Symbol zastępczy zawartości 2">
            <a:extLst>
              <a:ext uri="{FF2B5EF4-FFF2-40B4-BE49-F238E27FC236}">
                <a16:creationId xmlns:a16="http://schemas.microsoft.com/office/drawing/2014/main" id="{4327C215-F607-DB4E-AC17-F4BDBF503EBC}"/>
              </a:ext>
            </a:extLst>
          </p:cNvPr>
          <p:cNvSpPr>
            <a:spLocks noGrp="1"/>
          </p:cNvSpPr>
          <p:nvPr>
            <p:ph idx="1"/>
          </p:nvPr>
        </p:nvSpPr>
        <p:spPr>
          <a:xfrm>
            <a:off x="1303283" y="2638044"/>
            <a:ext cx="10489324" cy="4057046"/>
          </a:xfrm>
        </p:spPr>
        <p:txBody>
          <a:bodyPr>
            <a:normAutofit/>
          </a:bodyPr>
          <a:lstStyle/>
          <a:p>
            <a:r>
              <a:rPr lang="pl-PL" dirty="0"/>
              <a:t>Art.. 101 </a:t>
            </a:r>
            <a:r>
              <a:rPr lang="pl-PL" dirty="0" err="1"/>
              <a:t>PrWeksl</a:t>
            </a:r>
            <a:endParaRPr lang="pl-PL" dirty="0"/>
          </a:p>
          <a:p>
            <a:pPr lvl="1"/>
            <a:r>
              <a:rPr lang="pl-PL" dirty="0"/>
              <a:t>Weksel własny zawiera:</a:t>
            </a:r>
          </a:p>
          <a:p>
            <a:pPr lvl="2"/>
            <a:r>
              <a:rPr lang="pl-PL" dirty="0"/>
              <a:t>1) nazwę "weksel" w samym tekście dokumentu, w języku, w jakim go wystawiono;</a:t>
            </a:r>
          </a:p>
          <a:p>
            <a:pPr lvl="2"/>
            <a:r>
              <a:rPr lang="pl-PL" dirty="0"/>
              <a:t>2) </a:t>
            </a:r>
            <a:r>
              <a:rPr lang="pl-PL" b="1" u="sng" dirty="0"/>
              <a:t>przyrzeczenie bezwarunkowe zapłacenia </a:t>
            </a:r>
            <a:r>
              <a:rPr lang="pl-PL" dirty="0"/>
              <a:t>oznaczonej sumy pieniężnej;</a:t>
            </a:r>
          </a:p>
          <a:p>
            <a:pPr lvl="2"/>
            <a:r>
              <a:rPr lang="pl-PL" dirty="0"/>
              <a:t>3) oznaczenie terminu płatności;</a:t>
            </a:r>
          </a:p>
          <a:p>
            <a:pPr lvl="2"/>
            <a:r>
              <a:rPr lang="pl-PL" dirty="0"/>
              <a:t>4) oznaczenie miejsca płatności;</a:t>
            </a:r>
          </a:p>
          <a:p>
            <a:pPr lvl="2"/>
            <a:r>
              <a:rPr lang="pl-PL" dirty="0"/>
              <a:t>5) nazwisko osoby, na której rzecz lub na której zlecenie zapłata ma być dokonana </a:t>
            </a:r>
            <a:r>
              <a:rPr lang="pl-PL" dirty="0">
                <a:solidFill>
                  <a:srgbClr val="FF0000"/>
                </a:solidFill>
              </a:rPr>
              <a:t>(czyli oznaczenie remitenta; pierwszego wierzyciela wekslowego);</a:t>
            </a:r>
          </a:p>
          <a:p>
            <a:pPr lvl="2"/>
            <a:r>
              <a:rPr lang="pl-PL" dirty="0"/>
              <a:t>6) oznaczenie daty i miejsca wystawienia wekslu;</a:t>
            </a:r>
          </a:p>
          <a:p>
            <a:pPr lvl="2"/>
            <a:r>
              <a:rPr lang="pl-PL" dirty="0"/>
              <a:t>7) podpis wystawcy wekslu.</a:t>
            </a:r>
          </a:p>
        </p:txBody>
      </p:sp>
    </p:spTree>
    <p:extLst>
      <p:ext uri="{BB962C8B-B14F-4D97-AF65-F5344CB8AC3E}">
        <p14:creationId xmlns:p14="http://schemas.microsoft.com/office/powerpoint/2010/main" val="26019304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23F1D0A-C249-9841-9CFF-A9ED6A8B8D0C}"/>
              </a:ext>
            </a:extLst>
          </p:cNvPr>
          <p:cNvSpPr>
            <a:spLocks noGrp="1"/>
          </p:cNvSpPr>
          <p:nvPr>
            <p:ph type="title"/>
          </p:nvPr>
        </p:nvSpPr>
        <p:spPr/>
        <p:txBody>
          <a:bodyPr/>
          <a:lstStyle/>
          <a:p>
            <a:r>
              <a:rPr lang="pl-PL" dirty="0"/>
              <a:t>Weksel własny (sola weksel)</a:t>
            </a:r>
          </a:p>
        </p:txBody>
      </p:sp>
      <p:sp>
        <p:nvSpPr>
          <p:cNvPr id="3" name="Symbol zastępczy zawartości 2">
            <a:extLst>
              <a:ext uri="{FF2B5EF4-FFF2-40B4-BE49-F238E27FC236}">
                <a16:creationId xmlns:a16="http://schemas.microsoft.com/office/drawing/2014/main" id="{71534A09-C765-5E4C-8D8F-9E5ED06E85F7}"/>
              </a:ext>
            </a:extLst>
          </p:cNvPr>
          <p:cNvSpPr>
            <a:spLocks noGrp="1"/>
          </p:cNvSpPr>
          <p:nvPr>
            <p:ph idx="1"/>
          </p:nvPr>
        </p:nvSpPr>
        <p:spPr>
          <a:xfrm>
            <a:off x="1040524" y="2638044"/>
            <a:ext cx="8920340" cy="3909901"/>
          </a:xfrm>
        </p:spPr>
        <p:txBody>
          <a:bodyPr>
            <a:normAutofit lnSpcReduction="10000"/>
          </a:bodyPr>
          <a:lstStyle/>
          <a:p>
            <a:r>
              <a:rPr lang="pl-PL" dirty="0"/>
              <a:t>Art. 102 -104 </a:t>
            </a:r>
            <a:r>
              <a:rPr lang="pl-PL" dirty="0" err="1"/>
              <a:t>PrWeksl</a:t>
            </a:r>
            <a:endParaRPr lang="pl-PL" dirty="0"/>
          </a:p>
          <a:p>
            <a:r>
              <a:rPr lang="pl-PL" u="sng" dirty="0"/>
              <a:t>Nie będzie uważany za weksel </a:t>
            </a:r>
            <a:r>
              <a:rPr lang="pl-PL" dirty="0"/>
              <a:t>własny dokument, któremu brak jednej z cech, wskazanych w artykule poprzedzającym, wyjąwszy przypadki, określone w ustępach następujących.</a:t>
            </a:r>
          </a:p>
          <a:p>
            <a:r>
              <a:rPr lang="pl-PL" dirty="0"/>
              <a:t>Weksel własny bez oznaczenia terminu płatności uważa się za płatny za okazaniem.</a:t>
            </a:r>
          </a:p>
          <a:p>
            <a:r>
              <a:rPr lang="pl-PL" dirty="0"/>
              <a:t>W braku osobnego oznaczenia, miejsce wystawienia wekslu uważa się za miejsce płatności, a także za miejsce zamieszkania wystawcy.</a:t>
            </a:r>
          </a:p>
          <a:p>
            <a:r>
              <a:rPr lang="pl-PL" dirty="0"/>
              <a:t>Weksel własny, w którym nie oznaczono miejsca wystawienia, uważa się za wystawiony w miejscu, </a:t>
            </a:r>
            <a:r>
              <a:rPr lang="pl-PL" dirty="0" err="1"/>
              <a:t>podanem</a:t>
            </a:r>
            <a:r>
              <a:rPr lang="pl-PL" dirty="0"/>
              <a:t> obok nazwiska wystawcy.</a:t>
            </a:r>
          </a:p>
          <a:p>
            <a:r>
              <a:rPr lang="pl-PL" dirty="0"/>
              <a:t>Odpowiedzialność wystawcy wekslu własnego jest taka sama, jak akceptanta wekslu trasowanego</a:t>
            </a:r>
          </a:p>
          <a:p>
            <a:r>
              <a:rPr lang="pl-PL" dirty="0"/>
              <a:t>+ odpowiednie stosowanie przepisów o wekslu trasowanym w zakresie określonym w art. 103 </a:t>
            </a:r>
            <a:r>
              <a:rPr lang="pl-PL" dirty="0" err="1"/>
              <a:t>PrWeksl</a:t>
            </a:r>
            <a:endParaRPr lang="pl-PL" dirty="0"/>
          </a:p>
        </p:txBody>
      </p:sp>
    </p:spTree>
    <p:extLst>
      <p:ext uri="{BB962C8B-B14F-4D97-AF65-F5344CB8AC3E}">
        <p14:creationId xmlns:p14="http://schemas.microsoft.com/office/powerpoint/2010/main" val="1032711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BB71B46-2EA3-0B47-9FCE-799A6A24CAEB}"/>
              </a:ext>
            </a:extLst>
          </p:cNvPr>
          <p:cNvSpPr>
            <a:spLocks noGrp="1"/>
          </p:cNvSpPr>
          <p:nvPr>
            <p:ph type="title"/>
          </p:nvPr>
        </p:nvSpPr>
        <p:spPr/>
        <p:txBody>
          <a:bodyPr/>
          <a:lstStyle/>
          <a:p>
            <a:r>
              <a:rPr lang="pl-PL" dirty="0"/>
              <a:t>Weksel trasowany (ciągniony)</a:t>
            </a:r>
          </a:p>
        </p:txBody>
      </p:sp>
      <p:sp>
        <p:nvSpPr>
          <p:cNvPr id="3" name="Symbol zastępczy zawartości 2">
            <a:extLst>
              <a:ext uri="{FF2B5EF4-FFF2-40B4-BE49-F238E27FC236}">
                <a16:creationId xmlns:a16="http://schemas.microsoft.com/office/drawing/2014/main" id="{0114AF43-5BB9-3F4F-A1E3-BCB4524AC7B0}"/>
              </a:ext>
            </a:extLst>
          </p:cNvPr>
          <p:cNvSpPr>
            <a:spLocks noGrp="1"/>
          </p:cNvSpPr>
          <p:nvPr>
            <p:ph idx="1"/>
          </p:nvPr>
        </p:nvSpPr>
        <p:spPr>
          <a:xfrm>
            <a:off x="1313793" y="2638044"/>
            <a:ext cx="8647071" cy="3783777"/>
          </a:xfrm>
        </p:spPr>
        <p:txBody>
          <a:bodyPr>
            <a:normAutofit fontScale="92500" lnSpcReduction="10000"/>
          </a:bodyPr>
          <a:lstStyle/>
          <a:p>
            <a:r>
              <a:rPr lang="pl-PL" b="1" dirty="0"/>
              <a:t>Art.  1.  [Forma weksla trasowanego]</a:t>
            </a:r>
          </a:p>
          <a:p>
            <a:r>
              <a:rPr lang="pl-PL" dirty="0"/>
              <a:t>Weksel trasowany zawiera:</a:t>
            </a:r>
          </a:p>
          <a:p>
            <a:r>
              <a:rPr lang="pl-PL" dirty="0"/>
              <a:t>1) nazwę "weksel" w samym tekście dokumentu, w języku, w jakim go wystawiono;</a:t>
            </a:r>
          </a:p>
          <a:p>
            <a:r>
              <a:rPr lang="pl-PL" dirty="0"/>
              <a:t>2) </a:t>
            </a:r>
            <a:r>
              <a:rPr lang="pl-PL" b="1" u="sng" dirty="0"/>
              <a:t>polecenie bezwarunkowe zapłacenia </a:t>
            </a:r>
            <a:r>
              <a:rPr lang="pl-PL" dirty="0"/>
              <a:t>oznaczonej sumy pieniężnej;</a:t>
            </a:r>
          </a:p>
          <a:p>
            <a:r>
              <a:rPr lang="pl-PL" dirty="0"/>
              <a:t>3) nazwisko osoby, która ma zapłacić (</a:t>
            </a:r>
            <a:r>
              <a:rPr lang="pl-PL" b="1" dirty="0"/>
              <a:t>trasata</a:t>
            </a:r>
            <a:r>
              <a:rPr lang="pl-PL" dirty="0"/>
              <a:t>);</a:t>
            </a:r>
          </a:p>
          <a:p>
            <a:r>
              <a:rPr lang="pl-PL" dirty="0"/>
              <a:t>4) oznaczenie terminu płatności;</a:t>
            </a:r>
          </a:p>
          <a:p>
            <a:r>
              <a:rPr lang="pl-PL" dirty="0"/>
              <a:t>5) oznaczenie miejsca płatności;</a:t>
            </a:r>
          </a:p>
          <a:p>
            <a:r>
              <a:rPr lang="pl-PL" dirty="0"/>
              <a:t>6) nazwisko osoby, na której rzecz lub na której zlecenie zapłata ma być dokonana;</a:t>
            </a:r>
          </a:p>
          <a:p>
            <a:r>
              <a:rPr lang="pl-PL" dirty="0"/>
              <a:t>7) oznaczenie daty i miejsca wystawienia wekslu;</a:t>
            </a:r>
          </a:p>
          <a:p>
            <a:r>
              <a:rPr lang="pl-PL" dirty="0"/>
              <a:t>8) podpis wystawcy wekslu.</a:t>
            </a:r>
          </a:p>
          <a:p>
            <a:pPr marL="0" indent="0">
              <a:buNone/>
            </a:pPr>
            <a:endParaRPr lang="pl-PL" dirty="0"/>
          </a:p>
        </p:txBody>
      </p:sp>
    </p:spTree>
    <p:extLst>
      <p:ext uri="{BB962C8B-B14F-4D97-AF65-F5344CB8AC3E}">
        <p14:creationId xmlns:p14="http://schemas.microsoft.com/office/powerpoint/2010/main" val="3303562824"/>
      </p:ext>
    </p:extLst>
  </p:cSld>
  <p:clrMapOvr>
    <a:masterClrMapping/>
  </p:clrMapOvr>
</p:sld>
</file>

<file path=ppt/theme/theme1.xml><?xml version="1.0" encoding="utf-8"?>
<a:theme xmlns:a="http://schemas.openxmlformats.org/drawingml/2006/main" name="Paczka">
  <a:themeElements>
    <a:clrScheme name="Paczka">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czka">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czka">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docProps/app.xml><?xml version="1.0" encoding="utf-8"?>
<Properties xmlns="http://schemas.openxmlformats.org/officeDocument/2006/extended-properties" xmlns:vt="http://schemas.openxmlformats.org/officeDocument/2006/docPropsVTypes">
  <Template>{520701DC-84E5-A04B-8B15-08137B3A1AD2}tf10001120</Template>
  <TotalTime>249</TotalTime>
  <Words>2931</Words>
  <Application>Microsoft Office PowerPoint</Application>
  <PresentationFormat>Panoramiczny</PresentationFormat>
  <Paragraphs>209</Paragraphs>
  <Slides>37</Slides>
  <Notes>0</Notes>
  <HiddenSlides>0</HiddenSlides>
  <MMClips>0</MMClips>
  <ScaleCrop>false</ScaleCrop>
  <HeadingPairs>
    <vt:vector size="6" baseType="variant">
      <vt:variant>
        <vt:lpstr>Używane czcionki</vt:lpstr>
      </vt:variant>
      <vt:variant>
        <vt:i4>2</vt:i4>
      </vt:variant>
      <vt:variant>
        <vt:lpstr>Motyw</vt:lpstr>
      </vt:variant>
      <vt:variant>
        <vt:i4>1</vt:i4>
      </vt:variant>
      <vt:variant>
        <vt:lpstr>Tytuły slajdów</vt:lpstr>
      </vt:variant>
      <vt:variant>
        <vt:i4>37</vt:i4>
      </vt:variant>
    </vt:vector>
  </HeadingPairs>
  <TitlesOfParts>
    <vt:vector size="40" baseType="lpstr">
      <vt:lpstr>Arial</vt:lpstr>
      <vt:lpstr>Gill Sans MT</vt:lpstr>
      <vt:lpstr>Paczka</vt:lpstr>
      <vt:lpstr>Papiery wartościowe II</vt:lpstr>
      <vt:lpstr>Weksel i czek – źródła prawa</vt:lpstr>
      <vt:lpstr>weksel</vt:lpstr>
      <vt:lpstr>Co to jest weksel</vt:lpstr>
      <vt:lpstr>Rodzaje weksli</vt:lpstr>
      <vt:lpstr>Abstrakcyjny charakter weksla</vt:lpstr>
      <vt:lpstr>Weksel własny (sola weksel)</vt:lpstr>
      <vt:lpstr>Weksel własny (sola weksel)</vt:lpstr>
      <vt:lpstr>Weksel trasowany (ciągniony)</vt:lpstr>
      <vt:lpstr>Weksel własny</vt:lpstr>
      <vt:lpstr>Weksel trasowany (ciągniony)</vt:lpstr>
      <vt:lpstr>Weksel trasowany (ciągniony)</vt:lpstr>
      <vt:lpstr>Odpowiedzialność wystawcy weksla trasowanego</vt:lpstr>
      <vt:lpstr>Przyjęcie weksla przez trasata</vt:lpstr>
      <vt:lpstr>domicyliat</vt:lpstr>
      <vt:lpstr>Prezentacja programu PowerPoint</vt:lpstr>
      <vt:lpstr>Suma wekslowa</vt:lpstr>
      <vt:lpstr>Zasada niezależności podpisów</vt:lpstr>
      <vt:lpstr>Weksel in blanco</vt:lpstr>
      <vt:lpstr>Poręczenie wekslowe (Aval)</vt:lpstr>
      <vt:lpstr>Prezentacja programu PowerPoint</vt:lpstr>
      <vt:lpstr>Dodatkowe klauzule wekslowe</vt:lpstr>
      <vt:lpstr>INDOS</vt:lpstr>
      <vt:lpstr>Forma indosu</vt:lpstr>
      <vt:lpstr>Skutki indosu</vt:lpstr>
      <vt:lpstr>Indos - legitymacja</vt:lpstr>
      <vt:lpstr>Indos zastawniczy</vt:lpstr>
      <vt:lpstr>Prezentacja programu PowerPoint</vt:lpstr>
      <vt:lpstr>Zwrotne poszukiwanie</vt:lpstr>
      <vt:lpstr>Wielość dłużników wekslowych</vt:lpstr>
      <vt:lpstr>Weksle zaginione</vt:lpstr>
      <vt:lpstr>czek</vt:lpstr>
      <vt:lpstr>Treść czeku</vt:lpstr>
      <vt:lpstr>Trasat - bank</vt:lpstr>
      <vt:lpstr>Czek imienny i na okaziciela</vt:lpstr>
      <vt:lpstr>Prezentacja programu PowerPoint</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Papiery wartościowe II</dc:title>
  <dc:creator>Dorota Wieczorkowska</dc:creator>
  <cp:lastModifiedBy>Dorota Wieczorkowska</cp:lastModifiedBy>
  <cp:revision>17</cp:revision>
  <dcterms:created xsi:type="dcterms:W3CDTF">2019-01-10T20:40:03Z</dcterms:created>
  <dcterms:modified xsi:type="dcterms:W3CDTF">2020-01-19T13:40:50Z</dcterms:modified>
</cp:coreProperties>
</file>