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/>
    <p:restoredTop sz="94729"/>
  </p:normalViewPr>
  <p:slideViewPr>
    <p:cSldViewPr snapToGrid="0" snapToObjects="1">
      <p:cViewPr>
        <p:scale>
          <a:sx n="67" d="100"/>
          <a:sy n="67" d="100"/>
        </p:scale>
        <p:origin x="6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63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5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0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1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63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6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1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8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0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1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document/17220859?cm=DOCUMEN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document/16886516?unitId=art(438)par(1)&amp;cm=DOCUMENT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document/16785996?unitId=art(365(1))&amp;cm=DOCUMEN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cument/16786199?unitId=art(1025)par(1)pkt(5)&amp;cm=DOCUMENT" TargetMode="External"/><Relationship Id="rId2" Type="http://schemas.openxmlformats.org/officeDocument/2006/relationships/hyperlink" Target="https://sip.lex.pl/#/document/16786199?unitId=art(1025)par(1)pkt(4)&amp;cm=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C63AB-D6FB-FF4E-B93C-4E46A9544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Papiery wartościowe 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4B35A62-8310-5E44-858C-B53750FAB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3297" y="4352543"/>
            <a:ext cx="7163509" cy="154375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 Administracji i Ekonomii Uniwersytetu Wrocławskiego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763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8D20C-C0F3-AA4E-88EA-79984F10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Nabycie papieru wartościowego od osoby nieuprawnionej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8018E5-6452-FD44-90AD-8C5A59D51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Jest to możliwe w przypadku papierów wartościowych na zlecenie i na okaziciela. </a:t>
            </a:r>
          </a:p>
          <a:p>
            <a:pPr lvl="1"/>
            <a:r>
              <a:rPr lang="pl-PL" b="1" dirty="0"/>
              <a:t>Art.  169.  </a:t>
            </a:r>
          </a:p>
          <a:p>
            <a:pPr lvl="1"/>
            <a:r>
              <a:rPr lang="pl-PL" b="1" i="1" dirty="0"/>
              <a:t>§  1.  </a:t>
            </a:r>
            <a:r>
              <a:rPr lang="pl-PL" i="1" dirty="0"/>
              <a:t>Jeżeli osoba nieuprawniona do rozporządzania rzeczą ruchomą </a:t>
            </a:r>
            <a:r>
              <a:rPr lang="pl-PL" i="1" u="sng" dirty="0"/>
              <a:t>zbywa rzecz i wydaje ją nabywcy, nabywca uzyskuje własność z chwilą objęcia rzeczy w posiadanie, chyba że działa w złej wierze</a:t>
            </a:r>
            <a:r>
              <a:rPr lang="pl-PL" i="1" dirty="0"/>
              <a:t>.</a:t>
            </a:r>
          </a:p>
          <a:p>
            <a:pPr lvl="1"/>
            <a:r>
              <a:rPr lang="pl-PL" b="1" i="1" dirty="0"/>
              <a:t>§  2.  </a:t>
            </a:r>
            <a:r>
              <a:rPr lang="pl-PL" i="1" dirty="0"/>
              <a:t>Jednakże gdy rzecz </a:t>
            </a:r>
            <a:r>
              <a:rPr lang="pl-PL" i="1" u="sng" dirty="0"/>
              <a:t>zgubiona, skradziona</a:t>
            </a:r>
            <a:r>
              <a:rPr lang="pl-PL" i="1" dirty="0"/>
              <a:t> lub w inny sposób </a:t>
            </a:r>
            <a:r>
              <a:rPr lang="pl-PL" i="1" u="sng" dirty="0"/>
              <a:t>utracona</a:t>
            </a:r>
            <a:r>
              <a:rPr lang="pl-PL" i="1" dirty="0"/>
              <a:t> przez właściciela zostaje zbyta przed upływem lat trzech od chwili jej zgubienia, skradzenia lub utraty, nabywca może uzyskać własność dopiero z upływem powyższego trzyletniego terminu. </a:t>
            </a:r>
            <a:r>
              <a:rPr lang="pl-PL" i="1" u="sng" dirty="0"/>
              <a:t>Ograniczenie to nie dotyczy </a:t>
            </a:r>
            <a:r>
              <a:rPr lang="pl-PL" i="1" dirty="0"/>
              <a:t>pieniędzy i </a:t>
            </a:r>
            <a:r>
              <a:rPr lang="pl-PL" i="1" u="sng" dirty="0"/>
              <a:t>dokumentów na okaziciela </a:t>
            </a:r>
            <a:r>
              <a:rPr lang="pl-PL" i="1" dirty="0"/>
              <a:t>ani rzeczy nabytych na urzędowej licytacji publicznej lub w toku postępowania egzekucyjnego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702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7042AC-32DB-634A-A339-9B10E6A3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Wątpliwości co do osoby uprawnionego z papieru wartościowego na okaziciela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10B4A2-BFDA-4446-8819-8A632D4D9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921</a:t>
            </a:r>
            <a:r>
              <a:rPr lang="pl-PL" b="1" baseline="30000" dirty="0"/>
              <a:t>11</a:t>
            </a:r>
            <a:r>
              <a:rPr lang="pl-PL" b="1" dirty="0"/>
              <a:t>.  </a:t>
            </a:r>
          </a:p>
          <a:p>
            <a:r>
              <a:rPr lang="pl-PL" b="1" i="1" dirty="0"/>
              <a:t>§  1.  </a:t>
            </a:r>
            <a:r>
              <a:rPr lang="pl-PL" i="1" dirty="0"/>
              <a:t>Dłużnik </a:t>
            </a:r>
            <a:r>
              <a:rPr lang="pl-PL" i="1" u="sng" dirty="0"/>
              <a:t>nie ma obowiązku dochodzenia, czy okaziciel jest właścicielem dokumentu. </a:t>
            </a:r>
            <a:r>
              <a:rPr lang="pl-PL" i="1" dirty="0"/>
              <a:t>Jednakże w razie </a:t>
            </a:r>
            <a:r>
              <a:rPr lang="pl-PL" b="1" i="1" dirty="0"/>
              <a:t>uzasadnionych wątpliwości</a:t>
            </a:r>
            <a:r>
              <a:rPr lang="pl-PL" i="1" dirty="0"/>
              <a:t>, czy okaziciel dokumentu jest wierzycielem, dłużnik powinien złożyć przedmiot świadczenia do </a:t>
            </a:r>
            <a:r>
              <a:rPr lang="pl-PL" i="1" u="sng" dirty="0"/>
              <a:t>depozytu sądowego.</a:t>
            </a:r>
          </a:p>
          <a:p>
            <a:r>
              <a:rPr lang="pl-PL" b="1" i="1" dirty="0"/>
              <a:t>§  2.  </a:t>
            </a:r>
            <a:r>
              <a:rPr lang="pl-PL" i="1" dirty="0"/>
              <a:t>Jeżeli właściwy organ państwowy wydał zakaz świadczenia, zwolnienie z zobowiązania następuje przez złożenie przedmiotu świadczenia do depozytu sądowego.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72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8695D4-770B-DE4E-BB57-4BB504B7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Zarzuty dłużnika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51B2F4-DDDE-3F47-B679-5E9E46815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921</a:t>
            </a:r>
            <a:r>
              <a:rPr lang="pl-PL" b="1" baseline="30000" dirty="0"/>
              <a:t>13</a:t>
            </a:r>
            <a:r>
              <a:rPr lang="pl-PL" b="1" dirty="0"/>
              <a:t>.  </a:t>
            </a:r>
          </a:p>
          <a:p>
            <a:r>
              <a:rPr lang="pl-PL" i="1" dirty="0"/>
              <a:t>Dłużnik może powołać się względem wierzyciela na zarzuty, które dotyczą </a:t>
            </a:r>
            <a:r>
              <a:rPr lang="pl-PL" b="1" i="1" dirty="0"/>
              <a:t>ważności dokumentu </a:t>
            </a:r>
            <a:r>
              <a:rPr lang="pl-PL" i="1" dirty="0"/>
              <a:t>lub </a:t>
            </a:r>
            <a:r>
              <a:rPr lang="pl-PL" b="1" i="1" dirty="0"/>
              <a:t>wynikają z jego treści </a:t>
            </a:r>
            <a:r>
              <a:rPr lang="pl-PL" i="1" dirty="0"/>
              <a:t>albo </a:t>
            </a:r>
            <a:r>
              <a:rPr lang="pl-PL" b="1" i="1" dirty="0"/>
              <a:t>służą mu osobiście przeciw wierzycielowi.</a:t>
            </a:r>
            <a:r>
              <a:rPr lang="pl-PL" i="1" dirty="0"/>
              <a:t> Dłużnik może także powołać się na zarzuty, które mu służą przeciw poprzedniemu wierzycielowi, jeżeli nabywca dokumentu działał świadomie na szkodę dłużnika.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9580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D4DC2-92C7-9941-934A-92B1F1F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Umarzanie papierów wartościowych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8A5236-48E7-DF41-B552-50A29200A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6041" y="2638044"/>
            <a:ext cx="9144000" cy="3542039"/>
          </a:xfrm>
        </p:spPr>
        <p:txBody>
          <a:bodyPr>
            <a:normAutofit/>
          </a:bodyPr>
          <a:lstStyle/>
          <a:p>
            <a:r>
              <a:rPr lang="pl-PL" b="1" dirty="0"/>
              <a:t>Art.  921</a:t>
            </a:r>
            <a:r>
              <a:rPr lang="pl-PL" b="1" baseline="30000" dirty="0"/>
              <a:t>14</a:t>
            </a:r>
            <a:r>
              <a:rPr lang="pl-PL" b="1" dirty="0"/>
              <a:t>.  </a:t>
            </a:r>
          </a:p>
          <a:p>
            <a:r>
              <a:rPr lang="pl-PL" b="1" i="1" dirty="0"/>
              <a:t>§  1.  </a:t>
            </a:r>
            <a:r>
              <a:rPr lang="pl-PL" i="1" dirty="0"/>
              <a:t>Umarzanie papierów wartościowych regulują przepisy szczególne.</a:t>
            </a:r>
          </a:p>
          <a:p>
            <a:pPr lvl="1"/>
            <a:r>
              <a:rPr lang="pl-PL" dirty="0"/>
              <a:t>art. 96 Prawa Wekslowego</a:t>
            </a:r>
          </a:p>
          <a:p>
            <a:pPr lvl="1"/>
            <a:r>
              <a:rPr lang="pl-PL" dirty="0"/>
              <a:t>art. 78 Prawa Czekowego</a:t>
            </a:r>
          </a:p>
          <a:p>
            <a:pPr lvl="1"/>
            <a:r>
              <a:rPr lang="pl-PL" dirty="0"/>
              <a:t>art. 359, 360 Kodeksu Spółek Handlowych</a:t>
            </a:r>
          </a:p>
          <a:p>
            <a:pPr lvl="1"/>
            <a:r>
              <a:rPr lang="pl-PL" dirty="0"/>
              <a:t>Dekret z dnia 10 grudnia 1946 r. o umarzaniu utraconych dokumentów (Dz. U. z 1947 r. Nr 5, poz. 20).</a:t>
            </a:r>
            <a:endParaRPr lang="pl-PL" i="1" dirty="0"/>
          </a:p>
          <a:p>
            <a:r>
              <a:rPr lang="pl-PL" b="1" i="1" dirty="0"/>
              <a:t>§  2.  </a:t>
            </a:r>
            <a:r>
              <a:rPr lang="pl-PL" i="1" dirty="0"/>
              <a:t>Jeżeli papier wartościowy został prawomocnie umorzony, dłużnik jest obowiązany wydać osobie, na której rzecz nastąpiło umorzenie, na jej koszt nowy dokument, a gdy wierzytelność jest wymagalna - spełnić świadczenie.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12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F84160A-CF85-D346-9422-DF60580E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759ED5-30A8-FD40-A81D-0CF1C6999B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46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E1291C7-94C1-464D-A5B1-A677193AB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obligacji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E21D376-18FF-D540-8525-5810CDAF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z dnia 15 stycznia 2015 r. o obligacjach (</a:t>
            </a:r>
            <a:r>
              <a:rPr lang="pl-PL" dirty="0" err="1"/>
              <a:t>t.j</a:t>
            </a:r>
            <a:r>
              <a:rPr lang="pl-PL" dirty="0"/>
              <a:t>. Dz. U. z 2018 r. poz. 483).</a:t>
            </a:r>
          </a:p>
          <a:p>
            <a:r>
              <a:rPr lang="pl-PL" b="1" dirty="0"/>
              <a:t>Art.  4.  [Definicja obligacji]</a:t>
            </a:r>
          </a:p>
          <a:p>
            <a:r>
              <a:rPr lang="pl-PL" i="1" dirty="0"/>
              <a:t>1.  Obligacja jest papierem wartościowym emitowanym </a:t>
            </a:r>
            <a:r>
              <a:rPr lang="pl-PL" i="1" u="sng" dirty="0"/>
              <a:t>w serii</a:t>
            </a:r>
            <a:r>
              <a:rPr lang="pl-PL" i="1" dirty="0"/>
              <a:t>, </a:t>
            </a:r>
            <a:r>
              <a:rPr lang="pl-PL" b="1" i="1" dirty="0"/>
              <a:t>w którym emitent stwierdza, że jest dłużnikiem właściciela obligacji, </a:t>
            </a:r>
            <a:r>
              <a:rPr lang="pl-PL" i="1" dirty="0"/>
              <a:t>zwanego dalej "obligatariuszem", i zobowiązuje się wobec niego </a:t>
            </a:r>
            <a:r>
              <a:rPr lang="pl-PL" b="1" i="1" dirty="0"/>
              <a:t>do spełnienia określonego świadczenia.</a:t>
            </a:r>
          </a:p>
          <a:p>
            <a:r>
              <a:rPr lang="pl-PL" i="1" dirty="0"/>
              <a:t>2.  Przez obligacje emitowane w serii rozumie się obligacje reprezentujące prawa majątkowe podzielone na określoną liczbę równych jednostek.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607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0192FE-9B5F-EC4F-B1F9-10465D05D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emisyjna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BE8E33-9F79-E34F-AB2D-04369DB81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269" y="2638044"/>
            <a:ext cx="8163595" cy="3962453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/>
              <a:t>Art.  2.  [Emitenci]</a:t>
            </a:r>
            <a:r>
              <a:rPr lang="pl-PL" dirty="0"/>
              <a:t>Obligacje mogą emitować:</a:t>
            </a:r>
          </a:p>
          <a:p>
            <a:r>
              <a:rPr lang="pl-PL" dirty="0"/>
              <a:t>1) osoby prawne, w tym osoby prawne mające siedzibę poza terytorium Rzeczypospolitej Polskiej:</a:t>
            </a:r>
          </a:p>
          <a:p>
            <a:pPr lvl="1"/>
            <a:r>
              <a:rPr lang="pl-PL" dirty="0"/>
              <a:t>a) prowadzące działalność gospodarczą lub</a:t>
            </a:r>
          </a:p>
          <a:p>
            <a:pPr lvl="1"/>
            <a:r>
              <a:rPr lang="pl-PL" dirty="0"/>
              <a:t>b) utworzone wyłącznie w celu przeprowadzenia emisji obligacji,</a:t>
            </a:r>
          </a:p>
          <a:p>
            <a:r>
              <a:rPr lang="pl-PL" dirty="0"/>
              <a:t>2) osoby prawne upoważnione do emisji obligacji na podstawie odrębnych ustaw,</a:t>
            </a:r>
          </a:p>
          <a:p>
            <a:r>
              <a:rPr lang="pl-PL" dirty="0"/>
              <a:t>3) spółki komandytowo-akcyjne,</a:t>
            </a:r>
          </a:p>
          <a:p>
            <a:r>
              <a:rPr lang="pl-PL" dirty="0"/>
              <a:t>4) spółdzielcze kasy oszczędnościowo-kredytowe oraz Krajowa Spółdzielcza Kasa Oszczędnościowo-Kredytowa,</a:t>
            </a:r>
          </a:p>
          <a:p>
            <a:r>
              <a:rPr lang="pl-PL" dirty="0"/>
              <a:t>5) gminy, powiaty oraz województwa, zwane dalej "jednostkami samorządu terytorialnego", a także związki tych jednostek oraz jednostki władz regionalnych lub lokalnych innego niż Rzeczpospolita Polska państwa członkowskiego Unii Europejskiej,</a:t>
            </a:r>
          </a:p>
          <a:p>
            <a:r>
              <a:rPr lang="pl-PL" dirty="0"/>
              <a:t>6) instytucje finansowe, których członkiem jest Rzeczpospolita Polska lub Narodowy Bank Polski, lub przynajmniej jedno z państw należących do Organizacji Współpracy Gospodarczej i Rozwoju (OECD), lub bank centralny takiego państwa, lub instytucje, z którymi Rzeczpospolita Polska zawarła umowy regulujące działalność takich instytucji na terenie Rzeczypospolitej Polskiej i zawierające stosowne postanowienia dotyczące emisji obligacji</a:t>
            </a:r>
          </a:p>
          <a:p>
            <a:r>
              <a:rPr lang="pl-PL" dirty="0"/>
              <a:t>- zwane dalej "emitentami".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253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5CB961-4BE2-254A-B47D-186E5183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Wyłączenia zastosowania ustawy o obligacjach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1BD7FC-94CD-A04C-BD2E-478FB90BE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3.  [Wyłączenie stosowania przepisów ustawy]</a:t>
            </a:r>
          </a:p>
          <a:p>
            <a:r>
              <a:rPr lang="pl-PL" dirty="0"/>
              <a:t>Przepisy ustawy nie mają zastosowania do obligacji emitowanych przez:</a:t>
            </a:r>
          </a:p>
          <a:p>
            <a:r>
              <a:rPr lang="pl-PL" dirty="0"/>
              <a:t>1) Skarb Państwa;</a:t>
            </a:r>
          </a:p>
          <a:p>
            <a:r>
              <a:rPr lang="pl-PL" dirty="0"/>
              <a:t>2) Narodowy Bank Polski.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509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5C4466-F587-FC48-8FFF-6999A41C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zdematerializowane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4F3B5A-7B6E-174C-B36C-1D91F4963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34" y="2638044"/>
            <a:ext cx="11393214" cy="4078066"/>
          </a:xfrm>
        </p:spPr>
        <p:txBody>
          <a:bodyPr>
            <a:normAutofit/>
          </a:bodyPr>
          <a:lstStyle/>
          <a:p>
            <a:r>
              <a:rPr lang="pl-PL" b="1" dirty="0"/>
              <a:t>Art.  8.  [Obligacje zdematerializowane]</a:t>
            </a:r>
          </a:p>
          <a:p>
            <a:r>
              <a:rPr lang="pl-PL" dirty="0"/>
              <a:t>Art.  8.  4 [</a:t>
            </a:r>
            <a:r>
              <a:rPr lang="pl-PL" i="1" dirty="0"/>
              <a:t>Obligacje</a:t>
            </a:r>
            <a:r>
              <a:rPr lang="pl-PL" dirty="0"/>
              <a:t> zdematerializowane; przenoszenie praw z </a:t>
            </a:r>
            <a:r>
              <a:rPr lang="pl-PL" i="1" dirty="0"/>
              <a:t>obligacji</a:t>
            </a:r>
            <a:r>
              <a:rPr lang="pl-PL" dirty="0"/>
              <a:t> po ustaleniu uprawnionych do świadczeń z tytułu ich wykupu] </a:t>
            </a:r>
          </a:p>
          <a:p>
            <a:r>
              <a:rPr lang="pl-PL" dirty="0"/>
              <a:t>1.  </a:t>
            </a:r>
            <a:r>
              <a:rPr lang="pl-PL" i="1" dirty="0"/>
              <a:t>Obligacje</a:t>
            </a:r>
            <a:r>
              <a:rPr lang="pl-PL" dirty="0"/>
              <a:t> nie mogą mieć formy dokumentu.</a:t>
            </a:r>
          </a:p>
          <a:p>
            <a:r>
              <a:rPr lang="pl-PL" dirty="0"/>
              <a:t>2.  </a:t>
            </a:r>
            <a:r>
              <a:rPr lang="pl-PL" i="1" dirty="0"/>
              <a:t>Obligacje</a:t>
            </a:r>
            <a:r>
              <a:rPr lang="pl-PL" dirty="0"/>
              <a:t> podlegają zarejestrowaniu w depozycie papierów wartościowych prowadzonym zgodnie z przepisami </a:t>
            </a:r>
            <a:r>
              <a:rPr lang="pl-PL" dirty="0">
                <a:hlinkClick r:id="rId2"/>
              </a:rPr>
              <a:t>ustawy</a:t>
            </a:r>
            <a:r>
              <a:rPr lang="pl-PL" dirty="0"/>
              <a:t> z dnia 29 lipca 2005 r. o obrocie instrumentami finansowymi (Dz. U. z 2017 r. poz. 1768, z </a:t>
            </a:r>
            <a:r>
              <a:rPr lang="pl-PL" dirty="0" err="1"/>
              <a:t>późn</a:t>
            </a:r>
            <a:r>
              <a:rPr lang="pl-PL" dirty="0"/>
              <a:t>. zm.), zwanej dalej "ustawą o obrocie instrumentami finansowymi".</a:t>
            </a:r>
          </a:p>
          <a:p>
            <a:r>
              <a:rPr lang="pl-PL" dirty="0"/>
              <a:t>3.  Do powstawania oraz przenoszenia praw z </a:t>
            </a:r>
            <a:r>
              <a:rPr lang="pl-PL" i="1" dirty="0"/>
              <a:t>obligacji</a:t>
            </a:r>
            <a:r>
              <a:rPr lang="pl-PL" dirty="0"/>
              <a:t> stosuje się przepisy ustawy o obrocie instrumentami finansowymi.</a:t>
            </a:r>
          </a:p>
          <a:p>
            <a:r>
              <a:rPr lang="pl-PL" i="1" dirty="0"/>
              <a:t>4. Po ustaleniu uprawnionych do świadczeń z tytułu wykupu obligacji niemającej postaci dokumentu </a:t>
            </a:r>
            <a:r>
              <a:rPr lang="pl-PL" i="1" u="sng" dirty="0"/>
              <a:t>prawa z tej obligacji nie mogą być przenoszone</a:t>
            </a:r>
            <a:r>
              <a:rPr lang="pl-PL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922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1791E4-4604-E34F-845F-27392AE3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Oprocentowanie obligacji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81FBC-A0CF-2344-8B67-A9ADD85A8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12.  [Oprocentowanie obligacji]</a:t>
            </a:r>
          </a:p>
          <a:p>
            <a:r>
              <a:rPr lang="pl-PL" i="1" dirty="0"/>
              <a:t>Do oprocentowania obligacji nie stosuje się przepisów o odsetkach maksymalnych.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812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51C5F6-D1E2-814D-9A9D-F0ABA5FA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Papier wartościowy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F80ADD-B7B8-614C-A040-3E60B0C60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510" y="2638044"/>
            <a:ext cx="8891752" cy="3804797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Art.  921</a:t>
            </a:r>
            <a:r>
              <a:rPr lang="pl-PL" b="1" baseline="30000" dirty="0"/>
              <a:t>6</a:t>
            </a:r>
            <a:r>
              <a:rPr lang="pl-PL" b="1" dirty="0"/>
              <a:t>. KC</a:t>
            </a:r>
          </a:p>
          <a:p>
            <a:r>
              <a:rPr lang="pl-PL" i="1" dirty="0"/>
              <a:t>Jeżeli zobowiązanie wynika z wystawionego papieru wartościowego, dłużnik jest obowiązany do świadczenia za zwrotem dokumentu albo udostępnieniem go dłużnikowi celem pozbawienia dokumentu jego mocy prawnej w sposób zwyczajowo przyjęty.</a:t>
            </a:r>
            <a:endParaRPr lang="pl-PL" dirty="0"/>
          </a:p>
          <a:p>
            <a:pPr lvl="1"/>
            <a:r>
              <a:rPr lang="pl-PL" dirty="0"/>
              <a:t>Są to cechy wspólne wszystkich papierów wartościowych.</a:t>
            </a:r>
          </a:p>
          <a:p>
            <a:pPr lvl="1"/>
            <a:r>
              <a:rPr lang="pl-PL" dirty="0"/>
              <a:t>Wykonanie prawa z papieru wartościowego jest zatem uzależnione od posiadania dokumentu. Bez dokumentu nie można wykonywać wskazanego w nim prawa. </a:t>
            </a:r>
          </a:p>
          <a:p>
            <a:pPr lvl="1"/>
            <a:r>
              <a:rPr lang="pl-PL" dirty="0"/>
              <a:t>Prawo z papieru wartościowego nie może być wykazywane innymi środkami dowodowymi (=/= znaki legitymacyjne, dokumenty dowodowe)</a:t>
            </a:r>
          </a:p>
          <a:p>
            <a:r>
              <a:rPr lang="pl-PL" b="1" dirty="0"/>
              <a:t>Art.  921</a:t>
            </a:r>
            <a:r>
              <a:rPr lang="pl-PL" b="1" baseline="30000" dirty="0"/>
              <a:t>7</a:t>
            </a:r>
            <a:r>
              <a:rPr lang="pl-PL" b="1" dirty="0"/>
              <a:t>.  </a:t>
            </a:r>
          </a:p>
          <a:p>
            <a:r>
              <a:rPr lang="pl-PL" dirty="0"/>
              <a:t>Spełnienie świadczenia </a:t>
            </a:r>
            <a:r>
              <a:rPr lang="pl-PL" u="sng" dirty="0"/>
              <a:t>do rąk posiadacza legitymowanego treścią papieru wartościowego zwalnia dłużnika, </a:t>
            </a:r>
            <a:r>
              <a:rPr lang="pl-PL" dirty="0"/>
              <a:t>chyba że działał on w złej wierze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6164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DF8154-6211-7B46-A99C-9D8082EB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Przedawnienie roszczeń z obligacji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BBA37E-ADCC-FA48-B9A9-D563052AC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14.  [Przedawnienie roszczeń]</a:t>
            </a:r>
          </a:p>
          <a:p>
            <a:r>
              <a:rPr lang="pl-PL" i="1" dirty="0"/>
              <a:t>Roszczenia wynikające z obligacji, w tym roszczenia o świadczenia okresowe, przedawniają się z upływem </a:t>
            </a:r>
            <a:r>
              <a:rPr lang="pl-PL" b="1" i="1" dirty="0"/>
              <a:t>10 lat</a:t>
            </a:r>
            <a:r>
              <a:rPr lang="pl-PL" i="1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909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06992C-89B9-184F-9FFF-1B7F3BAFA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emisji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6382B4-6271-6A4A-B9CE-14F0B86B0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Dokument zawierający szczegółowe regulacje dotyczące treści obligacji, zasad wykupu obligacji, wykupu kuponów oprocentowania itp. </a:t>
            </a:r>
          </a:p>
          <a:p>
            <a:pPr lvl="1"/>
            <a:r>
              <a:rPr lang="pl-PL" b="1" dirty="0"/>
              <a:t>Art.  5.  [Warunki emisji obligacji]</a:t>
            </a:r>
          </a:p>
          <a:p>
            <a:pPr lvl="1"/>
            <a:r>
              <a:rPr lang="pl-PL" i="1" dirty="0"/>
              <a:t>1.  Świadczenia wynikające z obligacji, sposób ich realizacji oraz związane z nimi prawa i obowiązki emitenta i obligatariuszy określają warunki emisji.</a:t>
            </a:r>
          </a:p>
          <a:p>
            <a:pPr lvl="1"/>
            <a:r>
              <a:rPr lang="pl-PL" i="1" dirty="0"/>
              <a:t>2.  Warunki emisji sporządza się </a:t>
            </a:r>
            <a:r>
              <a:rPr lang="pl-PL" i="1" u="sng" dirty="0"/>
              <a:t>w języku polskim </a:t>
            </a:r>
            <a:r>
              <a:rPr lang="pl-PL" i="1" dirty="0"/>
              <a:t>w formie jednolitego dokumentu. W przypadku obligacji o wartości nominalnej stanowiącej równowartość co najmniej 100 000 euro, wyrażoną w walucie polskiej lub innej, ustaloną przy zastosowaniu średniego kursu euro lub średniego kursu tej waluty ogłaszanego przez Narodowy Bank Polski w dniu podjęcia decyzji emitenta o emisji, warunki emisji mogą zostać sporządzone w języku angielskim.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0345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CFADFF-4999-7A41-A3E6-AF4AE6073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38264"/>
            <a:ext cx="7729728" cy="1188720"/>
          </a:xfrm>
        </p:spPr>
        <p:txBody>
          <a:bodyPr/>
          <a:lstStyle/>
          <a:p>
            <a:r>
              <a:rPr lang="pl-PL" dirty="0"/>
              <a:t>Obligacje imienne i na okaziciela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9904B0-C740-7549-9129-6D49E10A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17.  [Obligacje imienne i na okaziciela]</a:t>
            </a:r>
          </a:p>
          <a:p>
            <a:r>
              <a:rPr lang="pl-PL" i="1" dirty="0"/>
              <a:t>1.  Obligacje mogą być imienne albo na okaziciela.</a:t>
            </a:r>
          </a:p>
          <a:p>
            <a:r>
              <a:rPr lang="pl-PL" i="1" dirty="0"/>
              <a:t>2.  Emitent w warunkach emisji może wprowadzić zakaz albo ograniczenie zbywania obligacji imiennych.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0127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C45F9-8E1C-5142-B4E7-96F3B7E32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</a:t>
            </a:r>
            <a:r>
              <a:rPr lang="pl-PL" dirty="0" err="1"/>
              <a:t>partycypacyne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D1CF1D-D09A-D346-8B60-F8C9357FF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Art.  18.  [Obligacje partycypacyjne]</a:t>
            </a:r>
          </a:p>
          <a:p>
            <a:r>
              <a:rPr lang="pl-PL" i="1" dirty="0"/>
              <a:t>1.  Emitent może emitować obligacje, które </a:t>
            </a:r>
            <a:r>
              <a:rPr lang="pl-PL" b="1" i="1" dirty="0"/>
              <a:t>przyznają obligatariuszom prawo do udziału w zysku emitenta, </a:t>
            </a:r>
            <a:r>
              <a:rPr lang="pl-PL" i="1" dirty="0"/>
              <a:t>zwane dalej "obligacjami partycypacyjnymi". Szczegółowe warunki i zasady tego udziału określają warunki emisji, które należy złożyć w sądzie rejestrowym właściwym dla emitenta.</a:t>
            </a:r>
          </a:p>
          <a:p>
            <a:r>
              <a:rPr lang="pl-PL" i="1" dirty="0"/>
              <a:t>2.  Jeżeli emitentem jest spółka, która podlega obowiązkowi wpisu do Krajowego Rejestru Sądowego, wzmianka o prawie obligatariuszy do udziału w zysku również podlega wpisowi do tego rejestru.</a:t>
            </a:r>
          </a:p>
          <a:p>
            <a:r>
              <a:rPr lang="pl-PL" i="1" dirty="0"/>
              <a:t>3.  Rozporządzanie przez emitenta zyskiem stanowiącym udział obligatariuszy w sposób sprzeczny z warunkami emisji jest bezskuteczne wobec obligatariuszy.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7689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4B548-7F18-3F48-BA5D-503A7E93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zamienne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BF03BD-1E8C-3946-9BA1-09D58AB0C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2322786"/>
            <a:ext cx="11655973" cy="4309242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/>
              <a:t>Art.  19.  [Obligacje zamienne]</a:t>
            </a:r>
          </a:p>
          <a:p>
            <a:r>
              <a:rPr lang="pl-PL" dirty="0"/>
              <a:t>1.  Spółka może, </a:t>
            </a:r>
            <a:r>
              <a:rPr lang="pl-PL" u="sng" dirty="0"/>
              <a:t>o ile jej statut tak stanowi</a:t>
            </a:r>
            <a:r>
              <a:rPr lang="pl-PL" dirty="0"/>
              <a:t>, emitować </a:t>
            </a:r>
            <a:r>
              <a:rPr lang="pl-PL" b="1" dirty="0"/>
              <a:t>obligacje uprawniające do objęcia akcji emitowanych przez spółkę w zamian za te obligacje</a:t>
            </a:r>
            <a:r>
              <a:rPr lang="pl-PL" dirty="0"/>
              <a:t>, zwane dalej "obligacjami zamiennymi".</a:t>
            </a:r>
          </a:p>
          <a:p>
            <a:r>
              <a:rPr lang="pl-PL" dirty="0"/>
              <a:t>2.  Obligacje zamienne nie mogą być emitowane poniżej wartości nominalnej ani wydawane przed pełną wpłatą.</a:t>
            </a:r>
          </a:p>
          <a:p>
            <a:r>
              <a:rPr lang="pl-PL" dirty="0"/>
              <a:t>3.  Uchwała o emisji obligacji zamiennych i akcji wydawanych w zamian za te </a:t>
            </a:r>
            <a:r>
              <a:rPr lang="pl-PL" u="sng" dirty="0"/>
              <a:t>obligacje podlega zgłoszeniu do sądu rejestrowego</a:t>
            </a:r>
            <a:r>
              <a:rPr lang="pl-PL" dirty="0"/>
              <a:t>. Jeżeli emitentem jest spółka, która podlega obowiązkowi wpisu do Krajowego Rejestru Sądowego, wzmianka o uchwale wskazująca maksymalną wysokość podwyższenia kapitału zakładowego również podlega wpisowi do tego rejestru. Data przydziału i wydania obligacji nie może być wcześniejsza niż data wpisu.</a:t>
            </a:r>
          </a:p>
          <a:p>
            <a:r>
              <a:rPr lang="pl-PL" dirty="0"/>
              <a:t>4.  Uchwała, o której mowa w ust. 3, określa w szczególności:</a:t>
            </a:r>
          </a:p>
          <a:p>
            <a:pPr lvl="1"/>
            <a:r>
              <a:rPr lang="pl-PL" dirty="0"/>
              <a:t>1) zakres przyznawanego prawa oraz warunki jego realizacji, w tym rodzaj akcji wydawanych w zamian za obligacje;</a:t>
            </a:r>
          </a:p>
          <a:p>
            <a:pPr lvl="1"/>
            <a:r>
              <a:rPr lang="pl-PL" dirty="0"/>
              <a:t>2) sposób przeliczenia obligacji na akcje, z tym że na każdy jeden złoty wartości nominalnej obligacji może przypadać najwyżej jeden złoty wartości nominalnej akcji;</a:t>
            </a:r>
          </a:p>
          <a:p>
            <a:pPr lvl="1"/>
            <a:r>
              <a:rPr lang="pl-PL" dirty="0"/>
              <a:t>3) maksymalną wysokość podwyższenia kapitału zakładowego w drodze zamiany obligacji na akcje.</a:t>
            </a:r>
          </a:p>
          <a:p>
            <a:r>
              <a:rPr lang="pl-PL" dirty="0"/>
              <a:t>5.  Termin zamiany obligacji na akcje nie może być dłuższy niż termin wykupu obligacji. Uchwała, o której mowa w ust. 3, może określić krótszy termin.</a:t>
            </a:r>
          </a:p>
          <a:p>
            <a:r>
              <a:rPr lang="pl-PL" dirty="0"/>
              <a:t>6.  Emitent obligacji zamiennych jest obowiązany w warunkach emisji:</a:t>
            </a:r>
          </a:p>
          <a:p>
            <a:pPr lvl="1"/>
            <a:r>
              <a:rPr lang="pl-PL" dirty="0"/>
              <a:t>1) wskazać termin, w jakim zamiana będzie dopuszczalna;</a:t>
            </a:r>
          </a:p>
          <a:p>
            <a:pPr lvl="1"/>
            <a:r>
              <a:rPr lang="pl-PL" dirty="0"/>
              <a:t>2) wskazać sposób przeliczenia obligacji na akcje;</a:t>
            </a:r>
          </a:p>
          <a:p>
            <a:pPr lvl="1"/>
            <a:r>
              <a:rPr lang="pl-PL" dirty="0"/>
              <a:t>3) wskazać sposób postępowania w przypadku przekształcenia, podziału, połączenia lub likwidacji emitenta lub zmiany wartości nominalnej akcji przed dniem, w którym roszczenie do zamiany stanie się wymagalne;</a:t>
            </a:r>
          </a:p>
          <a:p>
            <a:pPr lvl="1"/>
            <a:r>
              <a:rPr lang="pl-PL" dirty="0"/>
              <a:t>4) zamieścić informację o obowiązku zgłoszenia przez obligatariuszy Prezesowi Urzędu Ochrony Konkurencji i Konsumentów oraz innym organom zamiaru nabycia akcji w drodze zamiany obligacji na akcje.</a:t>
            </a:r>
          </a:p>
          <a:p>
            <a:r>
              <a:rPr lang="pl-PL" dirty="0"/>
              <a:t>7.  Oświadczenie obligatariusza o zamianie obligacji na akcje wymaga formy pisemnej i powinno zostać złożone spółce. W tym przypadku nie stosuje się </a:t>
            </a:r>
            <a:r>
              <a:rPr lang="pl-PL" dirty="0">
                <a:hlinkClick r:id="rId2"/>
              </a:rPr>
              <a:t>art. 438 § 1</a:t>
            </a:r>
            <a:r>
              <a:rPr lang="pl-PL" dirty="0"/>
              <a:t> ustawy z dnia 15 września 2000 r. - Kodeks spółek handlowych (Dz. U. z 2017 r. poz. 1577), zwanej dalej "Kodeksem spółek handlowych".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5540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846388-B96C-A940-8830-23CFAC48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z prawem pierwszeństwa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87C087-726B-0440-970A-DD275DE4A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2638043"/>
            <a:ext cx="10983310" cy="3972963"/>
          </a:xfrm>
        </p:spPr>
        <p:txBody>
          <a:bodyPr>
            <a:normAutofit/>
          </a:bodyPr>
          <a:lstStyle/>
          <a:p>
            <a:r>
              <a:rPr lang="pl-PL" b="1" dirty="0"/>
              <a:t>Art.  20.  [Obligacje z prawem pierwszeństwa]</a:t>
            </a:r>
          </a:p>
          <a:p>
            <a:r>
              <a:rPr lang="pl-PL" dirty="0"/>
              <a:t>1.  Spółka może emitować </a:t>
            </a:r>
            <a:r>
              <a:rPr lang="pl-PL" b="1" dirty="0"/>
              <a:t>obligacje uprawniające obligatariusza </a:t>
            </a:r>
            <a:r>
              <a:rPr lang="pl-PL" dirty="0"/>
              <a:t>- oprócz innych świadczeń - </a:t>
            </a:r>
            <a:r>
              <a:rPr lang="pl-PL" b="1" dirty="0"/>
              <a:t>do subskrybowania akcji spółki z pierwszeństwem przed jej akcjonariuszami,</a:t>
            </a:r>
            <a:r>
              <a:rPr lang="pl-PL" dirty="0"/>
              <a:t> zwane dalej "obligacjami z prawem pierwszeństwa".</a:t>
            </a:r>
          </a:p>
          <a:p>
            <a:r>
              <a:rPr lang="pl-PL" dirty="0"/>
              <a:t>2.  Uchwała o emisji obligacji z prawem pierwszeństwa określa liczbę akcji przypadających na jedną obligację oraz cenę emisyjną akcji albo sposób jej ustalenia, a także termin wygaśnięcia uprawnień obligatariuszy wynikających z przyznanego prawa pierwszeństwa.</a:t>
            </a:r>
          </a:p>
          <a:p>
            <a:r>
              <a:rPr lang="pl-PL" b="1" dirty="0"/>
              <a:t>Art.  21.  [Prawo poboru nowych akcji]</a:t>
            </a:r>
            <a:endParaRPr lang="pl-PL" dirty="0"/>
          </a:p>
          <a:p>
            <a:r>
              <a:rPr lang="pl-PL" dirty="0"/>
              <a:t>Jeżeli akcjonariuszom przysługuje prawo poboru nowych akcji, prawo to należy wyłączyć w uchwale, o której mowa w art. 19 ust. 3 lub art. 20 ust. 2, z zachowaniem odrębnych przepisów, w zakresie niezbędnym do wykonania uprawnień obligatariuszy.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4336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10A3A-8EB2-3045-825A-67BFDCAA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wieczyste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8E0AFC-9751-E24D-95DE-30F1B01F7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  23.  [Obligacje wieczyste]</a:t>
            </a:r>
          </a:p>
          <a:p>
            <a:r>
              <a:rPr lang="pl-PL" dirty="0"/>
              <a:t>Emitent może emitować </a:t>
            </a:r>
            <a:r>
              <a:rPr lang="pl-PL" b="1" dirty="0"/>
              <a:t>obligacje niepodlegające wykupowi, z zastrzeżeniem art. 75 ust. 2, uprawniające obligatariusza do otrzymywania odsetek przez czas nieoznaczony,</a:t>
            </a:r>
            <a:r>
              <a:rPr lang="pl-PL" dirty="0"/>
              <a:t> zwane dalej "obligacjami wieczystymi". Przepisu </a:t>
            </a:r>
            <a:r>
              <a:rPr lang="pl-PL" dirty="0">
                <a:hlinkClick r:id="rId2"/>
              </a:rPr>
              <a:t>art. 365</a:t>
            </a:r>
            <a:r>
              <a:rPr lang="pl-PL" baseline="30000" dirty="0">
                <a:hlinkClick r:id="rId2"/>
              </a:rPr>
              <a:t>1</a:t>
            </a:r>
            <a:r>
              <a:rPr lang="pl-PL" dirty="0"/>
              <a:t> ustawy z dnia 23 kwietnia 1964 r. - Kodeks cywilny (Dz. U. z 2017 r. poz. 459, 933 i 1132) nie stosuje się.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500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47965F-32C7-C647-8D16-F2794C61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Obligacje przychodowe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C7CD98-B74E-F848-ADD7-925EE3983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97" y="2343807"/>
            <a:ext cx="10878206" cy="4120054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/>
              <a:t>Art.  24.  [Obligacje przychodowe]</a:t>
            </a:r>
            <a:endParaRPr lang="pl-PL" dirty="0"/>
          </a:p>
          <a:p>
            <a:r>
              <a:rPr lang="pl-PL" dirty="0"/>
              <a:t>1.  Emitent może emitować obligacje </a:t>
            </a:r>
            <a:r>
              <a:rPr lang="pl-PL" b="1" dirty="0"/>
              <a:t>uprawniające obligatariusza do zaspokojenia roszczeń z pierwszeństwem przed innymi wierzycielami emitenta:</a:t>
            </a:r>
          </a:p>
          <a:p>
            <a:pPr lvl="1"/>
            <a:r>
              <a:rPr lang="pl-PL" dirty="0"/>
              <a:t>1) z całości albo części przychodów lub z całości albo części majątku przedsięwzięć, które zostały sfinansowane w całości albo części ze środków uzyskanych z emisji obligacji, lub</a:t>
            </a:r>
          </a:p>
          <a:p>
            <a:pPr lvl="1"/>
            <a:r>
              <a:rPr lang="pl-PL" dirty="0"/>
              <a:t>2) z całości albo części przychodów z innych przedsięwzięć określonych przez emitenta</a:t>
            </a:r>
          </a:p>
          <a:p>
            <a:r>
              <a:rPr lang="pl-PL" dirty="0"/>
              <a:t>- zwane dalej "obligacjami przychodowymi".</a:t>
            </a:r>
          </a:p>
          <a:p>
            <a:r>
              <a:rPr lang="pl-PL" dirty="0"/>
              <a:t>2.  Emitent może ograniczyć swoją odpowiedzialność za zobowiązania wynikające z obligacji przychodowych do kwoty przychodów lub wartości majątku przedsięwzięcia, do których obligatariuszom przysługuje uprawnienie, o którym mowa w ust. 1.</a:t>
            </a:r>
          </a:p>
          <a:p>
            <a:r>
              <a:rPr lang="pl-PL" dirty="0"/>
              <a:t>3.  Uprawnienie obligatariusza, o którym mowa w ust. 1, nie wpływa na kolejność zaspokojenia należności, o których mowa w </a:t>
            </a:r>
            <a:r>
              <a:rPr lang="pl-PL" dirty="0">
                <a:hlinkClick r:id="rId2"/>
              </a:rPr>
              <a:t>art. 1025 § 1 pkt 4</a:t>
            </a:r>
            <a:r>
              <a:rPr lang="pl-PL" dirty="0"/>
              <a:t> i </a:t>
            </a:r>
            <a:r>
              <a:rPr lang="pl-PL" dirty="0">
                <a:hlinkClick r:id="rId3"/>
              </a:rPr>
              <a:t>5</a:t>
            </a:r>
            <a:r>
              <a:rPr lang="pl-PL" dirty="0"/>
              <a:t> ustawy z dnia 17 listopada 1964 r. - Kodeks postępowania cywilnego (Dz. U. z 2018 r. poz. 155, z 2017 r. poz. 2491 oraz z 2018 r. poz. 5 i 138), zabezpieczonych przed datą emisji obligacji. O istnieniu takich zabezpieczeń emitent jest obowiązany poinformować w warunkach emisji obligacji przychodowych.</a:t>
            </a:r>
          </a:p>
          <a:p>
            <a:endParaRPr lang="pl-PL" b="1" dirty="0"/>
          </a:p>
          <a:p>
            <a:pPr marL="0" indent="0">
              <a:buNone/>
            </a:pPr>
            <a:r>
              <a:rPr lang="pl-PL" b="1" dirty="0"/>
              <a:t>UWAGA – te obligacje mogą być emitowane tylko przez podmioty, o których mowa w art. 25 Ustawy o Obligacjach.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28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22A459-E11B-5A4E-AFC9-D52AEDC6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papierów wartościowych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A233D7-2339-E14A-856A-EAC144EAA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Usprawnienie obiegowości praw majątkowych, ułatwienie obrotu handlowego</a:t>
            </a:r>
          </a:p>
          <a:p>
            <a:r>
              <a:rPr lang="pl-PL" dirty="0"/>
              <a:t>Ścisłe powiązanie pomiędzy dokumentem a ucieleśnionym w nim prawem</a:t>
            </a:r>
          </a:p>
          <a:p>
            <a:r>
              <a:rPr lang="pl-PL" dirty="0"/>
              <a:t>Modyfikacja zasad dotyczących porządku legitymacyjnego:</a:t>
            </a:r>
          </a:p>
          <a:p>
            <a:pPr lvl="1"/>
            <a:r>
              <a:rPr lang="pl-PL" dirty="0"/>
              <a:t>Identyfikacja osoby uprawnionej do odbioru świadczenia</a:t>
            </a:r>
          </a:p>
          <a:p>
            <a:pPr lvl="1"/>
            <a:r>
              <a:rPr lang="pl-PL" dirty="0"/>
              <a:t>Regulacja konsekwencji świadczenia przez dłużnika do rąk osoby nieuprawnionej</a:t>
            </a:r>
          </a:p>
        </p:txBody>
      </p:sp>
    </p:spTree>
    <p:extLst>
      <p:ext uri="{BB962C8B-B14F-4D97-AF65-F5344CB8AC3E}">
        <p14:creationId xmlns:p14="http://schemas.microsoft.com/office/powerpoint/2010/main" val="18297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1212E7-1C68-2A4F-A3FD-D477BEF91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papierów wartościowych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E49854-7B61-C647-862C-A450F073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Funkcje ogólne (każdy typ papieru wartościowego)</a:t>
            </a:r>
          </a:p>
          <a:p>
            <a:pPr lvl="1"/>
            <a:r>
              <a:rPr lang="pl-PL" dirty="0"/>
              <a:t>Funkcja legitymacyjna</a:t>
            </a:r>
          </a:p>
          <a:p>
            <a:pPr lvl="1"/>
            <a:r>
              <a:rPr lang="pl-PL" dirty="0"/>
              <a:t>Funkcja obiegowa</a:t>
            </a:r>
          </a:p>
          <a:p>
            <a:r>
              <a:rPr lang="pl-PL" dirty="0"/>
              <a:t>Funkcje szczególne (poszczególne typy papierów wartościowych)</a:t>
            </a:r>
          </a:p>
          <a:p>
            <a:pPr lvl="1"/>
            <a:r>
              <a:rPr lang="pl-PL" dirty="0"/>
              <a:t>Funkcja płatnicza</a:t>
            </a:r>
          </a:p>
          <a:p>
            <a:pPr lvl="1"/>
            <a:r>
              <a:rPr lang="pl-PL" dirty="0"/>
              <a:t>Funkcja inwestycyjna</a:t>
            </a:r>
          </a:p>
          <a:p>
            <a:pPr lvl="1"/>
            <a:r>
              <a:rPr lang="pl-PL" dirty="0"/>
              <a:t>Funkcja gwarancyjna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395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8068C4-FE66-1C44-9FFC-E0CC66C1F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Znaki legitymacyjne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FE7B9F-A5DB-0842-96CE-D2352DF45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7326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Art.  921</a:t>
            </a:r>
            <a:r>
              <a:rPr lang="pl-PL" b="1" baseline="30000" dirty="0"/>
              <a:t>15</a:t>
            </a:r>
            <a:r>
              <a:rPr lang="pl-PL" b="1" dirty="0"/>
              <a:t>.  [Znaki legitymacyjne]</a:t>
            </a:r>
          </a:p>
          <a:p>
            <a:r>
              <a:rPr lang="pl-PL" b="1" i="1" dirty="0"/>
              <a:t>§  1.  </a:t>
            </a:r>
            <a:r>
              <a:rPr lang="pl-PL" i="1" dirty="0"/>
              <a:t>Przepisy o papierach wartościowych stosuje się odpowiednio do znaków legitymacyjnych stwierdzających obowiązek świadczenia.</a:t>
            </a:r>
          </a:p>
          <a:p>
            <a:r>
              <a:rPr lang="pl-PL" b="1" i="1" dirty="0"/>
              <a:t>§  2.  </a:t>
            </a:r>
            <a:r>
              <a:rPr lang="pl-PL" i="1" dirty="0"/>
              <a:t>W razie utraty znaku legitymacyjnego stwierdzającego w swej treści obowiązek świadczenia na żądanie wierzyciela, dłużnik może uzależnić spełnienie świadczenia od wykazania uprawnienia przez osobę zgłaszającą takie żądanie.</a:t>
            </a:r>
          </a:p>
          <a:p>
            <a:r>
              <a:rPr lang="pl-PL" b="1" i="1" dirty="0"/>
              <a:t>§  3.  </a:t>
            </a:r>
            <a:r>
              <a:rPr lang="pl-PL" i="1" dirty="0"/>
              <a:t>Do znaku legitymacyjnego, który nie określa imiennie osoby uprawnionej, stosuje się odpowiednio przepisy o papierach wartościowych na okaziciela, chyba że co innego wynika z przepisów szczególnych.</a:t>
            </a:r>
          </a:p>
          <a:p>
            <a:endParaRPr lang="pl-PL" i="1" dirty="0"/>
          </a:p>
          <a:p>
            <a:r>
              <a:rPr lang="pl-PL" dirty="0"/>
              <a:t>Przykłady: bilety komunikacji miejskiej, kwity bagażowe, numerki w szatni, bilety do kina/muzeum/na koncert</a:t>
            </a:r>
          </a:p>
          <a:p>
            <a:r>
              <a:rPr lang="pl-PL" dirty="0"/>
              <a:t>Utrata znaku legitymacyjnego nie musi prowadzić do utraty świadczenia, gdy innymi środkami dowodowymi można wykazać swoje prawo. (§2)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521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6045C7-FDF0-054D-976C-FA840CB1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</a:t>
            </a:r>
            <a:r>
              <a:rPr lang="pl-PL" i="1" dirty="0"/>
              <a:t>numerus clausus </a:t>
            </a:r>
            <a:r>
              <a:rPr lang="pl-PL" dirty="0"/>
              <a:t>papierów wartościowych?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3427C7-4708-1444-8F11-BE93E3905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tym zakresie w doktrynie istnieje spór:</a:t>
            </a:r>
          </a:p>
          <a:p>
            <a:pPr marL="628650" lvl="1" indent="-400050">
              <a:buFont typeface="+mj-lt"/>
              <a:buAutoNum type="romanUcPeriod"/>
            </a:pPr>
            <a:r>
              <a:rPr lang="pl-PL" dirty="0"/>
              <a:t>katalog papierów wartościowych jest zamknięty; dokument może być papierem wartościowym tylko w przypadku, gdy przepis szczególny przyznaje mu taką cechę.</a:t>
            </a:r>
          </a:p>
          <a:p>
            <a:pPr marL="628650" lvl="1" indent="-400050">
              <a:buFont typeface="+mj-lt"/>
              <a:buAutoNum type="romanUcPeriod"/>
            </a:pPr>
            <a:r>
              <a:rPr lang="pl-PL" dirty="0"/>
              <a:t>Katalog papierów wartościowych jest otwarty – na zasadzie swobody można przydawać cechę papierów wartościowych także innym dokumentom (np. niektórym instrumentom finansowym).  </a:t>
            </a:r>
          </a:p>
          <a:p>
            <a:pPr marL="628650" lvl="1" indent="-400050">
              <a:buFont typeface="+mj-lt"/>
              <a:buAutoNum type="romanUcPeriod"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833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1118C-CE31-2747-AADB-8D47527C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papierów wartościowych ze względu na formę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DFC027-F137-7047-8C9C-06C8FB490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Papiery wartościowe posiadające postać dokumentu</a:t>
            </a:r>
          </a:p>
          <a:p>
            <a:r>
              <a:rPr lang="pl-PL" dirty="0"/>
              <a:t>Papiery wartościowe zdematerializowane</a:t>
            </a:r>
          </a:p>
        </p:txBody>
      </p:sp>
    </p:spTree>
    <p:extLst>
      <p:ext uri="{BB962C8B-B14F-4D97-AF65-F5344CB8AC3E}">
        <p14:creationId xmlns:p14="http://schemas.microsoft.com/office/powerpoint/2010/main" val="27914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8A9B63-21FE-5548-93ED-8C19BD537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Rodzaje papierów wartościowych ze względu na inkorporowane prawo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B3CA6E-94AD-0944-9CA6-8717F7BF5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366" y="2638044"/>
            <a:ext cx="8573498" cy="395194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Wierzycielskie papiery wartościowe (opiewające na wierzytelności)</a:t>
            </a:r>
          </a:p>
          <a:p>
            <a:pPr lvl="1"/>
            <a:r>
              <a:rPr lang="pl-PL" dirty="0"/>
              <a:t>Weksel</a:t>
            </a:r>
          </a:p>
          <a:p>
            <a:pPr lvl="1"/>
            <a:r>
              <a:rPr lang="pl-PL" dirty="0"/>
              <a:t>Czek</a:t>
            </a:r>
          </a:p>
          <a:p>
            <a:pPr lvl="1"/>
            <a:r>
              <a:rPr lang="pl-PL" dirty="0"/>
              <a:t>Obligacja</a:t>
            </a:r>
          </a:p>
          <a:p>
            <a:r>
              <a:rPr lang="pl-PL" dirty="0"/>
              <a:t>Udziałowe papiery wartościowe (inkorporują majątkowe i niemajątkowe prawa korporacyjne)</a:t>
            </a:r>
          </a:p>
          <a:p>
            <a:pPr lvl="1"/>
            <a:r>
              <a:rPr lang="pl-PL" dirty="0"/>
              <a:t>Akcje</a:t>
            </a:r>
          </a:p>
          <a:p>
            <a:pPr lvl="1"/>
            <a:r>
              <a:rPr lang="pl-PL" dirty="0"/>
              <a:t>Świadectwa tymczasowe</a:t>
            </a:r>
          </a:p>
          <a:p>
            <a:pPr lvl="1"/>
            <a:r>
              <a:rPr lang="pl-PL" dirty="0"/>
              <a:t>Certyfikaty inwestycyjne</a:t>
            </a:r>
          </a:p>
          <a:p>
            <a:r>
              <a:rPr lang="pl-PL" dirty="0"/>
              <a:t>Towarowe papiery wartościowe (inkorporują prawa rzeczowe)</a:t>
            </a:r>
          </a:p>
          <a:p>
            <a:pPr lvl="1"/>
            <a:r>
              <a:rPr lang="pl-PL" dirty="0"/>
              <a:t>Konosamenty</a:t>
            </a:r>
          </a:p>
          <a:p>
            <a:pPr lvl="1"/>
            <a:r>
              <a:rPr lang="pl-PL" dirty="0"/>
              <a:t>Dowody składowe*</a:t>
            </a:r>
          </a:p>
        </p:txBody>
      </p:sp>
    </p:spTree>
    <p:extLst>
      <p:ext uri="{BB962C8B-B14F-4D97-AF65-F5344CB8AC3E}">
        <p14:creationId xmlns:p14="http://schemas.microsoft.com/office/powerpoint/2010/main" val="3043347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76E5EE-99AC-344A-AEEC-596D55EA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Rodzaje papierów wartościowych ze względu na sposób przenoszenia praw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E487D0-603C-9C4C-87AF-8CEBD37B1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428" y="2638044"/>
            <a:ext cx="9574924" cy="388888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Papiery wartościowe imienne</a:t>
            </a:r>
          </a:p>
          <a:p>
            <a:pPr lvl="1"/>
            <a:r>
              <a:rPr lang="pl-PL" i="1" dirty="0"/>
              <a:t>Papiery wartościowe imienne legitymują osobę imiennie wskazaną w treści dokumentu. </a:t>
            </a:r>
            <a:r>
              <a:rPr lang="pl-PL" i="1" u="sng" dirty="0"/>
              <a:t>Przeniesienie praw następuje przez przelew połączony z wydaniem dokumentu</a:t>
            </a:r>
            <a:r>
              <a:rPr lang="pl-PL" i="1" dirty="0"/>
              <a:t>. </a:t>
            </a:r>
            <a:r>
              <a:rPr lang="pl-PL" dirty="0"/>
              <a:t>(art. 921</a:t>
            </a:r>
            <a:r>
              <a:rPr lang="pl-PL" baseline="30000" dirty="0"/>
              <a:t>8</a:t>
            </a:r>
            <a:r>
              <a:rPr lang="pl-PL" dirty="0"/>
              <a:t> KC)</a:t>
            </a:r>
            <a:endParaRPr lang="pl-PL" i="1" dirty="0"/>
          </a:p>
          <a:p>
            <a:r>
              <a:rPr lang="pl-PL" dirty="0"/>
              <a:t>Papiery wartościowe na zlecenie</a:t>
            </a:r>
          </a:p>
          <a:p>
            <a:pPr lvl="1"/>
            <a:r>
              <a:rPr lang="pl-PL" b="1" dirty="0"/>
              <a:t>§</a:t>
            </a:r>
            <a:r>
              <a:rPr lang="pl-PL" b="1" i="1" dirty="0"/>
              <a:t>  1.  </a:t>
            </a:r>
            <a:r>
              <a:rPr lang="pl-PL" i="1" dirty="0"/>
              <a:t>Papiery wartościowe na zlecenie legitymują osobę wymienioną w dokumencie oraz każdego, na kogo prawa zostały przeniesione przez indos.</a:t>
            </a:r>
          </a:p>
          <a:p>
            <a:pPr lvl="1"/>
            <a:r>
              <a:rPr lang="pl-PL" b="1" i="1" dirty="0"/>
              <a:t>§  2.  </a:t>
            </a:r>
            <a:r>
              <a:rPr lang="pl-PL" i="1" dirty="0"/>
              <a:t>Indos jest pisemnym oświadczeniem umieszczonym </a:t>
            </a:r>
            <a:r>
              <a:rPr lang="pl-PL" i="1" u="sng" dirty="0"/>
              <a:t>na papierze wartościowym na zlecenie </a:t>
            </a:r>
            <a:r>
              <a:rPr lang="pl-PL" i="1" dirty="0"/>
              <a:t>i zawierającym co najmniej podpis zbywcy, oznaczającym przeniesienie praw na inną osobę.</a:t>
            </a:r>
          </a:p>
          <a:p>
            <a:pPr lvl="1"/>
            <a:r>
              <a:rPr lang="pl-PL" b="1" i="1" dirty="0"/>
              <a:t>§  3.  </a:t>
            </a:r>
            <a:r>
              <a:rPr lang="pl-PL" i="1" dirty="0"/>
              <a:t>Do przeniesienia praw z dokumentu </a:t>
            </a:r>
            <a:r>
              <a:rPr lang="pl-PL" i="1" u="sng" dirty="0"/>
              <a:t>potrzebne jest jego wydanie oraz istnienie nieprzerwanego szeregu indosów. </a:t>
            </a:r>
            <a:r>
              <a:rPr lang="pl-PL" dirty="0"/>
              <a:t>(art. 921</a:t>
            </a:r>
            <a:r>
              <a:rPr lang="pl-PL" baseline="30000" dirty="0"/>
              <a:t>9</a:t>
            </a:r>
            <a:r>
              <a:rPr lang="pl-PL" dirty="0"/>
              <a:t> KC)</a:t>
            </a:r>
          </a:p>
          <a:p>
            <a:r>
              <a:rPr lang="pl-PL" dirty="0"/>
              <a:t>Papiery wartościowe na okaziciela</a:t>
            </a:r>
          </a:p>
          <a:p>
            <a:pPr lvl="1"/>
            <a:r>
              <a:rPr lang="pl-PL" i="1" dirty="0"/>
              <a:t>Przeniesienie praw z dokumentu na okaziciela wymaga </a:t>
            </a:r>
            <a:r>
              <a:rPr lang="pl-PL" i="1" u="sng" dirty="0"/>
              <a:t>wydania tego dokumentu</a:t>
            </a:r>
            <a:r>
              <a:rPr lang="pl-PL" i="1" dirty="0"/>
              <a:t>. </a:t>
            </a:r>
            <a:r>
              <a:rPr lang="pl-PL" dirty="0"/>
              <a:t>(art. 921</a:t>
            </a:r>
            <a:r>
              <a:rPr lang="pl-PL" baseline="30000" dirty="0"/>
              <a:t>12</a:t>
            </a:r>
            <a:r>
              <a:rPr lang="pl-PL" dirty="0"/>
              <a:t> KC)</a:t>
            </a:r>
          </a:p>
          <a:p>
            <a:pPr lvl="1"/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62363165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235</TotalTime>
  <Words>2527</Words>
  <Application>Microsoft Office PowerPoint</Application>
  <PresentationFormat>Panoramiczny</PresentationFormat>
  <Paragraphs>166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0" baseType="lpstr">
      <vt:lpstr>Arial</vt:lpstr>
      <vt:lpstr>Gill Sans MT</vt:lpstr>
      <vt:lpstr>Paczka</vt:lpstr>
      <vt:lpstr>Papiery wartościowe I</vt:lpstr>
      <vt:lpstr>Papier wartościowy</vt:lpstr>
      <vt:lpstr>Istota papierów wartościowych</vt:lpstr>
      <vt:lpstr>Funkcje papierów wartościowych</vt:lpstr>
      <vt:lpstr>Znaki legitymacyjne</vt:lpstr>
      <vt:lpstr>Zasada numerus clausus papierów wartościowych?</vt:lpstr>
      <vt:lpstr>Rodzaje papierów wartościowych ze względu na formę</vt:lpstr>
      <vt:lpstr>Rodzaje papierów wartościowych ze względu na inkorporowane prawo</vt:lpstr>
      <vt:lpstr>Rodzaje papierów wartościowych ze względu na sposób przenoszenia praw</vt:lpstr>
      <vt:lpstr>Nabycie papieru wartościowego od osoby nieuprawnionej</vt:lpstr>
      <vt:lpstr>Wątpliwości co do osoby uprawnionego z papieru wartościowego na okaziciela</vt:lpstr>
      <vt:lpstr>Zarzuty dłużnika</vt:lpstr>
      <vt:lpstr>Umarzanie papierów wartościowych</vt:lpstr>
      <vt:lpstr>obligacje</vt:lpstr>
      <vt:lpstr>Pojęcie obligacji</vt:lpstr>
      <vt:lpstr>Zdolność emisyjna</vt:lpstr>
      <vt:lpstr>Wyłączenia zastosowania ustawy o obligacjach</vt:lpstr>
      <vt:lpstr>Obligacje zdematerializowane</vt:lpstr>
      <vt:lpstr>Oprocentowanie obligacji</vt:lpstr>
      <vt:lpstr>Przedawnienie roszczeń z obligacji</vt:lpstr>
      <vt:lpstr>Warunki emisji</vt:lpstr>
      <vt:lpstr>Obligacje imienne i na okaziciela</vt:lpstr>
      <vt:lpstr>Obligacje partycypacyne</vt:lpstr>
      <vt:lpstr>Obligacje zamienne</vt:lpstr>
      <vt:lpstr>Obligacje z prawem pierwszeństwa</vt:lpstr>
      <vt:lpstr>Obligacje wieczyste</vt:lpstr>
      <vt:lpstr>Obligacje przychodowe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Papiery wartościowe I</dc:title>
  <dc:creator>Dorota Wieczorkowska</dc:creator>
  <cp:lastModifiedBy>Dorota Wieczorkowska</cp:lastModifiedBy>
  <cp:revision>19</cp:revision>
  <dcterms:created xsi:type="dcterms:W3CDTF">2019-01-03T20:13:14Z</dcterms:created>
  <dcterms:modified xsi:type="dcterms:W3CDTF">2020-01-12T23:30:12Z</dcterms:modified>
</cp:coreProperties>
</file>