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71" r:id="rId3"/>
    <p:sldId id="267" r:id="rId4"/>
    <p:sldId id="257" r:id="rId5"/>
    <p:sldId id="258" r:id="rId6"/>
    <p:sldId id="265" r:id="rId7"/>
    <p:sldId id="259" r:id="rId8"/>
    <p:sldId id="275" r:id="rId9"/>
    <p:sldId id="276" r:id="rId10"/>
    <p:sldId id="268" r:id="rId11"/>
    <p:sldId id="270" r:id="rId12"/>
    <p:sldId id="269" r:id="rId13"/>
    <p:sldId id="272" r:id="rId14"/>
    <p:sldId id="273" r:id="rId15"/>
    <p:sldId id="274" r:id="rId16"/>
    <p:sldId id="277" r:id="rId17"/>
    <p:sldId id="278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92"/>
    <p:restoredTop sz="94674"/>
  </p:normalViewPr>
  <p:slideViewPr>
    <p:cSldViewPr snapToGrid="0" snapToObjects="1">
      <p:cViewPr varScale="1">
        <p:scale>
          <a:sx n="67" d="100"/>
          <a:sy n="67" d="100"/>
        </p:scale>
        <p:origin x="63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3810-297D-CA43-9A3A-1C3F33703A47}" type="datetimeFigureOut">
              <a:rPr lang="pl-PL" smtClean="0"/>
              <a:t>07.01.2020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E367-D20D-4443-8BF6-0A5A85D055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02849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3810-297D-CA43-9A3A-1C3F33703A47}" type="datetimeFigureOut">
              <a:rPr lang="pl-PL" smtClean="0"/>
              <a:t>07.01.2020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E367-D20D-4443-8BF6-0A5A85D055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4686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3810-297D-CA43-9A3A-1C3F33703A47}" type="datetimeFigureOut">
              <a:rPr lang="pl-PL" smtClean="0"/>
              <a:t>07.01.2020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E367-D20D-4443-8BF6-0A5A85D055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3666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3810-297D-CA43-9A3A-1C3F33703A47}" type="datetimeFigureOut">
              <a:rPr lang="pl-PL" smtClean="0"/>
              <a:t>07.01.2020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E367-D20D-4443-8BF6-0A5A85D055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7474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3810-297D-CA43-9A3A-1C3F33703A47}" type="datetimeFigureOut">
              <a:rPr lang="pl-PL" smtClean="0"/>
              <a:t>07.01.2020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E367-D20D-4443-8BF6-0A5A85D055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32485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3810-297D-CA43-9A3A-1C3F33703A47}" type="datetimeFigureOut">
              <a:rPr lang="pl-PL" smtClean="0"/>
              <a:t>07.01.2020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E367-D20D-4443-8BF6-0A5A85D055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5088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3810-297D-CA43-9A3A-1C3F33703A47}" type="datetimeFigureOut">
              <a:rPr lang="pl-PL" smtClean="0"/>
              <a:t>07.01.2020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E367-D20D-4443-8BF6-0A5A85D0554A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774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3810-297D-CA43-9A3A-1C3F33703A47}" type="datetimeFigureOut">
              <a:rPr lang="pl-PL" smtClean="0"/>
              <a:t>07.01.2020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E367-D20D-4443-8BF6-0A5A85D055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0648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3810-297D-CA43-9A3A-1C3F33703A47}" type="datetimeFigureOut">
              <a:rPr lang="pl-PL" smtClean="0"/>
              <a:t>07.01.2020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E367-D20D-4443-8BF6-0A5A85D055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464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3810-297D-CA43-9A3A-1C3F33703A47}" type="datetimeFigureOut">
              <a:rPr lang="pl-PL" smtClean="0"/>
              <a:t>07.01.2020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E367-D20D-4443-8BF6-0A5A85D055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282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BDC3810-297D-CA43-9A3A-1C3F33703A47}" type="datetimeFigureOut">
              <a:rPr lang="pl-PL" smtClean="0"/>
              <a:t>07.01.2020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E367-D20D-4443-8BF6-0A5A85D055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253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BDC3810-297D-CA43-9A3A-1C3F33703A47}" type="datetimeFigureOut">
              <a:rPr lang="pl-PL" smtClean="0"/>
              <a:t>07.01.2020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F951E367-D20D-4443-8BF6-0A5A85D055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483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orka.sejm.gov.pl/Druki8ka.nsf/0/095F06BE400BAD04C125842E0029DA26/%24File/3600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7537E8-B74B-CD4D-94B2-16CFF15EFA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Pożyczka</a:t>
            </a:r>
            <a:br>
              <a:rPr lang="pl-PL" dirty="0"/>
            </a:br>
            <a:r>
              <a:rPr lang="pl-PL" dirty="0"/>
              <a:t>kredyt bankowy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6A02A01-20CB-5E4A-B542-61A47B0923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Dorota Wieczorkowska</a:t>
            </a:r>
          </a:p>
          <a:p>
            <a:r>
              <a:rPr lang="pl-PL" dirty="0"/>
              <a:t>Zakład Prawa Gospodarczego i Handlowego</a:t>
            </a:r>
          </a:p>
          <a:p>
            <a:r>
              <a:rPr lang="pl-PL" dirty="0"/>
              <a:t>Wydział Prawa,  Administracji i Ekonomii Uniwersytetu Wrocławskiego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9132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5EF9BA-9083-408B-928C-421D939CD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Projektowana Ustawa „</a:t>
            </a:r>
            <a:r>
              <a:rPr lang="pl-PL" dirty="0" err="1"/>
              <a:t>antylichwiarska</a:t>
            </a:r>
            <a:r>
              <a:rPr lang="pl-PL" dirty="0"/>
              <a:t>”</a:t>
            </a:r>
            <a:endParaRPr lang="en-AU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93360A-9F48-4F95-B763-D1484FAF8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hlinkClick r:id="rId2"/>
              </a:rPr>
              <a:t>http://orka.sejm.gov.pl/Druki8ka.nsf/0/095F06BE400BAD04C125842E0029DA26/%24File/3600.pdf</a:t>
            </a:r>
            <a:r>
              <a:rPr lang="pl-PL" dirty="0"/>
              <a:t> </a:t>
            </a:r>
          </a:p>
          <a:p>
            <a:endParaRPr lang="pl-PL" dirty="0"/>
          </a:p>
          <a:p>
            <a:r>
              <a:rPr lang="pl-PL" dirty="0"/>
              <a:t>Planowano wprowadzić szereg zmian w zakresie umów pożyczki zawieranej z osobą fizyczną, dla której umowa ta nie jest bezpośrednio związana z wykonywaną działalnością gospodarczą lub zawodową.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04637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9DB50583-CF7D-4EBE-AEB8-76177B5E4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kredytu bankowego</a:t>
            </a:r>
            <a:endParaRPr lang="en-AU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3FE4983-E252-43B4-A080-F1B018F594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1579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C8B6FF-6E67-482F-A92D-9F6E13928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kredytu bankowego</a:t>
            </a:r>
            <a:endParaRPr lang="en-AU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7962753-1189-4E13-ADF5-5FD53620B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2153412"/>
            <a:ext cx="11677650" cy="4571238"/>
          </a:xfrm>
        </p:spPr>
        <p:txBody>
          <a:bodyPr>
            <a:noAutofit/>
          </a:bodyPr>
          <a:lstStyle/>
          <a:p>
            <a:r>
              <a:rPr lang="pl-PL" sz="2000" dirty="0"/>
              <a:t>Art.  69.  </a:t>
            </a:r>
            <a:r>
              <a:rPr lang="pl-PL" sz="2000" dirty="0" err="1"/>
              <a:t>PrBank</a:t>
            </a:r>
            <a:endParaRPr lang="pl-PL" sz="2000" dirty="0"/>
          </a:p>
          <a:p>
            <a:r>
              <a:rPr lang="pl-PL" sz="2000" dirty="0"/>
              <a:t>1.  Przez umowę kredytu bank zobowiązuje się oddać do dyspozycji kredytobiorcy na czas oznaczony w umowie kwotę środków pieniężnych z przeznaczeniem na ustalony cel, a kredytobiorca zobowiązuje się do korzystania z niej na warunkach określonych w umowie, zwrotu kwoty wykorzystanego kredytu wraz z odsetkami w oznaczonych terminach spłaty oraz zapłaty prowizji od udzielonego kredytu.</a:t>
            </a:r>
          </a:p>
          <a:p>
            <a:r>
              <a:rPr lang="pl-PL" sz="2000" dirty="0"/>
              <a:t>3.  W przypadku umowy o kredyt denominowany lub indeksowany do waluty innej niż waluta polska, kredytobiorca może dokonywać spłaty rat kapitałowo-odsetkowych oraz dokonać przedterminowej spłaty pełnej lub częściowej kwoty kredytu bezpośrednio w tej walucie. W tym przypadku w umowie o kredyt określa się także zasady otwarcia i prowadzenia rachunku służącego do gromadzenia środków przeznaczonych na spłatę kredytu oraz zasady dokonywania spłaty za pośrednictwem tego rachunku.</a:t>
            </a:r>
          </a:p>
        </p:txBody>
      </p:sp>
    </p:spTree>
    <p:extLst>
      <p:ext uri="{BB962C8B-B14F-4D97-AF65-F5344CB8AC3E}">
        <p14:creationId xmlns:p14="http://schemas.microsoft.com/office/powerpoint/2010/main" val="1722350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A4EAD0-528F-42AF-8A84-35F129017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kredytu bankowego</a:t>
            </a:r>
            <a:endParaRPr lang="en-AU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DF36F8-78BC-4A71-B72A-56349559D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525" y="2399919"/>
            <a:ext cx="9522714" cy="4315206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Umowa kredytu powinna być zawarta na piśmie i określać w szczególności:</a:t>
            </a:r>
          </a:p>
          <a:p>
            <a:r>
              <a:rPr lang="pl-PL" dirty="0"/>
              <a:t>1) strony umowy;</a:t>
            </a:r>
          </a:p>
          <a:p>
            <a:r>
              <a:rPr lang="pl-PL" dirty="0"/>
              <a:t>2) kwotę i walutę kredytu;</a:t>
            </a:r>
          </a:p>
          <a:p>
            <a:r>
              <a:rPr lang="pl-PL" dirty="0"/>
              <a:t>3) cel, na który kredyt został udzielony;</a:t>
            </a:r>
          </a:p>
          <a:p>
            <a:r>
              <a:rPr lang="pl-PL" dirty="0"/>
              <a:t>4) zasady i termin spłaty kredytu;</a:t>
            </a:r>
          </a:p>
          <a:p>
            <a:r>
              <a:rPr lang="pl-PL" dirty="0"/>
              <a:t>4a) w przypadku umowy o kredyt denominowany lub indeksowany do waluty innej niż waluta polska, szczegółowe zasady określania sposobów i terminów ustalania kursu wymiany walut, na podstawie którego w szczególności wyliczana jest kwota kredytu, jego transz i rat kapitałowo-odsetkowych oraz zasad przeliczania na walutę wypłaty albo spłaty kredytu;</a:t>
            </a:r>
          </a:p>
          <a:p>
            <a:r>
              <a:rPr lang="pl-PL" dirty="0"/>
              <a:t>5) wysokość oprocentowania kredytu i warunki jego zmiany;</a:t>
            </a:r>
          </a:p>
          <a:p>
            <a:r>
              <a:rPr lang="pl-PL" dirty="0"/>
              <a:t>6) sposób zabezpieczenia spłaty kredytu;</a:t>
            </a:r>
          </a:p>
          <a:p>
            <a:r>
              <a:rPr lang="pl-PL" dirty="0"/>
              <a:t>7) zakres uprawnień banku związanych z kontrolą wykorzystania i spłaty kredytu;</a:t>
            </a:r>
          </a:p>
          <a:p>
            <a:r>
              <a:rPr lang="pl-PL" dirty="0"/>
              <a:t>8) terminy i sposób postawienia do dyspozycji kredytobiorcy środków pieniężnych;</a:t>
            </a:r>
          </a:p>
          <a:p>
            <a:r>
              <a:rPr lang="pl-PL" dirty="0"/>
              <a:t>9) wysokość prowizji, jeżeli umowa ją przewiduje;</a:t>
            </a:r>
          </a:p>
          <a:p>
            <a:r>
              <a:rPr lang="pl-PL" dirty="0"/>
              <a:t>10) warunki dokonywania zmian i rozwiązania umowy.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18668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CE6E59-C467-4065-BAB6-EB1B07BE4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/>
          <a:lstStyle/>
          <a:p>
            <a:r>
              <a:rPr lang="pl-PL" dirty="0"/>
              <a:t>Zdolność kredytowa</a:t>
            </a:r>
            <a:endParaRPr lang="en-AU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4903F7-70C1-4D81-9D72-E4ABAA98F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49" y="2238375"/>
            <a:ext cx="11229976" cy="4552949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Art.  70.  </a:t>
            </a:r>
            <a:r>
              <a:rPr lang="pl-PL" dirty="0" err="1"/>
              <a:t>PrBank</a:t>
            </a:r>
            <a:endParaRPr lang="pl-PL" dirty="0"/>
          </a:p>
          <a:p>
            <a:r>
              <a:rPr lang="pl-PL" dirty="0"/>
              <a:t>1.  Bank uzależnia przyznanie kredytu od zdolności kredytowej kredytobiorcy. </a:t>
            </a:r>
            <a:r>
              <a:rPr lang="pl-PL" b="1" u="sng" dirty="0"/>
              <a:t>Przez zdolność kredytową rozumie się zdolność do spłaty zaciągniętego kredytu wraz z odsetkami w terminach określonych w umowie</a:t>
            </a:r>
            <a:r>
              <a:rPr lang="pl-PL" dirty="0"/>
              <a:t>. Kredytobiorca jest obowiązany przedłożyć na żądanie banku dokumenty i informacje niezbędne do dokonania oceny tej zdolności.</a:t>
            </a:r>
          </a:p>
          <a:p>
            <a:r>
              <a:rPr lang="pl-PL" dirty="0"/>
              <a:t>2.  Osobie fizycznej, prawnej lub jednostce organizacyjnej niemającej osobowości prawnej, o ile posiada zdolność prawną, które nie mają zdolności kredytowej, bank może udzielić kredytu pod warunkiem:</a:t>
            </a:r>
          </a:p>
          <a:p>
            <a:pPr lvl="1"/>
            <a:r>
              <a:rPr lang="pl-PL" dirty="0"/>
              <a:t>1) ustanowienia szczególnego sposobu zabezpieczenia spłaty kredytu;</a:t>
            </a:r>
          </a:p>
          <a:p>
            <a:pPr lvl="1"/>
            <a:r>
              <a:rPr lang="pl-PL" dirty="0"/>
              <a:t>2) przedstawienia niezależnie od zabezpieczenia spłaty kredytu programu naprawy gospodarki podmiotu, którego realizacja zapewni - według oceny banku - uzyskanie zdolności kredytowej w określonym czasie, przy czym programem naprawy gospodarki podmiotu, o którym mowa powyżej, może być w szczególności układ przyjęty w ramach postępowania restrukturyzacyjnego prowadzonego zgodnie z ustawą z dnia 15 maja 2015 r. - Prawo restrukturyzacyjne (Dz. U. z 2019 r. poz. 243, z </a:t>
            </a:r>
            <a:r>
              <a:rPr lang="pl-PL" dirty="0" err="1"/>
              <a:t>późn</a:t>
            </a:r>
            <a:r>
              <a:rPr lang="pl-PL" dirty="0"/>
              <a:t>. zm.).</a:t>
            </a:r>
          </a:p>
          <a:p>
            <a:r>
              <a:rPr lang="pl-PL" dirty="0"/>
              <a:t>3.  </a:t>
            </a:r>
            <a:r>
              <a:rPr lang="pl-PL" u="sng" dirty="0"/>
              <a:t>Kredytobiorca jest obowiązany umożliwić podejmowanie przez bank czynności związanych z oceną sytuacji finansowej i gospodarczej oraz kontrolę wykorzystania i spłaty kredytu.</a:t>
            </a:r>
          </a:p>
          <a:p>
            <a:r>
              <a:rPr lang="pl-PL" dirty="0"/>
              <a:t>4.  Przepis ust. 2 stosuje się odpowiednio przy udzielaniu kredytu nowoutworzonemu przedsiębiorcy, osobie prawnej lub jednostce organizacyjnej niemającej osobowości prawnej, o ile posiada zdolność prawną.</a:t>
            </a:r>
          </a:p>
        </p:txBody>
      </p:sp>
    </p:spTree>
    <p:extLst>
      <p:ext uri="{BB962C8B-B14F-4D97-AF65-F5344CB8AC3E}">
        <p14:creationId xmlns:p14="http://schemas.microsoft.com/office/powerpoint/2010/main" val="2321185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140847-E65C-4AD4-B5E5-88641DAFB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Zakończenie umowy kredytu bankowego</a:t>
            </a:r>
            <a:endParaRPr lang="en-AU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EF5DA8-44CB-43D0-BCA2-2B4474ACA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825" y="2638044"/>
            <a:ext cx="9456039" cy="4219956"/>
          </a:xfrm>
        </p:spPr>
        <p:txBody>
          <a:bodyPr>
            <a:normAutofit fontScale="85000" lnSpcReduction="10000"/>
          </a:bodyPr>
          <a:lstStyle/>
          <a:p>
            <a:r>
              <a:rPr lang="pl-PL" dirty="0"/>
              <a:t>Art.  75.  [Wypowiedzenie umowy kredytu] </a:t>
            </a:r>
          </a:p>
          <a:p>
            <a:r>
              <a:rPr lang="pl-PL" dirty="0"/>
              <a:t>1.  W przypadku niedotrzymania przez kredytobiorcę warunków udzielenia kredytu albo w przypadku utraty przez kredytobiorcę zdolności kredytowej bank może obniżyć kwotę przyznanego kredytu albo wypowiedzieć umowę kredytu, o ile ustawa z dnia 15 maja 2015 r. - Prawo restrukturyzacyjne nie stanowi inaczej.</a:t>
            </a:r>
          </a:p>
          <a:p>
            <a:r>
              <a:rPr lang="pl-PL" dirty="0"/>
              <a:t>2.  Termin wypowiedzenia, o którym mowa w ust. 1, o ile strony nie określą w umowie dłuższego terminu, wynosi 30 dni, a w razie zagrożenia upadłością kredytobiorcy - 7 dni.</a:t>
            </a:r>
          </a:p>
          <a:p>
            <a:r>
              <a:rPr lang="pl-PL" dirty="0"/>
              <a:t>3.  Wypowiedzenie umowy kredytu z powodu utraty przez kredytobiorcę zdolności kredytowej lub zagrożenia jego upadłością nie może nastąpić, jeżeli bank zgodził się na realizację przez kredytobiorcę programu naprawczego.</a:t>
            </a:r>
          </a:p>
          <a:p>
            <a:r>
              <a:rPr lang="pl-PL" dirty="0"/>
              <a:t>4.  Przepis ust. 3 stosuje się przez cały okres realizacji programu naprawczego, chyba że bank stwierdzi, iż program naprawczy nie jest w sposób należyty realizowany.</a:t>
            </a:r>
          </a:p>
          <a:p>
            <a:r>
              <a:rPr lang="pl-PL" dirty="0"/>
              <a:t>Art.  75a.  [Termin spłaty kredytu] </a:t>
            </a:r>
          </a:p>
          <a:p>
            <a:r>
              <a:rPr lang="pl-PL" dirty="0"/>
              <a:t>1.  O ile umowa kredytu nie stanowi inaczej, termin spłaty kredytu jest terminem zastrzeżonym na rzecz obu stron.</a:t>
            </a:r>
          </a:p>
          <a:p>
            <a:r>
              <a:rPr lang="pl-PL" dirty="0"/>
              <a:t>2.  W przypadku gdy strony ustaliły termin spłaty kredytu dłuższy niż rok, kredytobiorca może wypowiedzieć umowę z zachowaniem terminu trzymiesięcznego.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737798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6E5395-E95A-47FD-9100-D2B8C6E5A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Kredyt indeksowany do franka szwajcarskiego</a:t>
            </a:r>
            <a:endParaRPr lang="en-AU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EB5C85-E84E-40E7-9465-ACBFB50A7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2638044"/>
            <a:ext cx="10972800" cy="4029456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Powodowie zawarli z poprzednikiem prawnym pozwanego banku umowę kredytową, zgodnie z którą bank zobowiązał się </a:t>
            </a:r>
            <a:r>
              <a:rPr lang="pl-PL" b="1" dirty="0"/>
              <a:t>oddać do dyspozycji kredytobiorców kwotę 368 000 zł</a:t>
            </a:r>
            <a:r>
              <a:rPr lang="pl-PL" dirty="0"/>
              <a:t>, przy czym zastrzeżono, że </a:t>
            </a:r>
            <a:r>
              <a:rPr lang="pl-PL" b="1" dirty="0"/>
              <a:t>kredyt jest indeksowany do waluty obcej CHF </a:t>
            </a:r>
            <a:r>
              <a:rPr lang="pl-PL" dirty="0"/>
              <a:t>(§ 2 ust. 1 umowy). Kredyt oprocentowany był według zmiennej stopy procentowej ustalanej jako suma stopy referencyjnej LIBOR 3M (CHF) oraz stałej marży banku (§ 3 umowy), zaś raty kredytu pobierane były z rachunku bankowego prowadzonego </a:t>
            </a:r>
            <a:r>
              <a:rPr lang="pl-PL" b="1" dirty="0"/>
              <a:t>w złotych polskich </a:t>
            </a:r>
            <a:r>
              <a:rPr lang="pl-PL" dirty="0"/>
              <a:t>(§ 6 umowy). Integralną część umowy stanowił Regulamin kredytu hipotecznego udzielanego przez Bank (...). Zgodnie z § 7 ust. 4 </a:t>
            </a:r>
            <a:r>
              <a:rPr lang="pl-PL" dirty="0" err="1"/>
              <a:t>zd</a:t>
            </a:r>
            <a:r>
              <a:rPr lang="pl-PL" dirty="0"/>
              <a:t>. 1 regulaminu </a:t>
            </a:r>
            <a:r>
              <a:rPr lang="pl-PL" b="1" dirty="0"/>
              <a:t>w przypadku kredytów indeksowanych do waluty obcej, wypłata kredytu następuje w złotych według kursu nie niższego niż kurs kupna zgodnie z Tabelą </a:t>
            </a:r>
            <a:r>
              <a:rPr lang="pl-PL" dirty="0"/>
              <a:t>obowiązującą w momencie wypłaty środków z kredytu. Natomiast po myśli § 9 ust. 1 lit. a regulaminu </a:t>
            </a:r>
            <a:r>
              <a:rPr lang="pl-PL" b="1" dirty="0"/>
              <a:t>w przypadku kredytów indeksowanych do waluty obcej raty kredytu podlegające spłacie wyrażone są w walucie obcej i w dniu wymagalności raty kredytu pobierane są z rachunku bankowego kredytobiorców prowadzonego w złotych według kursu sprzedaży</a:t>
            </a:r>
            <a:r>
              <a:rPr lang="pl-PL" dirty="0"/>
              <a:t> </a:t>
            </a:r>
            <a:r>
              <a:rPr lang="pl-PL" b="1" dirty="0"/>
              <a:t>zgodnie z Tabelą </a:t>
            </a:r>
            <a:r>
              <a:rPr lang="pl-PL" dirty="0"/>
              <a:t>obowiązującą w Banku na koniec dnia roboczego poprzedzającego dzień wymagalności raty spłaty kredytu.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80020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370D9A-A3FB-4122-9313-183121AF7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Wyrok TSUE w sprawie c-260/18</a:t>
            </a:r>
            <a:endParaRPr lang="en-AU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2B20D2-9023-4A48-BC75-7F7C0CFFF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Czy klauzula indeksacyjna jest elementem przedmiotowo istotnym umowy </a:t>
            </a:r>
            <a:r>
              <a:rPr lang="pl-PL"/>
              <a:t>kredytu bankowego </a:t>
            </a:r>
            <a:r>
              <a:rPr lang="pl-PL" dirty="0"/>
              <a:t>indeksowanego do waluty obcej?</a:t>
            </a:r>
          </a:p>
          <a:p>
            <a:r>
              <a:rPr lang="pl-PL" dirty="0"/>
              <a:t>Czy umowa kredytu bankowego indeksowana do waluty obcej może trwać nadal po stwierdzeniu nieważności (abuzywności) klauzuli indeksacyjnej? </a:t>
            </a:r>
          </a:p>
          <a:p>
            <a:r>
              <a:rPr lang="pl-PL" dirty="0"/>
              <a:t>Czy w razie unieważnienia klauzuli indeksacyjnej należy stosować oprocentowanie kredytu według stóp procentowych właściwych dla PLN, czy też stosować postanowienia umowy?</a:t>
            </a:r>
          </a:p>
          <a:p>
            <a:r>
              <a:rPr lang="pl-PL" dirty="0"/>
              <a:t>Czy w razie stwierdzenia nieważności klauzuli indeksacyjnej można zastąpić orzeczeniem sądu postanowienia umowy dotyczące wysokości stopy procentowej odsetek?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79860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9DB50583-CF7D-4EBE-AEB8-76177B5E4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pożyczki</a:t>
            </a:r>
            <a:endParaRPr lang="en-AU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3FE4983-E252-43B4-A080-F1B018F594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151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9F65F3-FED8-494B-9018-ACD244C07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pożyczki</a:t>
            </a:r>
            <a:endParaRPr lang="en-AU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DCE84B-2373-486A-91A6-C60C0E36E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  720 par. 1 KC </a:t>
            </a:r>
          </a:p>
          <a:p>
            <a:r>
              <a:rPr lang="pl-PL" dirty="0"/>
              <a:t>Przez umowę pożyczki dający pożyczkę zobowiązuje się </a:t>
            </a:r>
            <a:r>
              <a:rPr lang="pl-PL" u="sng" dirty="0"/>
              <a:t>przenieść na własność </a:t>
            </a:r>
            <a:r>
              <a:rPr lang="pl-PL" dirty="0"/>
              <a:t>biorącego </a:t>
            </a:r>
            <a:r>
              <a:rPr lang="pl-PL" u="sng" dirty="0"/>
              <a:t>określoną ilość pieniędzy albo rzeczy oznaczonych tylko co do gatunku, </a:t>
            </a:r>
            <a:r>
              <a:rPr lang="pl-PL" dirty="0"/>
              <a:t>a biorący zobowiązuje się </a:t>
            </a:r>
            <a:r>
              <a:rPr lang="pl-PL" u="sng" dirty="0"/>
              <a:t>zwrócić tę samą ilość pieniędzy albo tę samą ilość rzeczy tego samego gatunku i tej samej jakości</a:t>
            </a:r>
            <a:r>
              <a:rPr lang="pl-PL" dirty="0"/>
              <a:t>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15249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922B8C-6A5F-E046-A0AC-1B3491D58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Pożyczka - forma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31FDB1-0C91-9A4A-8BDB-ECDF494FE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Art.. 720 par. 2 KC</a:t>
            </a:r>
          </a:p>
          <a:p>
            <a:r>
              <a:rPr lang="pl-PL" dirty="0"/>
              <a:t>Umowa pożyczki, której wartość przekracza tysiąc złotych, wymaga zachowania formy dokumentowej.</a:t>
            </a:r>
          </a:p>
        </p:txBody>
      </p:sp>
    </p:spTree>
    <p:extLst>
      <p:ext uri="{BB962C8B-B14F-4D97-AF65-F5344CB8AC3E}">
        <p14:creationId xmlns:p14="http://schemas.microsoft.com/office/powerpoint/2010/main" val="975349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1E7C94-CD9C-DB4A-92BC-1A44422EF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Odstąpienie od umowy przez dającego pożyczkę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6619ED-4542-7248-B332-35482E9A6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Art.. 721 KC</a:t>
            </a:r>
          </a:p>
          <a:p>
            <a:r>
              <a:rPr lang="pl-PL" dirty="0"/>
              <a:t>Dający pożyczkę może odstąpić od umowy i odmówić wydania przedmiotu pożyczki</a:t>
            </a:r>
            <a:r>
              <a:rPr lang="pl-PL" u="sng" dirty="0"/>
              <a:t>, jeżeli zwrot pożyczki jest wątpliwy z powodu złego stanu majątkowego drugiej strony. </a:t>
            </a:r>
            <a:r>
              <a:rPr lang="pl-PL" dirty="0"/>
              <a:t>Uprawnienie to nie przysługuje dającemu pożyczkę, jeżeli w chwili zawarcia umowy o złym stanie majątkowym drugiej strony wiedział lub z łatwością mógł się dowiedzieć.</a:t>
            </a:r>
          </a:p>
        </p:txBody>
      </p:sp>
    </p:spTree>
    <p:extLst>
      <p:ext uri="{BB962C8B-B14F-4D97-AF65-F5344CB8AC3E}">
        <p14:creationId xmlns:p14="http://schemas.microsoft.com/office/powerpoint/2010/main" val="3538058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CFC9F7-1BAB-44AB-8FA1-776A1A6F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Termin zwrotu pożyczki</a:t>
            </a:r>
            <a:endParaRPr lang="en-AU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8B97BF-CD75-401C-9914-65C3BF606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275" y="2638044"/>
            <a:ext cx="8522589" cy="3924681"/>
          </a:xfrm>
        </p:spPr>
        <p:txBody>
          <a:bodyPr>
            <a:normAutofit/>
          </a:bodyPr>
          <a:lstStyle/>
          <a:p>
            <a:r>
              <a:rPr lang="pl-PL" dirty="0"/>
              <a:t>Art.  723 KC</a:t>
            </a:r>
          </a:p>
          <a:p>
            <a:r>
              <a:rPr lang="pl-PL" dirty="0"/>
              <a:t>Jeżeli termin zwrotu pożyczki nie jest oznaczony, dłużnik obowiązany jest zwrócić pożyczkę </a:t>
            </a:r>
            <a:r>
              <a:rPr lang="pl-PL" u="sng" dirty="0"/>
              <a:t>w ciągu </a:t>
            </a:r>
            <a:r>
              <a:rPr lang="pl-PL" b="1" u="sng" dirty="0"/>
              <a:t>sześciu tygodni </a:t>
            </a:r>
            <a:r>
              <a:rPr lang="pl-PL" u="sng" dirty="0"/>
              <a:t>po wypowiedzeniu przez dającego pożyczkę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7006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0FF396-1885-674C-993F-C24345B84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 umowa pożyczki jest umową odpłatną?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707472-6B2F-FB44-B037-185509E83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983473"/>
          </a:xfrm>
        </p:spPr>
        <p:txBody>
          <a:bodyPr/>
          <a:lstStyle/>
          <a:p>
            <a:r>
              <a:rPr lang="pl-PL" dirty="0"/>
              <a:t>Co do zasady – NIE. </a:t>
            </a:r>
          </a:p>
          <a:p>
            <a:r>
              <a:rPr lang="pl-PL" dirty="0"/>
              <a:t>Może być odpłatna w formie odsetek lub prowizji. </a:t>
            </a:r>
          </a:p>
          <a:p>
            <a:r>
              <a:rPr lang="pl-PL" dirty="0"/>
              <a:t>Pożyczka bankowa – jest zawsze odpłatna.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336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5A3527-CDB2-47E6-B6B8-B9E4A9D71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Odsetki „kapitałowe”</a:t>
            </a:r>
            <a:endParaRPr lang="en-AU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69B8D3-4E8B-4078-BF1C-AC13E6628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2638044"/>
            <a:ext cx="10553700" cy="3991356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Art.  359.  [Odsetki] §  1.  Odsetki od sumy pieniężnej należą się tylko wtedy, gdy to wynika z czynności prawnej albo z ustawy, z orzeczenia sądu lub z decyzji innego właściwego organu.</a:t>
            </a:r>
          </a:p>
          <a:p>
            <a:r>
              <a:rPr lang="pl-PL" dirty="0"/>
              <a:t>§  2.  Jeżeli wysokość odsetek nie jest w inny sposób określona, należą się odsetki ustawowe w wysokości równej sumie stopy referencyjnej Narodowego Banku Polskiego i 3,5 punktów procentowych.</a:t>
            </a:r>
          </a:p>
          <a:p>
            <a:r>
              <a:rPr lang="pl-PL" dirty="0"/>
              <a:t>§  2</a:t>
            </a:r>
            <a:r>
              <a:rPr lang="pl-PL" baseline="30000" dirty="0"/>
              <a:t>1</a:t>
            </a:r>
            <a:r>
              <a:rPr lang="pl-PL" dirty="0"/>
              <a:t>.  Maksymalna wysokość odsetek wynikających z czynności prawnej nie może w stosunku rocznym przekraczać dwukrotności wysokości odsetek ustawowych (odsetki maksymalne).</a:t>
            </a:r>
          </a:p>
          <a:p>
            <a:r>
              <a:rPr lang="pl-PL" dirty="0"/>
              <a:t>§  2</a:t>
            </a:r>
            <a:r>
              <a:rPr lang="pl-PL" baseline="30000" dirty="0"/>
              <a:t>2</a:t>
            </a:r>
            <a:r>
              <a:rPr lang="pl-PL" dirty="0"/>
              <a:t>.  Jeżeli wysokość odsetek wynikających z czynności prawnej przekracza wysokość odsetek maksymalnych, należą się odsetki maksymalne.</a:t>
            </a:r>
          </a:p>
          <a:p>
            <a:r>
              <a:rPr lang="pl-PL" dirty="0"/>
              <a:t>§  2</a:t>
            </a:r>
            <a:r>
              <a:rPr lang="pl-PL" baseline="30000" dirty="0"/>
              <a:t>3</a:t>
            </a:r>
            <a:r>
              <a:rPr lang="pl-PL" dirty="0"/>
              <a:t>.  Postanowienia umowne nie mogą wyłączać ani ograniczać przepisów o odsetkach maksymalnych, także w razie dokonania wyboru prawa obcego. W takim przypadku stosuje się przepisy ustawy.</a:t>
            </a:r>
          </a:p>
          <a:p>
            <a:r>
              <a:rPr lang="pl-PL" dirty="0"/>
              <a:t>§  3.  (uchylony).</a:t>
            </a:r>
          </a:p>
          <a:p>
            <a:r>
              <a:rPr lang="pl-PL" dirty="0"/>
              <a:t>§  4.  Minister Sprawiedliwości ogłasza, w drodze obwieszczenia, w Dzienniku Urzędowym Rzeczypospolitej Polskiej "Monitor Polski", wysokość odsetek ustawowych.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42665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3A5943-2063-4525-9E65-ADC5CB11C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Kumulacja odsetek</a:t>
            </a:r>
            <a:endParaRPr lang="en-AU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472775-EEAB-4528-BA66-80A8E610C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Jakie odsetki należy naliczać w przypadku, gdy dłużnik opóźnia się ze spełnieniem świadczenia polegającego na zwrocie sumy pożyczki?</a:t>
            </a:r>
          </a:p>
          <a:p>
            <a:pPr lvl="1"/>
            <a:r>
              <a:rPr lang="pl-PL" dirty="0"/>
              <a:t>„Kapitałowe”?</a:t>
            </a:r>
          </a:p>
          <a:p>
            <a:pPr lvl="1"/>
            <a:r>
              <a:rPr lang="pl-PL" dirty="0"/>
              <a:t>Za opóźnienie?</a:t>
            </a:r>
          </a:p>
          <a:p>
            <a:pPr lvl="1"/>
            <a:r>
              <a:rPr lang="pl-PL" dirty="0"/>
              <a:t>Skumulowane odsetki „kapitałowe” i  za opóźnienie?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52566451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czka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czk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zka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{520701DC-84E5-A04B-8B15-08137B3A1AD2}tf10001120</Template>
  <TotalTime>1251</TotalTime>
  <Words>1514</Words>
  <Application>Microsoft Office PowerPoint</Application>
  <PresentationFormat>Panoramiczny</PresentationFormat>
  <Paragraphs>80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0" baseType="lpstr">
      <vt:lpstr>Arial</vt:lpstr>
      <vt:lpstr>Gill Sans MT</vt:lpstr>
      <vt:lpstr>Paczka</vt:lpstr>
      <vt:lpstr>Pożyczka kredyt bankowy</vt:lpstr>
      <vt:lpstr>Umowa pożyczki</vt:lpstr>
      <vt:lpstr>Umowa pożyczki</vt:lpstr>
      <vt:lpstr>Pożyczka - forma</vt:lpstr>
      <vt:lpstr>Odstąpienie od umowy przez dającego pożyczkę</vt:lpstr>
      <vt:lpstr>Termin zwrotu pożyczki</vt:lpstr>
      <vt:lpstr>Czy umowa pożyczki jest umową odpłatną?</vt:lpstr>
      <vt:lpstr>Odsetki „kapitałowe”</vt:lpstr>
      <vt:lpstr>Kumulacja odsetek</vt:lpstr>
      <vt:lpstr>Projektowana Ustawa „antylichwiarska”</vt:lpstr>
      <vt:lpstr>Umowa kredytu bankowego</vt:lpstr>
      <vt:lpstr>Umowa kredytu bankowego</vt:lpstr>
      <vt:lpstr>Umowa kredytu bankowego</vt:lpstr>
      <vt:lpstr>Zdolność kredytowa</vt:lpstr>
      <vt:lpstr>Zakończenie umowy kredytu bankowego</vt:lpstr>
      <vt:lpstr>Kredyt indeksowany do franka szwajcarskiego</vt:lpstr>
      <vt:lpstr>Wyrok TSUE w sprawie c-260/18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Gwarancja bankowa</dc:title>
  <dc:creator>Dorota Wieczorkowska</dc:creator>
  <cp:lastModifiedBy>Dorota Wieczorkowska</cp:lastModifiedBy>
  <cp:revision>26</cp:revision>
  <dcterms:created xsi:type="dcterms:W3CDTF">2018-11-30T00:57:45Z</dcterms:created>
  <dcterms:modified xsi:type="dcterms:W3CDTF">2020-01-07T15:58:02Z</dcterms:modified>
</cp:coreProperties>
</file>