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p:restoredTop sz="94729"/>
  </p:normalViewPr>
  <p:slideViewPr>
    <p:cSldViewPr snapToGrid="0" snapToObjects="1">
      <p:cViewPr>
        <p:scale>
          <a:sx n="67" d="100"/>
          <a:sy n="67" d="100"/>
        </p:scale>
        <p:origin x="226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9DEFB-A16C-423A-9CAA-802F43B06F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2F3076E6-6BF6-4C15-99A0-4C5ED51751EA}">
      <dgm:prSet phldrT="[Tekst]"/>
      <dgm:spPr/>
      <dgm:t>
        <a:bodyPr/>
        <a:lstStyle/>
        <a:p>
          <a:r>
            <a:rPr lang="pl-PL" dirty="0"/>
            <a:t>Przewóz osób</a:t>
          </a:r>
          <a:endParaRPr lang="en-AU" dirty="0"/>
        </a:p>
      </dgm:t>
    </dgm:pt>
    <dgm:pt modelId="{965D866A-A36D-4347-BA49-40F12DF2849F}" type="parTrans" cxnId="{6A79251C-F978-4502-BB30-15704C50EF94}">
      <dgm:prSet/>
      <dgm:spPr/>
      <dgm:t>
        <a:bodyPr/>
        <a:lstStyle/>
        <a:p>
          <a:endParaRPr lang="en-AU"/>
        </a:p>
      </dgm:t>
    </dgm:pt>
    <dgm:pt modelId="{1B772345-538C-4F3A-85C0-206BDF393C6C}" type="sibTrans" cxnId="{6A79251C-F978-4502-BB30-15704C50EF94}">
      <dgm:prSet/>
      <dgm:spPr/>
      <dgm:t>
        <a:bodyPr/>
        <a:lstStyle/>
        <a:p>
          <a:endParaRPr lang="en-AU"/>
        </a:p>
      </dgm:t>
    </dgm:pt>
    <dgm:pt modelId="{9E096324-3009-4EAD-A99A-299D23EAC921}">
      <dgm:prSet phldrT="[Tekst]"/>
      <dgm:spPr/>
      <dgm:t>
        <a:bodyPr/>
        <a:lstStyle/>
        <a:p>
          <a:r>
            <a:rPr lang="pl-PL" dirty="0"/>
            <a:t>Przewóz rzeczy</a:t>
          </a:r>
          <a:endParaRPr lang="en-AU" dirty="0"/>
        </a:p>
      </dgm:t>
    </dgm:pt>
    <dgm:pt modelId="{9D98095D-F1B2-4837-949A-652F5D7322FF}" type="parTrans" cxnId="{29A6F932-933A-4559-9701-5D9D579AC6B1}">
      <dgm:prSet/>
      <dgm:spPr/>
      <dgm:t>
        <a:bodyPr/>
        <a:lstStyle/>
        <a:p>
          <a:endParaRPr lang="en-AU"/>
        </a:p>
      </dgm:t>
    </dgm:pt>
    <dgm:pt modelId="{9613C12F-27D0-4A39-8983-F376AF6FC00E}" type="sibTrans" cxnId="{29A6F932-933A-4559-9701-5D9D579AC6B1}">
      <dgm:prSet/>
      <dgm:spPr/>
      <dgm:t>
        <a:bodyPr/>
        <a:lstStyle/>
        <a:p>
          <a:endParaRPr lang="en-AU"/>
        </a:p>
      </dgm:t>
    </dgm:pt>
    <dgm:pt modelId="{A7DCD95F-9A31-4214-A7D6-8A29144D78DE}" type="pres">
      <dgm:prSet presAssocID="{6EC9DEFB-A16C-423A-9CAA-802F43B06F86}" presName="diagram" presStyleCnt="0">
        <dgm:presLayoutVars>
          <dgm:dir/>
          <dgm:resizeHandles val="exact"/>
        </dgm:presLayoutVars>
      </dgm:prSet>
      <dgm:spPr/>
    </dgm:pt>
    <dgm:pt modelId="{E1811A0D-F075-495C-BB2B-FAD05AD0999C}" type="pres">
      <dgm:prSet presAssocID="{2F3076E6-6BF6-4C15-99A0-4C5ED51751EA}" presName="node" presStyleLbl="node1" presStyleIdx="0" presStyleCnt="2">
        <dgm:presLayoutVars>
          <dgm:bulletEnabled val="1"/>
        </dgm:presLayoutVars>
      </dgm:prSet>
      <dgm:spPr/>
    </dgm:pt>
    <dgm:pt modelId="{A61E5CE9-3963-4163-BB62-D26AF48EBD14}" type="pres">
      <dgm:prSet presAssocID="{1B772345-538C-4F3A-85C0-206BDF393C6C}" presName="sibTrans" presStyleCnt="0"/>
      <dgm:spPr/>
    </dgm:pt>
    <dgm:pt modelId="{206EB990-CCFF-4ECD-8737-4FE9F97D790E}" type="pres">
      <dgm:prSet presAssocID="{9E096324-3009-4EAD-A99A-299D23EAC921}" presName="node" presStyleLbl="node1" presStyleIdx="1" presStyleCnt="2">
        <dgm:presLayoutVars>
          <dgm:bulletEnabled val="1"/>
        </dgm:presLayoutVars>
      </dgm:prSet>
      <dgm:spPr/>
    </dgm:pt>
  </dgm:ptLst>
  <dgm:cxnLst>
    <dgm:cxn modelId="{8EAA7419-EDAC-47D0-81C7-580D5178038B}" type="presOf" srcId="{6EC9DEFB-A16C-423A-9CAA-802F43B06F86}" destId="{A7DCD95F-9A31-4214-A7D6-8A29144D78DE}" srcOrd="0" destOrd="0" presId="urn:microsoft.com/office/officeart/2005/8/layout/default"/>
    <dgm:cxn modelId="{6A79251C-F978-4502-BB30-15704C50EF94}" srcId="{6EC9DEFB-A16C-423A-9CAA-802F43B06F86}" destId="{2F3076E6-6BF6-4C15-99A0-4C5ED51751EA}" srcOrd="0" destOrd="0" parTransId="{965D866A-A36D-4347-BA49-40F12DF2849F}" sibTransId="{1B772345-538C-4F3A-85C0-206BDF393C6C}"/>
    <dgm:cxn modelId="{29A6F932-933A-4559-9701-5D9D579AC6B1}" srcId="{6EC9DEFB-A16C-423A-9CAA-802F43B06F86}" destId="{9E096324-3009-4EAD-A99A-299D23EAC921}" srcOrd="1" destOrd="0" parTransId="{9D98095D-F1B2-4837-949A-652F5D7322FF}" sibTransId="{9613C12F-27D0-4A39-8983-F376AF6FC00E}"/>
    <dgm:cxn modelId="{314CA565-7D11-4F91-82C6-FF74FC6961D2}" type="presOf" srcId="{2F3076E6-6BF6-4C15-99A0-4C5ED51751EA}" destId="{E1811A0D-F075-495C-BB2B-FAD05AD0999C}" srcOrd="0" destOrd="0" presId="urn:microsoft.com/office/officeart/2005/8/layout/default"/>
    <dgm:cxn modelId="{2C1FEC5A-2146-4846-8571-3897B9508256}" type="presOf" srcId="{9E096324-3009-4EAD-A99A-299D23EAC921}" destId="{206EB990-CCFF-4ECD-8737-4FE9F97D790E}" srcOrd="0" destOrd="0" presId="urn:microsoft.com/office/officeart/2005/8/layout/default"/>
    <dgm:cxn modelId="{3266DD63-BDC8-4D3F-B001-5F052AA2225A}" type="presParOf" srcId="{A7DCD95F-9A31-4214-A7D6-8A29144D78DE}" destId="{E1811A0D-F075-495C-BB2B-FAD05AD0999C}" srcOrd="0" destOrd="0" presId="urn:microsoft.com/office/officeart/2005/8/layout/default"/>
    <dgm:cxn modelId="{104691AD-78C3-4998-B671-39979B88425D}" type="presParOf" srcId="{A7DCD95F-9A31-4214-A7D6-8A29144D78DE}" destId="{A61E5CE9-3963-4163-BB62-D26AF48EBD14}" srcOrd="1" destOrd="0" presId="urn:microsoft.com/office/officeart/2005/8/layout/default"/>
    <dgm:cxn modelId="{403C34FD-0CDE-45F7-89EB-34324D557A93}" type="presParOf" srcId="{A7DCD95F-9A31-4214-A7D6-8A29144D78DE}" destId="{206EB990-CCFF-4ECD-8737-4FE9F97D790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B5370-1551-4420-92F1-88BE04A4712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AU"/>
        </a:p>
      </dgm:t>
    </dgm:pt>
    <dgm:pt modelId="{893DE4A4-A332-4840-BF66-28A8AF487E8D}">
      <dgm:prSet phldrT="[Tekst]"/>
      <dgm:spPr/>
      <dgm:t>
        <a:bodyPr/>
        <a:lstStyle/>
        <a:p>
          <a:r>
            <a:rPr lang="pl-PL" dirty="0"/>
            <a:t>Spedytor</a:t>
          </a:r>
        </a:p>
        <a:p>
          <a:r>
            <a:rPr lang="pl-PL" dirty="0"/>
            <a:t>(podmiot kwalifikowany)</a:t>
          </a:r>
          <a:endParaRPr lang="en-AU" dirty="0"/>
        </a:p>
      </dgm:t>
    </dgm:pt>
    <dgm:pt modelId="{F2C9CE8D-066C-40BE-B7BA-8E992364BE18}" type="parTrans" cxnId="{560045BC-189E-424C-8FE2-D803E2D21D87}">
      <dgm:prSet/>
      <dgm:spPr/>
      <dgm:t>
        <a:bodyPr/>
        <a:lstStyle/>
        <a:p>
          <a:endParaRPr lang="en-AU"/>
        </a:p>
      </dgm:t>
    </dgm:pt>
    <dgm:pt modelId="{2C9C60C8-D6D7-40A9-8ECD-00C5C299BDCD}" type="sibTrans" cxnId="{560045BC-189E-424C-8FE2-D803E2D21D87}">
      <dgm:prSet/>
      <dgm:spPr/>
      <dgm:t>
        <a:bodyPr/>
        <a:lstStyle/>
        <a:p>
          <a:endParaRPr lang="en-AU"/>
        </a:p>
      </dgm:t>
    </dgm:pt>
    <dgm:pt modelId="{09930C3E-8B84-48F1-B57D-C4710060F0E0}">
      <dgm:prSet phldrT="[Tekst]"/>
      <dgm:spPr/>
      <dgm:t>
        <a:bodyPr/>
        <a:lstStyle/>
        <a:p>
          <a:r>
            <a:rPr lang="pl-PL" dirty="0"/>
            <a:t>Dający zlecenie</a:t>
          </a:r>
          <a:endParaRPr lang="en-AU" dirty="0"/>
        </a:p>
      </dgm:t>
    </dgm:pt>
    <dgm:pt modelId="{A4FA068D-FC25-482B-A9E0-0EE5C3820A69}" type="parTrans" cxnId="{D8FF79E0-92ED-438D-AF93-578DBBB95AFF}">
      <dgm:prSet/>
      <dgm:spPr/>
      <dgm:t>
        <a:bodyPr/>
        <a:lstStyle/>
        <a:p>
          <a:endParaRPr lang="en-AU"/>
        </a:p>
      </dgm:t>
    </dgm:pt>
    <dgm:pt modelId="{9D75B774-61CA-4403-91F0-1A6C8A3CBF6B}" type="sibTrans" cxnId="{D8FF79E0-92ED-438D-AF93-578DBBB95AFF}">
      <dgm:prSet/>
      <dgm:spPr/>
      <dgm:t>
        <a:bodyPr/>
        <a:lstStyle/>
        <a:p>
          <a:endParaRPr lang="en-AU"/>
        </a:p>
      </dgm:t>
    </dgm:pt>
    <dgm:pt modelId="{2C821304-A3A9-46DB-84F4-4C2DDF8BA9E3}" type="pres">
      <dgm:prSet presAssocID="{4B8B5370-1551-4420-92F1-88BE04A47125}" presName="diagram" presStyleCnt="0">
        <dgm:presLayoutVars>
          <dgm:dir/>
          <dgm:resizeHandles val="exact"/>
        </dgm:presLayoutVars>
      </dgm:prSet>
      <dgm:spPr/>
    </dgm:pt>
    <dgm:pt modelId="{3E33173B-5E56-4BF0-B057-1E661911453C}" type="pres">
      <dgm:prSet presAssocID="{893DE4A4-A332-4840-BF66-28A8AF487E8D}" presName="arrow" presStyleLbl="node1" presStyleIdx="0" presStyleCnt="2">
        <dgm:presLayoutVars>
          <dgm:bulletEnabled val="1"/>
        </dgm:presLayoutVars>
      </dgm:prSet>
      <dgm:spPr/>
    </dgm:pt>
    <dgm:pt modelId="{BB2492A6-0235-4A91-B3FA-6408339B8E56}" type="pres">
      <dgm:prSet presAssocID="{09930C3E-8B84-48F1-B57D-C4710060F0E0}" presName="arrow" presStyleLbl="node1" presStyleIdx="1" presStyleCnt="2">
        <dgm:presLayoutVars>
          <dgm:bulletEnabled val="1"/>
        </dgm:presLayoutVars>
      </dgm:prSet>
      <dgm:spPr/>
    </dgm:pt>
  </dgm:ptLst>
  <dgm:cxnLst>
    <dgm:cxn modelId="{6446EA86-D6F2-410C-B830-C5F21B624318}" type="presOf" srcId="{09930C3E-8B84-48F1-B57D-C4710060F0E0}" destId="{BB2492A6-0235-4A91-B3FA-6408339B8E56}" srcOrd="0" destOrd="0" presId="urn:microsoft.com/office/officeart/2005/8/layout/arrow5"/>
    <dgm:cxn modelId="{24CDFD87-2F2B-4DF8-9384-521771BCD96A}" type="presOf" srcId="{893DE4A4-A332-4840-BF66-28A8AF487E8D}" destId="{3E33173B-5E56-4BF0-B057-1E661911453C}" srcOrd="0" destOrd="0" presId="urn:microsoft.com/office/officeart/2005/8/layout/arrow5"/>
    <dgm:cxn modelId="{0E76769C-8EEF-4DD8-A816-E89E89236571}" type="presOf" srcId="{4B8B5370-1551-4420-92F1-88BE04A47125}" destId="{2C821304-A3A9-46DB-84F4-4C2DDF8BA9E3}" srcOrd="0" destOrd="0" presId="urn:microsoft.com/office/officeart/2005/8/layout/arrow5"/>
    <dgm:cxn modelId="{560045BC-189E-424C-8FE2-D803E2D21D87}" srcId="{4B8B5370-1551-4420-92F1-88BE04A47125}" destId="{893DE4A4-A332-4840-BF66-28A8AF487E8D}" srcOrd="0" destOrd="0" parTransId="{F2C9CE8D-066C-40BE-B7BA-8E992364BE18}" sibTransId="{2C9C60C8-D6D7-40A9-8ECD-00C5C299BDCD}"/>
    <dgm:cxn modelId="{D8FF79E0-92ED-438D-AF93-578DBBB95AFF}" srcId="{4B8B5370-1551-4420-92F1-88BE04A47125}" destId="{09930C3E-8B84-48F1-B57D-C4710060F0E0}" srcOrd="1" destOrd="0" parTransId="{A4FA068D-FC25-482B-A9E0-0EE5C3820A69}" sibTransId="{9D75B774-61CA-4403-91F0-1A6C8A3CBF6B}"/>
    <dgm:cxn modelId="{DA75C501-91E8-4707-870B-E7EB08A7BE04}" type="presParOf" srcId="{2C821304-A3A9-46DB-84F4-4C2DDF8BA9E3}" destId="{3E33173B-5E56-4BF0-B057-1E661911453C}" srcOrd="0" destOrd="0" presId="urn:microsoft.com/office/officeart/2005/8/layout/arrow5"/>
    <dgm:cxn modelId="{210DC617-3DA7-4AB0-BC23-5519F149128D}" type="presParOf" srcId="{2C821304-A3A9-46DB-84F4-4C2DDF8BA9E3}" destId="{BB2492A6-0235-4A91-B3FA-6408339B8E5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1A0D-F075-495C-BB2B-FAD05AD0999C}">
      <dsp:nvSpPr>
        <dsp:cNvPr id="0" name=""/>
        <dsp:cNvSpPr/>
      </dsp:nvSpPr>
      <dsp:spPr>
        <a:xfrm>
          <a:off x="943" y="446810"/>
          <a:ext cx="3680589" cy="22083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pl-PL" sz="6400" kern="1200" dirty="0"/>
            <a:t>Przewóz osób</a:t>
          </a:r>
          <a:endParaRPr lang="en-AU" sz="6400" kern="1200" dirty="0"/>
        </a:p>
      </dsp:txBody>
      <dsp:txXfrm>
        <a:off x="943" y="446810"/>
        <a:ext cx="3680589" cy="2208353"/>
      </dsp:txXfrm>
    </dsp:sp>
    <dsp:sp modelId="{206EB990-CCFF-4ECD-8737-4FE9F97D790E}">
      <dsp:nvSpPr>
        <dsp:cNvPr id="0" name=""/>
        <dsp:cNvSpPr/>
      </dsp:nvSpPr>
      <dsp:spPr>
        <a:xfrm>
          <a:off x="4049591" y="446810"/>
          <a:ext cx="3680589" cy="22083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pl-PL" sz="6400" kern="1200" dirty="0"/>
            <a:t>Przewóz rzeczy</a:t>
          </a:r>
          <a:endParaRPr lang="en-AU" sz="6400" kern="1200" dirty="0"/>
        </a:p>
      </dsp:txBody>
      <dsp:txXfrm>
        <a:off x="4049591" y="446810"/>
        <a:ext cx="3680589" cy="2208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3173B-5E56-4BF0-B057-1E661911453C}">
      <dsp:nvSpPr>
        <dsp:cNvPr id="0" name=""/>
        <dsp:cNvSpPr/>
      </dsp:nvSpPr>
      <dsp:spPr>
        <a:xfrm rot="16200000">
          <a:off x="1753" y="1365"/>
          <a:ext cx="3099244" cy="309924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pl-PL" sz="2600" kern="1200" dirty="0"/>
            <a:t>Spedytor</a:t>
          </a:r>
        </a:p>
        <a:p>
          <a:pPr marL="0" lvl="0" indent="0" algn="ctr" defTabSz="1155700">
            <a:lnSpc>
              <a:spcPct val="90000"/>
            </a:lnSpc>
            <a:spcBef>
              <a:spcPct val="0"/>
            </a:spcBef>
            <a:spcAft>
              <a:spcPct val="35000"/>
            </a:spcAft>
            <a:buNone/>
          </a:pPr>
          <a:r>
            <a:rPr lang="pl-PL" sz="2600" kern="1200" dirty="0"/>
            <a:t>(podmiot kwalifikowany)</a:t>
          </a:r>
          <a:endParaRPr lang="en-AU" sz="2600" kern="1200" dirty="0"/>
        </a:p>
      </dsp:txBody>
      <dsp:txXfrm rot="5400000">
        <a:off x="1753" y="776176"/>
        <a:ext cx="2556876" cy="1549622"/>
      </dsp:txXfrm>
    </dsp:sp>
    <dsp:sp modelId="{BB2492A6-0235-4A91-B3FA-6408339B8E56}">
      <dsp:nvSpPr>
        <dsp:cNvPr id="0" name=""/>
        <dsp:cNvSpPr/>
      </dsp:nvSpPr>
      <dsp:spPr>
        <a:xfrm rot="5400000">
          <a:off x="4630126" y="1365"/>
          <a:ext cx="3099244" cy="309924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pl-PL" sz="2600" kern="1200" dirty="0"/>
            <a:t>Dający zlecenie</a:t>
          </a:r>
          <a:endParaRPr lang="en-AU" sz="2600" kern="1200" dirty="0"/>
        </a:p>
      </dsp:txBody>
      <dsp:txXfrm rot="-5400000">
        <a:off x="5172494" y="776176"/>
        <a:ext cx="2556876" cy="15496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794441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
Drugi poziom
Trzeci poziom
Czwarty poziom
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2946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Edytuj style wzorca tekstu
Drugi poziom
Trzeci poziom
Czwarty poziom
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0491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7321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23843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Edytuj style wzorca tekstu
Drugi poziom
Trzeci poziom
Czwarty poziom
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Edytuj style wzorca tekstu
Drugi poziom
Trzeci poziom
Czwarty poziom
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5858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
Drugi poziom
Trzeci poziom
Czwarty poziom
Piąty poziom</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pl-PL"/>
              <a:t>Edytuj style wzorca tekstu
Drugi poziom
Trzeci poziom
Czwarty poziom
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Edytuj style wzorca tekstu
Drugi poziom
Trzeci poziom
Czwarty poziom
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422914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9060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8869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Edytuj style wzorca tekstu
Drugi poziom
Trzeci poziom
Czwarty poziom
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
Drugi poziom
Trzeci poziom
Czwarty poziom
Piąty poziom</a:t>
            </a:r>
            <a:endParaRPr lang="en-US" dirty="0"/>
          </a:p>
        </p:txBody>
      </p:sp>
      <p:sp>
        <p:nvSpPr>
          <p:cNvPr id="5" name="Date Placeholder 4"/>
          <p:cNvSpPr>
            <a:spLocks noGrp="1"/>
          </p:cNvSpPr>
          <p:nvPr>
            <p:ph type="dt" sz="half" idx="10"/>
          </p:nvPr>
        </p:nvSpPr>
        <p:spPr/>
        <p:txBody>
          <a:bodyPr/>
          <a:lstStyle/>
          <a:p>
            <a:fld id="{D1BE4249-C0D0-4B06-8692-E8BB871AF643}" type="datetimeFigureOut">
              <a:rPr lang="en-US" smtClean="0"/>
              <a:t>11/24/2019</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155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
Drugi poziom
Trzeci poziom
Czwarty poziom
Piąty poziom</a:t>
            </a:r>
            <a:endParaRPr lang="en-US" dirty="0"/>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11/24/2019</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722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11/24/2019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911508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commons.wikimedia.org/wiki/File:Tramwaj_konny.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ramwaj_konny.JP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DAA220-4950-004E-8AEB-2B24A55609D0}"/>
              </a:ext>
            </a:extLst>
          </p:cNvPr>
          <p:cNvSpPr>
            <a:spLocks noGrp="1"/>
          </p:cNvSpPr>
          <p:nvPr>
            <p:ph type="ctrTitle"/>
          </p:nvPr>
        </p:nvSpPr>
        <p:spPr/>
        <p:txBody>
          <a:bodyPr/>
          <a:lstStyle/>
          <a:p>
            <a:r>
              <a:rPr lang="pl-PL" dirty="0"/>
              <a:t>Umowa PRZEWOZU</a:t>
            </a:r>
            <a:br>
              <a:rPr lang="pl-PL" dirty="0"/>
            </a:br>
            <a:r>
              <a:rPr lang="pl-PL" dirty="0"/>
              <a:t>UMOWA SPEDYCJI</a:t>
            </a:r>
          </a:p>
        </p:txBody>
      </p:sp>
      <p:sp>
        <p:nvSpPr>
          <p:cNvPr id="3" name="Podtytuł 2">
            <a:extLst>
              <a:ext uri="{FF2B5EF4-FFF2-40B4-BE49-F238E27FC236}">
                <a16:creationId xmlns:a16="http://schemas.microsoft.com/office/drawing/2014/main" id="{06B508C0-B29B-854D-AF98-8C012650B688}"/>
              </a:ext>
            </a:extLst>
          </p:cNvPr>
          <p:cNvSpPr>
            <a:spLocks noGrp="1"/>
          </p:cNvSpPr>
          <p:nvPr>
            <p:ph type="subTitle" idx="1"/>
          </p:nvPr>
        </p:nvSpPr>
        <p:spPr>
          <a:xfrm>
            <a:off x="1600200" y="4352543"/>
            <a:ext cx="8991600" cy="2081711"/>
          </a:xfrm>
        </p:spPr>
        <p:txBody>
          <a:bodyPr>
            <a:normAutofit/>
          </a:bodyPr>
          <a:lstStyle/>
          <a:p>
            <a:r>
              <a:rPr lang="pl-PL" dirty="0"/>
              <a:t>Dorota Wieczorkowska</a:t>
            </a:r>
          </a:p>
          <a:p>
            <a:r>
              <a:rPr lang="pl-PL" dirty="0"/>
              <a:t>Zakład Prawa Gospodarczego i Handlowego</a:t>
            </a:r>
          </a:p>
          <a:p>
            <a:r>
              <a:rPr lang="pl-PL" dirty="0"/>
              <a:t>Wydział Prawa,  Administracji i Ekonomii Uniwersytetu Wrocławskiego</a:t>
            </a:r>
          </a:p>
        </p:txBody>
      </p:sp>
    </p:spTree>
    <p:extLst>
      <p:ext uri="{BB962C8B-B14F-4D97-AF65-F5344CB8AC3E}">
        <p14:creationId xmlns:p14="http://schemas.microsoft.com/office/powerpoint/2010/main" val="203538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EB16D-D076-4B4B-859C-60720797D672}"/>
              </a:ext>
            </a:extLst>
          </p:cNvPr>
          <p:cNvSpPr>
            <a:spLocks noGrp="1"/>
          </p:cNvSpPr>
          <p:nvPr>
            <p:ph type="title"/>
          </p:nvPr>
        </p:nvSpPr>
        <p:spPr/>
        <p:txBody>
          <a:bodyPr/>
          <a:lstStyle/>
          <a:p>
            <a:r>
              <a:rPr lang="pl-PL" dirty="0"/>
              <a:t>Treść umowy przewozu</a:t>
            </a:r>
            <a:endParaRPr lang="en-AU" dirty="0"/>
          </a:p>
        </p:txBody>
      </p:sp>
      <p:sp>
        <p:nvSpPr>
          <p:cNvPr id="3" name="Symbol zastępczy zawartości 2">
            <a:extLst>
              <a:ext uri="{FF2B5EF4-FFF2-40B4-BE49-F238E27FC236}">
                <a16:creationId xmlns:a16="http://schemas.microsoft.com/office/drawing/2014/main" id="{B749CE1E-A031-488F-AE17-5EA5D27FCCFE}"/>
              </a:ext>
            </a:extLst>
          </p:cNvPr>
          <p:cNvSpPr>
            <a:spLocks noGrp="1"/>
          </p:cNvSpPr>
          <p:nvPr>
            <p:ph idx="1"/>
          </p:nvPr>
        </p:nvSpPr>
        <p:spPr>
          <a:xfrm>
            <a:off x="2231136" y="2638044"/>
            <a:ext cx="7729728" cy="4124706"/>
          </a:xfrm>
        </p:spPr>
        <p:txBody>
          <a:bodyPr>
            <a:normAutofit/>
          </a:bodyPr>
          <a:lstStyle/>
          <a:p>
            <a:r>
              <a:rPr lang="pl-PL" dirty="0"/>
              <a:t>Elementy przedmiotowo istotne:</a:t>
            </a:r>
          </a:p>
          <a:p>
            <a:pPr lvl="1"/>
            <a:r>
              <a:rPr lang="pl-PL" dirty="0"/>
              <a:t>Oznaczenie trasy przewozu (miejscowości początkowej i docelowej)</a:t>
            </a:r>
          </a:p>
          <a:p>
            <a:pPr lvl="1"/>
            <a:r>
              <a:rPr lang="pl-PL" dirty="0"/>
              <a:t>Określenie wynagrodzenia przewoźnika</a:t>
            </a:r>
          </a:p>
          <a:p>
            <a:pPr lvl="2"/>
            <a:r>
              <a:rPr lang="pl-PL" dirty="0"/>
              <a:t>Przewoźnie – w przewozie rzeczy</a:t>
            </a:r>
          </a:p>
          <a:p>
            <a:pPr lvl="2"/>
            <a:r>
              <a:rPr lang="pl-PL" dirty="0"/>
              <a:t>Opłata za przejazd – w przewóz pasażerskim</a:t>
            </a:r>
          </a:p>
          <a:p>
            <a:pPr lvl="2"/>
            <a:r>
              <a:rPr lang="pl-PL" dirty="0"/>
              <a:t>Fracht – w morskim przewozie rzeczy</a:t>
            </a:r>
          </a:p>
          <a:p>
            <a:pPr lvl="1"/>
            <a:r>
              <a:rPr lang="pl-PL" dirty="0"/>
              <a:t>Określenie przedmiotu przewozu:</a:t>
            </a:r>
          </a:p>
          <a:p>
            <a:pPr lvl="2"/>
            <a:r>
              <a:rPr lang="pl-PL" dirty="0"/>
              <a:t>Ludzie (osoby)</a:t>
            </a:r>
          </a:p>
          <a:p>
            <a:pPr lvl="2"/>
            <a:r>
              <a:rPr lang="pl-PL" dirty="0"/>
              <a:t>Rzeczy </a:t>
            </a:r>
          </a:p>
          <a:p>
            <a:pPr lvl="3"/>
            <a:r>
              <a:rPr lang="pl-PL" dirty="0"/>
              <a:t>Ładunek – w KM</a:t>
            </a:r>
          </a:p>
          <a:p>
            <a:pPr lvl="3"/>
            <a:r>
              <a:rPr lang="pl-PL" dirty="0"/>
              <a:t>Przesyłka - </a:t>
            </a:r>
            <a:r>
              <a:rPr lang="pl-PL" dirty="0" err="1"/>
              <a:t>PPrz</a:t>
            </a:r>
            <a:endParaRPr lang="pl-PL" dirty="0"/>
          </a:p>
        </p:txBody>
      </p:sp>
    </p:spTree>
    <p:extLst>
      <p:ext uri="{BB962C8B-B14F-4D97-AF65-F5344CB8AC3E}">
        <p14:creationId xmlns:p14="http://schemas.microsoft.com/office/powerpoint/2010/main" val="343399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D50E61-00B8-4804-915E-D8B1CA5EC21E}"/>
              </a:ext>
            </a:extLst>
          </p:cNvPr>
          <p:cNvSpPr>
            <a:spLocks noGrp="1"/>
          </p:cNvSpPr>
          <p:nvPr>
            <p:ph type="title"/>
          </p:nvPr>
        </p:nvSpPr>
        <p:spPr/>
        <p:txBody>
          <a:bodyPr/>
          <a:lstStyle/>
          <a:p>
            <a:r>
              <a:rPr lang="pl-PL" dirty="0"/>
              <a:t>Obowiązek zawarcia umowy przewozu</a:t>
            </a:r>
            <a:endParaRPr lang="en-AU" dirty="0"/>
          </a:p>
        </p:txBody>
      </p:sp>
      <p:sp>
        <p:nvSpPr>
          <p:cNvPr id="3" name="Symbol zastępczy zawartości 2">
            <a:extLst>
              <a:ext uri="{FF2B5EF4-FFF2-40B4-BE49-F238E27FC236}">
                <a16:creationId xmlns:a16="http://schemas.microsoft.com/office/drawing/2014/main" id="{B8F22FAC-4F61-438D-86EF-D22B6B339854}"/>
              </a:ext>
            </a:extLst>
          </p:cNvPr>
          <p:cNvSpPr>
            <a:spLocks noGrp="1"/>
          </p:cNvSpPr>
          <p:nvPr>
            <p:ph idx="1"/>
          </p:nvPr>
        </p:nvSpPr>
        <p:spPr>
          <a:xfrm>
            <a:off x="695325" y="2638044"/>
            <a:ext cx="10696575" cy="4115181"/>
          </a:xfrm>
        </p:spPr>
        <p:txBody>
          <a:bodyPr>
            <a:normAutofit/>
          </a:bodyPr>
          <a:lstStyle/>
          <a:p>
            <a:r>
              <a:rPr lang="pl-PL" dirty="0"/>
              <a:t>Funkcjonuje w prawie przewozowym, prawie lotniczym i prawie pocztowym</a:t>
            </a:r>
          </a:p>
          <a:p>
            <a:endParaRPr lang="pl-PL" dirty="0"/>
          </a:p>
          <a:p>
            <a:r>
              <a:rPr lang="pl-PL" dirty="0"/>
              <a:t>Art. 3 ust. 1 </a:t>
            </a:r>
            <a:r>
              <a:rPr lang="pl-PL" dirty="0" err="1"/>
              <a:t>PPrz</a:t>
            </a:r>
            <a:r>
              <a:rPr lang="pl-PL" dirty="0"/>
              <a:t>: </a:t>
            </a:r>
          </a:p>
          <a:p>
            <a:pPr lvl="1"/>
            <a:r>
              <a:rPr lang="pl-PL" dirty="0"/>
              <a:t>W zakresie podanym do wiadomości publicznej przewoźnik jest obowiązany do przewozu osób i rzeczy.</a:t>
            </a:r>
          </a:p>
          <a:p>
            <a:r>
              <a:rPr lang="pl-PL" dirty="0"/>
              <a:t>Art. 199 PL:</a:t>
            </a:r>
          </a:p>
          <a:p>
            <a:pPr lvl="1"/>
            <a:r>
              <a:rPr lang="pl-PL" dirty="0"/>
              <a:t>Przewoźnik </a:t>
            </a:r>
            <a:r>
              <a:rPr lang="pl-PL" i="1" dirty="0"/>
              <a:t>lotniczy</a:t>
            </a:r>
            <a:r>
              <a:rPr lang="pl-PL" dirty="0"/>
              <a:t> oferujący publicznie swoje usługi nie może odmówić podjęcia przewozu pasażerowi i nadawcy, którzy poddali się obowiązującym przepisom i regulaminom przewozowym […]</a:t>
            </a:r>
          </a:p>
          <a:p>
            <a:r>
              <a:rPr lang="pl-PL" dirty="0"/>
              <a:t>Art. 48 </a:t>
            </a:r>
            <a:r>
              <a:rPr lang="pl-PL" dirty="0" err="1"/>
              <a:t>Ppo</a:t>
            </a:r>
            <a:r>
              <a:rPr lang="pl-PL" dirty="0"/>
              <a:t>:</a:t>
            </a:r>
          </a:p>
          <a:p>
            <a:pPr lvl="1"/>
            <a:r>
              <a:rPr lang="pl-PL" dirty="0"/>
              <a:t>Operator wyznaczony nie może odmówić zawarcia umowy o świadczenie usługi </a:t>
            </a:r>
            <a:r>
              <a:rPr lang="pl-PL" i="1" dirty="0"/>
              <a:t>pocztowej</a:t>
            </a:r>
            <a:r>
              <a:rPr lang="pl-PL" dirty="0"/>
              <a:t> dotyczącej świadczenia usługi powszechnej,</a:t>
            </a:r>
          </a:p>
        </p:txBody>
      </p:sp>
    </p:spTree>
    <p:extLst>
      <p:ext uri="{BB962C8B-B14F-4D97-AF65-F5344CB8AC3E}">
        <p14:creationId xmlns:p14="http://schemas.microsoft.com/office/powerpoint/2010/main" val="197707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22BDD6-6D09-4519-8660-B00A0324A32F}"/>
              </a:ext>
            </a:extLst>
          </p:cNvPr>
          <p:cNvSpPr>
            <a:spLocks noGrp="1"/>
          </p:cNvSpPr>
          <p:nvPr>
            <p:ph type="title"/>
          </p:nvPr>
        </p:nvSpPr>
        <p:spPr/>
        <p:txBody>
          <a:bodyPr/>
          <a:lstStyle/>
          <a:p>
            <a:r>
              <a:rPr lang="pl-PL" dirty="0"/>
              <a:t>LIST PRZEWOZOWY</a:t>
            </a:r>
            <a:endParaRPr lang="en-AU" dirty="0"/>
          </a:p>
        </p:txBody>
      </p:sp>
      <p:sp>
        <p:nvSpPr>
          <p:cNvPr id="3" name="Symbol zastępczy zawartości 2">
            <a:extLst>
              <a:ext uri="{FF2B5EF4-FFF2-40B4-BE49-F238E27FC236}">
                <a16:creationId xmlns:a16="http://schemas.microsoft.com/office/drawing/2014/main" id="{60E03521-4519-40EC-99AC-694D81EE6761}"/>
              </a:ext>
            </a:extLst>
          </p:cNvPr>
          <p:cNvSpPr>
            <a:spLocks noGrp="1"/>
          </p:cNvSpPr>
          <p:nvPr>
            <p:ph idx="1"/>
          </p:nvPr>
        </p:nvSpPr>
        <p:spPr/>
        <p:txBody>
          <a:bodyPr/>
          <a:lstStyle/>
          <a:p>
            <a:r>
              <a:rPr lang="pl-PL" dirty="0"/>
              <a:t>Art.. 780 KC:</a:t>
            </a:r>
          </a:p>
          <a:p>
            <a:r>
              <a:rPr lang="pl-PL" dirty="0"/>
              <a:t>§  1.  Na </a:t>
            </a:r>
            <a:r>
              <a:rPr lang="pl-PL" u="sng" dirty="0"/>
              <a:t>żądanie przewoźnika </a:t>
            </a:r>
            <a:r>
              <a:rPr lang="pl-PL" dirty="0"/>
              <a:t>wysyłający powinien wystawić list przewozowy zawierający dane wymienione w artykule poprzedzającym [adres wysyłającego, oraz adres odbiorcy, miejsce przeznaczenia, oznaczenie przesyłki według rodzaju, ilości oraz sposobu opakowania, jak również wartość rzeczy szczególnie cennych], a ponadto wszelkie inne istotne postanowienia umowy. Wysyłający ponosi skutki niedokładnego lub nieprawdziwego oświadczenia.</a:t>
            </a:r>
          </a:p>
          <a:p>
            <a:r>
              <a:rPr lang="pl-PL" dirty="0"/>
              <a:t>§  2.  Wysyłający może żądać od przewoźnika wydania mu odpisu listu przewozowego albo innego poświadczenia przyjęcia przesyłki do przewozu.</a:t>
            </a:r>
          </a:p>
          <a:p>
            <a:endParaRPr lang="en-AU" dirty="0"/>
          </a:p>
        </p:txBody>
      </p:sp>
    </p:spTree>
    <p:extLst>
      <p:ext uri="{BB962C8B-B14F-4D97-AF65-F5344CB8AC3E}">
        <p14:creationId xmlns:p14="http://schemas.microsoft.com/office/powerpoint/2010/main" val="31794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20185F-0BED-4796-8792-D9EF45CF4C91}"/>
              </a:ext>
            </a:extLst>
          </p:cNvPr>
          <p:cNvSpPr>
            <a:spLocks noGrp="1"/>
          </p:cNvSpPr>
          <p:nvPr>
            <p:ph type="title"/>
          </p:nvPr>
        </p:nvSpPr>
        <p:spPr/>
        <p:txBody>
          <a:bodyPr/>
          <a:lstStyle/>
          <a:p>
            <a:r>
              <a:rPr lang="pl-PL" dirty="0"/>
              <a:t>List przewozowy</a:t>
            </a:r>
            <a:endParaRPr lang="en-AU" dirty="0"/>
          </a:p>
        </p:txBody>
      </p:sp>
      <p:sp>
        <p:nvSpPr>
          <p:cNvPr id="3" name="Symbol zastępczy zawartości 2">
            <a:extLst>
              <a:ext uri="{FF2B5EF4-FFF2-40B4-BE49-F238E27FC236}">
                <a16:creationId xmlns:a16="http://schemas.microsoft.com/office/drawing/2014/main" id="{7F8090ED-B24F-41F9-B304-C9009F1F1C40}"/>
              </a:ext>
            </a:extLst>
          </p:cNvPr>
          <p:cNvSpPr>
            <a:spLocks noGrp="1"/>
          </p:cNvSpPr>
          <p:nvPr>
            <p:ph idx="1"/>
          </p:nvPr>
        </p:nvSpPr>
        <p:spPr>
          <a:xfrm>
            <a:off x="1143000" y="2543175"/>
            <a:ext cx="10048875" cy="4200525"/>
          </a:xfrm>
        </p:spPr>
        <p:txBody>
          <a:bodyPr>
            <a:normAutofit/>
          </a:bodyPr>
          <a:lstStyle/>
          <a:p>
            <a:r>
              <a:rPr lang="pl-PL" dirty="0"/>
              <a:t>Art. 38 </a:t>
            </a:r>
            <a:r>
              <a:rPr lang="pl-PL" dirty="0" err="1"/>
              <a:t>PPrz</a:t>
            </a:r>
            <a:r>
              <a:rPr lang="pl-PL" dirty="0"/>
              <a:t>:</a:t>
            </a:r>
          </a:p>
          <a:p>
            <a:r>
              <a:rPr lang="pl-PL" dirty="0"/>
              <a:t>1</a:t>
            </a:r>
            <a:r>
              <a:rPr lang="pl-PL" u="sng" dirty="0"/>
              <a:t>.  Nadawca składa przewoźnikowi </a:t>
            </a:r>
            <a:r>
              <a:rPr lang="pl-PL" dirty="0"/>
              <a:t>na przesyłkę towarową list przewozowy, a jeżeli przy danym rodzaju przewozu jest to powszechnie przyjęte, w inny sposób dostarcza informacji niezbędnych do prawidłowego wykonania przewozu.</a:t>
            </a:r>
          </a:p>
          <a:p>
            <a:r>
              <a:rPr lang="pl-PL" dirty="0"/>
              <a:t>2.  W liście przewozowym nadawca zamieszcza:</a:t>
            </a:r>
          </a:p>
          <a:p>
            <a:pPr marL="457200" lvl="2" indent="0">
              <a:buNone/>
            </a:pPr>
            <a:r>
              <a:rPr lang="pl-PL" dirty="0"/>
              <a:t>1) nazwę i adres nadawcy, jego podpis oraz określenie placówki przewoźnika zawierającej umowę;</a:t>
            </a:r>
          </a:p>
          <a:p>
            <a:pPr lvl="1"/>
            <a:r>
              <a:rPr lang="pl-PL" dirty="0"/>
              <a:t>2) miejsce przeznaczenia przesyłki oraz nazwę i adres odbiorcy;</a:t>
            </a:r>
          </a:p>
          <a:p>
            <a:pPr lvl="1"/>
            <a:r>
              <a:rPr lang="pl-PL" dirty="0"/>
              <a:t>3) określenie rzeczy, masy, liczby sztuk przesyłki, sposobu opakowania i oznaczenia;</a:t>
            </a:r>
          </a:p>
          <a:p>
            <a:pPr lvl="1"/>
            <a:r>
              <a:rPr lang="pl-PL" dirty="0"/>
              <a:t>4) inne wskazania i oświadczenia, wymagane albo dopuszczone zgodnie z przepisami ze względu na warunki danej umowy lub sposób rozliczeń.</a:t>
            </a:r>
          </a:p>
          <a:p>
            <a:endParaRPr lang="en-AU" dirty="0"/>
          </a:p>
        </p:txBody>
      </p:sp>
    </p:spTree>
    <p:extLst>
      <p:ext uri="{BB962C8B-B14F-4D97-AF65-F5344CB8AC3E}">
        <p14:creationId xmlns:p14="http://schemas.microsoft.com/office/powerpoint/2010/main" val="386327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81133-D105-45D0-BBED-66A0B6D762F5}"/>
              </a:ext>
            </a:extLst>
          </p:cNvPr>
          <p:cNvSpPr>
            <a:spLocks noGrp="1"/>
          </p:cNvSpPr>
          <p:nvPr>
            <p:ph type="title"/>
          </p:nvPr>
        </p:nvSpPr>
        <p:spPr/>
        <p:txBody>
          <a:bodyPr/>
          <a:lstStyle/>
          <a:p>
            <a:r>
              <a:rPr lang="pl-PL" dirty="0"/>
              <a:t>Kwit bagażowy</a:t>
            </a:r>
            <a:endParaRPr lang="en-AU" dirty="0"/>
          </a:p>
        </p:txBody>
      </p:sp>
      <p:sp>
        <p:nvSpPr>
          <p:cNvPr id="3" name="Symbol zastępczy zawartości 2">
            <a:extLst>
              <a:ext uri="{FF2B5EF4-FFF2-40B4-BE49-F238E27FC236}">
                <a16:creationId xmlns:a16="http://schemas.microsoft.com/office/drawing/2014/main" id="{19DB8402-A72C-4139-8938-944D2F114B37}"/>
              </a:ext>
            </a:extLst>
          </p:cNvPr>
          <p:cNvSpPr>
            <a:spLocks noGrp="1"/>
          </p:cNvSpPr>
          <p:nvPr>
            <p:ph idx="1"/>
          </p:nvPr>
        </p:nvSpPr>
        <p:spPr/>
        <p:txBody>
          <a:bodyPr/>
          <a:lstStyle/>
          <a:p>
            <a:r>
              <a:rPr lang="pl-PL" dirty="0"/>
              <a:t>Art.  25. </a:t>
            </a:r>
            <a:r>
              <a:rPr lang="pl-PL" dirty="0" err="1"/>
              <a:t>PPrz</a:t>
            </a:r>
            <a:r>
              <a:rPr lang="pl-PL" dirty="0"/>
              <a:t>.:</a:t>
            </a:r>
          </a:p>
          <a:p>
            <a:pPr lvl="1"/>
            <a:r>
              <a:rPr lang="pl-PL" dirty="0"/>
              <a:t>1.  Kwit bagażowy powinien zawierać dane niezbędne do ustalenia tożsamości przesyłki oraz wysokość należności przewozowych.</a:t>
            </a:r>
          </a:p>
          <a:p>
            <a:pPr lvl="1"/>
            <a:r>
              <a:rPr lang="pl-PL" dirty="0"/>
              <a:t>2.  Umowę przewozu przesyłki bagażowej uważa się za zawartą z chwilą przekazania przesyłki przewoźnikowi i przyjęcia przez podróżnego kwitu bagażowego.</a:t>
            </a:r>
          </a:p>
          <a:p>
            <a:endParaRPr lang="en-AU" dirty="0"/>
          </a:p>
        </p:txBody>
      </p:sp>
    </p:spTree>
    <p:extLst>
      <p:ext uri="{BB962C8B-B14F-4D97-AF65-F5344CB8AC3E}">
        <p14:creationId xmlns:p14="http://schemas.microsoft.com/office/powerpoint/2010/main" val="313739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D09AE9-AA8D-4228-8A9D-14A5AF54B01F}"/>
              </a:ext>
            </a:extLst>
          </p:cNvPr>
          <p:cNvSpPr>
            <a:spLocks noGrp="1"/>
          </p:cNvSpPr>
          <p:nvPr>
            <p:ph type="title"/>
          </p:nvPr>
        </p:nvSpPr>
        <p:spPr/>
        <p:txBody>
          <a:bodyPr/>
          <a:lstStyle/>
          <a:p>
            <a:r>
              <a:rPr lang="pl-PL" dirty="0"/>
              <a:t>Przewóz rzeczy – prawa i obowiązki przewoźnika</a:t>
            </a:r>
            <a:endParaRPr lang="en-AU" dirty="0"/>
          </a:p>
        </p:txBody>
      </p:sp>
      <p:sp>
        <p:nvSpPr>
          <p:cNvPr id="3" name="Symbol zastępczy zawartości 2">
            <a:extLst>
              <a:ext uri="{FF2B5EF4-FFF2-40B4-BE49-F238E27FC236}">
                <a16:creationId xmlns:a16="http://schemas.microsoft.com/office/drawing/2014/main" id="{86571EDB-403C-4C65-B572-D49D3C4EC5BE}"/>
              </a:ext>
            </a:extLst>
          </p:cNvPr>
          <p:cNvSpPr>
            <a:spLocks noGrp="1"/>
          </p:cNvSpPr>
          <p:nvPr>
            <p:ph idx="1"/>
          </p:nvPr>
        </p:nvSpPr>
        <p:spPr>
          <a:xfrm>
            <a:off x="1162049" y="2638044"/>
            <a:ext cx="10106025" cy="4134231"/>
          </a:xfrm>
        </p:spPr>
        <p:txBody>
          <a:bodyPr>
            <a:normAutofit lnSpcReduction="10000"/>
          </a:bodyPr>
          <a:lstStyle/>
          <a:p>
            <a:r>
              <a:rPr lang="pl-PL" dirty="0"/>
              <a:t>Przewiezienie rzeczy w określone miejsce w umówionym terminie</a:t>
            </a:r>
          </a:p>
          <a:p>
            <a:r>
              <a:rPr lang="pl-PL" dirty="0"/>
              <a:t>Obowiązek pieczy nad rzeczą (np. art. 141 KM)</a:t>
            </a:r>
          </a:p>
          <a:p>
            <a:r>
              <a:rPr lang="pl-PL" dirty="0"/>
              <a:t>Jeżeli przewoźnik przyjmie przesyłkę bez zastrzeżeń, domniemywa się, że znajdowała się w należytym stanie. (781 ust. 2 KC)</a:t>
            </a:r>
          </a:p>
          <a:p>
            <a:r>
              <a:rPr lang="pl-PL" dirty="0"/>
              <a:t>Jeżeli stan zewnętrzny przesyłki lub jej opakowanie nie są odpowiednie dla danego rodzaju przewozu, przewoźnik może żądać, aby wysyłający złożył pisemne oświadczenie co do stanu przesyłki, a w wypadku rażących braków odmówić przewozu (781 ust. 1 KC; 42 </a:t>
            </a:r>
            <a:r>
              <a:rPr lang="pl-PL" dirty="0" err="1"/>
              <a:t>PPrz</a:t>
            </a:r>
            <a:r>
              <a:rPr lang="pl-PL" dirty="0"/>
              <a:t>)</a:t>
            </a:r>
          </a:p>
          <a:p>
            <a:r>
              <a:rPr lang="pl-PL" dirty="0"/>
              <a:t>Obowiązek awizacji: niezwłoczne zawiadomienie odbiorcy o nadejściu przesyłki do miejsca przeznaczenia (784 KC) </a:t>
            </a:r>
          </a:p>
          <a:p>
            <a:pPr lvl="1"/>
            <a:r>
              <a:rPr lang="pl-PL" dirty="0"/>
              <a:t>Art. 50 </a:t>
            </a:r>
            <a:r>
              <a:rPr lang="pl-PL" dirty="0" err="1"/>
              <a:t>PPrz</a:t>
            </a:r>
            <a:r>
              <a:rPr lang="pl-PL" dirty="0"/>
              <a:t>: O nadejściu przesyłki do miejsca przeznaczenia przewoźnik jest obowiązany niezwłocznie zawiadomić odbiorcę (awizacja), </a:t>
            </a:r>
            <a:r>
              <a:rPr lang="pl-PL" u="sng" dirty="0"/>
              <a:t>chyba że przesyłkę dostarczył do lokalu odbiorcy lub na jego bocznicę bądź odbiorca zrzekł się na piśmie zawiadomienia</a:t>
            </a:r>
            <a:r>
              <a:rPr lang="pl-PL" dirty="0"/>
              <a:t>. W zawiadomieniu określa się datę i godzinę przygotowania przesyłki do odbioru. Na żądanie odbiorcy przewoźnik może dokonać wstępnego zawiadomienia o spodziewanym terminie dostarczenia przesyłki (</a:t>
            </a:r>
            <a:r>
              <a:rPr lang="pl-PL" dirty="0" err="1"/>
              <a:t>przedawizacja</a:t>
            </a:r>
            <a:r>
              <a:rPr lang="pl-PL" dirty="0"/>
              <a:t>).</a:t>
            </a:r>
          </a:p>
          <a:p>
            <a:pPr lvl="1"/>
            <a:endParaRPr lang="pl-PL" dirty="0"/>
          </a:p>
          <a:p>
            <a:endParaRPr lang="pl-PL" dirty="0"/>
          </a:p>
          <a:p>
            <a:pPr marL="0" indent="0">
              <a:buNone/>
            </a:pPr>
            <a:endParaRPr lang="en-AU" dirty="0"/>
          </a:p>
        </p:txBody>
      </p:sp>
    </p:spTree>
    <p:extLst>
      <p:ext uri="{BB962C8B-B14F-4D97-AF65-F5344CB8AC3E}">
        <p14:creationId xmlns:p14="http://schemas.microsoft.com/office/powerpoint/2010/main" val="144677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2630673-E3BA-4567-99E6-C97F1921C6B4}"/>
              </a:ext>
            </a:extLst>
          </p:cNvPr>
          <p:cNvSpPr>
            <a:spLocks noGrp="1"/>
          </p:cNvSpPr>
          <p:nvPr>
            <p:ph idx="1"/>
          </p:nvPr>
        </p:nvSpPr>
        <p:spPr/>
        <p:txBody>
          <a:bodyPr/>
          <a:lstStyle/>
          <a:p>
            <a:r>
              <a:rPr lang="pl-PL" dirty="0"/>
              <a:t>Jeżeli odbiorca odmawia przyjęcia przesyłki albo jeżeli z innych przyczyn nie można mu jej doręczyć, przewoźnik powinien niezwłocznie zawiadomić o tym wysyłającego. Jeżeli wysyłający nie nadeśle w odpowiednim czasie wskazówek, przewoźnik powinien oddać przesyłkę na przechowanie lub inaczej ją zabezpieczyć, zawiadamiając o tym wysyłającego i odbiorcę. (787 par.  1 KC)</a:t>
            </a:r>
          </a:p>
          <a:p>
            <a:r>
              <a:rPr lang="pl-PL" dirty="0"/>
              <a:t>Jeżeli przesyłka jest narażona na zepsucie albo jeżeli jej przechowanie wymaga kosztów, na które nie ma pokrycia, przewoźnik może ją sprzedać przy odpowiednim zastosowaniu przepisów o skutkach zwłoki kupującego z odebraniem rzeczy sprzedanej. (787 par.  2 KC)</a:t>
            </a:r>
          </a:p>
          <a:p>
            <a:endParaRPr lang="pl-PL" dirty="0"/>
          </a:p>
          <a:p>
            <a:endParaRPr lang="en-AU" dirty="0"/>
          </a:p>
        </p:txBody>
      </p:sp>
      <p:sp>
        <p:nvSpPr>
          <p:cNvPr id="4" name="Tytuł 1">
            <a:extLst>
              <a:ext uri="{FF2B5EF4-FFF2-40B4-BE49-F238E27FC236}">
                <a16:creationId xmlns:a16="http://schemas.microsoft.com/office/drawing/2014/main" id="{E2781976-28B9-4672-A38D-F26D82389865}"/>
              </a:ext>
            </a:extLst>
          </p:cNvPr>
          <p:cNvSpPr>
            <a:spLocks noGrp="1"/>
          </p:cNvSpPr>
          <p:nvPr>
            <p:ph type="title"/>
          </p:nvPr>
        </p:nvSpPr>
        <p:spPr>
          <a:xfrm>
            <a:off x="2230438" y="965200"/>
            <a:ext cx="7731125" cy="1187450"/>
          </a:xfrm>
        </p:spPr>
        <p:txBody>
          <a:bodyPr/>
          <a:lstStyle/>
          <a:p>
            <a:r>
              <a:rPr lang="pl-PL" dirty="0"/>
              <a:t>Przewóz rzeczy – prawa i obowiązki przewoźnika</a:t>
            </a:r>
            <a:endParaRPr lang="en-AU" dirty="0"/>
          </a:p>
        </p:txBody>
      </p:sp>
    </p:spTree>
    <p:extLst>
      <p:ext uri="{BB962C8B-B14F-4D97-AF65-F5344CB8AC3E}">
        <p14:creationId xmlns:p14="http://schemas.microsoft.com/office/powerpoint/2010/main" val="273948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2630673-E3BA-4567-99E6-C97F1921C6B4}"/>
              </a:ext>
            </a:extLst>
          </p:cNvPr>
          <p:cNvSpPr>
            <a:spLocks noGrp="1"/>
          </p:cNvSpPr>
          <p:nvPr>
            <p:ph idx="1"/>
          </p:nvPr>
        </p:nvSpPr>
        <p:spPr/>
        <p:txBody>
          <a:bodyPr/>
          <a:lstStyle/>
          <a:p>
            <a:r>
              <a:rPr lang="pl-PL" dirty="0"/>
              <a:t>Przewoźnik powinien potwierdzić wystawiony przez nadawcę list przewozowy (art. 47 ust. 3 </a:t>
            </a:r>
            <a:r>
              <a:rPr lang="pl-PL" dirty="0" err="1"/>
              <a:t>PPrz</a:t>
            </a:r>
            <a:r>
              <a:rPr lang="pl-PL" dirty="0"/>
              <a:t>)</a:t>
            </a:r>
          </a:p>
          <a:p>
            <a:r>
              <a:rPr lang="pl-PL" dirty="0"/>
              <a:t>Przewoźnik obowiązany jest po przyjęciu ładunku na statek wydać załadowcy na jego żądanie konosament. (art. 129 par. 1 KM)</a:t>
            </a:r>
          </a:p>
          <a:p>
            <a:endParaRPr lang="en-AU" dirty="0"/>
          </a:p>
        </p:txBody>
      </p:sp>
      <p:sp>
        <p:nvSpPr>
          <p:cNvPr id="4" name="Tytuł 1">
            <a:extLst>
              <a:ext uri="{FF2B5EF4-FFF2-40B4-BE49-F238E27FC236}">
                <a16:creationId xmlns:a16="http://schemas.microsoft.com/office/drawing/2014/main" id="{E2781976-28B9-4672-A38D-F26D82389865}"/>
              </a:ext>
            </a:extLst>
          </p:cNvPr>
          <p:cNvSpPr>
            <a:spLocks noGrp="1"/>
          </p:cNvSpPr>
          <p:nvPr>
            <p:ph type="title"/>
          </p:nvPr>
        </p:nvSpPr>
        <p:spPr>
          <a:xfrm>
            <a:off x="2230438" y="965200"/>
            <a:ext cx="7731125" cy="1187450"/>
          </a:xfrm>
        </p:spPr>
        <p:txBody>
          <a:bodyPr/>
          <a:lstStyle/>
          <a:p>
            <a:r>
              <a:rPr lang="pl-PL" dirty="0"/>
              <a:t>Przewóz rzeczy – prawa i obowiązki przewoźnika</a:t>
            </a:r>
            <a:endParaRPr lang="en-AU" dirty="0"/>
          </a:p>
        </p:txBody>
      </p:sp>
    </p:spTree>
    <p:extLst>
      <p:ext uri="{BB962C8B-B14F-4D97-AF65-F5344CB8AC3E}">
        <p14:creationId xmlns:p14="http://schemas.microsoft.com/office/powerpoint/2010/main" val="260263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11AF84-1E58-4DC0-94B1-6A215E5A3A11}"/>
              </a:ext>
            </a:extLst>
          </p:cNvPr>
          <p:cNvSpPr>
            <a:spLocks noGrp="1"/>
          </p:cNvSpPr>
          <p:nvPr>
            <p:ph type="title"/>
          </p:nvPr>
        </p:nvSpPr>
        <p:spPr/>
        <p:txBody>
          <a:bodyPr/>
          <a:lstStyle/>
          <a:p>
            <a:r>
              <a:rPr lang="pl-PL" dirty="0"/>
              <a:t>Przewóz rzeczy – obowiązki wysyłającego</a:t>
            </a:r>
            <a:endParaRPr lang="en-AU" dirty="0"/>
          </a:p>
        </p:txBody>
      </p:sp>
      <p:sp>
        <p:nvSpPr>
          <p:cNvPr id="3" name="Symbol zastępczy zawartości 2">
            <a:extLst>
              <a:ext uri="{FF2B5EF4-FFF2-40B4-BE49-F238E27FC236}">
                <a16:creationId xmlns:a16="http://schemas.microsoft.com/office/drawing/2014/main" id="{7122B63F-AC40-44B8-BBD9-EF9956AFB0E5}"/>
              </a:ext>
            </a:extLst>
          </p:cNvPr>
          <p:cNvSpPr>
            <a:spLocks noGrp="1"/>
          </p:cNvSpPr>
          <p:nvPr>
            <p:ph idx="1"/>
          </p:nvPr>
        </p:nvSpPr>
        <p:spPr/>
        <p:txBody>
          <a:bodyPr/>
          <a:lstStyle/>
          <a:p>
            <a:r>
              <a:rPr lang="pl-PL" dirty="0"/>
              <a:t>Nadawca jest obowiązany oddać przewoźnikowi rzeczy w stanie umożliwiającym ich prawidłowy przewóz i wydanie bez ubytku i uszkodzenia. Rzeczy, które ze względu na ich właściwości wymagają opakowania, nadawca jest obowiązany oddać przewoźnikowi w opakowaniu określonym w przepisach szczególnych (art. 41 </a:t>
            </a:r>
            <a:r>
              <a:rPr lang="pl-PL" dirty="0" err="1"/>
              <a:t>PPrz</a:t>
            </a:r>
            <a:r>
              <a:rPr lang="pl-PL" dirty="0"/>
              <a:t>)</a:t>
            </a:r>
          </a:p>
          <a:p>
            <a:r>
              <a:rPr lang="pl-PL" dirty="0"/>
              <a:t>Wystawienie listu przewozowego</a:t>
            </a:r>
          </a:p>
          <a:p>
            <a:pPr lvl="1"/>
            <a:r>
              <a:rPr lang="pl-PL" dirty="0"/>
              <a:t>Wg KC: fakultatywne (tylko na żądanie przewoźnika)</a:t>
            </a:r>
          </a:p>
          <a:p>
            <a:pPr lvl="1"/>
            <a:r>
              <a:rPr lang="pl-PL" dirty="0"/>
              <a:t>Wg </a:t>
            </a:r>
            <a:r>
              <a:rPr lang="pl-PL" dirty="0" err="1"/>
              <a:t>PPrz</a:t>
            </a:r>
            <a:r>
              <a:rPr lang="pl-PL" dirty="0"/>
              <a:t>: obligatoryjne</a:t>
            </a:r>
          </a:p>
          <a:p>
            <a:r>
              <a:rPr lang="pl-PL" dirty="0"/>
              <a:t>Zapłata wynagrodzenia – jeżeli nie jest płatne przez odbiorcę</a:t>
            </a:r>
            <a:endParaRPr lang="en-AU" dirty="0"/>
          </a:p>
        </p:txBody>
      </p:sp>
    </p:spTree>
    <p:extLst>
      <p:ext uri="{BB962C8B-B14F-4D97-AF65-F5344CB8AC3E}">
        <p14:creationId xmlns:p14="http://schemas.microsoft.com/office/powerpoint/2010/main" val="302596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B85724-8C5C-4DD4-A5D4-AEE48394AA96}"/>
              </a:ext>
            </a:extLst>
          </p:cNvPr>
          <p:cNvSpPr>
            <a:spLocks noGrp="1"/>
          </p:cNvSpPr>
          <p:nvPr>
            <p:ph type="title"/>
          </p:nvPr>
        </p:nvSpPr>
        <p:spPr/>
        <p:txBody>
          <a:bodyPr/>
          <a:lstStyle/>
          <a:p>
            <a:r>
              <a:rPr lang="pl-PL" dirty="0"/>
              <a:t>Prawa i obowiązki odbiorcy</a:t>
            </a:r>
            <a:endParaRPr lang="en-AU" dirty="0"/>
          </a:p>
        </p:txBody>
      </p:sp>
      <p:sp>
        <p:nvSpPr>
          <p:cNvPr id="3" name="Symbol zastępczy zawartości 2">
            <a:extLst>
              <a:ext uri="{FF2B5EF4-FFF2-40B4-BE49-F238E27FC236}">
                <a16:creationId xmlns:a16="http://schemas.microsoft.com/office/drawing/2014/main" id="{EA6746DA-93B4-40CD-AC88-7B774A8945D2}"/>
              </a:ext>
            </a:extLst>
          </p:cNvPr>
          <p:cNvSpPr>
            <a:spLocks noGrp="1"/>
          </p:cNvSpPr>
          <p:nvPr>
            <p:ph idx="1"/>
          </p:nvPr>
        </p:nvSpPr>
        <p:spPr/>
        <p:txBody>
          <a:bodyPr/>
          <a:lstStyle/>
          <a:p>
            <a:r>
              <a:rPr lang="pl-PL" dirty="0"/>
              <a:t>Odbiorca nie nabywa żadnych praw z tytułu wskazania jego danych w liście przewozowym, jednakże….</a:t>
            </a:r>
          </a:p>
          <a:p>
            <a:r>
              <a:rPr lang="pl-PL" dirty="0"/>
              <a:t>Po nadejściu przesyłki do miejsca przeznaczenia odbiorca może w imieniu własnym wykonać wszelkie prawa wynikające z umowy przewozu, w szczególności może żądać wydania przesyłki i listu przewozowego, jeżeli jednocześnie wykona zobowiązania wynikające z tej umowy (art. 785 KC)</a:t>
            </a:r>
          </a:p>
          <a:p>
            <a:r>
              <a:rPr lang="pl-PL" dirty="0"/>
              <a:t>Przez przyjęcie przesyłki i listu przewozowego odbiorca zobowiązuje się do zapłaty należności ciążących na przesyłce. (art. 51 ust. 1 </a:t>
            </a:r>
            <a:r>
              <a:rPr lang="pl-PL" dirty="0" err="1"/>
              <a:t>PPrz</a:t>
            </a:r>
            <a:r>
              <a:rPr lang="pl-PL" dirty="0"/>
              <a:t>)</a:t>
            </a:r>
          </a:p>
          <a:p>
            <a:pPr marL="0" indent="0">
              <a:buNone/>
            </a:pPr>
            <a:endParaRPr lang="en-AU" dirty="0"/>
          </a:p>
        </p:txBody>
      </p:sp>
    </p:spTree>
    <p:extLst>
      <p:ext uri="{BB962C8B-B14F-4D97-AF65-F5344CB8AC3E}">
        <p14:creationId xmlns:p14="http://schemas.microsoft.com/office/powerpoint/2010/main" val="48434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AAB5D1A-FC02-473C-88F8-465F9C271C8C}"/>
              </a:ext>
            </a:extLst>
          </p:cNvPr>
          <p:cNvSpPr>
            <a:spLocks noGrp="1"/>
          </p:cNvSpPr>
          <p:nvPr>
            <p:ph type="title"/>
          </p:nvPr>
        </p:nvSpPr>
        <p:spPr/>
        <p:txBody>
          <a:bodyPr/>
          <a:lstStyle/>
          <a:p>
            <a:r>
              <a:rPr lang="pl-PL" dirty="0"/>
              <a:t>Umowa przewozu</a:t>
            </a:r>
            <a:endParaRPr lang="en-AU" dirty="0"/>
          </a:p>
        </p:txBody>
      </p:sp>
      <p:sp>
        <p:nvSpPr>
          <p:cNvPr id="5" name="Symbol zastępczy tekstu 4">
            <a:extLst>
              <a:ext uri="{FF2B5EF4-FFF2-40B4-BE49-F238E27FC236}">
                <a16:creationId xmlns:a16="http://schemas.microsoft.com/office/drawing/2014/main" id="{8C3D7CA9-4036-4839-B6F1-09904EAC94C3}"/>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82583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0F2CA5-42D5-42E2-83C9-51B688667F48}"/>
              </a:ext>
            </a:extLst>
          </p:cNvPr>
          <p:cNvSpPr>
            <a:spLocks noGrp="1"/>
          </p:cNvSpPr>
          <p:nvPr>
            <p:ph type="title"/>
          </p:nvPr>
        </p:nvSpPr>
        <p:spPr/>
        <p:txBody>
          <a:bodyPr/>
          <a:lstStyle/>
          <a:p>
            <a:r>
              <a:rPr lang="pl-PL" dirty="0"/>
              <a:t>Odpowiedzialność przewoźnika za szkody transportowe</a:t>
            </a:r>
            <a:endParaRPr lang="en-AU" dirty="0"/>
          </a:p>
        </p:txBody>
      </p:sp>
      <p:sp>
        <p:nvSpPr>
          <p:cNvPr id="3" name="Symbol zastępczy zawartości 2">
            <a:extLst>
              <a:ext uri="{FF2B5EF4-FFF2-40B4-BE49-F238E27FC236}">
                <a16:creationId xmlns:a16="http://schemas.microsoft.com/office/drawing/2014/main" id="{5FB035F3-F8C8-4FC4-B987-CBC5B15EE1AB}"/>
              </a:ext>
            </a:extLst>
          </p:cNvPr>
          <p:cNvSpPr>
            <a:spLocks noGrp="1"/>
          </p:cNvSpPr>
          <p:nvPr>
            <p:ph idx="1"/>
          </p:nvPr>
        </p:nvSpPr>
        <p:spPr>
          <a:xfrm>
            <a:off x="1495425" y="2638044"/>
            <a:ext cx="8465439" cy="4010406"/>
          </a:xfrm>
        </p:spPr>
        <p:txBody>
          <a:bodyPr>
            <a:normAutofit/>
          </a:bodyPr>
          <a:lstStyle/>
          <a:p>
            <a:r>
              <a:rPr lang="pl-PL" dirty="0"/>
              <a:t>Art.  788.  KC </a:t>
            </a:r>
          </a:p>
          <a:p>
            <a:r>
              <a:rPr lang="pl-PL" dirty="0"/>
              <a:t>§  1.  Odszkodowanie za utratę, ubytek lub uszkodzenie przesyłki w czasie od jej przyjęcia do przewozu aż do wydania odbiorcy </a:t>
            </a:r>
            <a:r>
              <a:rPr lang="pl-PL" u="sng" dirty="0"/>
              <a:t>nie może przewyższać zwykłej wartości przesyłki, </a:t>
            </a:r>
            <a:r>
              <a:rPr lang="pl-PL" dirty="0"/>
              <a:t>chyba że szkoda wynikła z winy umyślnej lub rażącego niedbalstwa przewoźnika.</a:t>
            </a:r>
          </a:p>
          <a:p>
            <a:r>
              <a:rPr lang="pl-PL" dirty="0"/>
              <a:t>§  2.  Przewoźnik nie ponosi odpowiedzialności za ubytek nieprzekraczający granic ustalonych we właściwych przepisach, a w braku takich przepisów - granic zwyczajowo przyjętych (</a:t>
            </a:r>
            <a:r>
              <a:rPr lang="pl-PL" b="1" dirty="0"/>
              <a:t>ubytek naturalny</a:t>
            </a:r>
            <a:r>
              <a:rPr lang="pl-PL" dirty="0"/>
              <a:t>).</a:t>
            </a:r>
          </a:p>
          <a:p>
            <a:r>
              <a:rPr lang="pl-PL" dirty="0"/>
              <a:t>§  3.  Za utratę, ubytek lub uszkodzenie pieniędzy, kosztowności, papierów wartościowych albo rzeczy szczególnie cennych przewoźnik ponosi odpowiedzialność jedynie wtedy, gdy właściwości przesyłki były podane przy zawarciu umowy, chyba że szkoda wynikła z winy umyślnej lub rażącego niedbalstwa przewoźnika.</a:t>
            </a:r>
          </a:p>
          <a:p>
            <a:endParaRPr lang="en-AU" dirty="0"/>
          </a:p>
        </p:txBody>
      </p:sp>
    </p:spTree>
    <p:extLst>
      <p:ext uri="{BB962C8B-B14F-4D97-AF65-F5344CB8AC3E}">
        <p14:creationId xmlns:p14="http://schemas.microsoft.com/office/powerpoint/2010/main" val="157084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0F2CA5-42D5-42E2-83C9-51B688667F48}"/>
              </a:ext>
            </a:extLst>
          </p:cNvPr>
          <p:cNvSpPr>
            <a:spLocks noGrp="1"/>
          </p:cNvSpPr>
          <p:nvPr>
            <p:ph type="title"/>
          </p:nvPr>
        </p:nvSpPr>
        <p:spPr/>
        <p:txBody>
          <a:bodyPr/>
          <a:lstStyle/>
          <a:p>
            <a:r>
              <a:rPr lang="pl-PL" dirty="0"/>
              <a:t>Odpowiedzialność przewoźnika za szkody transportowe</a:t>
            </a:r>
            <a:endParaRPr lang="en-AU" dirty="0"/>
          </a:p>
        </p:txBody>
      </p:sp>
      <p:sp>
        <p:nvSpPr>
          <p:cNvPr id="3" name="Symbol zastępczy zawartości 2">
            <a:extLst>
              <a:ext uri="{FF2B5EF4-FFF2-40B4-BE49-F238E27FC236}">
                <a16:creationId xmlns:a16="http://schemas.microsoft.com/office/drawing/2014/main" id="{5FB035F3-F8C8-4FC4-B987-CBC5B15EE1AB}"/>
              </a:ext>
            </a:extLst>
          </p:cNvPr>
          <p:cNvSpPr>
            <a:spLocks noGrp="1"/>
          </p:cNvSpPr>
          <p:nvPr>
            <p:ph idx="1"/>
          </p:nvPr>
        </p:nvSpPr>
        <p:spPr>
          <a:xfrm>
            <a:off x="1495425" y="2638044"/>
            <a:ext cx="8465439" cy="4010406"/>
          </a:xfrm>
        </p:spPr>
        <p:txBody>
          <a:bodyPr>
            <a:normAutofit/>
          </a:bodyPr>
          <a:lstStyle/>
          <a:p>
            <a:r>
              <a:rPr lang="pl-PL" dirty="0"/>
              <a:t>Art.  65.  </a:t>
            </a:r>
            <a:r>
              <a:rPr lang="pl-PL" dirty="0" err="1"/>
              <a:t>PPrz</a:t>
            </a:r>
            <a:r>
              <a:rPr lang="pl-PL" dirty="0"/>
              <a:t>:</a:t>
            </a:r>
          </a:p>
          <a:p>
            <a:r>
              <a:rPr lang="pl-PL" dirty="0"/>
              <a:t>1.  Przewoźnik ponosi odpowiedzialność za utratę, ubytek lub uszkodzenie przesyłki powstałe od przyjęcia jej do przewozu aż do jej wydania oraz za opóźnienie w przewozie przesyłki.</a:t>
            </a:r>
          </a:p>
          <a:p>
            <a:r>
              <a:rPr lang="pl-PL" dirty="0"/>
              <a:t>2.  Przewoźnik nie ponosi odpowiedzialności określonej w ust. 1, jeżeli utrata, ubytek lub uszkodzenie albo opóźnienie w przewozie przesyłki powstały z przyczyn występujących po stronie nadawcy lub odbiorcy, niewywołanych winą przewoźnika, z właściwości towaru albo wskutek siły wyższej. Dowód, że szkoda lub przekroczenie terminu przewozu przesyłki wynikło z jednej z wymienionych okoliczności, ciąży na przewoźniku.</a:t>
            </a:r>
          </a:p>
          <a:p>
            <a:endParaRPr lang="en-AU" dirty="0"/>
          </a:p>
        </p:txBody>
      </p:sp>
      <p:sp>
        <p:nvSpPr>
          <p:cNvPr id="4" name="Prostokąt: zaokrąglone rogi 3">
            <a:extLst>
              <a:ext uri="{FF2B5EF4-FFF2-40B4-BE49-F238E27FC236}">
                <a16:creationId xmlns:a16="http://schemas.microsoft.com/office/drawing/2014/main" id="{AD0C433F-6C2D-4AEF-B680-43A3DDE13EA4}"/>
              </a:ext>
            </a:extLst>
          </p:cNvPr>
          <p:cNvSpPr/>
          <p:nvPr/>
        </p:nvSpPr>
        <p:spPr>
          <a:xfrm>
            <a:off x="4352925" y="5943600"/>
            <a:ext cx="3486150"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Zobacz też: art. 165 KM</a:t>
            </a:r>
            <a:endParaRPr lang="en-AU" dirty="0"/>
          </a:p>
        </p:txBody>
      </p:sp>
    </p:spTree>
    <p:extLst>
      <p:ext uri="{BB962C8B-B14F-4D97-AF65-F5344CB8AC3E}">
        <p14:creationId xmlns:p14="http://schemas.microsoft.com/office/powerpoint/2010/main" val="3017485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237F42-BF02-4B7E-A4E9-FA7B3976CD35}"/>
              </a:ext>
            </a:extLst>
          </p:cNvPr>
          <p:cNvSpPr>
            <a:spLocks noGrp="1"/>
          </p:cNvSpPr>
          <p:nvPr>
            <p:ph type="title"/>
          </p:nvPr>
        </p:nvSpPr>
        <p:spPr/>
        <p:txBody>
          <a:bodyPr/>
          <a:lstStyle/>
          <a:p>
            <a:r>
              <a:rPr lang="pl-PL" dirty="0"/>
              <a:t>Ustawowe prawo zastawu</a:t>
            </a:r>
            <a:endParaRPr lang="en-AU" dirty="0"/>
          </a:p>
        </p:txBody>
      </p:sp>
      <p:sp>
        <p:nvSpPr>
          <p:cNvPr id="3" name="Symbol zastępczy zawartości 2">
            <a:extLst>
              <a:ext uri="{FF2B5EF4-FFF2-40B4-BE49-F238E27FC236}">
                <a16:creationId xmlns:a16="http://schemas.microsoft.com/office/drawing/2014/main" id="{9B92BE35-BF95-433B-A990-D1341DF64306}"/>
              </a:ext>
            </a:extLst>
          </p:cNvPr>
          <p:cNvSpPr>
            <a:spLocks noGrp="1"/>
          </p:cNvSpPr>
          <p:nvPr>
            <p:ph idx="1"/>
          </p:nvPr>
        </p:nvSpPr>
        <p:spPr>
          <a:xfrm>
            <a:off x="800099" y="2638043"/>
            <a:ext cx="10448925" cy="4038981"/>
          </a:xfrm>
        </p:spPr>
        <p:txBody>
          <a:bodyPr>
            <a:normAutofit/>
          </a:bodyPr>
          <a:lstStyle/>
          <a:p>
            <a:r>
              <a:rPr lang="pl-PL" dirty="0"/>
              <a:t>Art. 790 KC:</a:t>
            </a:r>
          </a:p>
          <a:p>
            <a:pPr lvl="1"/>
            <a:r>
              <a:rPr lang="pl-PL" dirty="0"/>
              <a:t>Dla zabezpieczenia roszczeń wynikających z umowy przewozu, w szczególności: przewoźnego, składowego, opłat celnych i innych wydatków, jak również dla zabezpieczenia takich roszczeń przysługujących poprzednim spedytorom i przewoźnikom, przysługuje przewoźnikowi ustawowe prawo zastawu na przesyłce, dopóki przesyłka znajduje się u niego lub u osoby, która ją dzierży w jego imieniu, albo dopóki może nią rozporządzać za pomocą dokumentów.</a:t>
            </a:r>
          </a:p>
          <a:p>
            <a:r>
              <a:rPr lang="pl-PL" dirty="0"/>
              <a:t>Art. 57 </a:t>
            </a:r>
            <a:r>
              <a:rPr lang="pl-PL" dirty="0" err="1"/>
              <a:t>PPrz</a:t>
            </a:r>
            <a:r>
              <a:rPr lang="pl-PL" dirty="0"/>
              <a:t>:</a:t>
            </a:r>
          </a:p>
          <a:p>
            <a:pPr lvl="1"/>
            <a:r>
              <a:rPr lang="pl-PL" dirty="0"/>
              <a:t>1.Przewoźnikowi przysługuje prawo zastawu na przesyłce w celu zabezpieczenia roszczeń wynikających z umowy przewozu, z wyjątkiem przesyłek organów władzy i administracji państwowej oraz organów wymiaru sprawiedliwości i ścigania.</a:t>
            </a:r>
          </a:p>
          <a:p>
            <a:pPr lvl="1"/>
            <a:r>
              <a:rPr lang="pl-PL" dirty="0"/>
              <a:t>2.  Prawo zastawu może być wykonywane, dopóki przesyłka znajduje się u przewoźnika lub u osoby, która ją dzierży w jego imieniu, albo dopóki może nią rozporządzać na podstawie dokumentów.</a:t>
            </a:r>
          </a:p>
          <a:p>
            <a:endParaRPr lang="en-AU" dirty="0"/>
          </a:p>
        </p:txBody>
      </p:sp>
    </p:spTree>
    <p:extLst>
      <p:ext uri="{BB962C8B-B14F-4D97-AF65-F5344CB8AC3E}">
        <p14:creationId xmlns:p14="http://schemas.microsoft.com/office/powerpoint/2010/main" val="122399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506BD5D-63A8-4B77-A851-A70299586F0D}"/>
              </a:ext>
            </a:extLst>
          </p:cNvPr>
          <p:cNvSpPr>
            <a:spLocks noGrp="1"/>
          </p:cNvSpPr>
          <p:nvPr>
            <p:ph type="title"/>
          </p:nvPr>
        </p:nvSpPr>
        <p:spPr/>
        <p:txBody>
          <a:bodyPr/>
          <a:lstStyle/>
          <a:p>
            <a:r>
              <a:rPr lang="pl-PL" dirty="0"/>
              <a:t>Umowa spedycji</a:t>
            </a:r>
            <a:endParaRPr lang="en-AU" dirty="0"/>
          </a:p>
        </p:txBody>
      </p:sp>
      <p:sp>
        <p:nvSpPr>
          <p:cNvPr id="5" name="Symbol zastępczy tekstu 4">
            <a:extLst>
              <a:ext uri="{FF2B5EF4-FFF2-40B4-BE49-F238E27FC236}">
                <a16:creationId xmlns:a16="http://schemas.microsoft.com/office/drawing/2014/main" id="{95CE055F-A6A7-4C18-9C3F-02774B0C031D}"/>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69969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0AF9653-3EFF-409C-B114-BD2299635E88}"/>
              </a:ext>
            </a:extLst>
          </p:cNvPr>
          <p:cNvSpPr>
            <a:spLocks noGrp="1"/>
          </p:cNvSpPr>
          <p:nvPr>
            <p:ph type="title"/>
          </p:nvPr>
        </p:nvSpPr>
        <p:spPr/>
        <p:txBody>
          <a:bodyPr/>
          <a:lstStyle/>
          <a:p>
            <a:r>
              <a:rPr lang="pl-PL" dirty="0"/>
              <a:t>Umowa spedycji</a:t>
            </a:r>
            <a:endParaRPr lang="en-AU" dirty="0"/>
          </a:p>
        </p:txBody>
      </p:sp>
      <p:sp>
        <p:nvSpPr>
          <p:cNvPr id="5" name="Symbol zastępczy zawartości 4">
            <a:extLst>
              <a:ext uri="{FF2B5EF4-FFF2-40B4-BE49-F238E27FC236}">
                <a16:creationId xmlns:a16="http://schemas.microsoft.com/office/drawing/2014/main" id="{7208DB86-E5D3-4768-90A0-762528E837AD}"/>
              </a:ext>
            </a:extLst>
          </p:cNvPr>
          <p:cNvSpPr>
            <a:spLocks noGrp="1"/>
          </p:cNvSpPr>
          <p:nvPr>
            <p:ph idx="1"/>
          </p:nvPr>
        </p:nvSpPr>
        <p:spPr>
          <a:xfrm>
            <a:off x="1371600" y="2638044"/>
            <a:ext cx="9906000" cy="3972306"/>
          </a:xfrm>
        </p:spPr>
        <p:txBody>
          <a:bodyPr>
            <a:normAutofit/>
          </a:bodyPr>
          <a:lstStyle/>
          <a:p>
            <a:r>
              <a:rPr lang="pl-PL" dirty="0"/>
              <a:t>Art.  794.  </a:t>
            </a:r>
          </a:p>
          <a:p>
            <a:pPr lvl="1"/>
            <a:r>
              <a:rPr lang="pl-PL" dirty="0"/>
              <a:t>§  1.  Przez umowę spedycji </a:t>
            </a:r>
            <a:r>
              <a:rPr lang="pl-PL" dirty="0">
                <a:solidFill>
                  <a:schemeClr val="accent1">
                    <a:lumMod val="75000"/>
                  </a:schemeClr>
                </a:solidFill>
              </a:rPr>
              <a:t>spedytor</a:t>
            </a:r>
            <a:r>
              <a:rPr lang="pl-PL" dirty="0"/>
              <a:t> zobowiązuje się </a:t>
            </a:r>
            <a:r>
              <a:rPr lang="pl-PL" u="sng" dirty="0"/>
              <a:t>za wynagrodzeniem</a:t>
            </a:r>
            <a:r>
              <a:rPr lang="pl-PL" dirty="0"/>
              <a:t> w zakresie działalności swego przedsiębiorstwa </a:t>
            </a:r>
            <a:r>
              <a:rPr lang="pl-PL" b="1" dirty="0"/>
              <a:t>do wysyłania lub odbioru przesyłki </a:t>
            </a:r>
            <a:r>
              <a:rPr lang="pl-PL" dirty="0"/>
              <a:t>albo do dokonania innych usług związanych z jej przewozem.</a:t>
            </a:r>
          </a:p>
          <a:p>
            <a:pPr lvl="1"/>
            <a:r>
              <a:rPr lang="pl-PL" dirty="0"/>
              <a:t>§  2.  Spedytor może występować w imieniu własnym albo w imieniu dającego zlecenie.</a:t>
            </a:r>
          </a:p>
          <a:p>
            <a:r>
              <a:rPr lang="pl-PL" dirty="0"/>
              <a:t>Art.  795.  </a:t>
            </a:r>
          </a:p>
          <a:p>
            <a:pPr lvl="1"/>
            <a:r>
              <a:rPr lang="pl-PL" dirty="0"/>
              <a:t>Przepisy niniejszego tytułu stosuje się do spedycji tylko o tyle, o ile nie jest ona uregulowana odrębnymi przepisami.</a:t>
            </a:r>
          </a:p>
          <a:p>
            <a:r>
              <a:rPr lang="pl-PL" dirty="0"/>
              <a:t>Art.  796.  </a:t>
            </a:r>
          </a:p>
          <a:p>
            <a:pPr lvl="1"/>
            <a:r>
              <a:rPr lang="pl-PL" dirty="0"/>
              <a:t>Jeżeli przepisy tytułu niniejszego albo przepisy szczególne nie stanowią inaczej, do umowy spedycji stosuje się odpowiednio przepisy o umowie zlecenia.</a:t>
            </a:r>
          </a:p>
          <a:p>
            <a:endParaRPr lang="en-AU" dirty="0"/>
          </a:p>
        </p:txBody>
      </p:sp>
      <p:sp>
        <p:nvSpPr>
          <p:cNvPr id="6" name="Strzałka: w prawo 5">
            <a:extLst>
              <a:ext uri="{FF2B5EF4-FFF2-40B4-BE49-F238E27FC236}">
                <a16:creationId xmlns:a16="http://schemas.microsoft.com/office/drawing/2014/main" id="{F6BB2E11-08D6-48F1-9D42-BCC70820DEF8}"/>
              </a:ext>
            </a:extLst>
          </p:cNvPr>
          <p:cNvSpPr/>
          <p:nvPr/>
        </p:nvSpPr>
        <p:spPr>
          <a:xfrm>
            <a:off x="133350" y="4324350"/>
            <a:ext cx="1352550" cy="10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Brak takich</a:t>
            </a:r>
            <a:endParaRPr lang="en-AU" dirty="0"/>
          </a:p>
        </p:txBody>
      </p:sp>
    </p:spTree>
    <p:extLst>
      <p:ext uri="{BB962C8B-B14F-4D97-AF65-F5344CB8AC3E}">
        <p14:creationId xmlns:p14="http://schemas.microsoft.com/office/powerpoint/2010/main" val="245515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B0EA7F-A1B6-4055-9B9F-B4EF51C51BED}"/>
              </a:ext>
            </a:extLst>
          </p:cNvPr>
          <p:cNvSpPr>
            <a:spLocks noGrp="1"/>
          </p:cNvSpPr>
          <p:nvPr>
            <p:ph type="title"/>
          </p:nvPr>
        </p:nvSpPr>
        <p:spPr/>
        <p:txBody>
          <a:bodyPr/>
          <a:lstStyle/>
          <a:p>
            <a:r>
              <a:rPr lang="pl-PL" dirty="0"/>
              <a:t>Na czym polega spedycja?</a:t>
            </a:r>
            <a:endParaRPr lang="en-AU" dirty="0"/>
          </a:p>
        </p:txBody>
      </p:sp>
      <p:sp>
        <p:nvSpPr>
          <p:cNvPr id="3" name="Symbol zastępczy zawartości 2">
            <a:extLst>
              <a:ext uri="{FF2B5EF4-FFF2-40B4-BE49-F238E27FC236}">
                <a16:creationId xmlns:a16="http://schemas.microsoft.com/office/drawing/2014/main" id="{CBF258C5-3284-4F57-8438-FEFD4A1540DF}"/>
              </a:ext>
            </a:extLst>
          </p:cNvPr>
          <p:cNvSpPr>
            <a:spLocks noGrp="1"/>
          </p:cNvSpPr>
          <p:nvPr>
            <p:ph idx="1"/>
          </p:nvPr>
        </p:nvSpPr>
        <p:spPr>
          <a:xfrm>
            <a:off x="1266823" y="2638044"/>
            <a:ext cx="9305925" cy="4086606"/>
          </a:xfrm>
        </p:spPr>
        <p:txBody>
          <a:bodyPr>
            <a:normAutofit/>
          </a:bodyPr>
          <a:lstStyle/>
          <a:p>
            <a:r>
              <a:rPr lang="pl-PL" dirty="0"/>
              <a:t>Spedycja obejmuje różnego rodzaju usługi związane z transportem (poprzedzające przewóz, wykonywane równolegle do niego lub po jego zakończeniu)</a:t>
            </a:r>
          </a:p>
          <a:p>
            <a:r>
              <a:rPr lang="pl-PL" dirty="0"/>
              <a:t>Działalność odrębna od przewozu</a:t>
            </a:r>
          </a:p>
          <a:p>
            <a:r>
              <a:rPr lang="pl-PL" dirty="0"/>
              <a:t>Umowa „kauczukowa” – może obejmować różne rodzaje usług (A. </a:t>
            </a:r>
            <a:r>
              <a:rPr lang="pl-PL" dirty="0" err="1"/>
              <a:t>Kidyba</a:t>
            </a:r>
            <a:r>
              <a:rPr lang="pl-PL" dirty="0"/>
              <a:t>)</a:t>
            </a:r>
          </a:p>
          <a:p>
            <a:r>
              <a:rPr lang="pl-PL" dirty="0"/>
              <a:t>Przykłady:</a:t>
            </a:r>
          </a:p>
          <a:p>
            <a:pPr lvl="1"/>
            <a:r>
              <a:rPr lang="pl-PL" dirty="0"/>
              <a:t>Udzielanie porad dot. przewozu, przygotowywanie dokumentacji przewozowej, oznakowywanie przesyłek, pakowanie, ważenie, ładowanie, odbiór przesyłki od nadawcy, obiór przesyłki od przewoźnika, przekazanie przesyłki do odbiorcy, przedstawienie przesyłki do odprawy celnej, sortowanie przesyłek, czuwanie nad przebiegiem przewozu, konwojowanie, zawieranie umów ubezpieczenia przesyłki, inne czynności organizacyjno-prawne;</a:t>
            </a:r>
          </a:p>
          <a:p>
            <a:r>
              <a:rPr lang="pl-PL" dirty="0"/>
              <a:t>Jest to umowa o świadczenie usług (rodzaj umowy zlecenia)</a:t>
            </a:r>
          </a:p>
        </p:txBody>
      </p:sp>
    </p:spTree>
    <p:extLst>
      <p:ext uri="{BB962C8B-B14F-4D97-AF65-F5344CB8AC3E}">
        <p14:creationId xmlns:p14="http://schemas.microsoft.com/office/powerpoint/2010/main" val="3486445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D8E648-35C9-492C-8FF8-AB57CA5FFB14}"/>
              </a:ext>
            </a:extLst>
          </p:cNvPr>
          <p:cNvSpPr>
            <a:spLocks noGrp="1"/>
          </p:cNvSpPr>
          <p:nvPr>
            <p:ph type="title"/>
          </p:nvPr>
        </p:nvSpPr>
        <p:spPr/>
        <p:txBody>
          <a:bodyPr/>
          <a:lstStyle/>
          <a:p>
            <a:r>
              <a:rPr lang="pl-PL" dirty="0"/>
              <a:t>Strony umowy spedycji</a:t>
            </a:r>
            <a:endParaRPr lang="en-AU" dirty="0"/>
          </a:p>
        </p:txBody>
      </p:sp>
      <p:graphicFrame>
        <p:nvGraphicFramePr>
          <p:cNvPr id="4" name="Symbol zastępczy zawartości 3">
            <a:extLst>
              <a:ext uri="{FF2B5EF4-FFF2-40B4-BE49-F238E27FC236}">
                <a16:creationId xmlns:a16="http://schemas.microsoft.com/office/drawing/2014/main" id="{995A2437-89BE-45A1-917F-0C5FF8D1AAA3}"/>
              </a:ext>
            </a:extLst>
          </p:cNvPr>
          <p:cNvGraphicFramePr>
            <a:graphicFrameLocks noGrp="1"/>
          </p:cNvGraphicFramePr>
          <p:nvPr>
            <p:ph idx="1"/>
            <p:extLst>
              <p:ext uri="{D42A27DB-BD31-4B8C-83A1-F6EECF244321}">
                <p14:modId xmlns:p14="http://schemas.microsoft.com/office/powerpoint/2010/main" val="347186864"/>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20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4F919-E6CF-49F5-8CA2-744C9CE8BCAF}"/>
              </a:ext>
            </a:extLst>
          </p:cNvPr>
          <p:cNvSpPr>
            <a:spLocks noGrp="1"/>
          </p:cNvSpPr>
          <p:nvPr>
            <p:ph type="title"/>
          </p:nvPr>
        </p:nvSpPr>
        <p:spPr/>
        <p:txBody>
          <a:bodyPr/>
          <a:lstStyle/>
          <a:p>
            <a:r>
              <a:rPr lang="pl-PL" dirty="0"/>
              <a:t>Obowiązki spedytora</a:t>
            </a:r>
            <a:endParaRPr lang="en-AU" dirty="0"/>
          </a:p>
        </p:txBody>
      </p:sp>
      <p:sp>
        <p:nvSpPr>
          <p:cNvPr id="3" name="Symbol zastępczy zawartości 2">
            <a:extLst>
              <a:ext uri="{FF2B5EF4-FFF2-40B4-BE49-F238E27FC236}">
                <a16:creationId xmlns:a16="http://schemas.microsoft.com/office/drawing/2014/main" id="{060EB768-9626-4B35-A0EB-52C6BC3A7834}"/>
              </a:ext>
            </a:extLst>
          </p:cNvPr>
          <p:cNvSpPr>
            <a:spLocks noGrp="1"/>
          </p:cNvSpPr>
          <p:nvPr>
            <p:ph idx="1"/>
          </p:nvPr>
        </p:nvSpPr>
        <p:spPr>
          <a:xfrm>
            <a:off x="742949" y="2638044"/>
            <a:ext cx="10391775" cy="3981831"/>
          </a:xfrm>
        </p:spPr>
        <p:txBody>
          <a:bodyPr>
            <a:normAutofit/>
          </a:bodyPr>
          <a:lstStyle/>
          <a:p>
            <a:r>
              <a:rPr lang="pl-PL" dirty="0"/>
              <a:t>797 KC</a:t>
            </a:r>
          </a:p>
          <a:p>
            <a:pPr lvl="1"/>
            <a:r>
              <a:rPr lang="pl-PL" dirty="0"/>
              <a:t>Spedytor obowiązany jest do podejmowania czynności potrzebnych do uzyskania zwrotu nienależnie pobranych sum z tytułu przewoźnego, cła i innych należności związanych z przewozem przesyłki.</a:t>
            </a:r>
          </a:p>
          <a:p>
            <a:r>
              <a:rPr lang="pl-PL" dirty="0"/>
              <a:t>798 KC</a:t>
            </a:r>
          </a:p>
          <a:p>
            <a:pPr lvl="1"/>
            <a:r>
              <a:rPr lang="pl-PL" dirty="0"/>
              <a:t>Spedytor obowiązany jest do podjęcia czynności potrzebnych do zabezpieczenia praw dającego zlecenie lub osoby przez niego wskazanej względem przewoźnika albo innego spedytora.</a:t>
            </a:r>
          </a:p>
          <a:p>
            <a:r>
              <a:rPr lang="pl-PL" dirty="0"/>
              <a:t>800 KC</a:t>
            </a:r>
          </a:p>
          <a:p>
            <a:pPr lvl="1"/>
            <a:r>
              <a:rPr lang="pl-PL" dirty="0"/>
              <a:t>Spedytor może sam dokonać przewozu. W tym wypadku spedytor ma jednocześnie prawa i obowiązki przewoźnika.</a:t>
            </a:r>
            <a:endParaRPr lang="en-AU" dirty="0"/>
          </a:p>
        </p:txBody>
      </p:sp>
    </p:spTree>
    <p:extLst>
      <p:ext uri="{BB962C8B-B14F-4D97-AF65-F5344CB8AC3E}">
        <p14:creationId xmlns:p14="http://schemas.microsoft.com/office/powerpoint/2010/main" val="265393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2C3A55-907D-4147-A8D5-AD33C0742B67}"/>
              </a:ext>
            </a:extLst>
          </p:cNvPr>
          <p:cNvSpPr>
            <a:spLocks noGrp="1"/>
          </p:cNvSpPr>
          <p:nvPr>
            <p:ph type="title"/>
          </p:nvPr>
        </p:nvSpPr>
        <p:spPr/>
        <p:txBody>
          <a:bodyPr/>
          <a:lstStyle/>
          <a:p>
            <a:r>
              <a:rPr lang="pl-PL" dirty="0"/>
              <a:t>Odpowiedzialność Spedytora</a:t>
            </a:r>
            <a:endParaRPr lang="en-AU" dirty="0"/>
          </a:p>
        </p:txBody>
      </p:sp>
      <p:sp>
        <p:nvSpPr>
          <p:cNvPr id="3" name="Symbol zastępczy zawartości 2">
            <a:extLst>
              <a:ext uri="{FF2B5EF4-FFF2-40B4-BE49-F238E27FC236}">
                <a16:creationId xmlns:a16="http://schemas.microsoft.com/office/drawing/2014/main" id="{346B8912-49B5-4B7A-A0BC-DD449F4CEECF}"/>
              </a:ext>
            </a:extLst>
          </p:cNvPr>
          <p:cNvSpPr>
            <a:spLocks noGrp="1"/>
          </p:cNvSpPr>
          <p:nvPr>
            <p:ph idx="1"/>
          </p:nvPr>
        </p:nvSpPr>
        <p:spPr>
          <a:xfrm>
            <a:off x="1123950" y="2638044"/>
            <a:ext cx="10229850" cy="4067556"/>
          </a:xfrm>
        </p:spPr>
        <p:txBody>
          <a:bodyPr>
            <a:normAutofit/>
          </a:bodyPr>
          <a:lstStyle/>
          <a:p>
            <a:r>
              <a:rPr lang="pl-PL" dirty="0"/>
              <a:t>799 KC</a:t>
            </a:r>
          </a:p>
          <a:p>
            <a:pPr lvl="1"/>
            <a:r>
              <a:rPr lang="pl-PL" dirty="0"/>
              <a:t>Spedytor jest odpowiedzialny za przewoźników i dalszych spedytorów, którymi posługuje się przy wykonaniu zlecenia, chyba że nie ponosi winy w wyborze.</a:t>
            </a:r>
          </a:p>
          <a:p>
            <a:r>
              <a:rPr lang="pl-PL" dirty="0"/>
              <a:t>801 KC</a:t>
            </a:r>
          </a:p>
          <a:p>
            <a:pPr lvl="1"/>
            <a:r>
              <a:rPr lang="pl-PL" dirty="0"/>
              <a:t>Odszkodowanie za utratę, ubytek lub uszkodzenie przesyłki w czasie od jej przyjęcia aż do wydania przewoźnikowi, dalszemu spedytorowi, dającemu zlecenie lub osobie przez niego wskazanej, nie może przewyższać zwykłej wartości przesyłki, chyba że szkoda wynikła z winy umyślnej lub rażącego niedbalstwa spedytora.</a:t>
            </a:r>
          </a:p>
          <a:p>
            <a:pPr lvl="1"/>
            <a:r>
              <a:rPr lang="pl-PL" dirty="0"/>
              <a:t>Spedytor nie ponosi odpowiedzialności za ubytek nieprzekraczający granic ustalonych we właściwych przepisach, a w braku takich przepisów - granic zwyczajowo przyjętych.</a:t>
            </a:r>
          </a:p>
          <a:p>
            <a:pPr lvl="1"/>
            <a:r>
              <a:rPr lang="pl-PL" dirty="0"/>
              <a:t>Za utratę, ubytek lub uszkodzenie pieniędzy, kosztowności, papierów wartościowych albo rzeczy szczególnie cennych spedytor ponosi odpowiedzialność jedynie wtedy, gdy właściwości przesyłki były podane przy zawarciu umowy, chyba że szkoda wynikła z winy umyślnej lub rażącego niedbalstwa spedytora.</a:t>
            </a:r>
          </a:p>
          <a:p>
            <a:endParaRPr lang="en-AU" dirty="0"/>
          </a:p>
        </p:txBody>
      </p:sp>
    </p:spTree>
    <p:extLst>
      <p:ext uri="{BB962C8B-B14F-4D97-AF65-F5344CB8AC3E}">
        <p14:creationId xmlns:p14="http://schemas.microsoft.com/office/powerpoint/2010/main" val="178621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E65268-2114-4207-8001-CBB31A7DC3B6}"/>
              </a:ext>
            </a:extLst>
          </p:cNvPr>
          <p:cNvSpPr>
            <a:spLocks noGrp="1"/>
          </p:cNvSpPr>
          <p:nvPr>
            <p:ph type="title"/>
          </p:nvPr>
        </p:nvSpPr>
        <p:spPr/>
        <p:txBody>
          <a:bodyPr/>
          <a:lstStyle/>
          <a:p>
            <a:r>
              <a:rPr lang="pl-PL" dirty="0"/>
              <a:t>Ustawowe prawo zastawu</a:t>
            </a:r>
            <a:endParaRPr lang="en-AU" dirty="0"/>
          </a:p>
        </p:txBody>
      </p:sp>
      <p:sp>
        <p:nvSpPr>
          <p:cNvPr id="3" name="Symbol zastępczy zawartości 2">
            <a:extLst>
              <a:ext uri="{FF2B5EF4-FFF2-40B4-BE49-F238E27FC236}">
                <a16:creationId xmlns:a16="http://schemas.microsoft.com/office/drawing/2014/main" id="{E8978DC6-EB3C-4B57-A430-B70A2702A915}"/>
              </a:ext>
            </a:extLst>
          </p:cNvPr>
          <p:cNvSpPr>
            <a:spLocks noGrp="1"/>
          </p:cNvSpPr>
          <p:nvPr>
            <p:ph idx="1"/>
          </p:nvPr>
        </p:nvSpPr>
        <p:spPr/>
        <p:txBody>
          <a:bodyPr/>
          <a:lstStyle/>
          <a:p>
            <a:r>
              <a:rPr lang="pl-PL" dirty="0"/>
              <a:t>802 par. 1 KC</a:t>
            </a:r>
          </a:p>
          <a:p>
            <a:r>
              <a:rPr lang="pl-PL" dirty="0"/>
              <a:t>Dla zabezpieczenia roszczeń o przewoźne oraz roszczeń o prowizję, o zwrot wydatków i innych należności wynikłych ze zleceń spedycyjnych, jak również dla zabezpieczenia takich roszczeń przysługujących poprzednim spedytorom i przewoźnikom, przysługuje spedytorowi ustawowe prawo zastawu na przesyłce, dopóki przesyłka znajduje się u niego lub u osoby, która ją dzierży w jego imieniu, albo dopóki może nią rozporządzać za pomocą dokumentów.</a:t>
            </a:r>
            <a:endParaRPr lang="en-AU" dirty="0"/>
          </a:p>
        </p:txBody>
      </p:sp>
    </p:spTree>
    <p:extLst>
      <p:ext uri="{BB962C8B-B14F-4D97-AF65-F5344CB8AC3E}">
        <p14:creationId xmlns:p14="http://schemas.microsoft.com/office/powerpoint/2010/main" val="373274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1431613-057B-4B07-8BB6-4ADAA27AB8F7}"/>
              </a:ext>
            </a:extLst>
          </p:cNvPr>
          <p:cNvSpPr>
            <a:spLocks noGrp="1"/>
          </p:cNvSpPr>
          <p:nvPr>
            <p:ph type="title"/>
          </p:nvPr>
        </p:nvSpPr>
        <p:spPr/>
        <p:txBody>
          <a:bodyPr/>
          <a:lstStyle/>
          <a:p>
            <a:r>
              <a:rPr lang="pl-PL" dirty="0"/>
              <a:t>Definicja umowy przewozu</a:t>
            </a:r>
            <a:endParaRPr lang="en-AU" dirty="0"/>
          </a:p>
        </p:txBody>
      </p:sp>
      <p:sp>
        <p:nvSpPr>
          <p:cNvPr id="5" name="Symbol zastępczy zawartości 4">
            <a:extLst>
              <a:ext uri="{FF2B5EF4-FFF2-40B4-BE49-F238E27FC236}">
                <a16:creationId xmlns:a16="http://schemas.microsoft.com/office/drawing/2014/main" id="{E4808B1E-65D5-4C5E-9F9B-51902E41BEE1}"/>
              </a:ext>
            </a:extLst>
          </p:cNvPr>
          <p:cNvSpPr>
            <a:spLocks noGrp="1"/>
          </p:cNvSpPr>
          <p:nvPr>
            <p:ph idx="1"/>
          </p:nvPr>
        </p:nvSpPr>
        <p:spPr>
          <a:xfrm>
            <a:off x="2231136" y="2638044"/>
            <a:ext cx="7729728" cy="3101983"/>
          </a:xfrm>
        </p:spPr>
        <p:txBody>
          <a:bodyPr/>
          <a:lstStyle/>
          <a:p>
            <a:r>
              <a:rPr lang="pl-PL" dirty="0"/>
              <a:t>Art.  774.  [Umowa przewozu] </a:t>
            </a:r>
          </a:p>
          <a:p>
            <a:r>
              <a:rPr lang="pl-PL" dirty="0"/>
              <a:t>Przez umowę przewozu </a:t>
            </a:r>
            <a:r>
              <a:rPr lang="pl-PL" dirty="0">
                <a:solidFill>
                  <a:schemeClr val="accent1">
                    <a:lumMod val="75000"/>
                  </a:schemeClr>
                </a:solidFill>
              </a:rPr>
              <a:t>przewoźnik</a:t>
            </a:r>
            <a:r>
              <a:rPr lang="pl-PL" dirty="0"/>
              <a:t> zobowiązuje się w zakresie działalności swego przedsiębiorstwa </a:t>
            </a:r>
            <a:r>
              <a:rPr lang="pl-PL" u="sng" dirty="0"/>
              <a:t>do przewiezienia za </a:t>
            </a:r>
            <a:r>
              <a:rPr lang="pl-PL" b="1" u="sng" dirty="0"/>
              <a:t>wynagrodzeniem</a:t>
            </a:r>
            <a:r>
              <a:rPr lang="pl-PL" u="sng" dirty="0"/>
              <a:t> osób lub rzeczy</a:t>
            </a:r>
            <a:r>
              <a:rPr lang="pl-PL" dirty="0"/>
              <a:t>.</a:t>
            </a:r>
          </a:p>
          <a:p>
            <a:r>
              <a:rPr lang="pl-PL" dirty="0"/>
              <a:t>Art.  775.  [Pierwszeństwo lex </a:t>
            </a:r>
            <a:r>
              <a:rPr lang="pl-PL" dirty="0" err="1"/>
              <a:t>specialis</a:t>
            </a:r>
            <a:r>
              <a:rPr lang="pl-PL" dirty="0"/>
              <a:t>] </a:t>
            </a:r>
          </a:p>
          <a:p>
            <a:r>
              <a:rPr lang="pl-PL" dirty="0"/>
              <a:t>Przepisy tytułu niniejszego stosuje się do przewozu w zakresie poszczególnych rodzajów transportu </a:t>
            </a:r>
            <a:r>
              <a:rPr lang="pl-PL" b="1" dirty="0"/>
              <a:t>tylko o tyle, o ile przewóz ten nie jest uregulowany odrębnymi przepisami</a:t>
            </a:r>
            <a:r>
              <a:rPr lang="pl-PL" dirty="0"/>
              <a:t>.</a:t>
            </a:r>
          </a:p>
          <a:p>
            <a:endParaRPr lang="en-AU" dirty="0"/>
          </a:p>
        </p:txBody>
      </p:sp>
      <p:sp>
        <p:nvSpPr>
          <p:cNvPr id="7" name="Prostokąt: zaokrąglone rogi 6">
            <a:extLst>
              <a:ext uri="{FF2B5EF4-FFF2-40B4-BE49-F238E27FC236}">
                <a16:creationId xmlns:a16="http://schemas.microsoft.com/office/drawing/2014/main" id="{980DD6B7-2E71-4197-B7CA-F12E8C2EFE26}"/>
              </a:ext>
            </a:extLst>
          </p:cNvPr>
          <p:cNvSpPr/>
          <p:nvPr/>
        </p:nvSpPr>
        <p:spPr>
          <a:xfrm>
            <a:off x="7353300" y="5145667"/>
            <a:ext cx="3362325" cy="118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SUBSYDIARNE STOSOWANIE</a:t>
            </a:r>
          </a:p>
          <a:p>
            <a:pPr algn="ctr"/>
            <a:r>
              <a:rPr lang="pl-PL" dirty="0"/>
              <a:t>KODEKSU CYWILNEGO!!!</a:t>
            </a:r>
            <a:endParaRPr lang="en-AU" dirty="0"/>
          </a:p>
        </p:txBody>
      </p:sp>
      <p:sp>
        <p:nvSpPr>
          <p:cNvPr id="13" name="pole tekstowe 12">
            <a:extLst>
              <a:ext uri="{FF2B5EF4-FFF2-40B4-BE49-F238E27FC236}">
                <a16:creationId xmlns:a16="http://schemas.microsoft.com/office/drawing/2014/main" id="{08CAF2D1-CA0D-49A9-9F2B-35AB8D761082}"/>
              </a:ext>
            </a:extLst>
          </p:cNvPr>
          <p:cNvSpPr txBox="1"/>
          <p:nvPr/>
        </p:nvSpPr>
        <p:spPr>
          <a:xfrm>
            <a:off x="2681214" y="7193112"/>
            <a:ext cx="2157487" cy="369332"/>
          </a:xfrm>
          <a:prstGeom prst="rect">
            <a:avLst/>
          </a:prstGeom>
          <a:noFill/>
        </p:spPr>
        <p:txBody>
          <a:bodyPr wrap="square" rtlCol="0">
            <a:spAutoFit/>
          </a:bodyPr>
          <a:lstStyle/>
          <a:p>
            <a:r>
              <a:rPr lang="en-AU" sz="900">
                <a:hlinkClick r:id="rId2" tooltip="http://commons.wikimedia.org/wiki/File:Tramwaj_konny.JPG"/>
              </a:rPr>
              <a:t>To zdjęcie</a:t>
            </a:r>
            <a:r>
              <a:rPr lang="en-AU" sz="900"/>
              <a:t>, autor: Nieznany autor, licencja: </a:t>
            </a:r>
            <a:r>
              <a:rPr lang="en-AU" sz="900">
                <a:hlinkClick r:id="rId3" tooltip="https://creativecommons.org/licenses/by-sa/3.0/"/>
              </a:rPr>
              <a:t>CC BY-SA</a:t>
            </a:r>
            <a:endParaRPr lang="en-AU" sz="900"/>
          </a:p>
        </p:txBody>
      </p:sp>
    </p:spTree>
    <p:extLst>
      <p:ext uri="{BB962C8B-B14F-4D97-AF65-F5344CB8AC3E}">
        <p14:creationId xmlns:p14="http://schemas.microsoft.com/office/powerpoint/2010/main" val="320307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40DD40-B56B-40F2-A7CF-CD1D3128F9FF}"/>
              </a:ext>
            </a:extLst>
          </p:cNvPr>
          <p:cNvSpPr>
            <a:spLocks noGrp="1"/>
          </p:cNvSpPr>
          <p:nvPr>
            <p:ph type="title"/>
          </p:nvPr>
        </p:nvSpPr>
        <p:spPr/>
        <p:txBody>
          <a:bodyPr/>
          <a:lstStyle/>
          <a:p>
            <a:r>
              <a:rPr lang="pl-PL" dirty="0"/>
              <a:t>RODZAJE PRZEWOZU - przedmiot</a:t>
            </a:r>
            <a:endParaRPr lang="en-AU" dirty="0"/>
          </a:p>
        </p:txBody>
      </p:sp>
      <p:graphicFrame>
        <p:nvGraphicFramePr>
          <p:cNvPr id="4" name="Symbol zastępczy zawartości 3">
            <a:extLst>
              <a:ext uri="{FF2B5EF4-FFF2-40B4-BE49-F238E27FC236}">
                <a16:creationId xmlns:a16="http://schemas.microsoft.com/office/drawing/2014/main" id="{C34518CC-D550-48D0-B362-4E6C208AC31B}"/>
              </a:ext>
            </a:extLst>
          </p:cNvPr>
          <p:cNvGraphicFramePr>
            <a:graphicFrameLocks noGrp="1"/>
          </p:cNvGraphicFramePr>
          <p:nvPr>
            <p:ph idx="1"/>
            <p:extLst>
              <p:ext uri="{D42A27DB-BD31-4B8C-83A1-F6EECF244321}">
                <p14:modId xmlns:p14="http://schemas.microsoft.com/office/powerpoint/2010/main" val="3171594302"/>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44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1C684F-5A17-4055-9D6B-90E63DC24F2C}"/>
              </a:ext>
            </a:extLst>
          </p:cNvPr>
          <p:cNvSpPr>
            <a:spLocks noGrp="1"/>
          </p:cNvSpPr>
          <p:nvPr>
            <p:ph type="title"/>
          </p:nvPr>
        </p:nvSpPr>
        <p:spPr/>
        <p:txBody>
          <a:bodyPr/>
          <a:lstStyle/>
          <a:p>
            <a:r>
              <a:rPr lang="pl-PL" dirty="0"/>
              <a:t>RODZAJE PRZEWOZU – środek transportu – przepisy szczególne</a:t>
            </a:r>
            <a:endParaRPr lang="en-AU" dirty="0"/>
          </a:p>
        </p:txBody>
      </p:sp>
      <p:sp>
        <p:nvSpPr>
          <p:cNvPr id="3" name="Symbol zastępczy zawartości 2">
            <a:extLst>
              <a:ext uri="{FF2B5EF4-FFF2-40B4-BE49-F238E27FC236}">
                <a16:creationId xmlns:a16="http://schemas.microsoft.com/office/drawing/2014/main" id="{D4FDD1C5-6279-44C8-B225-14BBD3C3FC8F}"/>
              </a:ext>
            </a:extLst>
          </p:cNvPr>
          <p:cNvSpPr>
            <a:spLocks noGrp="1"/>
          </p:cNvSpPr>
          <p:nvPr>
            <p:ph idx="1"/>
          </p:nvPr>
        </p:nvSpPr>
        <p:spPr>
          <a:xfrm>
            <a:off x="1076325" y="2238376"/>
            <a:ext cx="9991725" cy="4438650"/>
          </a:xfrm>
        </p:spPr>
        <p:txBody>
          <a:bodyPr>
            <a:normAutofit fontScale="92500" lnSpcReduction="20000"/>
          </a:bodyPr>
          <a:lstStyle/>
          <a:p>
            <a:r>
              <a:rPr lang="pl-PL" dirty="0"/>
              <a:t>Ustawa z dnia 15 listopada 1984 r. </a:t>
            </a:r>
            <a:r>
              <a:rPr lang="pl-PL" b="1" dirty="0"/>
              <a:t>Prawo przewozowe </a:t>
            </a:r>
            <a:r>
              <a:rPr lang="pl-PL" dirty="0"/>
              <a:t>(</a:t>
            </a:r>
            <a:r>
              <a:rPr lang="pl-PL" dirty="0" err="1"/>
              <a:t>t.j</a:t>
            </a:r>
            <a:r>
              <a:rPr lang="pl-PL" dirty="0"/>
              <a:t>. Dz. U. z 2017 r. poz. 1983 z </a:t>
            </a:r>
            <a:r>
              <a:rPr lang="pl-PL" dirty="0" err="1"/>
              <a:t>późn</a:t>
            </a:r>
            <a:r>
              <a:rPr lang="pl-PL" dirty="0"/>
              <a:t>. zm.).</a:t>
            </a:r>
          </a:p>
          <a:p>
            <a:pPr lvl="1"/>
            <a:r>
              <a:rPr lang="pl-PL" dirty="0"/>
              <a:t>Ustawa reguluje przewóz osób i rzeczy, wykonywany odpłatnie na podstawie umowy, przez uprawnionych do tego przewoźników, z wyjątkiem transportu morskiego, lotniczego i konnego.</a:t>
            </a:r>
          </a:p>
          <a:p>
            <a:pPr lvl="1"/>
            <a:r>
              <a:rPr lang="pl-PL" dirty="0"/>
              <a:t>Przewóz kolejowy, samochodowy i żegluga śródlądowa</a:t>
            </a:r>
          </a:p>
          <a:p>
            <a:r>
              <a:rPr lang="pl-PL" dirty="0"/>
              <a:t>Ustawa z dnia 18 września 2001 r. </a:t>
            </a:r>
            <a:r>
              <a:rPr lang="pl-PL" b="1" dirty="0"/>
              <a:t>Kodeks morski </a:t>
            </a:r>
            <a:r>
              <a:rPr lang="pl-PL" dirty="0"/>
              <a:t>(</a:t>
            </a:r>
            <a:r>
              <a:rPr lang="pl-PL" dirty="0" err="1"/>
              <a:t>t.j</a:t>
            </a:r>
            <a:r>
              <a:rPr lang="pl-PL" dirty="0"/>
              <a:t>. Dz. U. z 2018 r. poz. 2175 z </a:t>
            </a:r>
            <a:r>
              <a:rPr lang="pl-PL" dirty="0" err="1"/>
              <a:t>późn</a:t>
            </a:r>
            <a:r>
              <a:rPr lang="pl-PL" dirty="0"/>
              <a:t>. zm.).</a:t>
            </a:r>
          </a:p>
          <a:p>
            <a:pPr lvl="1"/>
            <a:r>
              <a:rPr lang="pl-PL" dirty="0"/>
              <a:t>Kodeks morski reguluje stosunki prawne związane z żeglugą morską.</a:t>
            </a:r>
          </a:p>
          <a:p>
            <a:pPr lvl="1"/>
            <a:r>
              <a:rPr lang="pl-PL" dirty="0"/>
              <a:t>Przewóz morski</a:t>
            </a:r>
          </a:p>
          <a:p>
            <a:pPr lvl="1"/>
            <a:r>
              <a:rPr lang="pl-PL" dirty="0"/>
              <a:t>Umowa przewozu ładunku może:</a:t>
            </a:r>
          </a:p>
          <a:p>
            <a:pPr lvl="2"/>
            <a:r>
              <a:rPr lang="pl-PL" dirty="0"/>
              <a:t>1) stanowić, że przewoźnik odda całą albo określoną część przestrzeni ładunkowej statku pod ładunek na jedną lub więcej podróży (</a:t>
            </a:r>
            <a:r>
              <a:rPr lang="pl-PL" u="sng" dirty="0"/>
              <a:t>umowa czarterowa</a:t>
            </a:r>
            <a:r>
              <a:rPr lang="pl-PL" dirty="0"/>
              <a:t>), albo</a:t>
            </a:r>
          </a:p>
          <a:p>
            <a:pPr lvl="2"/>
            <a:r>
              <a:rPr lang="pl-PL" dirty="0"/>
              <a:t>2) dotyczyć przewozu poszczególnych rzeczy lub ładunku określonego według rodzaju, ilości, miary lub wagi </a:t>
            </a:r>
            <a:r>
              <a:rPr lang="pl-PL" u="sng" dirty="0"/>
              <a:t>(umowa bukingowa</a:t>
            </a:r>
            <a:r>
              <a:rPr lang="pl-PL" dirty="0"/>
              <a:t>).</a:t>
            </a:r>
          </a:p>
          <a:p>
            <a:r>
              <a:rPr lang="pl-PL" dirty="0"/>
              <a:t>Ustawa z dnia 3 lipca 2002 r. - </a:t>
            </a:r>
            <a:r>
              <a:rPr lang="pl-PL" b="1" dirty="0"/>
              <a:t>Prawo lotnicze </a:t>
            </a:r>
            <a:r>
              <a:rPr lang="pl-PL" dirty="0"/>
              <a:t>(</a:t>
            </a:r>
            <a:r>
              <a:rPr lang="pl-PL" dirty="0" err="1"/>
              <a:t>t.j</a:t>
            </a:r>
            <a:r>
              <a:rPr lang="pl-PL" dirty="0"/>
              <a:t>. Dz. U. z 2019 r. poz. 1580).</a:t>
            </a:r>
          </a:p>
          <a:p>
            <a:pPr lvl="1"/>
            <a:r>
              <a:rPr lang="pl-PL" dirty="0"/>
              <a:t>Przepisy Prawa lotniczego regulują stosunki prawne z zakresu lotnictwa cywilnego</a:t>
            </a:r>
          </a:p>
          <a:p>
            <a:pPr lvl="1"/>
            <a:r>
              <a:rPr lang="pl-PL" dirty="0"/>
              <a:t>Przewóz lotniczy</a:t>
            </a:r>
          </a:p>
        </p:txBody>
      </p:sp>
    </p:spTree>
    <p:extLst>
      <p:ext uri="{BB962C8B-B14F-4D97-AF65-F5344CB8AC3E}">
        <p14:creationId xmlns:p14="http://schemas.microsoft.com/office/powerpoint/2010/main" val="158404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961576-6F43-415E-9F25-E95D273962A1}"/>
              </a:ext>
            </a:extLst>
          </p:cNvPr>
          <p:cNvSpPr>
            <a:spLocks noGrp="1"/>
          </p:cNvSpPr>
          <p:nvPr>
            <p:ph type="title"/>
          </p:nvPr>
        </p:nvSpPr>
        <p:spPr/>
        <p:txBody>
          <a:bodyPr/>
          <a:lstStyle/>
          <a:p>
            <a:r>
              <a:rPr lang="pl-PL" dirty="0"/>
              <a:t>Szczególne sposoby transportu - przykłady </a:t>
            </a:r>
            <a:endParaRPr lang="en-AU" dirty="0"/>
          </a:p>
        </p:txBody>
      </p:sp>
      <p:sp>
        <p:nvSpPr>
          <p:cNvPr id="3" name="Symbol zastępczy zawartości 2">
            <a:extLst>
              <a:ext uri="{FF2B5EF4-FFF2-40B4-BE49-F238E27FC236}">
                <a16:creationId xmlns:a16="http://schemas.microsoft.com/office/drawing/2014/main" id="{9B94EAD0-5AED-4EFB-A2DC-5CFF3444ACA2}"/>
              </a:ext>
            </a:extLst>
          </p:cNvPr>
          <p:cNvSpPr>
            <a:spLocks noGrp="1"/>
          </p:cNvSpPr>
          <p:nvPr>
            <p:ph idx="1"/>
          </p:nvPr>
        </p:nvSpPr>
        <p:spPr/>
        <p:txBody>
          <a:bodyPr/>
          <a:lstStyle/>
          <a:p>
            <a:r>
              <a:rPr lang="pl-PL" dirty="0"/>
              <a:t>Transport drogowy - Ustawa z dnia 6 września 2001 r</a:t>
            </a:r>
            <a:r>
              <a:rPr lang="pl-PL" b="1" dirty="0"/>
              <a:t>. o transporcie drogowym </a:t>
            </a:r>
            <a:r>
              <a:rPr lang="pl-PL" dirty="0"/>
              <a:t>(</a:t>
            </a:r>
            <a:r>
              <a:rPr lang="pl-PL" dirty="0" err="1"/>
              <a:t>t.j</a:t>
            </a:r>
            <a:r>
              <a:rPr lang="pl-PL" dirty="0"/>
              <a:t>. Dz. U. z 2019 r. poz. 2140 z </a:t>
            </a:r>
            <a:r>
              <a:rPr lang="pl-PL" dirty="0" err="1"/>
              <a:t>późn</a:t>
            </a:r>
            <a:r>
              <a:rPr lang="pl-PL" dirty="0"/>
              <a:t>. zm.).</a:t>
            </a:r>
          </a:p>
          <a:p>
            <a:r>
              <a:rPr lang="pl-PL" dirty="0"/>
              <a:t>Transport pocztowy - Ustawa z dnia 23 listopada 2012 r. </a:t>
            </a:r>
            <a:r>
              <a:rPr lang="pl-PL" b="1" dirty="0"/>
              <a:t>Prawo pocztowe </a:t>
            </a:r>
            <a:r>
              <a:rPr lang="pl-PL" dirty="0"/>
              <a:t>(</a:t>
            </a:r>
            <a:r>
              <a:rPr lang="pl-PL" dirty="0" err="1"/>
              <a:t>t.j</a:t>
            </a:r>
            <a:r>
              <a:rPr lang="pl-PL" dirty="0"/>
              <a:t>. Dz. U. z 2018 r. poz. 2188 z </a:t>
            </a:r>
            <a:r>
              <a:rPr lang="pl-PL" dirty="0" err="1"/>
              <a:t>późn</a:t>
            </a:r>
            <a:r>
              <a:rPr lang="pl-PL" dirty="0"/>
              <a:t>. zm.).</a:t>
            </a:r>
          </a:p>
          <a:p>
            <a:r>
              <a:rPr lang="pl-PL" dirty="0"/>
              <a:t>Publiczny transport zbiorowy - Ustawa z dnia 16 grudnia 2010 r. </a:t>
            </a:r>
            <a:r>
              <a:rPr lang="pl-PL" b="1" dirty="0"/>
              <a:t>o publicznym transporcie zbiorowym</a:t>
            </a:r>
            <a:r>
              <a:rPr lang="pl-PL" dirty="0"/>
              <a:t> (</a:t>
            </a:r>
            <a:r>
              <a:rPr lang="pl-PL" dirty="0" err="1"/>
              <a:t>t.j</a:t>
            </a:r>
            <a:r>
              <a:rPr lang="pl-PL" dirty="0"/>
              <a:t>. Dz. U. z 2018 r. poz. 2016 z </a:t>
            </a:r>
            <a:r>
              <a:rPr lang="pl-PL" dirty="0" err="1"/>
              <a:t>późn</a:t>
            </a:r>
            <a:r>
              <a:rPr lang="pl-PL" dirty="0"/>
              <a:t>. zm.).</a:t>
            </a:r>
          </a:p>
          <a:p>
            <a:endParaRPr lang="en-AU" dirty="0"/>
          </a:p>
        </p:txBody>
      </p:sp>
    </p:spTree>
    <p:extLst>
      <p:ext uri="{BB962C8B-B14F-4D97-AF65-F5344CB8AC3E}">
        <p14:creationId xmlns:p14="http://schemas.microsoft.com/office/powerpoint/2010/main" val="121210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C4D29C4-2A7B-476A-B838-B6C8A162C1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7374" y="1008957"/>
            <a:ext cx="5031751" cy="4840086"/>
          </a:xfrm>
          <a:prstGeom prst="rect">
            <a:avLst/>
          </a:prstGeom>
        </p:spPr>
      </p:pic>
      <p:sp>
        <p:nvSpPr>
          <p:cNvPr id="6" name="Prostokąt: zaokrąglone rogi 5">
            <a:extLst>
              <a:ext uri="{FF2B5EF4-FFF2-40B4-BE49-F238E27FC236}">
                <a16:creationId xmlns:a16="http://schemas.microsoft.com/office/drawing/2014/main" id="{0A1A4FEA-5338-49E0-99C8-2F7549F25C2D}"/>
              </a:ext>
            </a:extLst>
          </p:cNvPr>
          <p:cNvSpPr/>
          <p:nvPr/>
        </p:nvSpPr>
        <p:spPr>
          <a:xfrm>
            <a:off x="6619875" y="2305050"/>
            <a:ext cx="4800600" cy="263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PRZEWÓZ KONNY -</a:t>
            </a:r>
          </a:p>
          <a:p>
            <a:pPr algn="ctr"/>
            <a:endParaRPr lang="pl-PL" dirty="0"/>
          </a:p>
          <a:p>
            <a:pPr algn="ctr"/>
            <a:r>
              <a:rPr lang="pl-PL" dirty="0"/>
              <a:t>STOSUJEMY KC</a:t>
            </a:r>
            <a:endParaRPr lang="en-AU" dirty="0"/>
          </a:p>
        </p:txBody>
      </p:sp>
    </p:spTree>
    <p:extLst>
      <p:ext uri="{BB962C8B-B14F-4D97-AF65-F5344CB8AC3E}">
        <p14:creationId xmlns:p14="http://schemas.microsoft.com/office/powerpoint/2010/main" val="120452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7926BE-9496-45E0-9931-896EC326961C}"/>
              </a:ext>
            </a:extLst>
          </p:cNvPr>
          <p:cNvSpPr>
            <a:spLocks noGrp="1"/>
          </p:cNvSpPr>
          <p:nvPr>
            <p:ph type="title"/>
          </p:nvPr>
        </p:nvSpPr>
        <p:spPr/>
        <p:txBody>
          <a:bodyPr/>
          <a:lstStyle/>
          <a:p>
            <a:r>
              <a:rPr lang="pl-PL" dirty="0"/>
              <a:t>Strony umowy przewozu</a:t>
            </a:r>
            <a:endParaRPr lang="en-AU" dirty="0"/>
          </a:p>
        </p:txBody>
      </p:sp>
      <p:sp>
        <p:nvSpPr>
          <p:cNvPr id="3" name="Symbol zastępczy zawartości 2">
            <a:extLst>
              <a:ext uri="{FF2B5EF4-FFF2-40B4-BE49-F238E27FC236}">
                <a16:creationId xmlns:a16="http://schemas.microsoft.com/office/drawing/2014/main" id="{32772A21-1345-46A9-8B6E-74CE723C3DE6}"/>
              </a:ext>
            </a:extLst>
          </p:cNvPr>
          <p:cNvSpPr>
            <a:spLocks noGrp="1"/>
          </p:cNvSpPr>
          <p:nvPr>
            <p:ph idx="1"/>
          </p:nvPr>
        </p:nvSpPr>
        <p:spPr>
          <a:xfrm>
            <a:off x="2231136" y="2638044"/>
            <a:ext cx="7729728" cy="4029456"/>
          </a:xfrm>
        </p:spPr>
        <p:txBody>
          <a:bodyPr>
            <a:normAutofit/>
          </a:bodyPr>
          <a:lstStyle/>
          <a:p>
            <a:pPr marL="342900" indent="-342900">
              <a:buFont typeface="+mj-lt"/>
              <a:buAutoNum type="arabicPeriod"/>
            </a:pPr>
            <a:r>
              <a:rPr lang="pl-PL" dirty="0"/>
              <a:t>Przewoźnik </a:t>
            </a:r>
          </a:p>
          <a:p>
            <a:pPr marL="571500" lvl="1" indent="-342900">
              <a:buFont typeface="+mj-lt"/>
              <a:buAutoNum type="arabicPeriod"/>
            </a:pPr>
            <a:r>
              <a:rPr lang="pl-PL" dirty="0"/>
              <a:t>Operator pocztowy – w </a:t>
            </a:r>
            <a:r>
              <a:rPr lang="pl-PL" dirty="0" err="1"/>
              <a:t>PPo</a:t>
            </a:r>
            <a:endParaRPr lang="pl-PL" dirty="0"/>
          </a:p>
          <a:p>
            <a:pPr marL="342900" indent="-342900">
              <a:buFont typeface="+mj-lt"/>
              <a:buAutoNum type="arabicPeriod"/>
            </a:pPr>
            <a:r>
              <a:rPr lang="pl-PL" dirty="0"/>
              <a:t>Podróżny w transporcie osobowym – jest kontrahentem przewoźnika oraz zarazem przedmiotem przewozu </a:t>
            </a:r>
          </a:p>
          <a:p>
            <a:pPr marL="571500" lvl="1" indent="-342900">
              <a:buFont typeface="+mj-lt"/>
              <a:buAutoNum type="arabicPeriod"/>
            </a:pPr>
            <a:r>
              <a:rPr lang="pl-PL" dirty="0"/>
              <a:t>Pasażer – w KM oraz PL</a:t>
            </a:r>
          </a:p>
          <a:p>
            <a:pPr marL="342900" indent="-342900">
              <a:buFont typeface="+mj-lt"/>
              <a:buAutoNum type="arabicPeriod"/>
            </a:pPr>
            <a:r>
              <a:rPr lang="pl-PL" dirty="0"/>
              <a:t>Organizator przewozu – kontrahent przewoźnika w przypadku grupowego przewozu osób (np. biuro podróży);</a:t>
            </a:r>
          </a:p>
          <a:p>
            <a:pPr marL="342900" indent="-342900">
              <a:buFont typeface="+mj-lt"/>
              <a:buAutoNum type="arabicPeriod"/>
            </a:pPr>
            <a:r>
              <a:rPr lang="pl-PL" dirty="0"/>
              <a:t>Wysyłający – kontrahent przewoźnika w przewozie towarów</a:t>
            </a:r>
          </a:p>
          <a:p>
            <a:pPr marL="571500" lvl="1" indent="-342900">
              <a:buFont typeface="+mj-lt"/>
              <a:buAutoNum type="arabicPeriod"/>
            </a:pPr>
            <a:r>
              <a:rPr lang="pl-PL" dirty="0"/>
              <a:t>Nadawca – w </a:t>
            </a:r>
            <a:r>
              <a:rPr lang="pl-PL" dirty="0" err="1"/>
              <a:t>PPrz</a:t>
            </a:r>
            <a:r>
              <a:rPr lang="pl-PL" dirty="0"/>
              <a:t>, PL, </a:t>
            </a:r>
            <a:r>
              <a:rPr lang="pl-PL" dirty="0" err="1"/>
              <a:t>PPo</a:t>
            </a:r>
            <a:endParaRPr lang="pl-PL" dirty="0"/>
          </a:p>
          <a:p>
            <a:pPr marL="571500" lvl="1" indent="-342900">
              <a:buFont typeface="+mj-lt"/>
              <a:buAutoNum type="arabicPeriod"/>
            </a:pPr>
            <a:r>
              <a:rPr lang="pl-PL" dirty="0"/>
              <a:t>Frachtujący - KM</a:t>
            </a:r>
          </a:p>
        </p:txBody>
      </p:sp>
    </p:spTree>
    <p:extLst>
      <p:ext uri="{BB962C8B-B14F-4D97-AF65-F5344CB8AC3E}">
        <p14:creationId xmlns:p14="http://schemas.microsoft.com/office/powerpoint/2010/main" val="413179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4BA82E-C4C9-4852-BA9B-F9D2B90B256C}"/>
              </a:ext>
            </a:extLst>
          </p:cNvPr>
          <p:cNvSpPr>
            <a:spLocks noGrp="1"/>
          </p:cNvSpPr>
          <p:nvPr>
            <p:ph type="title"/>
          </p:nvPr>
        </p:nvSpPr>
        <p:spPr/>
        <p:txBody>
          <a:bodyPr/>
          <a:lstStyle/>
          <a:p>
            <a:r>
              <a:rPr lang="pl-PL" dirty="0"/>
              <a:t>CHARAKTER UMOWY PRZEWOZU</a:t>
            </a:r>
            <a:endParaRPr lang="en-AU" dirty="0"/>
          </a:p>
        </p:txBody>
      </p:sp>
      <p:sp>
        <p:nvSpPr>
          <p:cNvPr id="3" name="Symbol zastępczy zawartości 2">
            <a:extLst>
              <a:ext uri="{FF2B5EF4-FFF2-40B4-BE49-F238E27FC236}">
                <a16:creationId xmlns:a16="http://schemas.microsoft.com/office/drawing/2014/main" id="{3B04BC66-88FC-4459-B270-6A5FD7BAC83C}"/>
              </a:ext>
            </a:extLst>
          </p:cNvPr>
          <p:cNvSpPr>
            <a:spLocks noGrp="1"/>
          </p:cNvSpPr>
          <p:nvPr>
            <p:ph idx="1"/>
          </p:nvPr>
        </p:nvSpPr>
        <p:spPr>
          <a:xfrm>
            <a:off x="847725" y="2638044"/>
            <a:ext cx="10315575" cy="4219956"/>
          </a:xfrm>
        </p:spPr>
        <p:txBody>
          <a:bodyPr/>
          <a:lstStyle/>
          <a:p>
            <a:r>
              <a:rPr lang="pl-PL" dirty="0"/>
              <a:t>Umowa o świadczenie usług</a:t>
            </a:r>
          </a:p>
          <a:p>
            <a:r>
              <a:rPr lang="pl-PL" dirty="0"/>
              <a:t>Umowa zobowiązania rezultatu</a:t>
            </a:r>
          </a:p>
          <a:p>
            <a:r>
              <a:rPr lang="pl-PL" dirty="0"/>
              <a:t>Umowa wzajemna, odpłatna</a:t>
            </a:r>
          </a:p>
          <a:p>
            <a:r>
              <a:rPr lang="pl-PL" dirty="0"/>
              <a:t>Umowa handlowa</a:t>
            </a:r>
          </a:p>
          <a:p>
            <a:r>
              <a:rPr lang="pl-PL" dirty="0"/>
              <a:t>Umowa co do zasady konsensualna </a:t>
            </a:r>
          </a:p>
          <a:p>
            <a:pPr lvl="1"/>
            <a:r>
              <a:rPr lang="pl-PL" dirty="0"/>
              <a:t>czasem realna np.:  art. 25 ust. 2 </a:t>
            </a:r>
            <a:r>
              <a:rPr lang="pl-PL" dirty="0" err="1"/>
              <a:t>PPrz</a:t>
            </a:r>
            <a:r>
              <a:rPr lang="pl-PL" dirty="0"/>
              <a:t>: Umowę przewozu przesyłki bagażowej uważa się za zawartą z chwilą przekazania przesyłki przewoźnikowi i przyjęcia przez podróżnego kwitu bagażowego.</a:t>
            </a:r>
            <a:endParaRPr lang="en-AU" dirty="0"/>
          </a:p>
        </p:txBody>
      </p:sp>
    </p:spTree>
    <p:extLst>
      <p:ext uri="{BB962C8B-B14F-4D97-AF65-F5344CB8AC3E}">
        <p14:creationId xmlns:p14="http://schemas.microsoft.com/office/powerpoint/2010/main" val="1294791407"/>
      </p:ext>
    </p:extLst>
  </p:cSld>
  <p:clrMapOvr>
    <a:masterClrMapping/>
  </p:clrMapOvr>
</p:sld>
</file>

<file path=ppt/theme/theme1.xml><?xml version="1.0" encoding="utf-8"?>
<a:theme xmlns:a="http://schemas.openxmlformats.org/drawingml/2006/main" name="Paczka">
  <a:themeElements>
    <a:clrScheme name="Paczka">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{520701DC-84E5-A04B-8B15-08137B3A1AD2}tf10001120</Template>
  <TotalTime>1352</TotalTime>
  <Words>2353</Words>
  <Application>Microsoft Office PowerPoint</Application>
  <PresentationFormat>Panoramiczny</PresentationFormat>
  <Paragraphs>167</Paragraphs>
  <Slides>29</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29</vt:i4>
      </vt:variant>
    </vt:vector>
  </HeadingPairs>
  <TitlesOfParts>
    <vt:vector size="32" baseType="lpstr">
      <vt:lpstr>Arial</vt:lpstr>
      <vt:lpstr>Gill Sans MT</vt:lpstr>
      <vt:lpstr>Paczka</vt:lpstr>
      <vt:lpstr>Umowa PRZEWOZU UMOWA SPEDYCJI</vt:lpstr>
      <vt:lpstr>Umowa przewozu</vt:lpstr>
      <vt:lpstr>Definicja umowy przewozu</vt:lpstr>
      <vt:lpstr>RODZAJE PRZEWOZU - przedmiot</vt:lpstr>
      <vt:lpstr>RODZAJE PRZEWOZU – środek transportu – przepisy szczególne</vt:lpstr>
      <vt:lpstr>Szczególne sposoby transportu - przykłady </vt:lpstr>
      <vt:lpstr>Prezentacja programu PowerPoint</vt:lpstr>
      <vt:lpstr>Strony umowy przewozu</vt:lpstr>
      <vt:lpstr>CHARAKTER UMOWY PRZEWOZU</vt:lpstr>
      <vt:lpstr>Treść umowy przewozu</vt:lpstr>
      <vt:lpstr>Obowiązek zawarcia umowy przewozu</vt:lpstr>
      <vt:lpstr>LIST PRZEWOZOWY</vt:lpstr>
      <vt:lpstr>List przewozowy</vt:lpstr>
      <vt:lpstr>Kwit bagażowy</vt:lpstr>
      <vt:lpstr>Przewóz rzeczy – prawa i obowiązki przewoźnika</vt:lpstr>
      <vt:lpstr>Przewóz rzeczy – prawa i obowiązki przewoźnika</vt:lpstr>
      <vt:lpstr>Przewóz rzeczy – prawa i obowiązki przewoźnika</vt:lpstr>
      <vt:lpstr>Przewóz rzeczy – obowiązki wysyłającego</vt:lpstr>
      <vt:lpstr>Prawa i obowiązki odbiorcy</vt:lpstr>
      <vt:lpstr>Odpowiedzialność przewoźnika za szkody transportowe</vt:lpstr>
      <vt:lpstr>Odpowiedzialność przewoźnika za szkody transportowe</vt:lpstr>
      <vt:lpstr>Ustawowe prawo zastawu</vt:lpstr>
      <vt:lpstr>Umowa spedycji</vt:lpstr>
      <vt:lpstr>Umowa spedycji</vt:lpstr>
      <vt:lpstr>Na czym polega spedycja?</vt:lpstr>
      <vt:lpstr>Strony umowy spedycji</vt:lpstr>
      <vt:lpstr>Obowiązki spedytora</vt:lpstr>
      <vt:lpstr>Odpowiedzialność Spedytora</vt:lpstr>
      <vt:lpstr>Ustawowe prawo zastawu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Umowa Komisu</dc:title>
  <dc:creator>Dorota Wieczorkowska</dc:creator>
  <cp:lastModifiedBy>Dorota Wieczorkowska</cp:lastModifiedBy>
  <cp:revision>31</cp:revision>
  <dcterms:created xsi:type="dcterms:W3CDTF">2018-12-13T17:19:16Z</dcterms:created>
  <dcterms:modified xsi:type="dcterms:W3CDTF">2019-11-25T08:34:25Z</dcterms:modified>
</cp:coreProperties>
</file>