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69" r:id="rId16"/>
    <p:sldId id="283" r:id="rId17"/>
    <p:sldId id="270" r:id="rId18"/>
    <p:sldId id="271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82" r:id="rId27"/>
    <p:sldId id="281" r:id="rId28"/>
    <p:sldId id="280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92"/>
    <p:restoredTop sz="94729"/>
  </p:normalViewPr>
  <p:slideViewPr>
    <p:cSldViewPr snapToGrid="0" snapToObjects="1">
      <p:cViewPr varScale="1">
        <p:scale>
          <a:sx n="90" d="100"/>
          <a:sy n="90" d="100"/>
        </p:scale>
        <p:origin x="38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249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222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30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10/27/2019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7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6206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10/27/2019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69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10/27/2019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21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10/27/2019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95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10/27/2019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253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0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
Drugi poziom
Trzeci poziom
Czwarty poziom
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10/27/2019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589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51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7602851-ED4C-BA40-A219-1EDF1B2F6D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Umowa międzynarodowej sprzedaży towarów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8D6A69D9-632C-7347-8EE8-72B5371B56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3765" y="4352543"/>
            <a:ext cx="8408019" cy="1691417"/>
          </a:xfrm>
        </p:spPr>
        <p:txBody>
          <a:bodyPr>
            <a:normAutofit/>
          </a:bodyPr>
          <a:lstStyle/>
          <a:p>
            <a:r>
              <a:rPr lang="pl-PL" dirty="0"/>
              <a:t>Dorota Wieczorkowska</a:t>
            </a:r>
          </a:p>
          <a:p>
            <a:r>
              <a:rPr lang="pl-PL" dirty="0"/>
              <a:t>Zakład Prawa Gospodarczego i Handlowego</a:t>
            </a:r>
          </a:p>
          <a:p>
            <a:r>
              <a:rPr lang="pl-PL" dirty="0"/>
              <a:t>Wydział Prawa,  Administracji i Ekonomii Uniwersytetu Wrocławskiego</a:t>
            </a:r>
          </a:p>
        </p:txBody>
      </p:sp>
    </p:spTree>
    <p:extLst>
      <p:ext uri="{BB962C8B-B14F-4D97-AF65-F5344CB8AC3E}">
        <p14:creationId xmlns:p14="http://schemas.microsoft.com/office/powerpoint/2010/main" val="198453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5BED992-F73A-6B4C-BB84-880E358A3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Reakcje oblata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3AFE8CB-4965-8645-8E14-981DDB7F6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062" y="2638044"/>
            <a:ext cx="8373802" cy="3878370"/>
          </a:xfrm>
        </p:spPr>
        <p:txBody>
          <a:bodyPr>
            <a:normAutofit fontScale="92500"/>
          </a:bodyPr>
          <a:lstStyle/>
          <a:p>
            <a:r>
              <a:rPr lang="pl-PL" dirty="0"/>
              <a:t>Odrzucenie oferty </a:t>
            </a:r>
            <a:r>
              <a:rPr lang="pl-PL" dirty="0">
                <a:sym typeface="Wingdings" pitchFamily="2" charset="2"/>
              </a:rPr>
              <a:t> wygaśnięcie oferty</a:t>
            </a:r>
          </a:p>
          <a:p>
            <a:r>
              <a:rPr lang="pl-PL" dirty="0">
                <a:sym typeface="Wingdings" pitchFamily="2" charset="2"/>
              </a:rPr>
              <a:t>Przyjęcie zmieniające – gdy zaproponowane przez </a:t>
            </a:r>
            <a:r>
              <a:rPr lang="pl-PL" dirty="0" smtClean="0">
                <a:sym typeface="Wingdings" pitchFamily="2" charset="2"/>
              </a:rPr>
              <a:t>oblata </a:t>
            </a:r>
            <a:r>
              <a:rPr lang="pl-PL" dirty="0">
                <a:sym typeface="Wingdings" pitchFamily="2" charset="2"/>
              </a:rPr>
              <a:t>zmiany nie modyfikują treści oferty w sposób istotny</a:t>
            </a:r>
          </a:p>
          <a:p>
            <a:pPr lvl="1"/>
            <a:r>
              <a:rPr lang="pl-PL" dirty="0">
                <a:sym typeface="Wingdings" pitchFamily="2" charset="2"/>
              </a:rPr>
              <a:t>Oferent może się sprzeciwić – </a:t>
            </a:r>
            <a:r>
              <a:rPr lang="pl-PL" dirty="0" smtClean="0">
                <a:sym typeface="Wingdings" pitchFamily="2" charset="2"/>
              </a:rPr>
              <a:t>niezwłocznie</a:t>
            </a:r>
            <a:endParaRPr lang="pl-PL" dirty="0">
              <a:sym typeface="Wingdings" pitchFamily="2" charset="2"/>
            </a:endParaRPr>
          </a:p>
          <a:p>
            <a:r>
              <a:rPr lang="pl-PL" dirty="0">
                <a:sym typeface="Wingdings" pitchFamily="2" charset="2"/>
              </a:rPr>
              <a:t>Kontroferta – odpowiedź na ofertę zawierająca istotne zmiany</a:t>
            </a:r>
          </a:p>
          <a:p>
            <a:pPr lvl="1"/>
            <a:r>
              <a:rPr lang="pl-PL" dirty="0"/>
              <a:t>Dodatkowe lub odmienne warunki, dotyczące między innymi ceny, płatności, jakości i ilości towarów, miejsca i czasu dostawy, zakresu odpowiedzialności jednej ze stron względem drugiej lub sposobu rozstrzygania sporów, uważa się za zmieniające w sposób zasadniczy warunki oferty.</a:t>
            </a:r>
            <a:endParaRPr lang="pl-PL" dirty="0">
              <a:sym typeface="Wingdings" pitchFamily="2" charset="2"/>
            </a:endParaRPr>
          </a:p>
          <a:p>
            <a:r>
              <a:rPr lang="pl-PL" dirty="0">
                <a:sym typeface="Wingdings" pitchFamily="2" charset="2"/>
              </a:rPr>
              <a:t>Milczenie – samo w sobie nie rodzi skutków prawnych; </a:t>
            </a:r>
          </a:p>
          <a:p>
            <a:r>
              <a:rPr lang="pl-PL" dirty="0"/>
              <a:t>Przyjęcie oferty może być wycofane, jeżeli wycofanie dojdzie do oferenta przed lub w tym samym czasie, w którym to przyjęcie stałoby się skuteczne.</a:t>
            </a:r>
            <a:endParaRPr lang="pl-PL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41212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48E1FA5-0360-9D43-9844-EA3C5032C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Moment zawarcia umowy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F037823-6F76-264A-9A9F-B732A63E6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Umowa jest zawarta z chwilą, gdy przyjęcie oferty stanie się skuteczne zgodnie z postanowieniami niniejszej konwencji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dirty="0"/>
              <a:t>O</a:t>
            </a:r>
            <a:r>
              <a:rPr lang="pl-PL" dirty="0" smtClean="0"/>
              <a:t>ferta</a:t>
            </a:r>
            <a:r>
              <a:rPr lang="pl-PL" dirty="0"/>
              <a:t>, oświadczenie o jej przyjęciu lub jakiekolwiek inne ujawnienie zamiaru "dochodzi" do adresata, jeżeli złożone zostało w formie ustnej lub dostarczone samemu adresatowi w jakikolwiek inny sposób do jego siedziby handlowej lub na jego adres pocztowy, a jeżeli nie posiada on siedziby handlowej lub adresu pocztowego - do miejsca jego stałego zamieszkania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2045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58B9705-556E-C042-92F4-E92B23B2C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Zwyczaje i praktyki handlowe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5F1232F-600A-BF44-89D1-AF9E606D7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Strony są związane wszelkimi zwyczajami, które uzgodniły, oraz ustaloną między nimi praktyką (ujęcie subiektywne zwyczaju)</a:t>
            </a:r>
          </a:p>
          <a:p>
            <a:r>
              <a:rPr lang="pl-PL" dirty="0"/>
              <a:t>Przy braku odmiennego porozumienia stron uważa się, że strony przyjmują w sposób dorozumiany stosowanie do ich umowy lub do sposobu jej zawarcia zwyczajów, które znały lub powinny były znać i które są w handlu międzynarodowym ogólnie znane i powszechnie stosowane przez strony do umów tego rodzaju w danej dziedzinie handlu (ujęcie obiektywne zwyczaju)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9564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A23E566-59BD-5841-B95A-838ED6F2A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Obowiązki sprzedającego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16E504A-A91B-BC49-AD87-231E348F6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Sprzedający jest obowiązany: </a:t>
            </a:r>
          </a:p>
          <a:p>
            <a:pPr lvl="1"/>
            <a:r>
              <a:rPr lang="pl-PL" dirty="0"/>
              <a:t>dostarczyć towary, </a:t>
            </a:r>
          </a:p>
          <a:p>
            <a:pPr lvl="1"/>
            <a:r>
              <a:rPr lang="pl-PL" dirty="0"/>
              <a:t>przekazać wszelkie dokumenty ich dotyczące oraz </a:t>
            </a:r>
          </a:p>
          <a:p>
            <a:pPr lvl="1"/>
            <a:r>
              <a:rPr lang="pl-PL" dirty="0"/>
              <a:t>przenieść prawo własności towarów, zgodnie z umową i niniejszą konwencją.</a:t>
            </a:r>
          </a:p>
          <a:p>
            <a:r>
              <a:rPr lang="pl-PL" dirty="0"/>
              <a:t>Art. 31-34 dot. dostarczenia towarów</a:t>
            </a:r>
          </a:p>
        </p:txBody>
      </p:sp>
    </p:spTree>
    <p:extLst>
      <p:ext uri="{BB962C8B-B14F-4D97-AF65-F5344CB8AC3E}">
        <p14:creationId xmlns:p14="http://schemas.microsoft.com/office/powerpoint/2010/main" val="2193399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1F293E8-2D8D-3945-A0F9-43C58A75C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Niezgodność towaru z umową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0C0B427-415F-2B47-A017-BC19ED277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5324" y="2385848"/>
            <a:ext cx="9637986" cy="4214649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/>
              <a:t>Sprzedający powinien dostarczyć </a:t>
            </a:r>
            <a:r>
              <a:rPr lang="pl-PL" u="sng" dirty="0"/>
              <a:t>towary według ilości, jakości i w asortymencie przewidzianym w umowie oraz umieszczone lub zapakowane w sposób przewidziany w umowie.</a:t>
            </a:r>
          </a:p>
          <a:p>
            <a:r>
              <a:rPr lang="pl-PL" dirty="0"/>
              <a:t>(2) Jeżeli strony nie uzgodniły inaczej, towary są zgodne z umową tylko wówczas, gdy:</a:t>
            </a:r>
          </a:p>
          <a:p>
            <a:pPr lvl="1"/>
            <a:r>
              <a:rPr lang="pl-PL" dirty="0"/>
              <a:t>(a) nadają się do użytku w takich celach, w jakich zwykle służą towary tego samego rodzaju,</a:t>
            </a:r>
          </a:p>
          <a:p>
            <a:pPr lvl="1"/>
            <a:r>
              <a:rPr lang="pl-PL" dirty="0"/>
              <a:t>(b) nadają się do specjalnych celów, podanych wyraźnie lub w sposób dorozumiany do wiadomości sprzedającego w chwili zawarcia umowy, z wyjątkiem przypadków, gdy z okoliczności wynika, że kupujący nie polegał lub że byłoby z jego strony nierozsądne polegać na kompetencji i ocenie sprzedającego,</a:t>
            </a:r>
          </a:p>
          <a:p>
            <a:pPr lvl="1"/>
            <a:r>
              <a:rPr lang="pl-PL" dirty="0"/>
              <a:t>(c) posiadają cechy towarów, które sprzedający przedstawił kupującemu jako próbki lub wzory,</a:t>
            </a:r>
          </a:p>
          <a:p>
            <a:pPr lvl="1"/>
            <a:r>
              <a:rPr lang="pl-PL" dirty="0"/>
              <a:t>(d) są umieszczone lub opakowane w sposób zwyczajowo przyjęty dla tego rodzaju towarów lub gdy taki zwyczajowo przyjęty sposób nie istnieje, w sposób pozwalający na odpowiednie ich utrzymanie i zabezpieczenie.</a:t>
            </a:r>
          </a:p>
          <a:p>
            <a:r>
              <a:rPr lang="pl-PL" dirty="0"/>
              <a:t>(3) Sprzedający nie odpowiada na podstawie punktów (a) do (d) ustępu poprzedniego za brak zgodności towarów, o którym kupujący wiedział lub nie mógł nie wiedzieć w chwili zawarcia umowy.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214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E65F433-C194-2549-B73D-A97E45131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Obowiązki kupującego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9D1FC74-9C9B-9544-A527-AA868ACC51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Kupujący obowiązany jest:</a:t>
            </a:r>
          </a:p>
          <a:p>
            <a:pPr lvl="1"/>
            <a:r>
              <a:rPr lang="pl-PL" dirty="0"/>
              <a:t> zapłacić cenę za towary i </a:t>
            </a:r>
          </a:p>
          <a:p>
            <a:pPr lvl="1"/>
            <a:r>
              <a:rPr lang="pl-PL" dirty="0"/>
              <a:t>przyjąć dostawę, zgodnie z umową i niniejszą konwencją.</a:t>
            </a:r>
          </a:p>
        </p:txBody>
      </p:sp>
    </p:spTree>
    <p:extLst>
      <p:ext uri="{BB962C8B-B14F-4D97-AF65-F5344CB8AC3E}">
        <p14:creationId xmlns:p14="http://schemas.microsoft.com/office/powerpoint/2010/main" val="3443836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Obowiązek zbadania towarów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9733" y="2638044"/>
            <a:ext cx="10549467" cy="411835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Art.. 38: (1</a:t>
            </a:r>
            <a:r>
              <a:rPr lang="pl-PL" dirty="0"/>
              <a:t>) Kupujący powinien dokonać kontroli towarów lub spowodować dokonanie kontroli w </a:t>
            </a:r>
            <a:r>
              <a:rPr lang="pl-PL" u="sng" dirty="0"/>
              <a:t>najkrótszym, praktycznie możliwym w danych okolicznościach, terminie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(2) Jeżeli umowa przewiduje przewóz towarów, kontrola może być dokonana w terminie późniejszym, po dostarczeniu towarów na miejsce przeznaczenia.</a:t>
            </a:r>
          </a:p>
          <a:p>
            <a:pPr algn="just"/>
            <a:r>
              <a:rPr lang="pl-PL" dirty="0"/>
              <a:t>(3) Jeżeli towary są skierowane w tranzycie do innego miejsca lub odesłane dalej przez kupującego, który nie miał rozsądnej możliwości ich zbadania, a w chwili zawarcia umowy sprzedający wiedział lub powinien był wiedzieć o możliwości takiego skierowania lub odesłania, kontrola może być dokonana w terminie późniejszym, po dostarczeniu towarów na nowe miejsce przeznaczenia.</a:t>
            </a:r>
          </a:p>
          <a:p>
            <a:pPr algn="just"/>
            <a:r>
              <a:rPr lang="pl-PL" dirty="0" smtClean="0"/>
              <a:t>Art.. 39 (1</a:t>
            </a:r>
            <a:r>
              <a:rPr lang="pl-PL" dirty="0"/>
              <a:t>) </a:t>
            </a:r>
            <a:r>
              <a:rPr lang="pl-PL" u="sng" dirty="0"/>
              <a:t>Kupujący traci prawo do powoływania się na brak zgodności towarów</a:t>
            </a:r>
            <a:r>
              <a:rPr lang="pl-PL" dirty="0"/>
              <a:t>, jeżeli nie zawiadomi sprzedającego o charakterze występujących niezgodności w rozsądnym terminie od chwili, w której niezgodności te zostały przez niego wykryte lub powinny były zostać wykryte.</a:t>
            </a:r>
          </a:p>
          <a:p>
            <a:pPr algn="just"/>
            <a:r>
              <a:rPr lang="pl-PL" dirty="0"/>
              <a:t>(2) </a:t>
            </a:r>
            <a:r>
              <a:rPr lang="pl-PL" u="sng" dirty="0"/>
              <a:t>W każdym przypadku kupujący traci prawo do powoływania się na brak zgodności towarów, jeżeli nie zawiadomi o nim sprzedającego najpóźniej w ciągu </a:t>
            </a:r>
            <a:r>
              <a:rPr lang="pl-PL" b="1" u="sng" dirty="0"/>
              <a:t>dwóch lat </a:t>
            </a:r>
            <a:r>
              <a:rPr lang="pl-PL" u="sng" dirty="0"/>
              <a:t>od daty, w której towary zostały rzeczywiście wydane kupującemu,</a:t>
            </a:r>
            <a:r>
              <a:rPr lang="pl-PL" dirty="0"/>
              <a:t> chyba że termin ten jest niezgodny z umownym okresem gwarancji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1705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F470529-8CE9-3848-9CC8-043BEBAF8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Konsekwencje naruszenia zobowiązania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201B854-72C4-F245-9F18-96A47947F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Gdy jedna ze stron umowy naruszy warunki zobowiązania, druga strona może korzystać z następujących środków ochronnych:</a:t>
            </a:r>
          </a:p>
          <a:p>
            <a:pPr lvl="1"/>
            <a:r>
              <a:rPr lang="pl-PL" dirty="0"/>
              <a:t>Żądanie wykonania zobowiązania (art. 62 i 46 ust. 1 i 2)</a:t>
            </a:r>
          </a:p>
          <a:p>
            <a:pPr lvl="1"/>
            <a:r>
              <a:rPr lang="pl-PL" dirty="0"/>
              <a:t>Żądanie obniżenia ceny</a:t>
            </a:r>
          </a:p>
          <a:p>
            <a:pPr lvl="1"/>
            <a:r>
              <a:rPr lang="pl-PL" dirty="0"/>
              <a:t>Żądanie zapłaty odsetek</a:t>
            </a:r>
          </a:p>
          <a:p>
            <a:pPr lvl="1"/>
            <a:r>
              <a:rPr lang="pl-PL" dirty="0"/>
              <a:t>Odstąpienie od umowy</a:t>
            </a:r>
          </a:p>
          <a:p>
            <a:pPr lvl="1"/>
            <a:r>
              <a:rPr lang="pl-PL" dirty="0"/>
              <a:t>Żądanie wypłaty odszkodowania</a:t>
            </a:r>
          </a:p>
        </p:txBody>
      </p:sp>
    </p:spTree>
    <p:extLst>
      <p:ext uri="{BB962C8B-B14F-4D97-AF65-F5344CB8AC3E}">
        <p14:creationId xmlns:p14="http://schemas.microsoft.com/office/powerpoint/2010/main" val="20778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BE444B7-C494-7B4A-B897-3032B5E29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Obniżenie ceny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EEA5827-04F6-5847-A810-AA03B0234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razie braku zgodności towarów z umową, bez względu na to, czy cena została już zapłacona, czy nie, kupujący może obniżyć cenę proporcjonalnie do różnicy między wartością rzeczywiście dostarczonych towarów w chwili dostawy a wartością, jaką miałyby w tej chwili towary odpowiadające umowie. Jeżeli jednak sprzedający naprawi wszelkie nieprawidłowości w wykonaniu swoich obowiązków, zgodnie z artykułem 37 lub artykułem 48, lub jeżeli kupujący odmawia przyjęcia wykonania przez sprzedającego, zgodnie z tymi artykułami, kupujący nie może obniżyć ceny.</a:t>
            </a:r>
          </a:p>
        </p:txBody>
      </p:sp>
    </p:spTree>
    <p:extLst>
      <p:ext uri="{BB962C8B-B14F-4D97-AF65-F5344CB8AC3E}">
        <p14:creationId xmlns:p14="http://schemas.microsoft.com/office/powerpoint/2010/main" val="1265726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B44A24D-5F49-7F4F-A95A-4D1573297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odsetki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27060FE-D92C-E440-825B-3D7257024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</a:t>
            </a:r>
            <a:r>
              <a:rPr lang="pl-PL" dirty="0" smtClean="0"/>
              <a:t>. </a:t>
            </a:r>
            <a:r>
              <a:rPr lang="pl-PL" dirty="0"/>
              <a:t>78</a:t>
            </a:r>
          </a:p>
          <a:p>
            <a:r>
              <a:rPr lang="pl-PL" dirty="0"/>
              <a:t>Jeżeli strona nie dokona zapłaty ceny lub innej należności, druga strona ma prawo do odsetek od zaległej sumy, niezależnie od żądania odszkodowania należnego na podstawie artykułu 74.</a:t>
            </a:r>
          </a:p>
        </p:txBody>
      </p:sp>
    </p:spTree>
    <p:extLst>
      <p:ext uri="{BB962C8B-B14F-4D97-AF65-F5344CB8AC3E}">
        <p14:creationId xmlns:p14="http://schemas.microsoft.com/office/powerpoint/2010/main" val="2879126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38349F8-F0C7-E949-BCD1-5A4F86EC4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Znaczenie umowy sprzedaży w obrocie międzynarodowym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D581283-D9CD-F94D-A5AF-61E758DA3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Podstawowe znaczenie w obrocie handlowym</a:t>
            </a:r>
          </a:p>
          <a:p>
            <a:r>
              <a:rPr lang="pl-PL" dirty="0"/>
              <a:t>W międzynarodowym obrocie handlowym umowa sprzedaży jest najczęściej zawieraną umową</a:t>
            </a:r>
          </a:p>
          <a:p>
            <a:r>
              <a:rPr lang="pl-PL" dirty="0"/>
              <a:t>Potrzeba jednolitej regulacji stosunków prawnych związanych z zawieraniem umów sprzedaży przez podmioty posiadające siedziby w różnych państwach</a:t>
            </a:r>
          </a:p>
        </p:txBody>
      </p:sp>
    </p:spTree>
    <p:extLst>
      <p:ext uri="{BB962C8B-B14F-4D97-AF65-F5344CB8AC3E}">
        <p14:creationId xmlns:p14="http://schemas.microsoft.com/office/powerpoint/2010/main" val="692107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5293BE4-BAEB-8C4B-9A59-0AFC8E151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Odstąpienie od umowy przez kupującego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6316E8D-D877-EB4E-9EF5-045549BC8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3283" y="2638044"/>
            <a:ext cx="9753600" cy="4130618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Kupujący może oświadczyć o odstąpieniu od umowy:</a:t>
            </a:r>
          </a:p>
          <a:p>
            <a:pPr lvl="1"/>
            <a:r>
              <a:rPr lang="pl-PL" dirty="0"/>
              <a:t>(a) jeżeli niewykonanie przez sprzedającego któregokolwiek z jego obowiązków wynikających z umowy lub niniejszej konwencji </a:t>
            </a:r>
            <a:r>
              <a:rPr lang="pl-PL" b="1" dirty="0"/>
              <a:t>stanowi istotne naruszenie umowy</a:t>
            </a:r>
            <a:r>
              <a:rPr lang="pl-PL" dirty="0"/>
              <a:t>, lub</a:t>
            </a:r>
          </a:p>
          <a:p>
            <a:pPr lvl="1"/>
            <a:r>
              <a:rPr lang="pl-PL" dirty="0"/>
              <a:t>(b) w przypadku braku dostawy, jeżeli sprzedający nie dostarczył towarów w dodatkowym terminie wyznaczonym przez kupującego zgodnie z ustępem (1) artykułu 47 lub jeżeli sprzedający oświadczył, że nie dostarczy towarów w wyznaczonym w ten sposób terminie.</a:t>
            </a:r>
          </a:p>
          <a:p>
            <a:r>
              <a:rPr lang="pl-PL" dirty="0"/>
              <a:t>Jeżeli jednak sprzedający dostarczył towary, kupujący traci prawo do oświadczenia o odstąpieniu od umowy, chyba że uczynił to:</a:t>
            </a:r>
          </a:p>
          <a:p>
            <a:pPr lvl="1"/>
            <a:r>
              <a:rPr lang="pl-PL" dirty="0"/>
              <a:t>(a) w razie opóźnienia dostawy, w rozsądnym terminie od chwili, gdy dowiedział się o dokonaniu dostawy;</a:t>
            </a:r>
          </a:p>
          <a:p>
            <a:pPr lvl="1"/>
            <a:r>
              <a:rPr lang="pl-PL" dirty="0"/>
              <a:t>(b) w razie innego naruszenia umowy niż opóźniona dostawa, w rozsądnym terminie:</a:t>
            </a:r>
          </a:p>
          <a:p>
            <a:pPr lvl="2"/>
            <a:r>
              <a:rPr lang="pl-PL" dirty="0"/>
              <a:t>(i) od chwili, gdy dowiedział się lub powinien był się dowiedzieć o tym naruszeniu,</a:t>
            </a:r>
          </a:p>
          <a:p>
            <a:pPr lvl="2"/>
            <a:r>
              <a:rPr lang="pl-PL" dirty="0"/>
              <a:t>(ii) po upływie jakiegokolwiek dodatkowego terminu wyznaczonego przez kupującego zgodnie z ustępem (1) artykułu 47 lub po oświadczeniu przez sprzedającego, że nie wykona swoich obowiązków w tym dodatkowym terminie, albo</a:t>
            </a:r>
          </a:p>
          <a:p>
            <a:pPr lvl="2"/>
            <a:r>
              <a:rPr lang="pl-PL" dirty="0"/>
              <a:t>(iii) po upływie dodatkowego terminu wskazanego przez sprzedającego zgodnie z ustępem (2) artykułu 48 lub po oświadczeniu przez kupującego, że nie przyjmie on wykonania.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9646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6D06BF9-44A0-5244-B927-761C49B1C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Odstąpienie od umowy przez sprzedającego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C579FAE-1965-4C4A-9A6E-915A79A5A5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0221" y="2638044"/>
            <a:ext cx="8720643" cy="4219956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Sprzedający może oświadczyć o odstąpieniu od umowy, jeżeli</a:t>
            </a:r>
          </a:p>
          <a:p>
            <a:pPr lvl="1"/>
            <a:r>
              <a:rPr lang="pl-PL" dirty="0"/>
              <a:t>(a) niewykonanie przez kupującego któregokolwiek z jego obowiązków wynikających z umowy lub niniejszej konwencji </a:t>
            </a:r>
            <a:r>
              <a:rPr lang="pl-PL" b="1" dirty="0"/>
              <a:t>stanowi istotne naruszenie umowy</a:t>
            </a:r>
            <a:r>
              <a:rPr lang="pl-PL" dirty="0"/>
              <a:t>, lub</a:t>
            </a:r>
          </a:p>
          <a:p>
            <a:pPr lvl="1"/>
            <a:r>
              <a:rPr lang="pl-PL" dirty="0"/>
              <a:t>(b) w dodatkowym terminie wyznaczonym przez sprzedającego, zgodnie z ustępem (1) artykułu 63, kupujący nie wykonuje swego obowiązku zapłaty ceny lub nie odbiera towarów albo jeżeli oświadcza, że nie uczyni tego w wyznaczonym w ten sposób terminie.</a:t>
            </a:r>
          </a:p>
          <a:p>
            <a:r>
              <a:rPr lang="pl-PL" dirty="0"/>
              <a:t>Jeżeli jednak kupujący zapłacił cenę, sprzedający traci prawo do oświadczenia o odstąpieniu od umowy, o ile nie uczynił tego:</a:t>
            </a:r>
          </a:p>
          <a:p>
            <a:pPr lvl="1"/>
            <a:r>
              <a:rPr lang="pl-PL" dirty="0"/>
              <a:t>(a) w razie spóźnionego wykonania przez kupującego, zanim sprzedający dowiedział się, że nastąpiło wykonanie, lub</a:t>
            </a:r>
          </a:p>
          <a:p>
            <a:pPr lvl="1"/>
            <a:r>
              <a:rPr lang="pl-PL" dirty="0"/>
              <a:t>(b) w razie innego naruszenia niż spóźnione wykonanie przez kupującego, w rozsądnym terminie:</a:t>
            </a:r>
          </a:p>
          <a:p>
            <a:pPr lvl="2"/>
            <a:r>
              <a:rPr lang="pl-PL" dirty="0"/>
              <a:t>od chwili, gdy sprzedający dowiedział się lub powinien był dowiedzieć się o tym naruszeniu, lub</a:t>
            </a:r>
          </a:p>
          <a:p>
            <a:pPr lvl="2"/>
            <a:r>
              <a:rPr lang="pl-PL" dirty="0"/>
              <a:t>po upływie dodatkowego terminu wyznaczonego przez sprzedającego, zgodnie z ustępem (1) artykułu 63, lub po oświadczeniu przez kupującego, że nie wykona on swoich zobowiązań w tym dodatkowym terminie.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211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60CF966-5414-2142-800E-1215D1C7B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Istotne naruszenie umowy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FC00A65-51FF-4948-8DF8-F8DA8DEC3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Naruszenie umowy przez jedną ze stron uważa się za istotne, jeżeli powoduje dla drugiej strony taki uszczerbek, który w sposób zasadniczy pozbawia tę stronę tego, czego zgodnie z umową miała prawo oczekiwać, chyba że strona naruszająca umowę nie przewidywała takiego skutku i osoba rozsądna tego samego rodzaju i w tych samych okolicznościach nie przewidziałaby takiego skutku.</a:t>
            </a:r>
          </a:p>
        </p:txBody>
      </p:sp>
    </p:spTree>
    <p:extLst>
      <p:ext uri="{BB962C8B-B14F-4D97-AF65-F5344CB8AC3E}">
        <p14:creationId xmlns:p14="http://schemas.microsoft.com/office/powerpoint/2010/main" val="13375425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40267DF-D828-B74C-8003-C9E580C4E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Skutek odstąpienia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6CD83AB-D471-3C40-A244-4F83BCF46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Odstąpienie od umowy zwalnia obie strony z ich zobowiązań wynikających z umowy, z zastrzeżeniem ewentualnie należnego odszkodowania. Odstąpienie nie ma wpływu na postanowienia umowy dotyczące rozstrzygania sporów lub na prawa i obowiązki stron będące następstwem odstąpienia od umowy.</a:t>
            </a:r>
          </a:p>
          <a:p>
            <a:r>
              <a:rPr lang="pl-PL" dirty="0"/>
              <a:t>Strona, która wykonała umowę w całości lub w części, może żądać od drugiej strony zwrotu tego, co dostarczyła lub zapłaciła na podstawie umowy. Jeżeli obie strony obowiązane są do zwrotu, powinny to uczynić równocześnie.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97006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A5D6EEA-E9EB-BC4C-8D46-B3797A2E7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odszkodowanie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23BF580-B49E-6145-9DFA-AD9E65E59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Tylko forma pieniężna</a:t>
            </a:r>
          </a:p>
          <a:p>
            <a:r>
              <a:rPr lang="pl-PL" dirty="0"/>
              <a:t>Zasada pełnego odszkodowania (strata + utracone korzyści – art. 74)</a:t>
            </a:r>
          </a:p>
          <a:p>
            <a:r>
              <a:rPr lang="pl-PL" dirty="0"/>
              <a:t>Odpowiedzialność tylko za tzw. szkodę przewidywalną - Odszkodowanie takie nie może przewyższać straty, którą strona naruszająca przewidywała lub powinna była przewidywać w chwili zawarcia umowy, w świetle okoliczności, które znała lub powinna była znać, jako możliwy rezultat naruszenia umowy</a:t>
            </a:r>
            <a:r>
              <a:rPr lang="pl-PL" dirty="0" smtClean="0"/>
              <a:t>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74438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D0BF8B1-2A33-594C-8461-B71374B57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Wyłączenie odpowiedzialności odszkodowawczej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EAAE346-400D-4041-BD87-DCDA77360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9503" y="2638044"/>
            <a:ext cx="8941361" cy="4057046"/>
          </a:xfrm>
        </p:spPr>
        <p:txBody>
          <a:bodyPr>
            <a:normAutofit fontScale="85000" lnSpcReduction="20000"/>
          </a:bodyPr>
          <a:lstStyle/>
          <a:p>
            <a:r>
              <a:rPr lang="pl-PL"/>
              <a:t>Strona </a:t>
            </a:r>
            <a:r>
              <a:rPr lang="pl-PL" dirty="0"/>
              <a:t>nie ponosi odpowiedzialności za niewykonanie któregoś ze swych obowiązków, jeżeli udowodni, że niewykonanie to nastąpiło z powodu przeszkody od niej niezależnej i że nie można było od niej rozsądnie oczekiwać wzięcia pod uwagę tej przeszkody w chwili zawarcia umowy lub uniknięcia bądź przezwyciężenia przeszkody lub jej następstw.</a:t>
            </a:r>
          </a:p>
          <a:p>
            <a:r>
              <a:rPr lang="pl-PL" dirty="0"/>
              <a:t>(2) Jeżeli niewykonanie przez stronę nastąpiło z powodu niewykonania zobowiązań przez osobę trzecią, którą strona zaangażowała do wykonania całości lub części umowy, strona ta jest zwolniona od odpowiedzialności tylko wtedy, gdy:(a) jest ona zwolniona na podstawie ustępu poprzedniego, i</a:t>
            </a:r>
          </a:p>
          <a:p>
            <a:r>
              <a:rPr lang="pl-PL" dirty="0"/>
              <a:t>(b) zaangażowana osoba trzecia byłaby również zwolniona od odpowiedzialności, gdyby przepisy tamtego ustępu miały do niej zastosowanie.</a:t>
            </a:r>
          </a:p>
          <a:p>
            <a:r>
              <a:rPr lang="pl-PL" dirty="0"/>
              <a:t>(3) Zwolnienie od odpowiedzialności przewidziane w niniejszym artykule obowiązuje tylko w okresie trwania przeszkody.</a:t>
            </a:r>
          </a:p>
          <a:p>
            <a:r>
              <a:rPr lang="pl-PL" dirty="0"/>
              <a:t>(4) Strona nie wykonująca umowy powinna zawiadomić drugą stronę o przeszkodzie i oddziaływaniu przeszkody na jej zdolność do wykonania umowy. Jeżeli druga strona nie otrzymała zawiadomienia w rozsądnym terminie od chwili, gdy strona nie wykonująca umowy wiedziała lub powinna była wiedzieć o przeszkodzie, strona ta odpowiada za szkodę wynikłą z nieotrzymania przez drugą stronę takiego zawiadomienia.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85806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Transfer ryzyka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19199" y="2638044"/>
            <a:ext cx="9965267" cy="396595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Utrata lub uszkodzenie towarów po przejściu ryzyka na kupującego nie zwalnia go od obowiązku zapłaty ceny, chyba że utrata lub uszkodzenie wynikało z działania lub zaniechania </a:t>
            </a:r>
            <a:r>
              <a:rPr lang="pl-PL" dirty="0" smtClean="0"/>
              <a:t>sprzedającego</a:t>
            </a:r>
          </a:p>
          <a:p>
            <a:pPr algn="just"/>
            <a:r>
              <a:rPr lang="pl-PL" dirty="0"/>
              <a:t>Jeżeli umowa sprzedaży przewiduje przewóz towarów i sprzedający nie jest zobowiązany do wydania ich w określonym miejscu, </a:t>
            </a:r>
            <a:r>
              <a:rPr lang="pl-PL" u="sng" dirty="0"/>
              <a:t>ryzyko przechodzi na kupującego z chwilą wydania towarów pierwszemu przewoźnikowi w celu przekazania kupującemu zgodnie z umową sprzedaży</a:t>
            </a:r>
            <a:r>
              <a:rPr lang="pl-PL" dirty="0"/>
              <a:t>. Jeżeli sprzedający obowiązany jest do wydania towaru przewoźnikowi w określonym miejscu, ryzyko nie przechodzi na kupującego, zanim towary nie zostaną wydane przewoźnikowi w tym miejscu. Okoliczność, że sprzedający upoważniony jest do zachowania dokumentów umożliwiających rozporządzanie towarami, jest bez znaczenia dla przejścia ryzyka.</a:t>
            </a:r>
          </a:p>
          <a:p>
            <a:pPr algn="just"/>
            <a:r>
              <a:rPr lang="pl-PL" dirty="0"/>
              <a:t>(2) Jednakże ryzyko nie przechodzi na kupującego zanim towary nie zostaną wyraźnie zidentyfikowane dla celów umowy przez opatrzenie ich znakiem wyróżniającym, za pomocą dokumentów przewozowych, przez zawiadomienie kupującego lub w inny sposób.</a:t>
            </a:r>
          </a:p>
          <a:p>
            <a:pPr algn="just"/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202248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INCOTERMS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INCOTERMS 2010 </a:t>
            </a:r>
          </a:p>
          <a:p>
            <a:r>
              <a:rPr lang="pl-PL" dirty="0" smtClean="0"/>
              <a:t>Stosowane w międzynarodowym obrocie handlowym wystandaryzowane wzorce umowy sprzedaży.</a:t>
            </a:r>
          </a:p>
          <a:p>
            <a:r>
              <a:rPr lang="pl-PL" dirty="0" smtClean="0"/>
              <a:t>Rodzaj wzorca określa zakres obowiązków stron umowy i określa moment przejścia ryzyka przypadkowej utraty towarów stanowiących przedmiot umowy.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11890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7999" y="462492"/>
            <a:ext cx="8483601" cy="6009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146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FFE51CD-2293-1B44-9013-133A1A5B1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Konwencja wiedeńska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6DF406E-96FC-E64B-9CC1-381737F91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5896304"/>
            <a:ext cx="7729728" cy="505875"/>
          </a:xfrm>
        </p:spPr>
        <p:txBody>
          <a:bodyPr>
            <a:normAutofit fontScale="70000" lnSpcReduction="20000"/>
          </a:bodyPr>
          <a:lstStyle/>
          <a:p>
            <a:r>
              <a:rPr lang="pl-PL" dirty="0"/>
              <a:t>Konwencja Narodów Zjednoczonych o umowach międzynarodowej sprzedaży towarów, sporządzona w Wiedniu dnia 11 kwietnia 1980 r. (Dz. U. z 1997 r. Nr 45, poz. 286 z </a:t>
            </a:r>
            <a:r>
              <a:rPr lang="pl-PL" dirty="0" err="1"/>
              <a:t>późn</a:t>
            </a:r>
            <a:r>
              <a:rPr lang="pl-PL" dirty="0"/>
              <a:t>. zm.).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xmlns="" id="{23D5058A-2E45-ED42-A179-FB1B70D94C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6828" y="2338345"/>
            <a:ext cx="5938344" cy="337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207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DC90FDF-2CD2-CC47-B8A0-81F4DCE7B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zastosowania konwencji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76FBA31-1E88-4B42-909A-A583E79CB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9407" y="2638044"/>
            <a:ext cx="8531457" cy="3773266"/>
          </a:xfrm>
        </p:spPr>
        <p:txBody>
          <a:bodyPr>
            <a:normAutofit lnSpcReduction="10000"/>
          </a:bodyPr>
          <a:lstStyle/>
          <a:p>
            <a:r>
              <a:rPr lang="pl-PL" dirty="0"/>
              <a:t>konwencja ma zastosowanie do umów sprzedaży towarów między stronami mającymi siedziby handlowe </a:t>
            </a:r>
            <a:r>
              <a:rPr lang="pl-PL" u="sng" dirty="0"/>
              <a:t>w różnych </a:t>
            </a:r>
            <a:r>
              <a:rPr lang="pl-PL" dirty="0"/>
              <a:t>państwach:</a:t>
            </a:r>
          </a:p>
          <a:p>
            <a:endParaRPr lang="pl-PL" dirty="0"/>
          </a:p>
          <a:p>
            <a:r>
              <a:rPr lang="pl-PL" dirty="0"/>
              <a:t>(a) jeżeli państwa te są Umawiającymi się Państwami lub</a:t>
            </a:r>
          </a:p>
          <a:p>
            <a:r>
              <a:rPr lang="pl-PL" dirty="0"/>
              <a:t>(b) jeżeli normy międzynarodowego prawa prywatnego wskazują na ustawodawstwo Umawiającego się Państwa, jako prawo właściwe.</a:t>
            </a:r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ALE: 	Strony mogą wyłączyć zastosowanie konwencji albo, z zastrzeżeniem 	artykułu 12, uchylić bądź zmienić skutki któregokolwiek z jej postanowień.</a:t>
            </a:r>
          </a:p>
        </p:txBody>
      </p:sp>
    </p:spTree>
    <p:extLst>
      <p:ext uri="{BB962C8B-B14F-4D97-AF65-F5344CB8AC3E}">
        <p14:creationId xmlns:p14="http://schemas.microsoft.com/office/powerpoint/2010/main" val="3535717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CCCCD86-C222-4C4D-9FF4-1D5E3A2F4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siedziba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AC269EC-8648-B246-9CC4-4A3A6C54E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/>
          </a:p>
          <a:p>
            <a:r>
              <a:rPr lang="pl-PL" dirty="0"/>
              <a:t>Przez siedzibę należy rozumieć stałe miejsce prowadzenia interesów. </a:t>
            </a:r>
          </a:p>
          <a:p>
            <a:r>
              <a:rPr lang="pl-PL" dirty="0"/>
              <a:t>jeżeli strona posiada więcej niż jedną siedzibę handlową, za siedzibę handlową uważa się tę, która ma najściślejszy związek z umową i z jej wykonaniem, ze względu na okoliczności znane stronom lub rozważane przez nie w jakimkolwiek czasie przed zawarciem lub w chwili zawarcia umowy;</a:t>
            </a:r>
          </a:p>
          <a:p>
            <a:r>
              <a:rPr lang="pl-PL" dirty="0"/>
              <a:t>jeżeli strona nie posiada siedziby handlowej, przyjmuje się miejsce jej stałego zamieszkania.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8300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EFADE08-155D-0D42-9698-F72FB98F9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Przedmiotowy zakres zastosowania konwencji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39B49E7-C8B2-084A-AAFC-E64FFA2D2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967" y="2270234"/>
            <a:ext cx="10699530" cy="4445876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Umowa </a:t>
            </a:r>
            <a:r>
              <a:rPr lang="pl-PL" b="1" dirty="0"/>
              <a:t>sprzedaży towarów</a:t>
            </a:r>
          </a:p>
          <a:p>
            <a:r>
              <a:rPr lang="pl-PL" dirty="0"/>
              <a:t>Umowy na </a:t>
            </a:r>
            <a:r>
              <a:rPr lang="pl-PL" b="1" dirty="0"/>
              <a:t>dostawę towarów </a:t>
            </a:r>
            <a:r>
              <a:rPr lang="pl-PL" dirty="0"/>
              <a:t>przewidzianych do wykonania lub wyprodukowania będą uważane za umowy sprzedaży, jeśli strona zamawiająca towary nie przyjmie na siebie obowiązku dostawy istotnej części materiałów niezbędnych do takiego wykonania lub produkcji.</a:t>
            </a:r>
          </a:p>
          <a:p>
            <a:r>
              <a:rPr lang="pl-PL" dirty="0"/>
              <a:t>konwencji nie stosuje się do sprzedaży:</a:t>
            </a:r>
          </a:p>
          <a:p>
            <a:pPr lvl="1"/>
            <a:r>
              <a:rPr lang="pl-PL" dirty="0"/>
              <a:t>(a) towarów zakupionych do użytku osobistego, rodzinnego lub do użytku w gospodarstwie domowym, jeśli sprzedający, w jakimkolwiek czasie przed zawarciem umowy lub w chwili jej zawarcia, nie wiedział i nie powinien był wiedzieć, że towary zostały zakupione do użytku w jakimkolwiek z tych celów;</a:t>
            </a:r>
          </a:p>
          <a:p>
            <a:pPr lvl="1"/>
            <a:r>
              <a:rPr lang="pl-PL" dirty="0"/>
              <a:t>(b) na licytacji;</a:t>
            </a:r>
          </a:p>
          <a:p>
            <a:pPr lvl="1"/>
            <a:r>
              <a:rPr lang="pl-PL" dirty="0"/>
              <a:t>(c) w drodze egzekucji lub w inny sposób przez organy wymiaru sprawiedliwości;</a:t>
            </a:r>
          </a:p>
          <a:p>
            <a:pPr lvl="1"/>
            <a:r>
              <a:rPr lang="pl-PL" dirty="0"/>
              <a:t>(d) udziałów, akcji, tytułów inwestycyjnych, papierów wartościowych lub pieniędzy;</a:t>
            </a:r>
          </a:p>
          <a:p>
            <a:pPr lvl="1"/>
            <a:r>
              <a:rPr lang="pl-PL" dirty="0"/>
              <a:t>(e) okrętów, statków, poduszkowców i statków powietrznych;</a:t>
            </a:r>
          </a:p>
          <a:p>
            <a:pPr lvl="1"/>
            <a:r>
              <a:rPr lang="pl-PL" dirty="0"/>
              <a:t>(f) energii elektrycznej.</a:t>
            </a:r>
          </a:p>
          <a:p>
            <a:r>
              <a:rPr lang="pl-PL" dirty="0"/>
              <a:t>konwencja nie będzie miała zastosowania do umów, w których przeważająca część zobowiązań strony dostarczającej towary polega na zapewnieniu siły roboczej lub świadczeniu innych usług (np. montaż, magazynowanie, przewóz, konserwacja </a:t>
            </a:r>
            <a:r>
              <a:rPr lang="pl-PL" dirty="0" err="1"/>
              <a:t>etc</a:t>
            </a:r>
            <a:r>
              <a:rPr lang="pl-P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34589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E286654-A7B4-1A49-91BD-AD8F62847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regulacji konwencyjnej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37EAF0F-22CA-E343-89F0-EAA9E1FC8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Płaszczyzna obligacyjna - konwencja reguluje jedynie zawarcie umowy sprzedaży oraz prawa i obowiązki sprzedającego i kupującego, wynikające z takiej umowy.</a:t>
            </a:r>
          </a:p>
          <a:p>
            <a:r>
              <a:rPr lang="pl-PL" dirty="0"/>
              <a:t>Co do zasady konwencja nie reguluje: </a:t>
            </a:r>
          </a:p>
          <a:p>
            <a:r>
              <a:rPr lang="pl-PL" dirty="0"/>
              <a:t>ważności umowy ani żadnego z jej postanowień lub jakichkolwiek zwyczajów,</a:t>
            </a:r>
          </a:p>
          <a:p>
            <a:r>
              <a:rPr lang="pl-PL" dirty="0"/>
              <a:t>skutków, jakie może mieć umowa w odniesieniu do własności sprzedanych towarów.</a:t>
            </a:r>
          </a:p>
          <a:p>
            <a:r>
              <a:rPr lang="pl-PL" dirty="0"/>
              <a:t>odpowiedzialności sprzedającego za śmierć lub utratę zdrowia jakiejkolwiek osoby, spowodowaną przez towary.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76218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DF1B0B3-5C5C-2744-A066-363215399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Zawarcie umowy - oferta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5924A9F-E828-404F-B048-E221C8F78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Szczegółowa regulacja trybu ofertowego</a:t>
            </a:r>
          </a:p>
          <a:p>
            <a:r>
              <a:rPr lang="pl-PL" dirty="0"/>
              <a:t>Oferta to propozycja zawarcia umowy skierowana do jednej lub wielu </a:t>
            </a:r>
            <a:r>
              <a:rPr lang="pl-PL" b="1" dirty="0"/>
              <a:t>określonych osób</a:t>
            </a:r>
            <a:r>
              <a:rPr lang="pl-PL" dirty="0"/>
              <a:t>, która jest wystarczająco precyzyjna i wskazuje, że oferent umowy, w razie jej przyjęcia, </a:t>
            </a:r>
            <a:r>
              <a:rPr lang="pl-PL" b="1" dirty="0"/>
              <a:t>ma zamiar być nią związany</a:t>
            </a:r>
            <a:r>
              <a:rPr lang="pl-PL" dirty="0"/>
              <a:t>.</a:t>
            </a:r>
          </a:p>
          <a:p>
            <a:r>
              <a:rPr lang="pl-PL" dirty="0"/>
              <a:t>Propozycja jest </a:t>
            </a:r>
            <a:r>
              <a:rPr lang="pl-PL" b="1" dirty="0"/>
              <a:t>wystarczająco precyzyjna</a:t>
            </a:r>
            <a:r>
              <a:rPr lang="pl-PL" dirty="0"/>
              <a:t>, jeżeli wskazuje towary oraz w sposób wyraźny lub dorozumiany określa lub pozwala ustalić ich ilość i cenę.</a:t>
            </a:r>
          </a:p>
          <a:p>
            <a:r>
              <a:rPr lang="pl-PL" dirty="0"/>
              <a:t>Propozycję skierowaną do osób </a:t>
            </a:r>
            <a:r>
              <a:rPr lang="pl-PL" u="sng" dirty="0"/>
              <a:t>nie określonych </a:t>
            </a:r>
            <a:r>
              <a:rPr lang="pl-PL" dirty="0"/>
              <a:t>uważa się jedynie za </a:t>
            </a:r>
            <a:r>
              <a:rPr lang="pl-PL" u="sng" dirty="0"/>
              <a:t>zaproszenie do składania oferty</a:t>
            </a:r>
            <a:r>
              <a:rPr lang="pl-PL" dirty="0"/>
              <a:t>, chyba że osoba składająca taką propozycję jednoznacznie oświadczyła inaczej.</a:t>
            </a:r>
          </a:p>
        </p:txBody>
      </p:sp>
    </p:spTree>
    <p:extLst>
      <p:ext uri="{BB962C8B-B14F-4D97-AF65-F5344CB8AC3E}">
        <p14:creationId xmlns:p14="http://schemas.microsoft.com/office/powerpoint/2010/main" val="372195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26133E5-F621-2A49-84B9-80E2382C6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Cofnięcie i odwołanie oferty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71149C2-94D9-7E42-BF38-A8DE3B6D7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4814" y="2638044"/>
            <a:ext cx="9511862" cy="3888880"/>
          </a:xfrm>
        </p:spPr>
        <p:txBody>
          <a:bodyPr>
            <a:normAutofit/>
          </a:bodyPr>
          <a:lstStyle/>
          <a:p>
            <a:r>
              <a:rPr lang="pl-PL" dirty="0"/>
              <a:t>Oferta, nawet jeżeli jest to oferta nieodwołalna, może być </a:t>
            </a:r>
            <a:r>
              <a:rPr lang="pl-PL" b="1" dirty="0"/>
              <a:t>wycofana,</a:t>
            </a:r>
            <a:r>
              <a:rPr lang="pl-PL" dirty="0"/>
              <a:t> jeżeli oświadczenie o wycofaniu dotarło do adresata wcześniej lub w tym samym czasie co oferta.</a:t>
            </a:r>
          </a:p>
          <a:p>
            <a:endParaRPr lang="pl-PL" dirty="0"/>
          </a:p>
          <a:p>
            <a:r>
              <a:rPr lang="pl-PL" dirty="0"/>
              <a:t>Oferta może być </a:t>
            </a:r>
            <a:r>
              <a:rPr lang="pl-PL" b="1" dirty="0"/>
              <a:t>odwołana</a:t>
            </a:r>
            <a:r>
              <a:rPr lang="pl-PL" dirty="0"/>
              <a:t> przed zawarciem umowy, jeżeli odwołanie dotarło do adresata przed wysłaniem przez niego oświadczenia o przyjęciu oferty., za wyjątkiem przypadku, gdy:</a:t>
            </a:r>
          </a:p>
          <a:p>
            <a:pPr lvl="1"/>
            <a:r>
              <a:rPr lang="pl-PL" dirty="0"/>
              <a:t>określono termin do jej przyjęcia lub w inny sposób wskazano, że jest nieodwołalna, albo</a:t>
            </a:r>
          </a:p>
          <a:p>
            <a:pPr lvl="1"/>
            <a:r>
              <a:rPr lang="pl-PL" dirty="0"/>
              <a:t>adresat mógł rozsądnie uważać ofertę za nieodwołalną i działał zgodnie z tym przekonaniem.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8641085"/>
      </p:ext>
    </p:extLst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{520701DC-84E5-A04B-8B15-08137B3A1AD2}tf10001120</Template>
  <TotalTime>178</TotalTime>
  <Words>2241</Words>
  <Application>Microsoft Office PowerPoint</Application>
  <PresentationFormat>Panoramiczny</PresentationFormat>
  <Paragraphs>144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2" baseType="lpstr">
      <vt:lpstr>Arial</vt:lpstr>
      <vt:lpstr>Gill Sans MT</vt:lpstr>
      <vt:lpstr>Wingdings</vt:lpstr>
      <vt:lpstr>Paczka</vt:lpstr>
      <vt:lpstr>Umowa międzynarodowej sprzedaży towarów</vt:lpstr>
      <vt:lpstr>Znaczenie umowy sprzedaży w obrocie międzynarodowym</vt:lpstr>
      <vt:lpstr>Konwencja wiedeńska</vt:lpstr>
      <vt:lpstr>Zakres zastosowania konwencji</vt:lpstr>
      <vt:lpstr>siedziba</vt:lpstr>
      <vt:lpstr>Przedmiotowy zakres zastosowania konwencji</vt:lpstr>
      <vt:lpstr>Zakres regulacji konwencyjnej</vt:lpstr>
      <vt:lpstr>Zawarcie umowy - oferta</vt:lpstr>
      <vt:lpstr>Cofnięcie i odwołanie oferty</vt:lpstr>
      <vt:lpstr>Reakcje oblata</vt:lpstr>
      <vt:lpstr>Moment zawarcia umowy</vt:lpstr>
      <vt:lpstr>Zwyczaje i praktyki handlowe</vt:lpstr>
      <vt:lpstr>Obowiązki sprzedającego</vt:lpstr>
      <vt:lpstr>Niezgodność towaru z umową</vt:lpstr>
      <vt:lpstr>Obowiązki kupującego</vt:lpstr>
      <vt:lpstr>Obowiązek zbadania towarów</vt:lpstr>
      <vt:lpstr>Konsekwencje naruszenia zobowiązania</vt:lpstr>
      <vt:lpstr>Obniżenie ceny</vt:lpstr>
      <vt:lpstr>odsetki</vt:lpstr>
      <vt:lpstr>Odstąpienie od umowy przez kupującego</vt:lpstr>
      <vt:lpstr>Odstąpienie od umowy przez sprzedającego</vt:lpstr>
      <vt:lpstr>Istotne naruszenie umowy</vt:lpstr>
      <vt:lpstr>Skutek odstąpienia</vt:lpstr>
      <vt:lpstr>odszkodowanie</vt:lpstr>
      <vt:lpstr>Wyłączenie odpowiedzialności odszkodowawczej</vt:lpstr>
      <vt:lpstr>Transfer ryzyka</vt:lpstr>
      <vt:lpstr>INCOTERMS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Umowa międzynarodowej sprzedaży towarów</dc:title>
  <dc:creator>Dorota Wieczorkowska</dc:creator>
  <cp:lastModifiedBy>kwiec</cp:lastModifiedBy>
  <cp:revision>17</cp:revision>
  <dcterms:created xsi:type="dcterms:W3CDTF">2018-10-25T22:31:14Z</dcterms:created>
  <dcterms:modified xsi:type="dcterms:W3CDTF">2019-10-27T21:38:56Z</dcterms:modified>
</cp:coreProperties>
</file>